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0320" y="4825080"/>
            <a:ext cx="6226920" cy="1028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246520" y="4245840"/>
            <a:ext cx="897120" cy="89712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8246520" y="4245840"/>
            <a:ext cx="897120" cy="897120"/>
          </a:xfrm>
          <a:prstGeom prst="round1Rect">
            <a:avLst>
              <a:gd name="adj" fmla="val 16667"/>
            </a:avLst>
          </a:prstGeom>
          <a:solidFill>
            <a:schemeClr val="lt1">
              <a:alpha val="68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0D15DAC-ED19-407A-899A-5B8804B2751F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flipH="1" rot="10800000">
            <a:off x="-360" y="168660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47FCA0E-BA20-4D4A-BB36-1769913C9C6C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7DBBF30-1B98-44B9-89A3-3686E2354AA4}" type="slidenum">
              <a:rPr b="0" lang="e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3645326-EFB9-4E7F-90CA-44A877412E4A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90600" y="1819440"/>
            <a:ext cx="8221680" cy="93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latin typeface="Roboto"/>
                <a:ea typeface="Roboto"/>
              </a:rPr>
              <a:t>Project 1: Wikipedia Data Analysis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90600" y="2789280"/>
            <a:ext cx="8221680" cy="43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Roboto"/>
                <a:ea typeface="Roboto"/>
              </a:rPr>
              <a:t>Ernie Chu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oboto"/>
                <a:ea typeface="Roboto"/>
              </a:rPr>
              <a:t>What is a Wikipedia article that is relatively more popular in the UK, the US, and Australia?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oboto"/>
                <a:ea typeface="Roboto"/>
              </a:rPr>
              <a:t>I ended up making a lot of simplifying assumptions in this question.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oboto"/>
                <a:ea typeface="Roboto"/>
              </a:rPr>
              <a:t>I reasoned that pages with more revisions were relatively more popular during their normal business hours, which I define on the following slide.These were UTC times, and I manually counted some point times for three articles I selected purposefully.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oboto"/>
                <a:ea typeface="Roboto"/>
              </a:rPr>
              <a:t>Definition of Peak Times for Question #5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oboto"/>
                <a:ea typeface="Roboto"/>
              </a:rPr>
              <a:t>On the following slides, I present some tables with colored boxes.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oboto"/>
                <a:ea typeface="Roboto"/>
              </a:rPr>
              <a:t>In </a:t>
            </a:r>
            <a:r>
              <a:rPr b="1" lang="en" sz="2000" spc="-1" strike="noStrike">
                <a:solidFill>
                  <a:srgbClr val="000000"/>
                </a:solidFill>
                <a:highlight>
                  <a:srgbClr val="00ff00"/>
                </a:highlight>
                <a:latin typeface="Roboto"/>
                <a:ea typeface="Roboto"/>
              </a:rPr>
              <a:t>green</a:t>
            </a:r>
            <a:r>
              <a:rPr b="0" lang="en" sz="2000" spc="-1" strike="noStrike">
                <a:solidFill>
                  <a:srgbClr val="000000"/>
                </a:solidFill>
                <a:highlight>
                  <a:srgbClr val="00ff00"/>
                </a:highlight>
                <a:latin typeface="Roboto"/>
                <a:ea typeface="Roboto"/>
              </a:rPr>
              <a:t> are Australian peak times, defined as </a:t>
            </a:r>
            <a:r>
              <a:rPr b="1" lang="en" sz="2000" spc="-1" strike="noStrike">
                <a:solidFill>
                  <a:srgbClr val="000000"/>
                </a:solidFill>
                <a:highlight>
                  <a:srgbClr val="00ff00"/>
                </a:highlight>
                <a:latin typeface="Roboto"/>
                <a:ea typeface="Roboto"/>
              </a:rPr>
              <a:t>20:00 UTC to 04:00 UTC</a:t>
            </a:r>
            <a:r>
              <a:rPr b="0" lang="en" sz="2000" spc="-1" strike="noStrike">
                <a:solidFill>
                  <a:srgbClr val="000000"/>
                </a:solidFill>
                <a:highlight>
                  <a:srgbClr val="00ff00"/>
                </a:highlight>
                <a:latin typeface="Roboto"/>
                <a:ea typeface="Roboto"/>
              </a:rPr>
              <a:t>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highlight>
                  <a:srgbClr val="00ff00"/>
                </a:highlight>
                <a:latin typeface="Roboto"/>
                <a:ea typeface="Roboto"/>
              </a:rPr>
              <a:t>In </a:t>
            </a:r>
            <a:r>
              <a:rPr b="1" lang="en" sz="2000" spc="-1" strike="noStrike">
                <a:solidFill>
                  <a:srgbClr val="000000"/>
                </a:solidFill>
                <a:highlight>
                  <a:srgbClr val="ff0000"/>
                </a:highlight>
                <a:latin typeface="Roboto"/>
                <a:ea typeface="Roboto"/>
              </a:rPr>
              <a:t>red</a:t>
            </a:r>
            <a:r>
              <a:rPr b="0" lang="en" sz="2000" spc="-1" strike="noStrike">
                <a:solidFill>
                  <a:srgbClr val="000000"/>
                </a:solidFill>
                <a:highlight>
                  <a:srgbClr val="ff0000"/>
                </a:highlight>
                <a:latin typeface="Roboto"/>
                <a:ea typeface="Roboto"/>
              </a:rPr>
              <a:t> are US peak times, defined as </a:t>
            </a:r>
            <a:r>
              <a:rPr b="1" lang="en" sz="2000" spc="-1" strike="noStrike">
                <a:solidFill>
                  <a:srgbClr val="000000"/>
                </a:solidFill>
                <a:highlight>
                  <a:srgbClr val="ff0000"/>
                </a:highlight>
                <a:latin typeface="Roboto"/>
                <a:ea typeface="Roboto"/>
              </a:rPr>
              <a:t>04:00 UTC to 10:30 UTC</a:t>
            </a:r>
            <a:r>
              <a:rPr b="0" lang="en" sz="2000" spc="-1" strike="noStrike">
                <a:solidFill>
                  <a:srgbClr val="000000"/>
                </a:solidFill>
                <a:highlight>
                  <a:srgbClr val="ff0000"/>
                </a:highlight>
                <a:latin typeface="Roboto"/>
                <a:ea typeface="Roboto"/>
              </a:rPr>
              <a:t>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highlight>
                  <a:srgbClr val="ff0000"/>
                </a:highlight>
                <a:latin typeface="Roboto"/>
                <a:ea typeface="Roboto"/>
              </a:rPr>
              <a:t>In </a:t>
            </a:r>
            <a:r>
              <a:rPr b="1" lang="en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yellow</a:t>
            </a:r>
            <a:r>
              <a:rPr b="0" lang="en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 are UK peak times, defined as </a:t>
            </a:r>
            <a:r>
              <a:rPr b="1" lang="en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10:30 UTC to 17:00 UTC</a:t>
            </a:r>
            <a:r>
              <a:rPr b="0" lang="en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In </a:t>
            </a:r>
            <a:r>
              <a:rPr b="1" lang="en" sz="2000" spc="-1" strike="noStrike">
                <a:solidFill>
                  <a:srgbClr val="000000"/>
                </a:solidFill>
                <a:highlight>
                  <a:srgbClr val="ff00ff"/>
                </a:highlight>
                <a:latin typeface="Roboto"/>
                <a:ea typeface="Roboto"/>
              </a:rPr>
              <a:t>pink</a:t>
            </a:r>
            <a:r>
              <a:rPr b="0" lang="en" sz="2000" spc="-1" strike="noStrike">
                <a:solidFill>
                  <a:srgbClr val="000000"/>
                </a:solidFill>
                <a:highlight>
                  <a:srgbClr val="ff00ff"/>
                </a:highlight>
                <a:latin typeface="Roboto"/>
                <a:ea typeface="Roboto"/>
              </a:rPr>
              <a:t> are other times left out, defined as </a:t>
            </a:r>
            <a:r>
              <a:rPr b="1" lang="en" sz="2000" spc="-1" strike="noStrike">
                <a:solidFill>
                  <a:srgbClr val="000000"/>
                </a:solidFill>
                <a:highlight>
                  <a:srgbClr val="ff00ff"/>
                </a:highlight>
                <a:latin typeface="Roboto"/>
                <a:ea typeface="Roboto"/>
              </a:rPr>
              <a:t>17:00 UTC to 20:00 UTC</a:t>
            </a:r>
            <a:r>
              <a:rPr b="0" lang="en" sz="2000" spc="-1" strike="noStrike">
                <a:solidFill>
                  <a:srgbClr val="000000"/>
                </a:solidFill>
                <a:highlight>
                  <a:srgbClr val="ff00ff"/>
                </a:highlight>
                <a:latin typeface="Roboto"/>
                <a:ea typeface="Roboto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734640" y="229320"/>
            <a:ext cx="5299920" cy="48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oboto"/>
                <a:ea typeface="Roboto"/>
              </a:rPr>
              <a:t>To the left is the table of all revision times for the article </a:t>
            </a:r>
            <a:r>
              <a:rPr b="1" lang="en" sz="2000" spc="-1" strike="noStrike">
                <a:solidFill>
                  <a:srgbClr val="000000"/>
                </a:solidFill>
                <a:latin typeface="Roboto"/>
                <a:ea typeface="Roboto"/>
              </a:rPr>
              <a:t>American_Revolutionary_War</a:t>
            </a:r>
            <a:r>
              <a:rPr b="0" lang="en" sz="2000" spc="-1" strike="noStrike">
                <a:solidFill>
                  <a:srgbClr val="000000"/>
                </a:solidFill>
                <a:latin typeface="Roboto"/>
                <a:ea typeface="Roboto"/>
              </a:rPr>
              <a:t> that took place in September 2019.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oboto"/>
                <a:ea typeface="Roboto"/>
              </a:rPr>
              <a:t>There are 80 times highlighted in </a:t>
            </a:r>
            <a:r>
              <a:rPr b="0" lang="en" sz="2000" spc="-1" strike="noStrike">
                <a:solidFill>
                  <a:srgbClr val="000000"/>
                </a:solidFill>
                <a:highlight>
                  <a:srgbClr val="00ff00"/>
                </a:highlight>
                <a:latin typeface="Roboto"/>
                <a:ea typeface="Roboto"/>
              </a:rPr>
              <a:t>green, 46 in </a:t>
            </a:r>
            <a:r>
              <a:rPr b="0" lang="en" sz="2000" spc="-1" strike="noStrike">
                <a:solidFill>
                  <a:srgbClr val="000000"/>
                </a:solidFill>
                <a:highlight>
                  <a:srgbClr val="ff0000"/>
                </a:highlight>
                <a:latin typeface="Roboto"/>
                <a:ea typeface="Roboto"/>
              </a:rPr>
              <a:t>red, 56 in </a:t>
            </a:r>
            <a:r>
              <a:rPr b="0" lang="en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yellow, and 37 in </a:t>
            </a:r>
            <a:r>
              <a:rPr b="0" lang="en" sz="2000" spc="-1" strike="noStrike">
                <a:solidFill>
                  <a:srgbClr val="000000"/>
                </a:solidFill>
                <a:highlight>
                  <a:srgbClr val="ff00ff"/>
                </a:highlight>
                <a:latin typeface="Roboto"/>
                <a:ea typeface="Roboto"/>
              </a:rPr>
              <a:t>pink. As such, I concluded that the article </a:t>
            </a:r>
            <a:r>
              <a:rPr b="1" lang="en" sz="2000" spc="-1" strike="noStrike">
                <a:solidFill>
                  <a:srgbClr val="000000"/>
                </a:solidFill>
                <a:highlight>
                  <a:srgbClr val="ff00ff"/>
                </a:highlight>
                <a:latin typeface="Roboto"/>
                <a:ea typeface="Roboto"/>
              </a:rPr>
              <a:t>American_Revolutionary_War</a:t>
            </a:r>
            <a:r>
              <a:rPr b="0" lang="en" sz="2000" spc="-1" strike="noStrike">
                <a:solidFill>
                  <a:srgbClr val="000000"/>
                </a:solidFill>
                <a:highlight>
                  <a:srgbClr val="ff00ff"/>
                </a:highlight>
                <a:latin typeface="Roboto"/>
                <a:ea typeface="Roboto"/>
              </a:rPr>
              <a:t> was relatively more popular in </a:t>
            </a:r>
            <a:r>
              <a:rPr b="1" lang="en" sz="2000" spc="-1" strike="noStrike" u="sng">
                <a:solidFill>
                  <a:srgbClr val="000000"/>
                </a:solidFill>
                <a:highlight>
                  <a:srgbClr val="00ff00"/>
                </a:highlight>
                <a:uFillTx/>
                <a:latin typeface="Roboto"/>
                <a:ea typeface="Roboto"/>
              </a:rPr>
              <a:t>Australia</a:t>
            </a:r>
            <a:r>
              <a:rPr b="0" lang="en" sz="2000" spc="-1" strike="noStrike">
                <a:solidFill>
                  <a:srgbClr val="000000"/>
                </a:solidFill>
                <a:highlight>
                  <a:srgbClr val="00ff00"/>
                </a:highlight>
                <a:latin typeface="Roboto"/>
                <a:ea typeface="Roboto"/>
              </a:rPr>
              <a:t> compared to the </a:t>
            </a:r>
            <a:r>
              <a:rPr b="0" lang="en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UK and </a:t>
            </a:r>
            <a:r>
              <a:rPr b="0" lang="en" sz="2000" spc="-1" strike="noStrike">
                <a:solidFill>
                  <a:srgbClr val="000000"/>
                </a:solidFill>
                <a:highlight>
                  <a:srgbClr val="ff0000"/>
                </a:highlight>
                <a:latin typeface="Roboto"/>
                <a:ea typeface="Roboto"/>
              </a:rPr>
              <a:t>America.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highlight>
                  <a:srgbClr val="ff0000"/>
                </a:highlight>
                <a:latin typeface="Roboto"/>
                <a:ea typeface="Roboto"/>
              </a:rPr>
              <a:t>However, there is a high degree of uncertainty due to the times that fell outside of peak hours!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86" name="Google Shape;137;p24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1713240" cy="4838400"/>
          </a:xfrm>
          <a:prstGeom prst="rect">
            <a:avLst/>
          </a:prstGeom>
          <a:ln>
            <a:noFill/>
          </a:ln>
        </p:spPr>
      </p:pic>
      <p:pic>
        <p:nvPicPr>
          <p:cNvPr id="187" name="Google Shape;138;p24" descr=""/>
          <p:cNvPicPr/>
          <p:nvPr/>
        </p:nvPicPr>
        <p:blipFill>
          <a:blip r:embed="rId2"/>
          <a:stretch/>
        </p:blipFill>
        <p:spPr>
          <a:xfrm>
            <a:off x="2018520" y="152280"/>
            <a:ext cx="1545120" cy="483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734640" y="229320"/>
            <a:ext cx="5299920" cy="48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To the left is the table of all revision times for the article </a:t>
            </a:r>
            <a:r>
              <a:rPr b="1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Australian_Labor_Party</a:t>
            </a: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 that took place in September 2019.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There are 7 times highlighted in </a:t>
            </a:r>
            <a:r>
              <a:rPr b="0" lang="en" sz="2400" spc="-1" strike="noStrike">
                <a:solidFill>
                  <a:srgbClr val="000000"/>
                </a:solidFill>
                <a:highlight>
                  <a:srgbClr val="00ff00"/>
                </a:highlight>
                <a:latin typeface="Roboto"/>
                <a:ea typeface="Roboto"/>
              </a:rPr>
              <a:t>green, 8 in </a:t>
            </a:r>
            <a:r>
              <a:rPr b="0" lang="en" sz="2400" spc="-1" strike="noStrike">
                <a:solidFill>
                  <a:srgbClr val="000000"/>
                </a:solidFill>
                <a:highlight>
                  <a:srgbClr val="ff0000"/>
                </a:highlight>
                <a:latin typeface="Roboto"/>
                <a:ea typeface="Roboto"/>
              </a:rPr>
              <a:t>red, 1 in </a:t>
            </a:r>
            <a:r>
              <a:rPr b="0" lang="en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yellow, and none in </a:t>
            </a:r>
            <a:r>
              <a:rPr b="0" lang="en" sz="2400" spc="-1" strike="noStrike">
                <a:solidFill>
                  <a:srgbClr val="000000"/>
                </a:solidFill>
                <a:highlight>
                  <a:srgbClr val="ff00ff"/>
                </a:highlight>
                <a:latin typeface="Roboto"/>
                <a:ea typeface="Roboto"/>
              </a:rPr>
              <a:t>pink. As such, I concluded that the article </a:t>
            </a:r>
            <a:r>
              <a:rPr b="1" lang="en" sz="2400" spc="-1" strike="noStrike">
                <a:solidFill>
                  <a:srgbClr val="000000"/>
                </a:solidFill>
                <a:highlight>
                  <a:srgbClr val="ff00ff"/>
                </a:highlight>
                <a:latin typeface="Roboto"/>
                <a:ea typeface="Roboto"/>
              </a:rPr>
              <a:t>Australian_Labor_Party</a:t>
            </a:r>
            <a:r>
              <a:rPr b="0" lang="en" sz="2400" spc="-1" strike="noStrike">
                <a:solidFill>
                  <a:srgbClr val="000000"/>
                </a:solidFill>
                <a:highlight>
                  <a:srgbClr val="ff00ff"/>
                </a:highlight>
                <a:latin typeface="Roboto"/>
                <a:ea typeface="Roboto"/>
              </a:rPr>
              <a:t> was relatively more popular in </a:t>
            </a:r>
            <a:r>
              <a:rPr b="1" lang="en" sz="2400" spc="-1" strike="noStrike" u="sng">
                <a:solidFill>
                  <a:srgbClr val="000000"/>
                </a:solidFill>
                <a:highlight>
                  <a:srgbClr val="ff0000"/>
                </a:highlight>
                <a:uFillTx/>
                <a:latin typeface="Roboto"/>
                <a:ea typeface="Roboto"/>
              </a:rPr>
              <a:t>America</a:t>
            </a:r>
            <a:r>
              <a:rPr b="0" lang="en" sz="2400" spc="-1" strike="noStrike">
                <a:solidFill>
                  <a:srgbClr val="000000"/>
                </a:solidFill>
                <a:highlight>
                  <a:srgbClr val="ff0000"/>
                </a:highlight>
                <a:latin typeface="Roboto"/>
                <a:ea typeface="Roboto"/>
              </a:rPr>
              <a:t> compared to the </a:t>
            </a:r>
            <a:r>
              <a:rPr b="0" lang="en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UK and </a:t>
            </a:r>
            <a:r>
              <a:rPr b="0" lang="en" sz="2400" spc="-1" strike="noStrike">
                <a:solidFill>
                  <a:srgbClr val="000000"/>
                </a:solidFill>
                <a:highlight>
                  <a:srgbClr val="00ff00"/>
                </a:highlight>
                <a:latin typeface="Roboto"/>
                <a:ea typeface="Roboto"/>
              </a:rPr>
              <a:t>Australia.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89" name="Google Shape;144;p25" descr=""/>
          <p:cNvPicPr/>
          <p:nvPr/>
        </p:nvPicPr>
        <p:blipFill>
          <a:blip r:embed="rId1"/>
          <a:stretch/>
        </p:blipFill>
        <p:spPr>
          <a:xfrm>
            <a:off x="28800" y="1429560"/>
            <a:ext cx="3676680" cy="243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734640" y="229320"/>
            <a:ext cx="5299920" cy="48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To the left is the table of all revision times for the article </a:t>
            </a:r>
            <a:r>
              <a:rPr b="1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Ealdred_(archbishop_of_York)</a:t>
            </a: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 that took place in September 2019.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Roboto"/>
                <a:ea typeface="Roboto"/>
              </a:rPr>
              <a:t>There are 7 times highlighted in </a:t>
            </a:r>
            <a:r>
              <a:rPr b="0" lang="en" sz="2400" spc="-1" strike="noStrike">
                <a:solidFill>
                  <a:srgbClr val="000000"/>
                </a:solidFill>
                <a:highlight>
                  <a:srgbClr val="00ff00"/>
                </a:highlight>
                <a:latin typeface="Roboto"/>
                <a:ea typeface="Roboto"/>
              </a:rPr>
              <a:t>green, 4 in </a:t>
            </a:r>
            <a:r>
              <a:rPr b="0" lang="en" sz="2400" spc="-1" strike="noStrike">
                <a:solidFill>
                  <a:srgbClr val="000000"/>
                </a:solidFill>
                <a:highlight>
                  <a:srgbClr val="ff0000"/>
                </a:highlight>
                <a:latin typeface="Roboto"/>
                <a:ea typeface="Roboto"/>
              </a:rPr>
              <a:t>red, 18 in </a:t>
            </a:r>
            <a:r>
              <a:rPr b="0" lang="en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yellow, and 1 in </a:t>
            </a:r>
            <a:r>
              <a:rPr b="0" lang="en" sz="2400" spc="-1" strike="noStrike">
                <a:solidFill>
                  <a:srgbClr val="000000"/>
                </a:solidFill>
                <a:highlight>
                  <a:srgbClr val="ff00ff"/>
                </a:highlight>
                <a:latin typeface="Roboto"/>
                <a:ea typeface="Roboto"/>
              </a:rPr>
              <a:t>pink. As such, I concluded that the article </a:t>
            </a:r>
            <a:r>
              <a:rPr b="1" lang="en" sz="2400" spc="-1" strike="noStrike">
                <a:solidFill>
                  <a:srgbClr val="000000"/>
                </a:solidFill>
                <a:highlight>
                  <a:srgbClr val="ff00ff"/>
                </a:highlight>
                <a:latin typeface="Roboto"/>
                <a:ea typeface="Roboto"/>
              </a:rPr>
              <a:t>Ealdred_(archbishop_of_York)</a:t>
            </a:r>
            <a:r>
              <a:rPr b="0" lang="en" sz="2400" spc="-1" strike="noStrike">
                <a:solidFill>
                  <a:srgbClr val="000000"/>
                </a:solidFill>
                <a:highlight>
                  <a:srgbClr val="ff00ff"/>
                </a:highlight>
                <a:latin typeface="Roboto"/>
                <a:ea typeface="Roboto"/>
              </a:rPr>
              <a:t> was relatively more popular in </a:t>
            </a:r>
            <a:r>
              <a:rPr b="1" lang="en" sz="24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Roboto"/>
                <a:ea typeface="Roboto"/>
              </a:rPr>
              <a:t>the UK</a:t>
            </a:r>
            <a:r>
              <a:rPr b="0" lang="en" sz="2400" spc="-1" strike="noStrike" u="sng">
                <a:solidFill>
                  <a:srgbClr val="000000"/>
                </a:solidFill>
                <a:highlight>
                  <a:srgbClr val="ffff00"/>
                </a:highlight>
                <a:uFillTx/>
                <a:latin typeface="Roboto"/>
                <a:ea typeface="Roboto"/>
              </a:rPr>
              <a:t> </a:t>
            </a:r>
            <a:r>
              <a:rPr b="0" lang="en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compared to </a:t>
            </a:r>
            <a:r>
              <a:rPr b="0" lang="en" sz="2400" spc="-1" strike="noStrike">
                <a:solidFill>
                  <a:srgbClr val="000000"/>
                </a:solidFill>
                <a:highlight>
                  <a:srgbClr val="ff0000"/>
                </a:highlight>
                <a:latin typeface="Roboto"/>
                <a:ea typeface="Roboto"/>
              </a:rPr>
              <a:t>America and </a:t>
            </a:r>
            <a:r>
              <a:rPr b="0" lang="en" sz="2400" spc="-1" strike="noStrike">
                <a:solidFill>
                  <a:srgbClr val="000000"/>
                </a:solidFill>
                <a:highlight>
                  <a:srgbClr val="00ff00"/>
                </a:highlight>
                <a:latin typeface="Roboto"/>
                <a:ea typeface="Roboto"/>
              </a:rPr>
              <a:t>Australia.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91" name="Google Shape;150;p26" descr=""/>
          <p:cNvPicPr/>
          <p:nvPr/>
        </p:nvPicPr>
        <p:blipFill>
          <a:blip r:embed="rId1"/>
          <a:stretch/>
        </p:blipFill>
        <p:spPr>
          <a:xfrm>
            <a:off x="118080" y="1131480"/>
            <a:ext cx="3429360" cy="303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600" spc="-1" strike="noStrike">
                <a:solidFill>
                  <a:srgbClr val="ffffff"/>
                </a:solidFill>
                <a:latin typeface="Roboto"/>
                <a:ea typeface="Roboto"/>
              </a:rPr>
              <a:t>How many users will see the average vandalized Wikipedia page before the offending edit is reversed?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I assumed that all revision events in the edits data was activity towards reverting vandalism. In reality, there could be many reasons why articles are revised.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I then counted the total number of revision events (</a:t>
            </a:r>
            <a:r>
              <a:rPr b="1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330,496</a:t>
            </a: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) and the total number of views across all pages (</a:t>
            </a:r>
            <a:r>
              <a:rPr b="1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6,660,118,635</a:t>
            </a: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) in September of 2019. By dividing the total number of views by the total number of revision events, I found that roughly </a:t>
            </a:r>
            <a:r>
              <a:rPr b="1" lang="en" sz="16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20,152 users</a:t>
            </a:r>
            <a:r>
              <a:rPr b="0" lang="en" sz="16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 on average saw an article before every revision.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The next slide shows the HQL code that I wrote for this query.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Roboto"/>
                <a:ea typeface="Roboto"/>
              </a:rPr>
              <a:t>HQL: Average Views Before Vandalism Reverted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Google Shape;163;p28" descr=""/>
          <p:cNvPicPr/>
          <p:nvPr/>
        </p:nvPicPr>
        <p:blipFill>
          <a:blip r:embed="rId1"/>
          <a:stretch/>
        </p:blipFill>
        <p:spPr>
          <a:xfrm>
            <a:off x="0" y="2426040"/>
            <a:ext cx="9143640" cy="169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Roboto"/>
                <a:ea typeface="Roboto"/>
              </a:rPr>
              <a:t>Tables and Internal Representation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Google Shape;170;p29" descr=""/>
          <p:cNvPicPr/>
          <p:nvPr/>
        </p:nvPicPr>
        <p:blipFill>
          <a:blip r:embed="rId1"/>
          <a:stretch/>
        </p:blipFill>
        <p:spPr>
          <a:xfrm>
            <a:off x="571320" y="2137680"/>
            <a:ext cx="2916000" cy="798840"/>
          </a:xfrm>
          <a:prstGeom prst="rect">
            <a:avLst/>
          </a:prstGeom>
          <a:ln>
            <a:noFill/>
          </a:ln>
        </p:spPr>
      </p:pic>
      <p:sp>
        <p:nvSpPr>
          <p:cNvPr id="200" name="CustomShape 3"/>
          <p:cNvSpPr/>
          <p:nvPr/>
        </p:nvSpPr>
        <p:spPr>
          <a:xfrm>
            <a:off x="3886560" y="2236320"/>
            <a:ext cx="1439280" cy="670680"/>
          </a:xfrm>
          <a:prstGeom prst="mathDivide">
            <a:avLst>
              <a:gd name="adj1" fmla="val 23520"/>
              <a:gd name="adj2" fmla="val 5880"/>
              <a:gd name="adj3" fmla="val 1176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1" name="Google Shape;172;p29" descr=""/>
          <p:cNvPicPr/>
          <p:nvPr/>
        </p:nvPicPr>
        <p:blipFill>
          <a:blip r:embed="rId2"/>
          <a:stretch/>
        </p:blipFill>
        <p:spPr>
          <a:xfrm>
            <a:off x="5609160" y="2170440"/>
            <a:ext cx="2916000" cy="733680"/>
          </a:xfrm>
          <a:prstGeom prst="rect">
            <a:avLst/>
          </a:prstGeom>
          <a:ln>
            <a:noFill/>
          </a:ln>
        </p:spPr>
      </p:pic>
      <p:pic>
        <p:nvPicPr>
          <p:cNvPr id="202" name="Google Shape;173;p29" descr=""/>
          <p:cNvPicPr/>
          <p:nvPr/>
        </p:nvPicPr>
        <p:blipFill>
          <a:blip r:embed="rId3"/>
          <a:stretch/>
        </p:blipFill>
        <p:spPr>
          <a:xfrm>
            <a:off x="2116080" y="3393360"/>
            <a:ext cx="4911480" cy="104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Roboto"/>
                <a:ea typeface="Roboto"/>
              </a:rPr>
              <a:t>Significant Limitations to Consider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The given average number is likely inaccurate, due to 2 major factors - activity from users and accuracy of data.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Many articles on Wikipedia are likely never vandalized and/or never revised. Likewise, many articles are frequently viewed, revised, and have high activity. Regarding data, I had very low confidence in the data that Wikipedia itself supplies - many “revision_seconds” records are in the positive and negative </a:t>
            </a:r>
            <a:r>
              <a:rPr b="1" lang="en" sz="1400" spc="-1" strike="noStrike" u="sng">
                <a:solidFill>
                  <a:srgbClr val="000000"/>
                </a:solidFill>
                <a:uFillTx/>
                <a:latin typeface="Roboto"/>
                <a:ea typeface="Roboto"/>
              </a:rPr>
              <a:t>billions</a:t>
            </a: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. Any analysis on this data is likely inaccurate and can’t really be taken too seriously.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Given better data, an interesting future experiment could be to see the bottom quartile (25th), median, and top quartile (75th) percentile as they relate to page views and revision activity.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Roboto"/>
                <a:ea typeface="Roboto"/>
              </a:rPr>
              <a:t>What were the most popular articles in September 2019?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I was interested in finding out the most popular 10 articles on Wikipedia (en and en.m) during September 2019. Curiously, it ended up being </a:t>
            </a:r>
            <a:r>
              <a:rPr b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 (dash)</a:t>
            </a: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, which we made a point of discussing in class. It got </a:t>
            </a:r>
            <a:r>
              <a:rPr b="1" lang="en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7,171,434,364 views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That’s 7 billion, 171 million, 434 thousand, 364 views - a lot!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The following table shows the top 10 most viewed pages in September 2019.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Roboto"/>
                <a:ea typeface="Roboto"/>
              </a:rPr>
              <a:t>This year, which Wikipedia article got the most traffic on October 20th?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The </a:t>
            </a:r>
            <a:r>
              <a:rPr b="1" lang="en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main_page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 of Wikipedia was the most visited site on October 20th. There were </a:t>
            </a:r>
            <a:r>
              <a:rPr b="1" lang="en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3,234,621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 hits for the mobile site, and </a:t>
            </a:r>
            <a:r>
              <a:rPr b="1" lang="en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2,726,387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 hits for the desktop site. Combined, there were </a:t>
            </a:r>
            <a:r>
              <a:rPr b="1" lang="en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5,961,008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 views on that day.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The next slide shows the top 10 viewed articles on this date. I’ve shown the combined views in this table.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Roboto"/>
                <a:ea typeface="Roboto"/>
              </a:rPr>
              <a:t>Top 10 Followed Viewed Articles in September 2019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Google Shape;192;p32" descr=""/>
          <p:cNvPicPr/>
          <p:nvPr/>
        </p:nvPicPr>
        <p:blipFill>
          <a:blip r:embed="rId1"/>
          <a:stretch/>
        </p:blipFill>
        <p:spPr>
          <a:xfrm>
            <a:off x="2697120" y="2011680"/>
            <a:ext cx="3795120" cy="249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90320" y="488160"/>
            <a:ext cx="8476560" cy="409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800" spc="-1" strike="noStrike">
                <a:solidFill>
                  <a:srgbClr val="ffffff"/>
                </a:solidFill>
                <a:latin typeface="Roboto"/>
                <a:ea typeface="Roboto"/>
              </a:rPr>
              <a:t>Thanks for watching! Do you have any questions?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Roboto"/>
                <a:ea typeface="Roboto"/>
              </a:rPr>
              <a:t>Top 10 Articles Viewed on October 20th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Google Shape;81;p15" descr=""/>
          <p:cNvPicPr/>
          <p:nvPr/>
        </p:nvPicPr>
        <p:blipFill>
          <a:blip r:embed="rId1"/>
          <a:stretch/>
        </p:blipFill>
        <p:spPr>
          <a:xfrm>
            <a:off x="2142360" y="2145600"/>
            <a:ext cx="4858560" cy="237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Roboto"/>
                <a:ea typeface="Roboto"/>
              </a:rPr>
              <a:t>What English Wikipedia article has the largest fraction of its readers follow an internal link to another Wikipedia article?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Roboto"/>
                <a:ea typeface="Roboto"/>
              </a:rPr>
              <a:t>I first compared the total number of views for a page to the entire month of September 2020 dataset to get more accurate data. I then took the number of times the article was labeled as a referrer to another as a link in the clickstream data set for September 2020. Since the clickstream data covers a month of data, the number of view totals in both files should be approximately the same.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Roboto"/>
                <a:ea typeface="Roboto"/>
              </a:rPr>
              <a:t>What English Wikipedia article has the largest fraction of its readers follow an internal link to another Wikipedia article?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To get my answer, I divided the above number by the total number of views and multiplied by 100 to get a percentage. The article with the highest proportion of links click was </a:t>
            </a:r>
            <a:r>
              <a:rPr b="1" lang="en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Dune_(2020_film)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, at </a:t>
            </a:r>
            <a:r>
              <a:rPr b="1" lang="en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93.95%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I limited page popularity to a certain threshold to get reasonable results. I ended up choosing from within the top 100 most viewed articles in September 2020.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Roboto"/>
                <a:ea typeface="Roboto"/>
              </a:rPr>
              <a:t>The next slide shows the top 10 articles with the highest proportion of internal links followed.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Roboto"/>
                <a:ea typeface="Roboto"/>
              </a:rPr>
              <a:t>Top 10 Articles with Highest Proportion of Links Followed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Google Shape;100;p18" descr=""/>
          <p:cNvPicPr/>
          <p:nvPr/>
        </p:nvPicPr>
        <p:blipFill>
          <a:blip r:embed="rId1"/>
          <a:stretch/>
        </p:blipFill>
        <p:spPr>
          <a:xfrm>
            <a:off x="10800" y="2474280"/>
            <a:ext cx="9143640" cy="1599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latin typeface="Roboto"/>
                <a:ea typeface="Roboto"/>
              </a:rPr>
              <a:t>What series of Wikipedia articles, starting with </a:t>
            </a:r>
            <a:r>
              <a:rPr b="1" lang="en" sz="2200" spc="-1" strike="noStrike" u="sng">
                <a:solidFill>
                  <a:srgbClr val="ffffff"/>
                </a:solidFill>
                <a:uFillTx/>
                <a:latin typeface="Roboto"/>
                <a:ea typeface="Roboto"/>
              </a:rPr>
              <a:t>Hotel California</a:t>
            </a:r>
            <a:r>
              <a:rPr b="0" lang="en" sz="2200" spc="-1" strike="noStrike">
                <a:solidFill>
                  <a:srgbClr val="ffffff"/>
                </a:solidFill>
                <a:latin typeface="Roboto"/>
                <a:ea typeface="Roboto"/>
              </a:rPr>
              <a:t>, keeps the largest fraction of its readers clicking on internal links?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To find out, I query the next higher link in the chain starting with Hotel California. On this first time, ‘Hotel California’ is the URL to request. I get back the URL with the highest number of clicks from this origin. The new article is then set at the original requester, and the cycle repeats.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Here’s the table I used to generate the first link in the chain.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Roboto"/>
                <a:ea typeface="Roboto"/>
              </a:rPr>
              <a:t>Top 10 Followed Articles From “Hotel_California”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Google Shape;113;p20" descr=""/>
          <p:cNvPicPr/>
          <p:nvPr/>
        </p:nvPicPr>
        <p:blipFill>
          <a:blip r:embed="rId1"/>
          <a:stretch/>
        </p:blipFill>
        <p:spPr>
          <a:xfrm>
            <a:off x="0" y="2391840"/>
            <a:ext cx="9143640" cy="176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latin typeface="Roboto"/>
                <a:ea typeface="Roboto"/>
              </a:rPr>
              <a:t>First 5 Links From Hotel California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These are the first 5 iterations of this link following “Hotel California”.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Hotel_California_(Eagles_Album) (2222)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The_Long_Run_(album) (2127)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Eagles_Live (1333)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Eagles_Greatest_Hits,_Vol._2 (1136)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Roboto"/>
              <a:buAutoNum type="arabicPeriod"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The_Very_Best_of_the_Eagles (996)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An interesting future application would involve applying Spark to find the full chain. This implementation would not retain the acyclic nature of traditional Hive MapReduce.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LibreOffice/6.4.6.2$Windows_X86_64 LibreOffice_project/0ce51a4fd21bff07a5c061082cc82c5ed232f115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2020-11-06T11:25:03Z</dcterms:modified>
  <cp:revision>1</cp:revision>
  <dc:subject/>
  <dc:title/>
</cp:coreProperties>
</file>