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59" r:id="rId6"/>
    <p:sldId id="260" r:id="rId7"/>
    <p:sldId id="267" r:id="rId8"/>
    <p:sldId id="262" r:id="rId9"/>
    <p:sldId id="271" r:id="rId10"/>
    <p:sldId id="274" r:id="rId11"/>
    <p:sldId id="275" r:id="rId12"/>
    <p:sldId id="273" r:id="rId13"/>
    <p:sldId id="268" r:id="rId14"/>
    <p:sldId id="279" r:id="rId15"/>
    <p:sldId id="269" r:id="rId16"/>
    <p:sldId id="280" r:id="rId17"/>
    <p:sldId id="282" r:id="rId18"/>
    <p:sldId id="283" r:id="rId19"/>
    <p:sldId id="287" r:id="rId20"/>
    <p:sldId id="288" r:id="rId21"/>
    <p:sldId id="265" r:id="rId22"/>
    <p:sldId id="285" r:id="rId23"/>
    <p:sldId id="291" r:id="rId24"/>
    <p:sldId id="289" r:id="rId25"/>
    <p:sldId id="290" r:id="rId26"/>
    <p:sldId id="284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3AA67-9745-C183-C151-1E130E411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5CB2B0-64B4-7C36-B847-F5DA66167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AE319-3508-9DC6-2A07-A1C13298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A00026-E1E7-9DAE-9F96-C20F7C7D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7C9FA-349B-2C28-E9CB-D39BC1E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D41E3-7637-2593-3D11-98AD18EE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F2D1F1-7992-EC96-FBDB-6DAE49A07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08B35-8A92-90C4-5EA5-A35BF89B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7D128-4494-A81A-CF2C-8F3138D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2DD0B0-1C27-B824-6A89-30B92365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9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8C54AA-3648-31D7-C376-BFE1D7F1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771EE4-4808-27E9-183C-9D1A402D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AB130-8D68-D620-BE01-9422447E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994251-CBDE-1386-73A9-0080332F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086F3-1F87-D71E-28AA-B66E53E5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37F2-91C7-D310-5C1D-1C1B9F62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29C49-5658-7288-C835-7B4F208C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735E92-FEFD-D83E-C364-32A95EC7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7C043-1DFA-B8DA-3860-DB2CAEC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15EC9-0581-A2D5-5A74-21416576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9B44B-5BCF-21ED-DEFB-6A4B1058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6D5887-0856-4CAB-151B-D94A4B4F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2568E-D08D-E97A-8C73-66A901F5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C082DB-39A3-2129-F4DB-68B2DC6C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25229-E36C-CA53-C18A-CE18189A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23AA-B160-8EC8-B809-5E245776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3863E-D307-756C-E4DB-875B0C3D2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A3E6C-AAC6-2A1F-B97F-A16435F93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1E228-3E00-BEAF-2D15-5828D536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24B00-4AC0-DEC7-AF68-6AB6C8C6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F97A3-B392-0B83-E80B-1038F7E0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21584-061B-5476-41DB-F50BD6AB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EF7EA-6470-DCBB-AFD7-32F563EF8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BE5F3B-A7C3-529E-3455-7739C6E3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F9D268-CED2-2D24-9F1B-4DFC7F90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E3405D-4922-51C8-3F0D-0ADA9663A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6E7F63-6E42-0582-5877-235B7199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6C8343-F637-5B9F-35FA-890976B5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69879A-0E2D-995A-5467-15033CD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EF4998-E66F-AE40-0DA6-ADF850DB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A19370-F74A-B3D8-6C61-668C095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43D7C1-93E2-F8E3-2790-8C6845F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1B9208-736D-39FD-BA02-54DD1351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8ABCA0-D0EF-FE1B-4811-F5AADAAE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F91A9D-42F4-BDBE-3F20-D73D886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EEBBE-ECCD-B070-A0AF-6F6E7093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8BC62-DE51-9033-51C6-27F679C4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2F71A-484C-538D-D6C8-DE77AE5A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54F97-9DB8-D089-9C7D-D75DCDC0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D35051-3D0B-37DA-60EA-8F2B3F44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FD2273-1B66-C4D0-AA64-0E0ABAA9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E75AE5-874C-871C-213F-8F4971B2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5A5A5-2BA7-C6CA-BAFC-F55574FA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FB06CB-2E53-84BB-7BA2-C180BA98C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6713A-B2BC-ABA3-02B1-CCFBFCB7C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B84F74-E07F-81D9-94E4-2A6F459F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B82B0A-1012-8C27-FBB3-1342CD43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394F9E-2483-131F-03B9-BED556E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0D7FD3-8512-A883-7F62-4126840C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E819FF-FE4D-EAE0-6C91-C7D27F50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C5F44-441A-14E3-8C87-0BEC6BE70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96FA-5100-47DF-9E9D-D28A3DF98A5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C2F87-7D46-0396-5354-11AE87024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008DCC-5B75-6D95-9988-F3885F7F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2736-DEB3-451B-9409-28D15726C9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19636-BA0E-5847-66D3-FA1ACE986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Enigmes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57ECA2-8615-FEED-62C3-2C3026ECE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 leurs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1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4718-9F61-D6E0-808D-776CAA1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Engrenages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F25DEC-545D-B284-15B6-B2C7EB4C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275" y="1932879"/>
            <a:ext cx="5109525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5F438B-78C6-0D68-4A29-B5FA2100DC3B}"/>
              </a:ext>
            </a:extLst>
          </p:cNvPr>
          <p:cNvSpPr txBox="1"/>
          <p:nvPr/>
        </p:nvSpPr>
        <p:spPr>
          <a:xfrm>
            <a:off x="698501" y="1800224"/>
            <a:ext cx="4000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Dissimuler trois symboles</a:t>
            </a:r>
          </a:p>
          <a:p>
            <a:endParaRPr lang="fr-FR" dirty="0"/>
          </a:p>
          <a:p>
            <a:r>
              <a:rPr lang="fr-FR" dirty="0"/>
              <a:t>Tourner les engrenages sur les bons symboles pour révéler trois chiffres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Possibilité de cacher les trois roues</a:t>
            </a:r>
          </a:p>
          <a:p>
            <a:r>
              <a:rPr lang="fr-FR" dirty="0"/>
              <a:t>Les roues peuvent être plus grandes avec plusieurs trous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5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A4718-9F61-D6E0-808D-776CAA1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C18F1B-32B0-59F9-3AE7-15FB80460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171" y="2954386"/>
            <a:ext cx="7727629" cy="3241675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087092-CEB7-BFAC-DB9E-B62CC208D4E2}"/>
              </a:ext>
            </a:extLst>
          </p:cNvPr>
          <p:cNvSpPr txBox="1"/>
          <p:nvPr/>
        </p:nvSpPr>
        <p:spPr>
          <a:xfrm>
            <a:off x="698501" y="1800224"/>
            <a:ext cx="400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lettre / symbole est sur chaque carte</a:t>
            </a:r>
          </a:p>
          <a:p>
            <a:endParaRPr lang="fr-FR" dirty="0"/>
          </a:p>
          <a:p>
            <a:r>
              <a:rPr lang="en-US" dirty="0"/>
              <a:t>Dans </a:t>
            </a:r>
            <a:r>
              <a:rPr lang="en-US" dirty="0" err="1"/>
              <a:t>l’ordre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pas</a:t>
            </a:r>
          </a:p>
        </p:txBody>
      </p:sp>
    </p:spTree>
    <p:extLst>
      <p:ext uri="{BB962C8B-B14F-4D97-AF65-F5344CB8AC3E}">
        <p14:creationId xmlns:p14="http://schemas.microsoft.com/office/powerpoint/2010/main" val="223047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8BB0-A3EE-3ABF-B45F-F09BDDA3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déchiffrement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D14A63-A511-EA78-B370-3E77AA7B9407}"/>
              </a:ext>
            </a:extLst>
          </p:cNvPr>
          <p:cNvSpPr txBox="1"/>
          <p:nvPr/>
        </p:nvSpPr>
        <p:spPr>
          <a:xfrm>
            <a:off x="698501" y="1800224"/>
            <a:ext cx="400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trouvé l’accès à la session du professeur, le logiciel de déchiffrement est disponible</a:t>
            </a:r>
          </a:p>
          <a:p>
            <a:endParaRPr lang="fr-FR" dirty="0"/>
          </a:p>
          <a:p>
            <a:r>
              <a:rPr lang="fr-FR" dirty="0"/>
              <a:t>Elément chimique : béryllium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5370EB3-5909-FE55-F5B7-096A4901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488" y="1690689"/>
            <a:ext cx="6369312" cy="3617912"/>
          </a:xfrm>
        </p:spPr>
      </p:pic>
    </p:spTree>
    <p:extLst>
      <p:ext uri="{BB962C8B-B14F-4D97-AF65-F5344CB8AC3E}">
        <p14:creationId xmlns:p14="http://schemas.microsoft.com/office/powerpoint/2010/main" val="2542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51188-8C30-DE95-912D-4199AABC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Mastermind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26468-EF9D-5A4C-4544-11344407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649 -&gt; 1 ok</a:t>
            </a:r>
          </a:p>
          <a:p>
            <a:r>
              <a:rPr lang="fr-FR" dirty="0"/>
              <a:t>638 -&gt; 1 mal placé</a:t>
            </a:r>
          </a:p>
          <a:p>
            <a:r>
              <a:rPr lang="fr-FR" dirty="0"/>
              <a:t>956 -&gt; 2 mal placés</a:t>
            </a:r>
          </a:p>
          <a:p>
            <a:r>
              <a:rPr lang="fr-FR" dirty="0"/>
              <a:t>314 -&gt; rien ok</a:t>
            </a:r>
          </a:p>
          <a:p>
            <a:r>
              <a:rPr lang="fr-FR" dirty="0"/>
              <a:t>245 -&gt; 1 mal placé</a:t>
            </a:r>
          </a:p>
          <a:p>
            <a:endParaRPr lang="fr-FR" dirty="0"/>
          </a:p>
          <a:p>
            <a:r>
              <a:rPr lang="fr-FR" dirty="0"/>
              <a:t>Solution : 589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B8D48F-9378-57B2-8335-303252B69B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6490 -&gt; 1 ok</a:t>
            </a:r>
          </a:p>
          <a:p>
            <a:r>
              <a:rPr lang="fr-FR" dirty="0"/>
              <a:t>6831 -&gt; 1 mal placé</a:t>
            </a:r>
          </a:p>
          <a:p>
            <a:r>
              <a:rPr lang="fr-FR" dirty="0"/>
              <a:t>5962 -&gt; 2 mal placés</a:t>
            </a:r>
          </a:p>
          <a:p>
            <a:r>
              <a:rPr lang="fr-FR" dirty="0"/>
              <a:t>3169 -&gt; rien ok</a:t>
            </a:r>
          </a:p>
          <a:p>
            <a:r>
              <a:rPr lang="fr-FR" dirty="0"/>
              <a:t>0751 -&gt; 1 mal placé</a:t>
            </a:r>
          </a:p>
          <a:p>
            <a:r>
              <a:rPr lang="fr-FR" dirty="0"/>
              <a:t>0287 -&gt; 1 ok, 1 mal placé</a:t>
            </a:r>
          </a:p>
          <a:p>
            <a:endParaRPr lang="fr-FR" dirty="0"/>
          </a:p>
          <a:p>
            <a:r>
              <a:rPr lang="fr-FR" dirty="0"/>
              <a:t>Solution : 2485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06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0CEB-4D4C-1CB9-9EE4-ACC44E8C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A55A-1BF0-37A2-CA08-F06DDF3A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437263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187</a:t>
            </a:r>
          </a:p>
          <a:p>
            <a:pPr marL="0" indent="0">
              <a:buNone/>
            </a:pPr>
            <a:r>
              <a:rPr lang="fr-FR" dirty="0"/>
              <a:t>249</a:t>
            </a:r>
          </a:p>
          <a:p>
            <a:pPr marL="0" indent="0">
              <a:buNone/>
            </a:pPr>
            <a:r>
              <a:rPr lang="fr-FR" dirty="0"/>
              <a:t>321</a:t>
            </a:r>
          </a:p>
          <a:p>
            <a:pPr marL="0" indent="0">
              <a:buNone/>
            </a:pPr>
            <a:r>
              <a:rPr lang="fr-FR" dirty="0"/>
              <a:t>???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Solution : 413</a:t>
            </a:r>
          </a:p>
          <a:p>
            <a:pPr marL="0" indent="0">
              <a:buNone/>
            </a:pPr>
            <a:r>
              <a:rPr lang="fr-FR" dirty="0"/>
              <a:t>+1 /2 +2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669B7AD-B638-9425-C7C0-FE50C6EC7629}"/>
              </a:ext>
            </a:extLst>
          </p:cNvPr>
          <p:cNvSpPr txBox="1">
            <a:spLocks/>
          </p:cNvSpPr>
          <p:nvPr/>
        </p:nvSpPr>
        <p:spPr>
          <a:xfrm>
            <a:off x="3658736" y="1825625"/>
            <a:ext cx="2437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123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224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325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???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Solution : 426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+101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8B5481-B07D-E269-C679-C1EE0FBDAAA2}"/>
              </a:ext>
            </a:extLst>
          </p:cNvPr>
          <p:cNvSpPr txBox="1">
            <a:spLocks/>
          </p:cNvSpPr>
          <p:nvPr/>
        </p:nvSpPr>
        <p:spPr>
          <a:xfrm>
            <a:off x="6287636" y="1825625"/>
            <a:ext cx="2437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958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???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Solution : 426</a:t>
            </a:r>
          </a:p>
        </p:txBody>
      </p:sp>
    </p:spTree>
    <p:extLst>
      <p:ext uri="{BB962C8B-B14F-4D97-AF65-F5344CB8AC3E}">
        <p14:creationId xmlns:p14="http://schemas.microsoft.com/office/powerpoint/2010/main" val="227965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5E2BE-6C1E-5442-167D-1E15C78F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1373C-6897-DC5C-94E7-D1132638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1011101010 = 746</a:t>
            </a:r>
          </a:p>
          <a:p>
            <a:r>
              <a:rPr lang="fr-FR" dirty="0"/>
              <a:t>Tableau</a:t>
            </a:r>
          </a:p>
          <a:p>
            <a:pPr lvl="1"/>
            <a:r>
              <a:rPr lang="fr-FR" dirty="0"/>
              <a:t>0001 = 1</a:t>
            </a:r>
          </a:p>
          <a:p>
            <a:pPr lvl="1"/>
            <a:r>
              <a:rPr lang="fr-FR" dirty="0"/>
              <a:t>0010 = 2</a:t>
            </a:r>
          </a:p>
          <a:p>
            <a:pPr lvl="1"/>
            <a:r>
              <a:rPr lang="fr-FR" dirty="0"/>
              <a:t>0100 = 4</a:t>
            </a:r>
          </a:p>
          <a:p>
            <a:pPr lvl="1"/>
            <a:r>
              <a:rPr lang="fr-FR" dirty="0"/>
              <a:t>0101 = 5</a:t>
            </a:r>
          </a:p>
          <a:p>
            <a:endParaRPr lang="fr-FR" dirty="0"/>
          </a:p>
          <a:p>
            <a:r>
              <a:rPr lang="fr-FR" dirty="0"/>
              <a:t>Sup :</a:t>
            </a:r>
          </a:p>
          <a:p>
            <a:pPr lvl="1"/>
            <a:r>
              <a:rPr lang="fr-FR" dirty="0"/>
              <a:t>1000 = 8</a:t>
            </a:r>
          </a:p>
          <a:p>
            <a:pPr lvl="1"/>
            <a:r>
              <a:rPr lang="fr-FR" dirty="0"/>
              <a:t>1010 = 10</a:t>
            </a:r>
          </a:p>
          <a:p>
            <a:pPr lvl="1"/>
            <a:r>
              <a:rPr lang="fr-FR" dirty="0"/>
              <a:t>1111 = 15</a:t>
            </a:r>
          </a:p>
        </p:txBody>
      </p:sp>
    </p:spTree>
    <p:extLst>
      <p:ext uri="{BB962C8B-B14F-4D97-AF65-F5344CB8AC3E}">
        <p14:creationId xmlns:p14="http://schemas.microsoft.com/office/powerpoint/2010/main" val="3980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8498A-FDE3-BA99-C041-8B16BACE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Décalage de lettres (ROT13)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1CA48-4F48-8E74-FF52-A6B387E9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ZVEBVE</a:t>
            </a:r>
          </a:p>
          <a:p>
            <a:r>
              <a:rPr lang="fr-FR" dirty="0"/>
              <a:t>E = R</a:t>
            </a:r>
          </a:p>
          <a:p>
            <a:r>
              <a:rPr lang="fr-FR" dirty="0"/>
              <a:t>MIROIR</a:t>
            </a:r>
          </a:p>
          <a:p>
            <a:endParaRPr lang="fr-FR" dirty="0"/>
          </a:p>
          <a:p>
            <a:r>
              <a:rPr lang="fr-FR" dirty="0"/>
              <a:t>Substitution simple</a:t>
            </a:r>
          </a:p>
          <a:p>
            <a:r>
              <a:rPr lang="fr-FR" dirty="0"/>
              <a:t>Substitution multiple</a:t>
            </a:r>
          </a:p>
        </p:txBody>
      </p:sp>
    </p:spTree>
    <p:extLst>
      <p:ext uri="{BB962C8B-B14F-4D97-AF65-F5344CB8AC3E}">
        <p14:creationId xmlns:p14="http://schemas.microsoft.com/office/powerpoint/2010/main" val="28059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F0382-502A-2A2E-0217-FFBCA9C4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Horloge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6BBEE41-8774-93C0-01F3-7BD14726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9580" y="1690688"/>
            <a:ext cx="4604220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A65F75-4820-612C-3667-6A9AD7A8259F}"/>
              </a:ext>
            </a:extLst>
          </p:cNvPr>
          <p:cNvSpPr txBox="1"/>
          <p:nvPr/>
        </p:nvSpPr>
        <p:spPr>
          <a:xfrm>
            <a:off x="698501" y="1800224"/>
            <a:ext cx="400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heure peut donner un couple de chiffres / caractères / symboles</a:t>
            </a:r>
          </a:p>
          <a:p>
            <a:endParaRPr lang="fr-FR" dirty="0"/>
          </a:p>
          <a:p>
            <a:r>
              <a:rPr lang="fr-FR" dirty="0"/>
              <a:t>Retirer une aiguille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18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45467-3B41-5C88-E7E4-2F292548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Labyrinthe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6D8608F-B63F-34F3-F976-E829B8818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250346"/>
              </p:ext>
            </p:extLst>
          </p:nvPr>
        </p:nvGraphicFramePr>
        <p:xfrm>
          <a:off x="7014410" y="1690688"/>
          <a:ext cx="4241130" cy="2643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113">
                  <a:extLst>
                    <a:ext uri="{9D8B030D-6E8A-4147-A177-3AD203B41FA5}">
                      <a16:colId xmlns:a16="http://schemas.microsoft.com/office/drawing/2014/main" val="1976551577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881710236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2236808574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314424764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2926511358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248078498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147769322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848884886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94697653"/>
                    </a:ext>
                  </a:extLst>
                </a:gridCol>
                <a:gridCol w="424113">
                  <a:extLst>
                    <a:ext uri="{9D8B030D-6E8A-4147-A177-3AD203B41FA5}">
                      <a16:colId xmlns:a16="http://schemas.microsoft.com/office/drawing/2014/main" val="3232237227"/>
                    </a:ext>
                  </a:extLst>
                </a:gridCol>
              </a:tblGrid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5655092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220008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2079652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60905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704649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15255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85691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7672506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543509"/>
                  </a:ext>
                </a:extLst>
              </a:tr>
              <a:tr h="2643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40329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95911A0-CEF7-4D63-2FC8-8FDFE4C30471}"/>
              </a:ext>
            </a:extLst>
          </p:cNvPr>
          <p:cNvSpPr txBox="1"/>
          <p:nvPr/>
        </p:nvSpPr>
        <p:spPr>
          <a:xfrm>
            <a:off x="698501" y="1800224"/>
            <a:ext cx="40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Point de départ donné</a:t>
            </a:r>
          </a:p>
          <a:p>
            <a:endParaRPr lang="fr-FR" dirty="0"/>
          </a:p>
          <a:p>
            <a:r>
              <a:rPr lang="fr-FR" dirty="0"/>
              <a:t>Liste de déplacements (5 à gauche, 2 en haut,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644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5499E-E413-2E37-5F43-BB973D90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UV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D99DE-00C3-3D0A-FCDC-F4ACA98E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à moitié visible, lisible à la lampe UV</a:t>
            </a:r>
          </a:p>
          <a:p>
            <a:r>
              <a:rPr lang="fr-FR" dirty="0"/>
              <a:t>Table de correspondance</a:t>
            </a:r>
          </a:p>
          <a:p>
            <a:r>
              <a:rPr lang="fr-FR" dirty="0"/>
              <a:t>« labyrinthe » : chiffres visibles, </a:t>
            </a:r>
            <a:r>
              <a:rPr lang="fr-FR" dirty="0" err="1"/>
              <a:t>fleches</a:t>
            </a:r>
            <a:r>
              <a:rPr lang="fr-FR" dirty="0"/>
              <a:t> en UV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61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448F0-F5D9-31D7-3FDE-FBCD3F1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générateur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E09E6-D01C-2F9F-45E0-04E06BF042AA}"/>
              </a:ext>
            </a:extLst>
          </p:cNvPr>
          <p:cNvSpPr/>
          <p:nvPr/>
        </p:nvSpPr>
        <p:spPr>
          <a:xfrm>
            <a:off x="4077149" y="2065469"/>
            <a:ext cx="2450652" cy="11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0B76E-CCCB-3B52-B1C6-049F04B24094}"/>
              </a:ext>
            </a:extLst>
          </p:cNvPr>
          <p:cNvSpPr txBox="1"/>
          <p:nvPr/>
        </p:nvSpPr>
        <p:spPr>
          <a:xfrm>
            <a:off x="838200" y="4378362"/>
            <a:ext cx="46996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Allumer le générateur :</a:t>
            </a:r>
          </a:p>
          <a:p>
            <a:endParaRPr lang="fr-FR" dirty="0"/>
          </a:p>
          <a:p>
            <a:r>
              <a:rPr lang="fr-FR" dirty="0"/>
              <a:t>Les câbles bleu et blanc ne sont pas voisins</a:t>
            </a:r>
          </a:p>
          <a:p>
            <a:r>
              <a:rPr lang="fr-FR" dirty="0"/>
              <a:t>Le câble noir est voisin du bleu</a:t>
            </a:r>
          </a:p>
          <a:p>
            <a:r>
              <a:rPr lang="fr-FR" dirty="0"/>
              <a:t>Le câble blanc n’a pas de voisin</a:t>
            </a:r>
          </a:p>
          <a:p>
            <a:r>
              <a:rPr lang="fr-FR" dirty="0"/>
              <a:t>Le câble bleu a un emplacement vide à sa droite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E46414-2185-6AE7-D5DC-CB0C2E7B0C28}"/>
              </a:ext>
            </a:extLst>
          </p:cNvPr>
          <p:cNvCxnSpPr/>
          <p:nvPr/>
        </p:nvCxnSpPr>
        <p:spPr>
          <a:xfrm>
            <a:off x="4610995" y="3321424"/>
            <a:ext cx="0" cy="8310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2420A9B-C9A7-DFE5-97BA-A15A5A578266}"/>
              </a:ext>
            </a:extLst>
          </p:cNvPr>
          <p:cNvCxnSpPr/>
          <p:nvPr/>
        </p:nvCxnSpPr>
        <p:spPr>
          <a:xfrm>
            <a:off x="5047129" y="3321424"/>
            <a:ext cx="0" cy="83102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C060C48-A323-E653-FA9F-9602D71E8DBE}"/>
              </a:ext>
            </a:extLst>
          </p:cNvPr>
          <p:cNvCxnSpPr/>
          <p:nvPr/>
        </p:nvCxnSpPr>
        <p:spPr>
          <a:xfrm>
            <a:off x="5919394" y="3321424"/>
            <a:ext cx="0" cy="83102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65E221-8CF8-47C7-E2EA-58F33393E1CB}"/>
              </a:ext>
            </a:extLst>
          </p:cNvPr>
          <p:cNvSpPr/>
          <p:nvPr/>
        </p:nvSpPr>
        <p:spPr>
          <a:xfrm>
            <a:off x="4509694" y="225238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928B0-4A24-117E-1300-0456F06E29C1}"/>
              </a:ext>
            </a:extLst>
          </p:cNvPr>
          <p:cNvSpPr/>
          <p:nvPr/>
        </p:nvSpPr>
        <p:spPr>
          <a:xfrm>
            <a:off x="4945827" y="225238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1C955-19A2-AEAF-2FCE-1F6975E12611}"/>
              </a:ext>
            </a:extLst>
          </p:cNvPr>
          <p:cNvSpPr/>
          <p:nvPr/>
        </p:nvSpPr>
        <p:spPr>
          <a:xfrm>
            <a:off x="5381960" y="225238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83920-B28B-C43D-F505-59C80725C302}"/>
              </a:ext>
            </a:extLst>
          </p:cNvPr>
          <p:cNvSpPr/>
          <p:nvPr/>
        </p:nvSpPr>
        <p:spPr>
          <a:xfrm>
            <a:off x="5818093" y="225238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5F252-6B08-9DFE-8578-A87FAE23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Leviers colorés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1D1C0-AC7A-D493-C02E-537558AE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1 - inverser 1 et 3 (allumer 1 et 3)</a:t>
            </a:r>
          </a:p>
          <a:p>
            <a:r>
              <a:rPr lang="fr-FR" dirty="0"/>
              <a:t>2 - inverser 1 (éteindre 1)</a:t>
            </a:r>
          </a:p>
          <a:p>
            <a:r>
              <a:rPr lang="fr-FR" dirty="0"/>
              <a:t>3 - inverser 2 et 3 (allumer 2 et éteindre 3)</a:t>
            </a:r>
          </a:p>
          <a:p>
            <a:r>
              <a:rPr lang="fr-FR" dirty="0"/>
              <a:t>4 - inverser 4 (allumer 4)</a:t>
            </a:r>
          </a:p>
          <a:p>
            <a:r>
              <a:rPr lang="fr-FR" dirty="0"/>
              <a:t>5 - inverser 1 et 3 (allumer 1 et 3)</a:t>
            </a:r>
          </a:p>
          <a:p>
            <a:endParaRPr lang="fr-FR" dirty="0"/>
          </a:p>
          <a:p>
            <a:r>
              <a:rPr lang="fr-FR" dirty="0"/>
              <a:t>Ordre </a:t>
            </a:r>
            <a:r>
              <a:rPr lang="fr-FR"/>
              <a:t>des boutons 1 3 2 4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46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4DBF1-05BC-09EF-17AD-84927DAE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possibles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953C2-599A-52C0-7DCB-C0723F60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Crocheter le cadenas d’entraînement</a:t>
            </a:r>
          </a:p>
          <a:p>
            <a:r>
              <a:rPr lang="fr-FR" dirty="0"/>
              <a:t>Interception VHF</a:t>
            </a:r>
          </a:p>
          <a:p>
            <a:r>
              <a:rPr lang="fr-FR" dirty="0"/>
              <a:t>Message lisible dans un miroir</a:t>
            </a:r>
          </a:p>
          <a:p>
            <a:r>
              <a:rPr lang="fr-FR" dirty="0"/>
              <a:t>Mug </a:t>
            </a:r>
            <a:r>
              <a:rPr lang="fr-FR" dirty="0" err="1"/>
              <a:t>thermoreactif</a:t>
            </a:r>
            <a:endParaRPr lang="fr-FR" dirty="0"/>
          </a:p>
          <a:p>
            <a:r>
              <a:rPr lang="fr-FR" dirty="0"/>
              <a:t>Coller quelque chose avec des aimants</a:t>
            </a:r>
          </a:p>
          <a:p>
            <a:r>
              <a:rPr lang="fr-FR" dirty="0"/>
              <a:t>Feuille indice déchirée / dessin a reconstituer</a:t>
            </a:r>
          </a:p>
          <a:p>
            <a:r>
              <a:rPr lang="fr-FR" dirty="0"/>
              <a:t>Chiffre / symbole sur les bandeaux</a:t>
            </a:r>
          </a:p>
        </p:txBody>
      </p:sp>
    </p:spTree>
    <p:extLst>
      <p:ext uri="{BB962C8B-B14F-4D97-AF65-F5344CB8AC3E}">
        <p14:creationId xmlns:p14="http://schemas.microsoft.com/office/powerpoint/2010/main" val="218745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CE447-8FCA-E693-84F4-EF794E94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593B3F-079A-0C06-9335-7C547CD8A3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Boutons poussoir</a:t>
            </a:r>
          </a:p>
          <a:p>
            <a:pPr lvl="1"/>
            <a:r>
              <a:rPr lang="fr-FR" dirty="0"/>
              <a:t>En chaine (avec des faux boutons)</a:t>
            </a:r>
          </a:p>
          <a:p>
            <a:pPr lvl="1"/>
            <a:r>
              <a:rPr lang="fr-FR" dirty="0"/>
              <a:t>A appuyer en séquences</a:t>
            </a:r>
          </a:p>
          <a:p>
            <a:r>
              <a:rPr lang="fr-FR" dirty="0"/>
              <a:t>Interrupteurs levier</a:t>
            </a:r>
          </a:p>
          <a:p>
            <a:r>
              <a:rPr lang="fr-FR" dirty="0"/>
              <a:t>Potentiomètre</a:t>
            </a:r>
          </a:p>
          <a:p>
            <a:r>
              <a:rPr lang="fr-FR" dirty="0"/>
              <a:t>Buzzer</a:t>
            </a:r>
          </a:p>
          <a:p>
            <a:r>
              <a:rPr lang="fr-FR" dirty="0"/>
              <a:t>Laisser des fils apparents à débrancher</a:t>
            </a:r>
          </a:p>
          <a:p>
            <a:r>
              <a:rPr lang="fr-FR" dirty="0"/>
              <a:t>Affichage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rouge/verte</a:t>
            </a:r>
          </a:p>
          <a:p>
            <a:pPr lvl="1"/>
            <a:r>
              <a:rPr lang="fr-FR" dirty="0"/>
              <a:t>7 segments</a:t>
            </a:r>
          </a:p>
          <a:p>
            <a:pPr lvl="1"/>
            <a:r>
              <a:rPr lang="fr-FR" dirty="0"/>
              <a:t>LCD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B8CA8-0A9E-5CE6-62D4-4ECC4ACA1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RFID</a:t>
            </a:r>
          </a:p>
          <a:p>
            <a:r>
              <a:rPr lang="fr-FR" dirty="0"/>
              <a:t>RF</a:t>
            </a:r>
          </a:p>
          <a:p>
            <a:endParaRPr lang="fr-FR" dirty="0"/>
          </a:p>
          <a:p>
            <a:r>
              <a:rPr lang="fr-FR" dirty="0"/>
              <a:t>Boite avec multiples branchements possibles, il faut relier des paires d’éléments</a:t>
            </a:r>
          </a:p>
        </p:txBody>
      </p:sp>
    </p:spTree>
    <p:extLst>
      <p:ext uri="{BB962C8B-B14F-4D97-AF65-F5344CB8AC3E}">
        <p14:creationId xmlns:p14="http://schemas.microsoft.com/office/powerpoint/2010/main" val="374265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4A45C-2466-5666-87F4-E026FAAB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3696A-1524-FA02-2344-0E88E8B4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3-4 potentiomètres</a:t>
            </a:r>
          </a:p>
          <a:p>
            <a:r>
              <a:rPr lang="fr-FR" dirty="0"/>
              <a:t>Chacun allume une rangée de </a:t>
            </a:r>
            <a:r>
              <a:rPr lang="fr-FR" dirty="0" err="1"/>
              <a:t>led</a:t>
            </a:r>
            <a:r>
              <a:rPr lang="fr-FR" dirty="0"/>
              <a:t> rouge avec une </a:t>
            </a:r>
            <a:r>
              <a:rPr lang="fr-FR" dirty="0" err="1"/>
              <a:t>led</a:t>
            </a:r>
            <a:r>
              <a:rPr lang="fr-FR" dirty="0"/>
              <a:t> verte qui s’allume quand le </a:t>
            </a:r>
            <a:r>
              <a:rPr lang="fr-FR" dirty="0" err="1"/>
              <a:t>potentiometre</a:t>
            </a:r>
            <a:r>
              <a:rPr lang="fr-FR" dirty="0"/>
              <a:t> est sur la bonne valeur</a:t>
            </a:r>
          </a:p>
        </p:txBody>
      </p:sp>
    </p:spTree>
    <p:extLst>
      <p:ext uri="{BB962C8B-B14F-4D97-AF65-F5344CB8AC3E}">
        <p14:creationId xmlns:p14="http://schemas.microsoft.com/office/powerpoint/2010/main" val="328950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76557-7D5D-0A73-23B5-DD229B5E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Trajets sur carte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BD2C5-3CC4-50EE-1131-13267C35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une carte afficher un ou plusieurs trajets</a:t>
            </a:r>
          </a:p>
          <a:p>
            <a:r>
              <a:rPr lang="fr-FR" dirty="0"/>
              <a:t>Codes couleurs possibles</a:t>
            </a:r>
          </a:p>
          <a:p>
            <a:r>
              <a:rPr lang="fr-FR" dirty="0"/>
              <a:t>Donner point de départ et d’arrivée</a:t>
            </a:r>
          </a:p>
          <a:p>
            <a:r>
              <a:rPr lang="fr-FR" dirty="0"/>
              <a:t>Utiliser les étapes (nom des villes, directions N/S E/O)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38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2BF9A-F65B-5245-65F5-3F5F7488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6957E-6A87-571B-DE34-51AD4A67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Disséminer plusieurs exemplaires de quelque chose (fiole, papier,)</a:t>
            </a:r>
          </a:p>
          <a:p>
            <a:r>
              <a:rPr lang="fr-FR" dirty="0"/>
              <a:t>Chaque ex. a des caractères/éléments notés</a:t>
            </a:r>
          </a:p>
          <a:p>
            <a:r>
              <a:rPr lang="fr-FR" dirty="0"/>
              <a:t>Il faut trouver le seul élément communs à tous les exemplaires</a:t>
            </a:r>
          </a:p>
          <a:p>
            <a:endParaRPr lang="fr-FR" dirty="0"/>
          </a:p>
          <a:p>
            <a:r>
              <a:rPr lang="fr-FR" dirty="0"/>
              <a:t>Cet élément commun peut servir à situer le joueur, donner un indice </a:t>
            </a:r>
            <a:r>
              <a:rPr lang="fr-FR" dirty="0" err="1"/>
              <a:t>etc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36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C63B5-5470-E085-5A76-67DA74EA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F44CE-529D-FFB7-668C-65E9FA0F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Coordonnées sur une carte</a:t>
            </a:r>
          </a:p>
          <a:p>
            <a:r>
              <a:rPr lang="fr-FR" dirty="0"/>
              <a:t>Diffusion msg sur PMR</a:t>
            </a:r>
          </a:p>
          <a:p>
            <a:r>
              <a:rPr lang="fr-FR" dirty="0"/>
              <a:t>Truc a réparer, compléter, reconstruire</a:t>
            </a:r>
          </a:p>
        </p:txBody>
      </p:sp>
    </p:spTree>
    <p:extLst>
      <p:ext uri="{BB962C8B-B14F-4D97-AF65-F5344CB8AC3E}">
        <p14:creationId xmlns:p14="http://schemas.microsoft.com/office/powerpoint/2010/main" val="315954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7703A-4BFC-4D3E-76F1-AB2E1C65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96EF0-11D0-B569-0329-8B6605F0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un numéro sur les fioles</a:t>
            </a:r>
          </a:p>
          <a:p>
            <a:pPr lvl="1"/>
            <a:r>
              <a:rPr lang="fr-FR" dirty="0"/>
              <a:t>ordre de couleur -&gt; donne combinaison de la clé de sortie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32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448F0-F5D9-31D7-3FDE-FBCD3F1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RZO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E09E6-D01C-2F9F-45E0-04E06BF042AA}"/>
              </a:ext>
            </a:extLst>
          </p:cNvPr>
          <p:cNvSpPr/>
          <p:nvPr/>
        </p:nvSpPr>
        <p:spPr>
          <a:xfrm>
            <a:off x="8180953" y="1573279"/>
            <a:ext cx="2818952" cy="1108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D0B76E-CCCB-3B52-B1C6-049F04B24094}"/>
              </a:ext>
            </a:extLst>
          </p:cNvPr>
          <p:cNvSpPr txBox="1"/>
          <p:nvPr/>
        </p:nvSpPr>
        <p:spPr>
          <a:xfrm>
            <a:off x="1053455" y="1979932"/>
            <a:ext cx="48077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Consignes</a:t>
            </a:r>
          </a:p>
          <a:p>
            <a:endParaRPr lang="fr-FR" dirty="0"/>
          </a:p>
          <a:p>
            <a:r>
              <a:rPr lang="fr-FR" dirty="0"/>
              <a:t>Deux </a:t>
            </a:r>
            <a:r>
              <a:rPr lang="fr-FR" dirty="0" err="1"/>
              <a:t>switchs</a:t>
            </a:r>
            <a:r>
              <a:rPr lang="fr-FR" dirty="0"/>
              <a:t> sont chacun reliés à un équipement</a:t>
            </a:r>
          </a:p>
          <a:p>
            <a:endParaRPr lang="fr-FR" dirty="0"/>
          </a:p>
          <a:p>
            <a:r>
              <a:rPr lang="fr-FR" dirty="0"/>
              <a:t>Consignes :</a:t>
            </a:r>
          </a:p>
          <a:p>
            <a:endParaRPr lang="fr-FR" dirty="0"/>
          </a:p>
          <a:p>
            <a:r>
              <a:rPr lang="fr-FR" sz="1800" dirty="0"/>
              <a:t>Cable -&gt; switch -&gt; port</a:t>
            </a:r>
          </a:p>
          <a:p>
            <a:r>
              <a:rPr lang="fr-FR" dirty="0"/>
              <a:t>Noir -&gt; blanc -&gt; 2</a:t>
            </a:r>
          </a:p>
          <a:p>
            <a:r>
              <a:rPr lang="fr-FR" sz="1800" dirty="0"/>
              <a:t>Gris -&gt; blanc -&gt; 4</a:t>
            </a:r>
          </a:p>
          <a:p>
            <a:r>
              <a:rPr lang="fr-FR" dirty="0"/>
              <a:t>Gris -&gt; noir -&gt; 3</a:t>
            </a:r>
          </a:p>
          <a:p>
            <a:r>
              <a:rPr lang="fr-FR" sz="1800" dirty="0"/>
              <a:t>Bleu -&gt; noir -&gt; 5</a:t>
            </a:r>
            <a:endParaRPr lang="en-US" sz="18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5E46414-2185-6AE7-D5DC-CB0C2E7B0C28}"/>
              </a:ext>
            </a:extLst>
          </p:cNvPr>
          <p:cNvCxnSpPr>
            <a:cxnSpLocks/>
          </p:cNvCxnSpPr>
          <p:nvPr/>
        </p:nvCxnSpPr>
        <p:spPr>
          <a:xfrm>
            <a:off x="8917468" y="849546"/>
            <a:ext cx="236538" cy="9345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C060C48-A323-E653-FA9F-9602D71E8DBE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9583702" y="2494401"/>
            <a:ext cx="439497" cy="151685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365E221-8CF8-47C7-E2EA-58F33393E1CB}"/>
              </a:ext>
            </a:extLst>
          </p:cNvPr>
          <p:cNvSpPr/>
          <p:nvPr/>
        </p:nvSpPr>
        <p:spPr>
          <a:xfrm>
            <a:off x="8613498" y="176019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928B0-4A24-117E-1300-0456F06E29C1}"/>
              </a:ext>
            </a:extLst>
          </p:cNvPr>
          <p:cNvSpPr/>
          <p:nvPr/>
        </p:nvSpPr>
        <p:spPr>
          <a:xfrm>
            <a:off x="9049631" y="176019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71C955-19A2-AEAF-2FCE-1F6975E12611}"/>
              </a:ext>
            </a:extLst>
          </p:cNvPr>
          <p:cNvSpPr/>
          <p:nvPr/>
        </p:nvSpPr>
        <p:spPr>
          <a:xfrm>
            <a:off x="9485764" y="176019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083920-B28B-C43D-F505-59C80725C302}"/>
              </a:ext>
            </a:extLst>
          </p:cNvPr>
          <p:cNvSpPr/>
          <p:nvPr/>
        </p:nvSpPr>
        <p:spPr>
          <a:xfrm>
            <a:off x="9921897" y="176019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71195-DCCA-D091-6CBF-63D472B90FBD}"/>
              </a:ext>
            </a:extLst>
          </p:cNvPr>
          <p:cNvSpPr/>
          <p:nvPr/>
        </p:nvSpPr>
        <p:spPr>
          <a:xfrm>
            <a:off x="10358030" y="1760193"/>
            <a:ext cx="202603" cy="734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26F75-39BA-DE8C-3684-E95985C1B94E}"/>
              </a:ext>
            </a:extLst>
          </p:cNvPr>
          <p:cNvSpPr/>
          <p:nvPr/>
        </p:nvSpPr>
        <p:spPr>
          <a:xfrm>
            <a:off x="8177589" y="3824343"/>
            <a:ext cx="2818952" cy="1108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55D5D-0B22-C618-2E76-C8BC84B7F41C}"/>
              </a:ext>
            </a:extLst>
          </p:cNvPr>
          <p:cNvSpPr/>
          <p:nvPr/>
        </p:nvSpPr>
        <p:spPr>
          <a:xfrm>
            <a:off x="8610134" y="4011257"/>
            <a:ext cx="202603" cy="73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ADA6E-CF2D-FF0B-8455-F9B9B9ECB780}"/>
              </a:ext>
            </a:extLst>
          </p:cNvPr>
          <p:cNvSpPr/>
          <p:nvPr/>
        </p:nvSpPr>
        <p:spPr>
          <a:xfrm>
            <a:off x="9046267" y="4011257"/>
            <a:ext cx="202603" cy="73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12AFE-4109-2F6B-1792-0187B40AA426}"/>
              </a:ext>
            </a:extLst>
          </p:cNvPr>
          <p:cNvSpPr/>
          <p:nvPr/>
        </p:nvSpPr>
        <p:spPr>
          <a:xfrm>
            <a:off x="9482400" y="4011257"/>
            <a:ext cx="202603" cy="73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B07147-1A6A-F204-1852-91275C843529}"/>
              </a:ext>
            </a:extLst>
          </p:cNvPr>
          <p:cNvSpPr/>
          <p:nvPr/>
        </p:nvSpPr>
        <p:spPr>
          <a:xfrm>
            <a:off x="9918533" y="4011257"/>
            <a:ext cx="202603" cy="73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7478F-F0AF-FAFA-2CD5-1EB55D13FFDF}"/>
              </a:ext>
            </a:extLst>
          </p:cNvPr>
          <p:cNvSpPr/>
          <p:nvPr/>
        </p:nvSpPr>
        <p:spPr>
          <a:xfrm>
            <a:off x="10354666" y="4011257"/>
            <a:ext cx="202603" cy="734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AE3B427-477A-7C92-790C-98DEEDA48F1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455968" y="4745465"/>
            <a:ext cx="540573" cy="104573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5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52983-5CEF-9B52-C54B-13E2753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Alphabet codé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D4B1B1D-EADE-4A59-B53E-B14657A93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18" y="1603464"/>
            <a:ext cx="4377309" cy="2278874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85F61B-C1F9-0AEB-1461-EF223047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02" y="365125"/>
            <a:ext cx="3103641" cy="192790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7267693-27B2-1D97-E9E1-146B4D1932C9}"/>
              </a:ext>
            </a:extLst>
          </p:cNvPr>
          <p:cNvSpPr txBox="1"/>
          <p:nvPr/>
        </p:nvSpPr>
        <p:spPr>
          <a:xfrm>
            <a:off x="9538447" y="451916"/>
            <a:ext cx="2405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Traduction : </a:t>
            </a:r>
          </a:p>
          <a:p>
            <a:r>
              <a:rPr lang="fr-FR" sz="1800" dirty="0"/>
              <a:t>Cable -&gt; switch -&gt; port</a:t>
            </a:r>
          </a:p>
          <a:p>
            <a:r>
              <a:rPr lang="fr-FR" dirty="0"/>
              <a:t>Noir -&gt; blanc -&gt; 2</a:t>
            </a:r>
          </a:p>
          <a:p>
            <a:r>
              <a:rPr lang="fr-FR" sz="1800" dirty="0"/>
              <a:t>Gris -&gt; blanc -&gt; 4</a:t>
            </a:r>
          </a:p>
          <a:p>
            <a:r>
              <a:rPr lang="fr-FR" dirty="0"/>
              <a:t>Gris -&gt; noir -&gt; 3</a:t>
            </a:r>
          </a:p>
          <a:p>
            <a:r>
              <a:rPr lang="fr-FR" sz="1800" dirty="0"/>
              <a:t>Bleu -&gt; noir -&gt; 5</a:t>
            </a:r>
            <a:endParaRPr lang="en-US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CD9873-C393-76EE-6BC1-AC06B5D0A4AB}"/>
              </a:ext>
            </a:extLst>
          </p:cNvPr>
          <p:cNvSpPr txBox="1"/>
          <p:nvPr/>
        </p:nvSpPr>
        <p:spPr>
          <a:xfrm>
            <a:off x="8848414" y="3005175"/>
            <a:ext cx="310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Traduction : </a:t>
            </a:r>
          </a:p>
          <a:p>
            <a:r>
              <a:rPr lang="fr-FR" sz="1800" dirty="0"/>
              <a:t>Brancher le </a:t>
            </a:r>
            <a:r>
              <a:rPr lang="fr-FR" sz="1800" dirty="0" err="1"/>
              <a:t>cable</a:t>
            </a:r>
            <a:r>
              <a:rPr lang="fr-FR" sz="1800" dirty="0"/>
              <a:t> gris sur le port 4 du switch blanc et sur le port 3 du switch noir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52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66E37-CD62-F375-B667-C4A881D0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molécule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11C8EEE-4FD1-546B-2608-A00167B61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22" y="1659390"/>
            <a:ext cx="6153556" cy="353922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89D523-0935-B116-91E0-DB39D1822251}"/>
              </a:ext>
            </a:extLst>
          </p:cNvPr>
          <p:cNvSpPr txBox="1"/>
          <p:nvPr/>
        </p:nvSpPr>
        <p:spPr>
          <a:xfrm>
            <a:off x="1237129" y="5744584"/>
            <a:ext cx="98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pochette contient plusieurs dessins similaire d’une molécule</a:t>
            </a:r>
          </a:p>
          <a:p>
            <a:r>
              <a:rPr lang="fr-FR" dirty="0"/>
              <a:t>Chaque dessin est numéroté, le numéro du dessin qui correspond au tableau est une partie de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5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6D47C-1E05-A732-4B76-3D12974E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Lampe LED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F877201-AE5A-7C76-72A9-E4E1098D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189" y="1812925"/>
            <a:ext cx="6686611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DBAE8C-75DC-F681-8C90-C95E301EC5B9}"/>
              </a:ext>
            </a:extLst>
          </p:cNvPr>
          <p:cNvSpPr txBox="1"/>
          <p:nvPr/>
        </p:nvSpPr>
        <p:spPr>
          <a:xfrm>
            <a:off x="838201" y="1930400"/>
            <a:ext cx="3644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Lorsque la lampe s’allume, elle fait défiler les couleurs.</a:t>
            </a:r>
          </a:p>
          <a:p>
            <a:endParaRPr lang="fr-FR" dirty="0"/>
          </a:p>
          <a:p>
            <a:r>
              <a:rPr lang="fr-FR" dirty="0"/>
              <a:t>L’ordre des couleurs peut donner un élément de réponse</a:t>
            </a:r>
          </a:p>
        </p:txBody>
      </p:sp>
    </p:spTree>
    <p:extLst>
      <p:ext uri="{BB962C8B-B14F-4D97-AF65-F5344CB8AC3E}">
        <p14:creationId xmlns:p14="http://schemas.microsoft.com/office/powerpoint/2010/main" val="184948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88F61-9348-900C-0006-3770601F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à trous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B76111C-D5B0-A887-1C50-8545A2EE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189" y="1800225"/>
            <a:ext cx="6449611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C9B9D7E-A468-B179-E739-D2A9D0EF0FC3}"/>
              </a:ext>
            </a:extLst>
          </p:cNvPr>
          <p:cNvSpPr txBox="1"/>
          <p:nvPr/>
        </p:nvSpPr>
        <p:spPr>
          <a:xfrm>
            <a:off x="698501" y="1800224"/>
            <a:ext cx="400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feuilles trouée et numérotées comportent 3 trous chacune</a:t>
            </a:r>
          </a:p>
          <a:p>
            <a:endParaRPr lang="fr-FR" dirty="0"/>
          </a:p>
          <a:p>
            <a:r>
              <a:rPr lang="fr-FR" dirty="0"/>
              <a:t>Chaque trou a une couleur.</a:t>
            </a:r>
          </a:p>
          <a:p>
            <a:endParaRPr lang="fr-FR" dirty="0"/>
          </a:p>
          <a:p>
            <a:r>
              <a:rPr lang="fr-FR" dirty="0"/>
              <a:t>Le mot de passe est composé des neufs caractères, dans l’ordre des feuilles et couleurs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C9FC4-1511-DE3E-24C7-32A15AE8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HEXA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7D7C90-537A-33FA-B5F7-9AD1DA1CBBA4}"/>
              </a:ext>
            </a:extLst>
          </p:cNvPr>
          <p:cNvSpPr txBox="1"/>
          <p:nvPr/>
        </p:nvSpPr>
        <p:spPr>
          <a:xfrm>
            <a:off x="698501" y="1800224"/>
            <a:ext cx="4000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suite de caractère d’apparence hexa</a:t>
            </a:r>
          </a:p>
          <a:p>
            <a:endParaRPr lang="fr-FR" dirty="0"/>
          </a:p>
          <a:p>
            <a:r>
              <a:rPr lang="fr-FR" dirty="0"/>
              <a:t>Rapportés à la grille, chaque binôme donne un chiffre/caractère</a:t>
            </a:r>
          </a:p>
          <a:p>
            <a:endParaRPr lang="fr-FR" dirty="0"/>
          </a:p>
          <a:p>
            <a:r>
              <a:rPr lang="fr-FR" dirty="0"/>
              <a:t>Les X chiffres/caractères forment un </a:t>
            </a:r>
            <a:r>
              <a:rPr lang="fr-FR" dirty="0" err="1"/>
              <a:t>mdp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159814-8546-6D6B-6EE2-FC9D371A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8" y="2123893"/>
            <a:ext cx="403916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D8BB0-A3EE-3ABF-B45F-F09BDDA3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 morse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DBCFBC-A8B1-EE87-0984-3709CDFDC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15356"/>
            <a:ext cx="5210175" cy="3571875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8D14A63-A511-EA78-B370-3E77AA7B9407}"/>
              </a:ext>
            </a:extLst>
          </p:cNvPr>
          <p:cNvSpPr txBox="1"/>
          <p:nvPr/>
        </p:nvSpPr>
        <p:spPr>
          <a:xfrm>
            <a:off x="698501" y="1800224"/>
            <a:ext cx="400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avoir trouvé l’accès à la session du professeur, le logiciel de morse est disponible</a:t>
            </a:r>
          </a:p>
          <a:p>
            <a:endParaRPr lang="fr-FR" dirty="0"/>
          </a:p>
          <a:p>
            <a:r>
              <a:rPr lang="fr-FR" dirty="0" err="1"/>
              <a:t>Mdp</a:t>
            </a:r>
            <a:r>
              <a:rPr lang="fr-FR" dirty="0"/>
              <a:t> : </a:t>
            </a:r>
            <a:r>
              <a:rPr lang="fr-FR" dirty="0" err="1"/>
              <a:t>comete</a:t>
            </a:r>
            <a:endParaRPr lang="fr-FR" dirty="0"/>
          </a:p>
          <a:p>
            <a:endParaRPr lang="fr-FR" dirty="0"/>
          </a:p>
          <a:p>
            <a:r>
              <a:rPr lang="fr-FR" dirty="0"/>
              <a:t>Mot morse : </a:t>
            </a:r>
            <a:r>
              <a:rPr lang="fr-FR" dirty="0" err="1"/>
              <a:t>frequence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3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12918</TotalTime>
  <Words>910</Words>
  <Application>Microsoft Office PowerPoint</Application>
  <PresentationFormat>Grand écran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Thème Office</vt:lpstr>
      <vt:lpstr>Enigmes</vt:lpstr>
      <vt:lpstr>Le générateur</vt:lpstr>
      <vt:lpstr>Connexion RZO</vt:lpstr>
      <vt:lpstr>Alphabet codé</vt:lpstr>
      <vt:lpstr>Schéma molécule</vt:lpstr>
      <vt:lpstr>Lampe LED</vt:lpstr>
      <vt:lpstr>Grille à trous</vt:lpstr>
      <vt:lpstr>Grille HEXA</vt:lpstr>
      <vt:lpstr>Logiciel morse</vt:lpstr>
      <vt:lpstr>Engrenages</vt:lpstr>
      <vt:lpstr>Cartes</vt:lpstr>
      <vt:lpstr>Logiciel déchiffrement</vt:lpstr>
      <vt:lpstr>Mastermind</vt:lpstr>
      <vt:lpstr>Suite logique</vt:lpstr>
      <vt:lpstr>Binaire</vt:lpstr>
      <vt:lpstr>Décalage de lettres (ROT13)</vt:lpstr>
      <vt:lpstr>Horloge</vt:lpstr>
      <vt:lpstr>Labyrinthe</vt:lpstr>
      <vt:lpstr>Schéma UV</vt:lpstr>
      <vt:lpstr>Leviers colorés</vt:lpstr>
      <vt:lpstr>Trucs possibles</vt:lpstr>
      <vt:lpstr>Arduino</vt:lpstr>
      <vt:lpstr>potentiomètre</vt:lpstr>
      <vt:lpstr>Trajets sur carte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Vince Nope</cp:lastModifiedBy>
  <cp:revision>93</cp:revision>
  <dcterms:created xsi:type="dcterms:W3CDTF">2022-06-23T11:49:25Z</dcterms:created>
  <dcterms:modified xsi:type="dcterms:W3CDTF">2023-07-09T17:55:37Z</dcterms:modified>
</cp:coreProperties>
</file>