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66" r:id="rId2"/>
  </p:sldMasterIdLst>
  <p:notesMasterIdLst>
    <p:notesMasterId r:id="rId22"/>
  </p:notesMasterIdLst>
  <p:sldIdLst>
    <p:sldId id="256" r:id="rId3"/>
    <p:sldId id="342" r:id="rId4"/>
    <p:sldId id="344" r:id="rId5"/>
    <p:sldId id="343" r:id="rId6"/>
    <p:sldId id="345" r:id="rId7"/>
    <p:sldId id="336" r:id="rId8"/>
    <p:sldId id="332" r:id="rId9"/>
    <p:sldId id="267" r:id="rId10"/>
    <p:sldId id="341" r:id="rId11"/>
    <p:sldId id="338" r:id="rId12"/>
    <p:sldId id="274" r:id="rId13"/>
    <p:sldId id="275" r:id="rId14"/>
    <p:sldId id="335" r:id="rId15"/>
    <p:sldId id="337" r:id="rId16"/>
    <p:sldId id="334" r:id="rId17"/>
    <p:sldId id="268" r:id="rId18"/>
    <p:sldId id="339" r:id="rId19"/>
    <p:sldId id="340" r:id="rId20"/>
    <p:sldId id="346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8" autoAdjust="0"/>
    <p:restoredTop sz="78416" autoAdjust="0"/>
  </p:normalViewPr>
  <p:slideViewPr>
    <p:cSldViewPr snapToGrid="0">
      <p:cViewPr varScale="1">
        <p:scale>
          <a:sx n="45" d="100"/>
          <a:sy n="45" d="100"/>
        </p:scale>
        <p:origin x="426" y="4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F0F9A-6161-450D-AD24-FE13ECDFFC91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D9F59-E5F7-4D0D-AFB1-35ABD0360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55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358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baseline="0" dirty="0" smtClean="0"/>
              <a:t>Importer le vecteur</a:t>
            </a:r>
          </a:p>
          <a:p>
            <a:pPr marL="228600" indent="-228600">
              <a:buAutoNum type="arabicParenR"/>
            </a:pPr>
            <a:endParaRPr lang="fr-FR" baseline="0" dirty="0" smtClean="0"/>
          </a:p>
          <a:p>
            <a:pPr marL="228600" indent="-228600">
              <a:buAutoNum type="arabicParenR"/>
            </a:pPr>
            <a:r>
              <a:rPr lang="fr-FR" baseline="0" dirty="0" smtClean="0"/>
              <a:t>Trouver le point le plus haut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le numériseur, sélectionner la zone dans laquelle chercher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Elevation</a:t>
            </a:r>
            <a:r>
              <a:rPr lang="fr-FR" baseline="0" dirty="0" smtClean="0"/>
              <a:t>/</a:t>
            </a:r>
            <a:r>
              <a:rPr lang="fr-FR" baseline="0" dirty="0" err="1" smtClean="0"/>
              <a:t>slope</a:t>
            </a:r>
            <a:r>
              <a:rPr lang="fr-FR" baseline="0" dirty="0" smtClean="0"/>
              <a:t>…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Les points les plus haut et bas sont ajoutés</a:t>
            </a:r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3) </a:t>
            </a:r>
            <a:r>
              <a:rPr lang="fr-FR" baseline="0" dirty="0" err="1" smtClean="0"/>
              <a:t>Intervisiblité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Sélectionner</a:t>
            </a:r>
            <a:r>
              <a:rPr lang="fr-FR" baseline="0" dirty="0" smtClean="0"/>
              <a:t> le point avec le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view</a:t>
            </a:r>
            <a:r>
              <a:rPr lang="fr-FR" baseline="0" smtClean="0"/>
              <a:t> shed</a:t>
            </a:r>
          </a:p>
          <a:p>
            <a:pPr marL="171450" indent="-171450">
              <a:buFontTx/>
              <a:buChar char="-"/>
            </a:pPr>
            <a:r>
              <a:rPr lang="fr-FR" baseline="0" smtClean="0"/>
              <a:t>Distance </a:t>
            </a:r>
            <a:r>
              <a:rPr lang="fr-FR" baseline="0" dirty="0" smtClean="0"/>
              <a:t>de 3km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148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032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996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baseline="0" dirty="0" smtClean="0"/>
              <a:t>1) Placer la PLAE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Activer l’outil numériseur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carte, clic droit -&gt; Créer des entités de Point -&gt; Créer un point sur une position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Si besoin, utiliser l’outil bonus/</a:t>
            </a:r>
            <a:r>
              <a:rPr lang="fr-FR" b="1" baseline="0" dirty="0" smtClean="0"/>
              <a:t>convertisseur.xlsm</a:t>
            </a:r>
            <a:r>
              <a:rPr lang="fr-FR" baseline="0" dirty="0" smtClean="0"/>
              <a:t> pour convertir les coordonnées degrés/min/sec en décimales ou inversement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Outil BDD_GONIO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Ouvrir le fichier bonus/BDD_GONIO_V9.xlsm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Remplir le fichier en indiquant le capteur, la position capteur (DMS ou décimales) et l’azimut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Cliquer sur « Générer le fichier KML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Glisser le fichier KML dans </a:t>
            </a:r>
            <a:r>
              <a:rPr lang="fr-FR" baseline="0" dirty="0" err="1" smtClean="0"/>
              <a:t>GlobalMapper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8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R"/>
            </a:pPr>
            <a:r>
              <a:rPr lang="fr-FR" baseline="0" dirty="0" smtClean="0"/>
              <a:t>Dessiner une box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de création de rectangle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Activer l’outil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carte, clic droit -&gt; Créer une entité de surface -&gt; Créer une surface rectangulaire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Définir le style hachure rouge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Tracer une FLOT</a:t>
            </a:r>
          </a:p>
          <a:p>
            <a:pPr mar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534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Importer le vecteur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Créer</a:t>
            </a:r>
            <a:r>
              <a:rPr lang="fr-FR" baseline="0" dirty="0" smtClean="0"/>
              <a:t> une carte de chaleur</a:t>
            </a:r>
          </a:p>
          <a:p>
            <a:pPr marL="171450" indent="-171450">
              <a:buFontTx/>
              <a:buChar char="-"/>
            </a:pPr>
            <a:r>
              <a:rPr lang="fr-FR" baseline="0" smtClean="0"/>
              <a:t>Sur </a:t>
            </a:r>
            <a:r>
              <a:rPr lang="fr-FR" baseline="0" dirty="0" smtClean="0"/>
              <a:t>la couche </a:t>
            </a:r>
            <a:r>
              <a:rPr lang="fr-FR" baseline="0" dirty="0" err="1" smtClean="0"/>
              <a:t>villes_alsace</a:t>
            </a:r>
            <a:r>
              <a:rPr lang="fr-FR" baseline="0" dirty="0" smtClean="0"/>
              <a:t>, 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DENSITY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Si besoin augmenter le paramètre « </a:t>
            </a:r>
            <a:r>
              <a:rPr lang="fr-FR" baseline="0" dirty="0" err="1" smtClean="0"/>
              <a:t>Search</a:t>
            </a:r>
            <a:r>
              <a:rPr lang="fr-FR" baseline="0" dirty="0" smtClean="0"/>
              <a:t> radius » pour augmenter la sensibilité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Shader</a:t>
            </a:r>
            <a:r>
              <a:rPr lang="fr-FR" baseline="0" dirty="0" smtClean="0"/>
              <a:t> : Mettre Atlas </a:t>
            </a:r>
            <a:r>
              <a:rPr lang="fr-FR" baseline="0" dirty="0" err="1" smtClean="0"/>
              <a:t>shader</a:t>
            </a:r>
            <a:endParaRPr lang="fr-FR" baseline="0" dirty="0" smtClean="0"/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178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Trouver</a:t>
            </a:r>
            <a:r>
              <a:rPr lang="fr-FR" baseline="0" dirty="0" smtClean="0"/>
              <a:t> le point côté 228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 environ 980m, 274° du centre de </a:t>
            </a:r>
            <a:r>
              <a:rPr lang="fr-FR" baseline="0" dirty="0" err="1" smtClean="0"/>
              <a:t>Printzheim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Créer un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Création ou de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sélectionner l’outil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carte, clic droit -&gt; Créer une entité de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la couche « Créer une nouvelle couche »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Localiser le croisement en 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mesure ou le COGO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Le croisement est en </a:t>
            </a:r>
            <a:r>
              <a:rPr lang="pl-PL" baseline="0" dirty="0" smtClean="0"/>
              <a:t>32 U LV 85091 04483</a:t>
            </a: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Dessiner une ellipse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de création de cercle / ellipse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passer par l’outil numériseur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carte, clic droit -&gt; Créer une entité de surface -&gt; Créer une surface circulaire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430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1) Importer le symbole VAB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Outil -&gt; Configurer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Onglet « Style de point », sous menu « Symboles personnalisés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Ajouter un symbole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l’image CARTO/import/VAB.jpg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Nommer le symbole VAB, valider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</a:t>
            </a:r>
            <a:r>
              <a:rPr lang="fr-FR" dirty="0" smtClean="0"/>
              <a:t>Créer le style</a:t>
            </a:r>
            <a:r>
              <a:rPr lang="fr-FR" baseline="0" dirty="0" smtClean="0"/>
              <a:t> de point SAEB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Onglet « Style de point », sous menu « style de point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Créer un nouveau type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Nommer le type SAEB, choisir le symbole VAB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Définir le style de point SAEB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l’outil numériseur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point SAEB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Modifier l’entité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Définir le « type d’entité » sur SAEB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087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R"/>
            </a:pPr>
            <a:r>
              <a:rPr lang="fr-FR" baseline="0" dirty="0" smtClean="0"/>
              <a:t>Tracer un itinéraire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Placer un point sur le départ et l’arrivée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Activer l’outil numériseur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Sur la carte, clic droit -&gt; Créer des entités de Point -&gt; Créer un point sur une position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Pour tracer l’itinéraire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Utiliser l’outil de création de ligne (traits droits ou main levée)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En passant par l’outil numériseur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Sur la carte, clic droit -&gt; Créer des entités de Lignes -&gt; Créer ligne ou Créer trace</a:t>
            </a:r>
          </a:p>
          <a:p>
            <a:pPr marL="171450" lvl="0" indent="-171450">
              <a:buFontTx/>
              <a:buChar char="-"/>
            </a:pPr>
            <a:r>
              <a:rPr lang="fr-FR" b="1" baseline="0" dirty="0" smtClean="0"/>
              <a:t>Enregistrer l’itinéraire dans une couche « itinéraire »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2) Ajouter des PPO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Utiliser l’outil création de point pour placer les points voulus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Enregistrer les points dans la couche itinéraire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3) Effectuer le profil du tracé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Sélectionner l’outil numériseur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Sélectionner l’itinéraire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Clic droit -&gt; Analyses et mesures -&gt; Profil de tracé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6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37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497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00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113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35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592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317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781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650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14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822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942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732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84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85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24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10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26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09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18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19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07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202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Global Mapper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Exercices pratiques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9460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Créer une situation </a:t>
            </a:r>
            <a:r>
              <a:rPr lang="fr-FR" dirty="0" err="1" smtClean="0"/>
              <a:t>tech</a:t>
            </a:r>
            <a:r>
              <a:rPr lang="fr-FR" dirty="0" smtClean="0"/>
              <a:t>/tac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49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Situation </a:t>
            </a:r>
            <a:r>
              <a:rPr lang="fr-FR" dirty="0" err="1"/>
              <a:t>tech</a:t>
            </a:r>
            <a:r>
              <a:rPr lang="fr-FR" dirty="0"/>
              <a:t>/tac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Trouver le point côté 228 à l’ouest de </a:t>
            </a:r>
            <a:r>
              <a:rPr lang="fr-FR" dirty="0" err="1" smtClean="0"/>
              <a:t>Printzheim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Placer ici un point nommé « SAEB 1 »</a:t>
            </a:r>
          </a:p>
          <a:p>
            <a:endParaRPr lang="fr-FR" dirty="0"/>
          </a:p>
          <a:p>
            <a:r>
              <a:rPr lang="fr-FR" dirty="0" smtClean="0"/>
              <a:t>En partant de ce point, mesurer une distance de 2,3km, azimut 244° pour localiser un croisement en T</a:t>
            </a:r>
          </a:p>
          <a:p>
            <a:endParaRPr lang="fr-FR" dirty="0"/>
          </a:p>
          <a:p>
            <a:r>
              <a:rPr lang="fr-FR" dirty="0" smtClean="0"/>
              <a:t>Dessiner une ellipse sur ce croisement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29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Situation </a:t>
            </a:r>
            <a:r>
              <a:rPr lang="fr-FR" dirty="0" err="1"/>
              <a:t>tech</a:t>
            </a:r>
            <a:r>
              <a:rPr lang="fr-FR" dirty="0"/>
              <a:t>/tac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Importer le symbole VAB</a:t>
            </a:r>
          </a:p>
          <a:p>
            <a:endParaRPr lang="fr-FR" dirty="0"/>
          </a:p>
          <a:p>
            <a:r>
              <a:rPr lang="fr-FR" dirty="0" smtClean="0"/>
              <a:t>Créer le style de point SAEB utilisant le symbole VAB</a:t>
            </a:r>
          </a:p>
          <a:p>
            <a:endParaRPr lang="fr-FR" dirty="0"/>
          </a:p>
          <a:p>
            <a:r>
              <a:rPr lang="fr-FR" dirty="0" smtClean="0"/>
              <a:t>Appliquer le style « SAEB » au point « SAEB 1 »</a:t>
            </a:r>
          </a:p>
          <a:p>
            <a:endParaRPr lang="fr-FR" dirty="0"/>
          </a:p>
          <a:p>
            <a:r>
              <a:rPr lang="fr-FR" dirty="0" smtClean="0"/>
              <a:t>Importer les relais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33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Créer un plan de défense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48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défense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Aller en </a:t>
            </a:r>
            <a:r>
              <a:rPr lang="pl-PL" b="1" dirty="0"/>
              <a:t>32 U LV 52445 </a:t>
            </a:r>
            <a:r>
              <a:rPr lang="pl-PL" b="1" dirty="0" smtClean="0"/>
              <a:t>19979</a:t>
            </a:r>
            <a:endParaRPr lang="fr-FR" b="1" dirty="0" smtClean="0"/>
          </a:p>
          <a:p>
            <a:endParaRPr lang="fr-FR" dirty="0"/>
          </a:p>
          <a:p>
            <a:r>
              <a:rPr lang="fr-FR" dirty="0" smtClean="0"/>
              <a:t>A partir de cette position, établir un plan de défense en vecteurs</a:t>
            </a:r>
          </a:p>
          <a:p>
            <a:endParaRPr lang="fr-FR" dirty="0"/>
          </a:p>
          <a:p>
            <a:r>
              <a:rPr lang="fr-FR" dirty="0" smtClean="0"/>
              <a:t>Placer</a:t>
            </a:r>
          </a:p>
          <a:p>
            <a:pPr lvl="1"/>
            <a:r>
              <a:rPr lang="fr-FR" dirty="0" smtClean="0"/>
              <a:t>Plots PLAE / SAEB / centre fixe</a:t>
            </a:r>
          </a:p>
          <a:p>
            <a:pPr lvl="1"/>
            <a:r>
              <a:rPr lang="fr-FR" dirty="0" smtClean="0"/>
              <a:t>Secteurs de surveillance</a:t>
            </a:r>
          </a:p>
          <a:p>
            <a:pPr lvl="1"/>
            <a:r>
              <a:rPr lang="fr-FR" dirty="0" smtClean="0"/>
              <a:t>Position CDP</a:t>
            </a:r>
          </a:p>
          <a:p>
            <a:pPr lvl="1"/>
            <a:r>
              <a:rPr lang="fr-FR" dirty="0" smtClean="0"/>
              <a:t>Points de regroupement</a:t>
            </a:r>
          </a:p>
          <a:p>
            <a:pPr lvl="1"/>
            <a:r>
              <a:rPr lang="fr-FR" dirty="0" smtClean="0"/>
              <a:t>Itinéraires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233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Créer un itinéraire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61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Itinéraire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Tracer </a:t>
            </a:r>
            <a:r>
              <a:rPr lang="fr-FR" dirty="0"/>
              <a:t>un </a:t>
            </a:r>
            <a:r>
              <a:rPr lang="fr-FR" dirty="0" smtClean="0"/>
              <a:t>itinéraire en suivant les pistes/chemins</a:t>
            </a:r>
          </a:p>
          <a:p>
            <a:pPr lvl="1"/>
            <a:r>
              <a:rPr lang="fr-FR" dirty="0" smtClean="0"/>
              <a:t>Départ : </a:t>
            </a:r>
            <a:r>
              <a:rPr lang="pl-PL" b="1" dirty="0"/>
              <a:t>32ULV 54890 </a:t>
            </a:r>
            <a:r>
              <a:rPr lang="pl-PL" b="1" dirty="0" smtClean="0"/>
              <a:t>21021</a:t>
            </a:r>
            <a:endParaRPr lang="fr-FR" b="1" dirty="0" smtClean="0"/>
          </a:p>
          <a:p>
            <a:pPr lvl="1"/>
            <a:r>
              <a:rPr lang="fr-FR" dirty="0" smtClean="0"/>
              <a:t>Arrivée : </a:t>
            </a:r>
            <a:r>
              <a:rPr lang="pl-PL" b="1" dirty="0" smtClean="0"/>
              <a:t>32ULV </a:t>
            </a:r>
            <a:r>
              <a:rPr lang="pl-PL" b="1" dirty="0"/>
              <a:t>53274 19025</a:t>
            </a:r>
            <a:endParaRPr lang="fr-FR" b="1" dirty="0"/>
          </a:p>
          <a:p>
            <a:endParaRPr lang="fr-FR" dirty="0"/>
          </a:p>
          <a:p>
            <a:r>
              <a:rPr lang="fr-FR" dirty="0" smtClean="0"/>
              <a:t>Ajouter un PPO sur chaque croisement rencontré</a:t>
            </a:r>
          </a:p>
          <a:p>
            <a:endParaRPr lang="fr-FR" dirty="0" smtClean="0"/>
          </a:p>
          <a:p>
            <a:r>
              <a:rPr lang="fr-FR" dirty="0"/>
              <a:t>Effectuer le </a:t>
            </a:r>
            <a:r>
              <a:rPr lang="fr-FR" b="1" dirty="0"/>
              <a:t>profil du tracé</a:t>
            </a:r>
            <a:r>
              <a:rPr lang="fr-FR" dirty="0"/>
              <a:t> sur cet itinéraire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0496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Etude de zone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992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de zone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Importer </a:t>
            </a:r>
            <a:r>
              <a:rPr lang="fr-FR" b="1" dirty="0" err="1" smtClean="0"/>
              <a:t>carre_zone_point_haut.kmz</a:t>
            </a:r>
            <a:endParaRPr lang="fr-FR" b="1" dirty="0" smtClean="0"/>
          </a:p>
          <a:p>
            <a:endParaRPr lang="fr-FR" dirty="0" smtClean="0"/>
          </a:p>
          <a:p>
            <a:r>
              <a:rPr lang="fr-FR" dirty="0" smtClean="0"/>
              <a:t>Dans le périmètre du vecteur, trouver le point le plus haut</a:t>
            </a:r>
          </a:p>
          <a:p>
            <a:endParaRPr lang="fr-FR" dirty="0"/>
          </a:p>
          <a:p>
            <a:r>
              <a:rPr lang="fr-FR" dirty="0" smtClean="0"/>
              <a:t>Depuis ce point, afficher l’</a:t>
            </a:r>
            <a:r>
              <a:rPr lang="fr-FR" dirty="0" err="1" smtClean="0"/>
              <a:t>intervisibilité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80751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Import </a:t>
            </a:r>
            <a:r>
              <a:rPr lang="fr-FR" dirty="0" err="1" smtClean="0"/>
              <a:t>gonio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13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Préparer un dossier </a:t>
            </a:r>
            <a:r>
              <a:rPr lang="fr-FR" dirty="0" err="1" smtClean="0"/>
              <a:t>carto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31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Dossier </a:t>
            </a:r>
            <a:r>
              <a:rPr lang="fr-FR" dirty="0" err="1" smtClean="0"/>
              <a:t>carto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 vue d’une prochaine mission sur </a:t>
            </a:r>
            <a:r>
              <a:rPr lang="fr-FR" b="1" dirty="0" err="1" smtClean="0"/>
              <a:t>Altwiller</a:t>
            </a:r>
            <a:endParaRPr lang="fr-FR" dirty="0"/>
          </a:p>
          <a:p>
            <a:r>
              <a:rPr lang="fr-FR" dirty="0" smtClean="0"/>
              <a:t>Préparer un dossier </a:t>
            </a:r>
            <a:r>
              <a:rPr lang="fr-FR" dirty="0" err="1" smtClean="0"/>
              <a:t>carto</a:t>
            </a:r>
            <a:r>
              <a:rPr lang="fr-FR" dirty="0" smtClean="0"/>
              <a:t> comprenant notamment</a:t>
            </a:r>
            <a:endParaRPr lang="fr-FR" dirty="0"/>
          </a:p>
          <a:p>
            <a:pPr lvl="1"/>
            <a:r>
              <a:rPr lang="fr-FR" dirty="0" smtClean="0"/>
              <a:t>Cartes scannées</a:t>
            </a:r>
          </a:p>
          <a:p>
            <a:pPr lvl="1"/>
            <a:r>
              <a:rPr lang="fr-FR" dirty="0" smtClean="0"/>
              <a:t>Vue satellite / photo aérienne</a:t>
            </a:r>
          </a:p>
          <a:p>
            <a:pPr lvl="1"/>
            <a:r>
              <a:rPr lang="fr-FR" dirty="0" smtClean="0"/>
              <a:t>Relief</a:t>
            </a:r>
          </a:p>
          <a:p>
            <a:pPr lvl="1"/>
            <a:r>
              <a:rPr lang="fr-FR" dirty="0" smtClean="0"/>
              <a:t>Villes</a:t>
            </a:r>
          </a:p>
          <a:p>
            <a:endParaRPr lang="fr-FR" dirty="0" smtClean="0"/>
          </a:p>
          <a:p>
            <a:r>
              <a:rPr lang="fr-FR" smtClean="0"/>
              <a:t>Découper </a:t>
            </a:r>
            <a:r>
              <a:rPr lang="fr-FR" dirty="0" smtClean="0"/>
              <a:t>la </a:t>
            </a:r>
            <a:r>
              <a:rPr lang="fr-FR" dirty="0" err="1" smtClean="0"/>
              <a:t>carto</a:t>
            </a:r>
            <a:r>
              <a:rPr lang="fr-FR" dirty="0" smtClean="0"/>
              <a:t> et relief pour la zone</a:t>
            </a:r>
          </a:p>
          <a:p>
            <a:r>
              <a:rPr lang="fr-FR" dirty="0" smtClean="0"/>
              <a:t>Créer un espace de travail (.GMW) approprié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9064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Tracer des relevés </a:t>
            </a:r>
            <a:r>
              <a:rPr lang="fr-FR" dirty="0" err="1" smtClean="0"/>
              <a:t>gonio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45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Relevés radiogoniométriques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Depuis le fichier PV.xlsx, tracer les relevés</a:t>
            </a:r>
          </a:p>
          <a:p>
            <a:endParaRPr lang="fr-FR" dirty="0" smtClean="0"/>
          </a:p>
          <a:p>
            <a:r>
              <a:rPr lang="fr-FR" dirty="0" smtClean="0"/>
              <a:t>Utiliser les positions suivantes</a:t>
            </a:r>
            <a:endParaRPr lang="fr-FR" dirty="0"/>
          </a:p>
          <a:p>
            <a:pPr lvl="1"/>
            <a:r>
              <a:rPr lang="fr-FR" dirty="0" smtClean="0"/>
              <a:t>PLAE </a:t>
            </a:r>
            <a:r>
              <a:rPr lang="fr-FR" dirty="0"/>
              <a:t>10 : 48° 54' 53.3978" N 7° 37' 37.1988" </a:t>
            </a:r>
            <a:r>
              <a:rPr lang="fr-FR" dirty="0" smtClean="0"/>
              <a:t>E</a:t>
            </a:r>
          </a:p>
          <a:p>
            <a:pPr lvl="1"/>
            <a:r>
              <a:rPr lang="fr-FR" dirty="0"/>
              <a:t>PLAE 20 : 48° 55' 32.4997" N 7° 38' 37.9492" E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602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Créer une situation </a:t>
            </a:r>
            <a:r>
              <a:rPr lang="fr-FR" dirty="0" err="1" smtClean="0"/>
              <a:t>tech</a:t>
            </a:r>
            <a:r>
              <a:rPr lang="fr-FR" dirty="0" smtClean="0"/>
              <a:t>/tac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97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Situation </a:t>
            </a:r>
            <a:r>
              <a:rPr lang="fr-FR" dirty="0" err="1" smtClean="0"/>
              <a:t>tech</a:t>
            </a:r>
            <a:r>
              <a:rPr lang="fr-FR" dirty="0" smtClean="0"/>
              <a:t>/tac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Placer la </a:t>
            </a:r>
            <a:r>
              <a:rPr lang="fr-FR" b="1" dirty="0" smtClean="0">
                <a:solidFill>
                  <a:srgbClr val="0070C0"/>
                </a:solidFill>
              </a:rPr>
              <a:t>PLAE 81</a:t>
            </a:r>
            <a:r>
              <a:rPr lang="fr-FR" dirty="0"/>
              <a:t> </a:t>
            </a:r>
            <a:r>
              <a:rPr lang="fr-FR" dirty="0" smtClean="0"/>
              <a:t>en 48° 54' 29.5456" N ; 7° 00' 18.9347" E</a:t>
            </a:r>
          </a:p>
          <a:p>
            <a:r>
              <a:rPr lang="fr-FR" dirty="0"/>
              <a:t>Placer la </a:t>
            </a:r>
            <a:r>
              <a:rPr lang="fr-FR" b="1" dirty="0">
                <a:solidFill>
                  <a:srgbClr val="FF0000"/>
                </a:solidFill>
              </a:rPr>
              <a:t>PLAE </a:t>
            </a:r>
            <a:r>
              <a:rPr lang="fr-FR" b="1" dirty="0" smtClean="0">
                <a:solidFill>
                  <a:srgbClr val="FF0000"/>
                </a:solidFill>
              </a:rPr>
              <a:t>82</a:t>
            </a:r>
            <a:r>
              <a:rPr lang="fr-FR" dirty="0"/>
              <a:t> </a:t>
            </a:r>
            <a:r>
              <a:rPr lang="fr-FR" dirty="0" smtClean="0"/>
              <a:t>en 48,905329 ; 7,000223</a:t>
            </a:r>
          </a:p>
          <a:p>
            <a:endParaRPr lang="fr-FR" dirty="0" smtClean="0"/>
          </a:p>
          <a:p>
            <a:r>
              <a:rPr lang="fr-FR" dirty="0" smtClean="0"/>
              <a:t>Ouvrir l’outil BDD_GONIO_V9 et enregistrer les relevés </a:t>
            </a:r>
            <a:r>
              <a:rPr lang="fr-FR" dirty="0" err="1" smtClean="0"/>
              <a:t>gonio</a:t>
            </a:r>
            <a:r>
              <a:rPr lang="fr-FR" dirty="0" smtClean="0"/>
              <a:t> suivants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Générer le fichier KML et l’importer dans </a:t>
            </a:r>
            <a:r>
              <a:rPr lang="fr-FR" dirty="0" err="1" smtClean="0"/>
              <a:t>GlobalMapper</a:t>
            </a:r>
            <a:endParaRPr lang="fr-FR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88952"/>
              </p:ext>
            </p:extLst>
          </p:nvPr>
        </p:nvGraphicFramePr>
        <p:xfrm>
          <a:off x="4675480" y="4090307"/>
          <a:ext cx="3025836" cy="1379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918"/>
                <a:gridCol w="1512918"/>
              </a:tblGrid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PLAE 81</a:t>
                      </a:r>
                      <a:endParaRPr lang="fr-F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PLAE 82</a:t>
                      </a:r>
                      <a:endParaRPr lang="fr-FR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172°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123°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177°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133°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182°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128°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58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Situation </a:t>
            </a:r>
            <a:r>
              <a:rPr lang="fr-FR" dirty="0" err="1"/>
              <a:t>tech</a:t>
            </a:r>
            <a:r>
              <a:rPr lang="fr-FR" dirty="0"/>
              <a:t>/tac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Dessiner une box autour de la zone mise en évidence</a:t>
            </a:r>
          </a:p>
          <a:p>
            <a:pPr lvl="1"/>
            <a:r>
              <a:rPr lang="fr-FR" dirty="0" smtClean="0"/>
              <a:t>Définir le style intérieur en hachure rouge</a:t>
            </a:r>
          </a:p>
          <a:p>
            <a:pPr lvl="1"/>
            <a:endParaRPr lang="fr-FR" dirty="0"/>
          </a:p>
          <a:p>
            <a:r>
              <a:rPr lang="fr-FR" dirty="0" smtClean="0"/>
              <a:t>Tracer une FLOT d’environ 5km de long sur le cours d’eau</a:t>
            </a:r>
          </a:p>
          <a:p>
            <a:pPr lvl="1"/>
            <a:r>
              <a:rPr lang="fr-FR" dirty="0" smtClean="0"/>
              <a:t>Style : pointillés jaune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0850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Situation </a:t>
            </a:r>
            <a:r>
              <a:rPr lang="fr-FR" dirty="0" err="1"/>
              <a:t>tech</a:t>
            </a:r>
            <a:r>
              <a:rPr lang="fr-FR" dirty="0"/>
              <a:t>/tac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Importer le fichier </a:t>
            </a:r>
            <a:r>
              <a:rPr lang="fr-FR" b="1" dirty="0" err="1" smtClean="0"/>
              <a:t>etude.gmp</a:t>
            </a:r>
            <a:endParaRPr lang="fr-FR" b="1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Depuis la couche </a:t>
            </a:r>
            <a:r>
              <a:rPr lang="fr-FR" b="1" dirty="0" smtClean="0"/>
              <a:t>activité VUHF</a:t>
            </a:r>
            <a:r>
              <a:rPr lang="fr-FR" dirty="0" smtClean="0"/>
              <a:t>, créer une carte de chaleur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545777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24432</TotalTime>
  <Words>713</Words>
  <Application>Microsoft Office PowerPoint</Application>
  <PresentationFormat>Grand écran</PresentationFormat>
  <Paragraphs>195</Paragraphs>
  <Slides>19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1_Thème Office</vt:lpstr>
      <vt:lpstr>2_Thème Office</vt:lpstr>
      <vt:lpstr>Global Mapper</vt:lpstr>
      <vt:lpstr>Préparer un dossier carto</vt:lpstr>
      <vt:lpstr>Dossier carto</vt:lpstr>
      <vt:lpstr>Tracer des relevés gonio</vt:lpstr>
      <vt:lpstr>Relevés radiogoniométriques</vt:lpstr>
      <vt:lpstr>Créer une situation tech/tac</vt:lpstr>
      <vt:lpstr>Situation tech/tac</vt:lpstr>
      <vt:lpstr>Situation tech/tac</vt:lpstr>
      <vt:lpstr>Situation tech/tac</vt:lpstr>
      <vt:lpstr>Créer une situation tech/tac</vt:lpstr>
      <vt:lpstr>Situation tech/tac</vt:lpstr>
      <vt:lpstr>Situation tech/tac</vt:lpstr>
      <vt:lpstr>Créer un plan de défense</vt:lpstr>
      <vt:lpstr>Plan de défense</vt:lpstr>
      <vt:lpstr>Créer un itinéraire</vt:lpstr>
      <vt:lpstr>Itinéraire</vt:lpstr>
      <vt:lpstr>Etude de zone</vt:lpstr>
      <vt:lpstr>Etude de zone</vt:lpstr>
      <vt:lpstr>Import gonio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Mapper</dc:title>
  <dc:creator>Marty</dc:creator>
  <cp:lastModifiedBy>Marty</cp:lastModifiedBy>
  <cp:revision>709</cp:revision>
  <dcterms:created xsi:type="dcterms:W3CDTF">2020-01-26T17:11:29Z</dcterms:created>
  <dcterms:modified xsi:type="dcterms:W3CDTF">2023-01-06T08:33:47Z</dcterms:modified>
</cp:coreProperties>
</file>