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6" r:id="rId2"/>
  </p:sldMasterIdLst>
  <p:notesMasterIdLst>
    <p:notesMasterId r:id="rId17"/>
  </p:notesMasterIdLst>
  <p:sldIdLst>
    <p:sldId id="256" r:id="rId3"/>
    <p:sldId id="336" r:id="rId4"/>
    <p:sldId id="332" r:id="rId5"/>
    <p:sldId id="267" r:id="rId6"/>
    <p:sldId id="341" r:id="rId7"/>
    <p:sldId id="338" r:id="rId8"/>
    <p:sldId id="274" r:id="rId9"/>
    <p:sldId id="275" r:id="rId10"/>
    <p:sldId id="335" r:id="rId11"/>
    <p:sldId id="337" r:id="rId12"/>
    <p:sldId id="334" r:id="rId13"/>
    <p:sldId id="268" r:id="rId14"/>
    <p:sldId id="339" r:id="rId15"/>
    <p:sldId id="34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73260" autoAdjust="0"/>
  </p:normalViewPr>
  <p:slideViewPr>
    <p:cSldViewPr snapToGrid="0">
      <p:cViewPr varScale="1">
        <p:scale>
          <a:sx n="50" d="100"/>
          <a:sy n="50" d="100"/>
        </p:scale>
        <p:origin x="708" y="42"/>
      </p:cViewPr>
      <p:guideLst/>
    </p:cSldViewPr>
  </p:slideViewPr>
  <p:notesTextViewPr>
    <p:cViewPr>
      <p:scale>
        <a:sx n="75" d="100"/>
        <a:sy n="75" d="100"/>
      </p:scale>
      <p:origin x="0" y="-3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5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1) Placer la PLAE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besoin, utiliser l’outil bonus/</a:t>
            </a:r>
            <a:r>
              <a:rPr lang="fr-FR" b="1" baseline="0" dirty="0" smtClean="0"/>
              <a:t>convertisseur.xlsm</a:t>
            </a:r>
            <a:r>
              <a:rPr lang="fr-FR" baseline="0" dirty="0" smtClean="0"/>
              <a:t> pour convertir les coordonnées degrés/min/sec en décimales ou inversement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Outil BDD_GONIO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Ouvrir le fichier bonus/BDD_GONIO_V9.xlsm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Remplir le fichier en indiquant le capteur, la position capteur (DMS ou décimales) et l’azimut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Cliquer sur « Générer le fichier KML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Glisser le fichier KML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Dessiner une box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rectangle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surface rectangulaire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style hachure rouge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Tracer une FLOT</a:t>
            </a:r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3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Importer le vecteur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Créer</a:t>
            </a:r>
            <a:r>
              <a:rPr lang="fr-FR" baseline="0" dirty="0" smtClean="0"/>
              <a:t> une carte de chaleur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Sur </a:t>
            </a:r>
            <a:r>
              <a:rPr lang="fr-FR" baseline="0" dirty="0" smtClean="0"/>
              <a:t>la couche </a:t>
            </a:r>
            <a:r>
              <a:rPr lang="fr-FR" baseline="0" dirty="0" err="1" smtClean="0"/>
              <a:t>villes_alsace</a:t>
            </a:r>
            <a:r>
              <a:rPr lang="fr-FR" baseline="0" dirty="0" smtClean="0"/>
              <a:t>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 augmenter le paramètre « </a:t>
            </a:r>
            <a:r>
              <a:rPr lang="fr-FR" baseline="0" dirty="0" err="1" smtClean="0"/>
              <a:t>Search</a:t>
            </a:r>
            <a:r>
              <a:rPr lang="fr-FR" baseline="0" dirty="0" smtClean="0"/>
              <a:t> radius » pour augmenter la sensibilité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Shader</a:t>
            </a:r>
            <a:r>
              <a:rPr lang="fr-FR" baseline="0" dirty="0" smtClean="0"/>
              <a:t> : Mettre Atlas </a:t>
            </a:r>
            <a:r>
              <a:rPr lang="fr-FR" baseline="0" dirty="0" err="1" smtClean="0"/>
              <a:t>shader</a:t>
            </a:r>
            <a:endParaRPr lang="fr-FR" baseline="0" dirty="0" smtClean="0"/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17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Trouver</a:t>
            </a:r>
            <a:r>
              <a:rPr lang="fr-FR" baseline="0" dirty="0" smtClean="0"/>
              <a:t> le point côté 228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 environ 980m, 274° du centre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Création ou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sélectionner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 « Créer une nouvelle couche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Localiser le croisement en 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mesure ou le COGO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croisement est en </a:t>
            </a:r>
            <a:r>
              <a:rPr lang="pl-PL" baseline="0" dirty="0" smtClean="0"/>
              <a:t>32 U LV 85091 04483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cercle /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passer par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une entité de surface -&gt; Créer une surface circulaire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 </a:t>
            </a:r>
            <a:r>
              <a:rPr lang="fr-FR" dirty="0" smtClean="0"/>
              <a:t>Importer le symbole VAB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Outil -&gt; Configurer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Style de point », sous menu « Symboles personnalisés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Ajouter un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l’image CARTO/import/VAB.jpg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Nommer le symbole VAB,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</a:t>
            </a:r>
            <a:r>
              <a:rPr lang="fr-FR" dirty="0" smtClean="0"/>
              <a:t>Créer le style</a:t>
            </a:r>
            <a:r>
              <a:rPr lang="fr-FR" baseline="0" dirty="0" smtClean="0"/>
              <a:t>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« Style de point », sous menu « style de point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 nouveau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Nommer le type SAEB, choisir le symbole VAB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</a:t>
            </a:r>
            <a:r>
              <a:rPr lang="fr-FR" baseline="0" dirty="0" smtClean="0"/>
              <a:t>Définir le style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Modifier l’entité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Définir le « type d’entité » sur SAEB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8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Tracer un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Placer un point sur le départ et l’arrivée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tracer l’itinéraire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de création de ligne (traits droits ou main levée)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 passant par l’outil numériseur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Lignes -&gt; Créer ligne ou Créer trace</a:t>
            </a:r>
          </a:p>
          <a:p>
            <a:pPr marL="171450" lvl="0" indent="-171450">
              <a:buFontTx/>
              <a:buChar char="-"/>
            </a:pPr>
            <a:r>
              <a:rPr lang="fr-FR" b="1" baseline="0" dirty="0" smtClean="0"/>
              <a:t>Enregistrer l’itinéraire dans une couche « itinéraire »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Ajouter des PPO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création de point pour placer les points voulus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points dans la couche itinéraire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Effectuer le profil du tracé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Analyses et mesures -&gt; Profil de tracé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Importer le vecteur</a:t>
            </a:r>
          </a:p>
          <a:p>
            <a:pPr marL="228600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Trouver le point le plus haut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la zone dans laquelle chercher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Les points les plus haut et bas sont ajoutés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3) </a:t>
            </a:r>
            <a:r>
              <a:rPr lang="fr-FR" baseline="0" dirty="0" err="1" smtClean="0"/>
              <a:t>Intervisiblité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smtClean="0"/>
              <a:t> shed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Distance </a:t>
            </a:r>
            <a:r>
              <a:rPr lang="fr-FR" baseline="0" dirty="0" smtClean="0"/>
              <a:t>de 3km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14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8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50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défense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Aller en </a:t>
            </a:r>
            <a:r>
              <a:rPr lang="pl-PL" b="1" dirty="0"/>
              <a:t>32 U LV 52445 </a:t>
            </a:r>
            <a:r>
              <a:rPr lang="pl-PL" b="1" dirty="0" smtClean="0"/>
              <a:t>19979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A partir de cette position, établir un plan de défense en vecteurs</a:t>
            </a:r>
          </a:p>
          <a:p>
            <a:endParaRPr lang="fr-FR" dirty="0"/>
          </a:p>
          <a:p>
            <a:r>
              <a:rPr lang="fr-FR" dirty="0" smtClean="0"/>
              <a:t>Placer</a:t>
            </a:r>
          </a:p>
          <a:p>
            <a:pPr lvl="1"/>
            <a:r>
              <a:rPr lang="fr-FR" dirty="0" smtClean="0"/>
              <a:t>Plots PLAE / SAEB / centre fixe</a:t>
            </a:r>
          </a:p>
          <a:p>
            <a:pPr lvl="1"/>
            <a:r>
              <a:rPr lang="fr-FR" dirty="0" smtClean="0"/>
              <a:t>Secteurs de surveillance</a:t>
            </a:r>
          </a:p>
          <a:p>
            <a:pPr lvl="1"/>
            <a:r>
              <a:rPr lang="fr-FR" dirty="0" smtClean="0"/>
              <a:t>Position CDP</a:t>
            </a:r>
          </a:p>
          <a:p>
            <a:pPr lvl="1"/>
            <a:r>
              <a:rPr lang="fr-FR" dirty="0" smtClean="0"/>
              <a:t>Points de regroupement</a:t>
            </a:r>
          </a:p>
          <a:p>
            <a:pPr lvl="1"/>
            <a:r>
              <a:rPr lang="fr-FR" dirty="0" smtClean="0"/>
              <a:t>Itinéraires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3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 itinéraire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Itinéraire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Tracer </a:t>
            </a:r>
            <a:r>
              <a:rPr lang="fr-FR" dirty="0"/>
              <a:t>un </a:t>
            </a:r>
            <a:r>
              <a:rPr lang="fr-FR" dirty="0" smtClean="0"/>
              <a:t>itinéraire en suivant les pistes/chemins</a:t>
            </a:r>
          </a:p>
          <a:p>
            <a:pPr lvl="1"/>
            <a:r>
              <a:rPr lang="fr-FR" dirty="0" smtClean="0"/>
              <a:t>Départ : </a:t>
            </a:r>
            <a:r>
              <a:rPr lang="pl-PL" b="1" dirty="0"/>
              <a:t>32ULV 54890 </a:t>
            </a:r>
            <a:r>
              <a:rPr lang="pl-PL" b="1" dirty="0" smtClean="0"/>
              <a:t>21021</a:t>
            </a:r>
            <a:endParaRPr lang="fr-FR" b="1" dirty="0" smtClean="0"/>
          </a:p>
          <a:p>
            <a:pPr lvl="1"/>
            <a:r>
              <a:rPr lang="fr-FR" dirty="0" smtClean="0"/>
              <a:t>Arrivée : </a:t>
            </a:r>
            <a:r>
              <a:rPr lang="pl-PL" b="1" dirty="0" smtClean="0"/>
              <a:t>32ULV </a:t>
            </a:r>
            <a:r>
              <a:rPr lang="pl-PL" b="1" dirty="0"/>
              <a:t>53274 19025</a:t>
            </a:r>
            <a:endParaRPr lang="fr-FR" b="1" dirty="0"/>
          </a:p>
          <a:p>
            <a:endParaRPr lang="fr-FR" dirty="0"/>
          </a:p>
          <a:p>
            <a:r>
              <a:rPr lang="fr-FR" dirty="0" smtClean="0"/>
              <a:t>Ajouter un PPO sur chaque croisement rencontré</a:t>
            </a:r>
          </a:p>
          <a:p>
            <a:endParaRPr lang="fr-FR" dirty="0" smtClean="0"/>
          </a:p>
          <a:p>
            <a:r>
              <a:rPr lang="fr-FR" dirty="0"/>
              <a:t>Effectuer le </a:t>
            </a:r>
            <a:r>
              <a:rPr lang="fr-FR" b="1" dirty="0"/>
              <a:t>profil du tracé</a:t>
            </a:r>
            <a:r>
              <a:rPr lang="fr-FR" dirty="0"/>
              <a:t> sur cet itinéraire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zone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9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</a:t>
            </a:r>
            <a:r>
              <a:rPr lang="fr-FR" b="1" dirty="0" err="1" smtClean="0"/>
              <a:t>carre_zone_point_haut.kmz</a:t>
            </a:r>
            <a:endParaRPr lang="fr-FR" b="1" dirty="0" smtClean="0"/>
          </a:p>
          <a:p>
            <a:endParaRPr lang="fr-FR" dirty="0" smtClean="0"/>
          </a:p>
          <a:p>
            <a:r>
              <a:rPr lang="fr-FR" dirty="0" smtClean="0"/>
              <a:t>Dans le périmètre du vecteur, trouver le point le plus haut</a:t>
            </a:r>
          </a:p>
          <a:p>
            <a:endParaRPr lang="fr-FR" dirty="0"/>
          </a:p>
          <a:p>
            <a:r>
              <a:rPr lang="fr-FR" dirty="0" smtClean="0"/>
              <a:t>Depuis ce point, afficher l’</a:t>
            </a:r>
            <a:r>
              <a:rPr lang="fr-FR" dirty="0" err="1" smtClean="0"/>
              <a:t>intervisibilité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8075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une situation </a:t>
            </a:r>
            <a:r>
              <a:rPr lang="fr-FR" dirty="0" err="1" smtClean="0"/>
              <a:t>tech</a:t>
            </a:r>
            <a:r>
              <a:rPr lang="fr-FR" dirty="0" smtClean="0"/>
              <a:t>/tac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7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Situation </a:t>
            </a:r>
            <a:r>
              <a:rPr lang="fr-FR" dirty="0" err="1" smtClean="0"/>
              <a:t>tech</a:t>
            </a:r>
            <a:r>
              <a:rPr lang="fr-FR" dirty="0" smtClean="0"/>
              <a:t>/tac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Placer la </a:t>
            </a:r>
            <a:r>
              <a:rPr lang="fr-FR" b="1" dirty="0" smtClean="0">
                <a:solidFill>
                  <a:srgbClr val="0070C0"/>
                </a:solidFill>
              </a:rPr>
              <a:t>PLAE 81</a:t>
            </a:r>
            <a:r>
              <a:rPr lang="fr-FR" dirty="0"/>
              <a:t> </a:t>
            </a:r>
            <a:r>
              <a:rPr lang="fr-FR" dirty="0" smtClean="0"/>
              <a:t>en 48° 54' 29.5456" N ; 7° 00' 18.9347" E</a:t>
            </a:r>
          </a:p>
          <a:p>
            <a:r>
              <a:rPr lang="fr-FR" dirty="0"/>
              <a:t>Placer la </a:t>
            </a:r>
            <a:r>
              <a:rPr lang="fr-FR" b="1" dirty="0">
                <a:solidFill>
                  <a:srgbClr val="FF0000"/>
                </a:solidFill>
              </a:rPr>
              <a:t>PLAE </a:t>
            </a:r>
            <a:r>
              <a:rPr lang="fr-FR" b="1" dirty="0" smtClean="0">
                <a:solidFill>
                  <a:srgbClr val="FF0000"/>
                </a:solidFill>
              </a:rPr>
              <a:t>82</a:t>
            </a:r>
            <a:r>
              <a:rPr lang="fr-FR" dirty="0"/>
              <a:t> </a:t>
            </a:r>
            <a:r>
              <a:rPr lang="fr-FR" dirty="0" smtClean="0"/>
              <a:t>en 48,905329 ; 7,000223</a:t>
            </a:r>
          </a:p>
          <a:p>
            <a:endParaRPr lang="fr-FR" dirty="0" smtClean="0"/>
          </a:p>
          <a:p>
            <a:r>
              <a:rPr lang="fr-FR" dirty="0" smtClean="0"/>
              <a:t>Ouvrir l’outil BDD_GONIO_V9 et enregistrer les relevés </a:t>
            </a:r>
            <a:r>
              <a:rPr lang="fr-FR" dirty="0" err="1" smtClean="0"/>
              <a:t>gonio</a:t>
            </a:r>
            <a:r>
              <a:rPr lang="fr-FR" dirty="0" smtClean="0"/>
              <a:t> suivants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Générer le fichier KML et l’importer dans </a:t>
            </a:r>
            <a:r>
              <a:rPr lang="fr-FR" dirty="0" err="1" smtClean="0"/>
              <a:t>GlobalMapper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8952"/>
              </p:ext>
            </p:extLst>
          </p:nvPr>
        </p:nvGraphicFramePr>
        <p:xfrm>
          <a:off x="4675480" y="4090307"/>
          <a:ext cx="3025836" cy="13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18"/>
                <a:gridCol w="1512918"/>
              </a:tblGrid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PLAE 81</a:t>
                      </a:r>
                      <a:endParaRPr lang="fr-F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PLAE 82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172°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123°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177°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182°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128°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58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Dessiner une box autour de la zone mise en évidence</a:t>
            </a:r>
          </a:p>
          <a:p>
            <a:pPr lvl="1"/>
            <a:r>
              <a:rPr lang="fr-FR" dirty="0" smtClean="0"/>
              <a:t>Définir le style intérieur en hachure rouge</a:t>
            </a:r>
          </a:p>
          <a:p>
            <a:pPr lvl="1"/>
            <a:endParaRPr lang="fr-FR" dirty="0"/>
          </a:p>
          <a:p>
            <a:r>
              <a:rPr lang="fr-FR" dirty="0" smtClean="0"/>
              <a:t>Tracer une FLOT d’environ 5km de long sur le cours d’eau</a:t>
            </a:r>
          </a:p>
          <a:p>
            <a:pPr lvl="1"/>
            <a:r>
              <a:rPr lang="fr-FR" dirty="0" smtClean="0"/>
              <a:t>Style : pointillés jaune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850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</a:t>
            </a:r>
            <a:r>
              <a:rPr lang="fr-FR" dirty="0" smtClean="0"/>
              <a:t>le fichier </a:t>
            </a:r>
            <a:r>
              <a:rPr lang="fr-FR" b="1" dirty="0" err="1" smtClean="0"/>
              <a:t>etude.gmp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Depuis la couche </a:t>
            </a:r>
            <a:r>
              <a:rPr lang="fr-FR" b="1" dirty="0" smtClean="0"/>
              <a:t>activité VUHF</a:t>
            </a:r>
            <a:r>
              <a:rPr lang="fr-FR" dirty="0" smtClean="0"/>
              <a:t>, c</a:t>
            </a:r>
            <a:r>
              <a:rPr lang="fr-FR" dirty="0" smtClean="0"/>
              <a:t>réer </a:t>
            </a:r>
            <a:r>
              <a:rPr lang="fr-FR" dirty="0" smtClean="0"/>
              <a:t>une carte de chaleur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45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une situation </a:t>
            </a:r>
            <a:r>
              <a:rPr lang="fr-FR" dirty="0" err="1" smtClean="0"/>
              <a:t>tech</a:t>
            </a:r>
            <a:r>
              <a:rPr lang="fr-FR" dirty="0" smtClean="0"/>
              <a:t>/tac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49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 point côté 228 à l’ouest de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Placer ici un point nommé « SAEB 1 »</a:t>
            </a:r>
          </a:p>
          <a:p>
            <a:endParaRPr lang="fr-FR" dirty="0"/>
          </a:p>
          <a:p>
            <a:r>
              <a:rPr lang="fr-FR" dirty="0" smtClean="0"/>
              <a:t>En partant de ce point, mesurer une distance de 2,3km, azimut 244° pour localiser un croisement en T</a:t>
            </a:r>
          </a:p>
          <a:p>
            <a:endParaRPr lang="fr-FR" dirty="0"/>
          </a:p>
          <a:p>
            <a:r>
              <a:rPr lang="fr-FR" dirty="0" smtClean="0"/>
              <a:t>Dessiner une ellipse sur ce croisement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9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symbole VAB</a:t>
            </a:r>
          </a:p>
          <a:p>
            <a:endParaRPr lang="fr-FR" dirty="0"/>
          </a:p>
          <a:p>
            <a:r>
              <a:rPr lang="fr-FR" dirty="0" smtClean="0"/>
              <a:t>Créer le style de point </a:t>
            </a:r>
            <a:r>
              <a:rPr lang="fr-FR" dirty="0" smtClean="0"/>
              <a:t>SAEB utilisant le symbole VAB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Appliquer le style « SAEB » au point </a:t>
            </a:r>
            <a:r>
              <a:rPr lang="fr-FR" dirty="0" smtClean="0"/>
              <a:t>« SAEB 1 </a:t>
            </a:r>
            <a:r>
              <a:rPr lang="fr-FR" dirty="0" smtClean="0"/>
              <a:t>»</a:t>
            </a:r>
          </a:p>
          <a:p>
            <a:endParaRPr lang="fr-FR" dirty="0"/>
          </a:p>
          <a:p>
            <a:r>
              <a:rPr lang="fr-FR" dirty="0" smtClean="0"/>
              <a:t>Importer les relais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 plan de défense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48907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21265</TotalTime>
  <Words>612</Words>
  <Application>Microsoft Office PowerPoint</Application>
  <PresentationFormat>Grand écran</PresentationFormat>
  <Paragraphs>172</Paragraphs>
  <Slides>14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1_Thème Office</vt:lpstr>
      <vt:lpstr>2_Thème Office</vt:lpstr>
      <vt:lpstr>Global Mapper</vt:lpstr>
      <vt:lpstr>Créer une situation tech/tac</vt:lpstr>
      <vt:lpstr>Situation tech/tac</vt:lpstr>
      <vt:lpstr>Situation tech/tac</vt:lpstr>
      <vt:lpstr>Situation tech/tac</vt:lpstr>
      <vt:lpstr>Créer une situation tech/tac</vt:lpstr>
      <vt:lpstr>Situation tech/tac</vt:lpstr>
      <vt:lpstr>Situation tech/tac</vt:lpstr>
      <vt:lpstr>Créer un plan de défense</vt:lpstr>
      <vt:lpstr>Plan de défense</vt:lpstr>
      <vt:lpstr>Créer un itinéraire</vt:lpstr>
      <vt:lpstr>Itinéraire</vt:lpstr>
      <vt:lpstr>Etude de zone</vt:lpstr>
      <vt:lpstr>Etude de zone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694</cp:revision>
  <dcterms:created xsi:type="dcterms:W3CDTF">2020-01-26T17:11:29Z</dcterms:created>
  <dcterms:modified xsi:type="dcterms:W3CDTF">2022-11-15T15:23:13Z</dcterms:modified>
</cp:coreProperties>
</file>