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3" r:id="rId2"/>
  </p:sldMasterIdLst>
  <p:notesMasterIdLst>
    <p:notesMasterId r:id="rId49"/>
  </p:notesMasterIdLst>
  <p:sldIdLst>
    <p:sldId id="256" r:id="rId3"/>
    <p:sldId id="386" r:id="rId4"/>
    <p:sldId id="452" r:id="rId5"/>
    <p:sldId id="453" r:id="rId6"/>
    <p:sldId id="493" r:id="rId7"/>
    <p:sldId id="428" r:id="rId8"/>
    <p:sldId id="483" r:id="rId9"/>
    <p:sldId id="378" r:id="rId10"/>
    <p:sldId id="404" r:id="rId11"/>
    <p:sldId id="405" r:id="rId12"/>
    <p:sldId id="379" r:id="rId13"/>
    <p:sldId id="380" r:id="rId14"/>
    <p:sldId id="485" r:id="rId15"/>
    <p:sldId id="486" r:id="rId16"/>
    <p:sldId id="477" r:id="rId17"/>
    <p:sldId id="387" r:id="rId18"/>
    <p:sldId id="473" r:id="rId19"/>
    <p:sldId id="398" r:id="rId20"/>
    <p:sldId id="487" r:id="rId21"/>
    <p:sldId id="419" r:id="rId22"/>
    <p:sldId id="488" r:id="rId23"/>
    <p:sldId id="471" r:id="rId24"/>
    <p:sldId id="498" r:id="rId25"/>
    <p:sldId id="500" r:id="rId26"/>
    <p:sldId id="410" r:id="rId27"/>
    <p:sldId id="501" r:id="rId28"/>
    <p:sldId id="415" r:id="rId29"/>
    <p:sldId id="418" r:id="rId30"/>
    <p:sldId id="490" r:id="rId31"/>
    <p:sldId id="481" r:id="rId32"/>
    <p:sldId id="383" r:id="rId33"/>
    <p:sldId id="394" r:id="rId34"/>
    <p:sldId id="395" r:id="rId35"/>
    <p:sldId id="454" r:id="rId36"/>
    <p:sldId id="502" r:id="rId37"/>
    <p:sldId id="482" r:id="rId38"/>
    <p:sldId id="438" r:id="rId39"/>
    <p:sldId id="491" r:id="rId40"/>
    <p:sldId id="492" r:id="rId41"/>
    <p:sldId id="494" r:id="rId42"/>
    <p:sldId id="426" r:id="rId43"/>
    <p:sldId id="382" r:id="rId44"/>
    <p:sldId id="406" r:id="rId45"/>
    <p:sldId id="467" r:id="rId46"/>
    <p:sldId id="503" r:id="rId47"/>
    <p:sldId id="504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62657" autoAdjust="0"/>
  </p:normalViewPr>
  <p:slideViewPr>
    <p:cSldViewPr>
      <p:cViewPr varScale="1">
        <p:scale>
          <a:sx n="46" d="100"/>
          <a:sy n="46" d="100"/>
        </p:scale>
        <p:origin x="135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43F20-7B5F-49E4-985D-BEB4253963F3}" type="datetimeFigureOut">
              <a:rPr lang="fr-FR" smtClean="0"/>
              <a:pPr/>
              <a:t>07/09/2023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BD0D7-0D9F-4D34-AE75-DF05F8DD55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63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542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Faire glisser le fichier trace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Point </a:t>
            </a:r>
            <a:r>
              <a:rPr lang="fr-FR" dirty="0" err="1" smtClean="0"/>
              <a:t>only</a:t>
            </a:r>
            <a:endParaRPr lang="fr-FR" dirty="0" smtClean="0"/>
          </a:p>
          <a:p>
            <a:pPr marL="685800" lvl="1" indent="-228600">
              <a:buAutoNum type="arabicParenR"/>
            </a:pPr>
            <a:r>
              <a:rPr lang="fr-FR" dirty="0" smtClean="0"/>
              <a:t>X / Y, default format</a:t>
            </a:r>
          </a:p>
          <a:p>
            <a:pPr marL="685800" lvl="1" indent="-228600">
              <a:buAutoNum type="arabicParenR"/>
            </a:pPr>
            <a:r>
              <a:rPr lang="fr-FR" dirty="0" err="1" smtClean="0"/>
              <a:t>Column</a:t>
            </a:r>
            <a:r>
              <a:rPr lang="fr-FR" baseline="0" dirty="0" smtClean="0"/>
              <a:t> headers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3eme col = </a:t>
            </a:r>
            <a:r>
              <a:rPr lang="fr-FR" baseline="0" dirty="0" err="1" smtClean="0"/>
              <a:t>elevation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977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630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Tx/>
              <a:buAutoNum type="arabicParenR"/>
            </a:pPr>
            <a:r>
              <a:rPr lang="fr-FR" baseline="0" dirty="0" smtClean="0"/>
              <a:t>Fermer la couche</a:t>
            </a:r>
          </a:p>
          <a:p>
            <a:pPr marL="685800" lvl="1" indent="-228600">
              <a:buFontTx/>
              <a:buAutoNum type="arabicParenR"/>
            </a:pPr>
            <a:r>
              <a:rPr lang="fr-FR" baseline="0" dirty="0" smtClean="0"/>
              <a:t>Sur la couche, clic droit &gt; fermer</a:t>
            </a:r>
          </a:p>
          <a:p>
            <a:pPr marL="228600" lvl="0" indent="-228600">
              <a:buFontTx/>
              <a:buAutoNum type="arabicParenR"/>
            </a:pPr>
            <a:endParaRPr lang="fr-FR" baseline="0" dirty="0" smtClean="0"/>
          </a:p>
          <a:p>
            <a:pPr marL="228600" lvl="0" indent="-228600">
              <a:buFontTx/>
              <a:buAutoNum type="arabicParenR"/>
            </a:pPr>
            <a:r>
              <a:rPr lang="fr-FR" baseline="0" dirty="0" smtClean="0"/>
              <a:t>Sauvegarder l’espace de travail</a:t>
            </a:r>
          </a:p>
          <a:p>
            <a:pPr marL="685800" lvl="1" indent="-228600">
              <a:buFontTx/>
              <a:buAutoNum type="arabicParenR"/>
            </a:pPr>
            <a:r>
              <a:rPr lang="fr-FR" baseline="0" dirty="0" smtClean="0"/>
              <a:t>CTRL + S</a:t>
            </a:r>
          </a:p>
          <a:p>
            <a:pPr marL="685800" lvl="1" indent="-228600">
              <a:buFontTx/>
              <a:buAutoNum type="arabicParenR"/>
            </a:pPr>
            <a:endParaRPr lang="fr-FR" baseline="0" dirty="0" smtClean="0"/>
          </a:p>
          <a:p>
            <a:pPr marL="228600" lvl="0" indent="-228600">
              <a:buFontTx/>
              <a:buAutoNum type="arabicParenR"/>
            </a:pPr>
            <a:r>
              <a:rPr lang="fr-FR" baseline="0" dirty="0" smtClean="0"/>
              <a:t>Tracer un polygone avec l’outil de dessin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Export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Avec le numériseur, sélectionner</a:t>
            </a:r>
            <a:r>
              <a:rPr lang="fr-FR" baseline="0" dirty="0" smtClean="0"/>
              <a:t> le polygone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les couches satellite, clic droit -&gt; exporter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Dans l’onglet limites d’export, sélectionner « rogner sur la surface sélectionnée » (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area)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496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Export </a:t>
            </a:r>
            <a:r>
              <a:rPr lang="fr-FR" dirty="0" smtClean="0"/>
              <a:t>KML</a:t>
            </a:r>
            <a:endParaRPr lang="fr-FR" dirty="0"/>
          </a:p>
          <a:p>
            <a:pPr marL="685800" lvl="1" indent="-228600">
              <a:buAutoNum type="arabicParenR"/>
            </a:pPr>
            <a:r>
              <a:rPr lang="fr-FR" dirty="0"/>
              <a:t>Sélectionner la couche</a:t>
            </a:r>
          </a:p>
          <a:p>
            <a:pPr marL="685800" lvl="1" indent="-228600">
              <a:buAutoNum type="arabicParenR"/>
            </a:pPr>
            <a:r>
              <a:rPr lang="fr-FR" dirty="0"/>
              <a:t>Clic droit</a:t>
            </a:r>
            <a:r>
              <a:rPr lang="fr-FR" baseline="0" dirty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Choisir le format KML/KMZ (</a:t>
            </a:r>
            <a:r>
              <a:rPr lang="fr-FR" baseline="0" dirty="0" err="1"/>
              <a:t>vector</a:t>
            </a:r>
            <a:r>
              <a:rPr lang="fr-FR" baseline="0" dirty="0"/>
              <a:t> data </a:t>
            </a:r>
            <a:r>
              <a:rPr lang="fr-FR" baseline="0" dirty="0" err="1"/>
              <a:t>only</a:t>
            </a:r>
            <a:r>
              <a:rPr lang="fr-FR" baseline="0" dirty="0" smtClean="0"/>
              <a:t>)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Pour exporter en KML (plutôt que KMZ), décocher la case « 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compressed</a:t>
            </a:r>
            <a:r>
              <a:rPr lang="fr-FR" baseline="0" dirty="0" smtClean="0"/>
              <a:t> KMZ file »</a:t>
            </a:r>
            <a:endParaRPr lang="fr-FR" baseline="0" dirty="0"/>
          </a:p>
          <a:p>
            <a:pPr marL="685800" lvl="1" indent="-228600">
              <a:buAutoNum type="arabicParenR"/>
            </a:pPr>
            <a:endParaRPr lang="fr-FR" baseline="0" dirty="0"/>
          </a:p>
          <a:p>
            <a:pPr marL="228600" lvl="0" indent="-228600">
              <a:buAutoNum type="arabicParenR"/>
            </a:pPr>
            <a:r>
              <a:rPr lang="fr-FR" baseline="0" dirty="0"/>
              <a:t>Export </a:t>
            </a:r>
            <a:r>
              <a:rPr lang="fr-FR" baseline="0" dirty="0" smtClean="0"/>
              <a:t>SHP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dirty="0"/>
              <a:t>Sélectionner la couche</a:t>
            </a:r>
          </a:p>
          <a:p>
            <a:pPr marL="685800" lvl="1" indent="-228600">
              <a:buAutoNum type="arabicParenR"/>
            </a:pPr>
            <a:r>
              <a:rPr lang="fr-FR" dirty="0"/>
              <a:t>Clic droit</a:t>
            </a:r>
            <a:r>
              <a:rPr lang="fr-FR" baseline="0" dirty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Choisir le format </a:t>
            </a:r>
            <a:r>
              <a:rPr lang="fr-FR" baseline="0" dirty="0" err="1" smtClean="0"/>
              <a:t>Shapefile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Export TXT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la couche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</a:t>
            </a:r>
            <a:r>
              <a:rPr lang="fr-FR" baseline="0" dirty="0" smtClean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Choisir le format </a:t>
            </a:r>
            <a:r>
              <a:rPr lang="fr-FR" baseline="0" dirty="0" err="1" smtClean="0"/>
              <a:t>Textfile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848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r>
              <a:rPr lang="fr-FR" baseline="0" dirty="0" smtClean="0"/>
              <a:t>Export en tuiles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les couches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</a:t>
            </a:r>
            <a:r>
              <a:rPr lang="fr-FR" baseline="0" dirty="0" smtClean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Choisir le format </a:t>
            </a:r>
            <a:r>
              <a:rPr lang="fr-FR" baseline="0" dirty="0" err="1" smtClean="0"/>
              <a:t>Geotiff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Dans l’onglet </a:t>
            </a:r>
            <a:r>
              <a:rPr lang="fr-FR" baseline="0" dirty="0" err="1" smtClean="0"/>
              <a:t>Tiling</a:t>
            </a:r>
            <a:r>
              <a:rPr lang="fr-FR" baseline="0" dirty="0" smtClean="0"/>
              <a:t>, indiquer le nombre de lignes/colonnes</a:t>
            </a:r>
          </a:p>
          <a:p>
            <a:pPr marL="228600" lvl="0" indent="-228600">
              <a:buAutoNum type="arabicParenR"/>
            </a:pPr>
            <a:endParaRPr lang="fr-FR" baseline="0" dirty="0"/>
          </a:p>
          <a:p>
            <a:pPr marL="228600" lvl="0" indent="-228600">
              <a:buAutoNum type="arabicParenR"/>
            </a:pPr>
            <a:r>
              <a:rPr lang="fr-FR" baseline="0" dirty="0" smtClean="0"/>
              <a:t>Export en qualité dégradée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les couches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</a:t>
            </a:r>
            <a:r>
              <a:rPr lang="fr-FR" baseline="0" dirty="0" smtClean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Choisir le format </a:t>
            </a:r>
            <a:r>
              <a:rPr lang="fr-FR" baseline="0" dirty="0" err="1" smtClean="0"/>
              <a:t>Geotiff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Dans l’onglet </a:t>
            </a:r>
            <a:r>
              <a:rPr lang="fr-FR" baseline="0" dirty="0" err="1" smtClean="0"/>
              <a:t>GeoTiff</a:t>
            </a:r>
            <a:r>
              <a:rPr lang="fr-FR" baseline="0" dirty="0" smtClean="0"/>
              <a:t> options, jouer sur le paramètre « </a:t>
            </a:r>
            <a:r>
              <a:rPr lang="fr-FR" baseline="0" dirty="0" err="1" smtClean="0"/>
              <a:t>Resampling</a:t>
            </a:r>
            <a:r>
              <a:rPr lang="fr-FR" baseline="0" dirty="0" smtClean="0"/>
              <a:t> 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2x2 = bonne qualité, 9x9 = qualité dégradée</a:t>
            </a:r>
          </a:p>
          <a:p>
            <a:pPr marL="0" lvl="0" indent="0">
              <a:buNone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Export GMP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les couches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</a:t>
            </a:r>
            <a:r>
              <a:rPr lang="fr-FR" baseline="0" dirty="0" smtClean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Choisir le format GMP</a:t>
            </a:r>
          </a:p>
          <a:p>
            <a:pPr marL="228600" lvl="0" indent="-228600">
              <a:buAutoNum type="arabicParenR"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430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 smtClean="0"/>
              <a:t>Créer un catalogue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Menu File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Map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Catalog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les fichiers/dossiers de cartes à inclure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Choisir à quel moment afficher la carte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Importer un catalogue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Faire glisser le fichier </a:t>
            </a:r>
            <a:r>
              <a:rPr lang="fr-FR" baseline="0" dirty="0" err="1" smtClean="0"/>
              <a:t>gmc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Selon le réglage lors de la création, zoomer pour voir la </a:t>
            </a:r>
            <a:r>
              <a:rPr lang="fr-FR" baseline="0" dirty="0" err="1" smtClean="0"/>
              <a:t>carto</a:t>
            </a:r>
            <a:r>
              <a:rPr lang="fr-FR" baseline="0" dirty="0" smtClean="0"/>
              <a:t> s’afficher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516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 smtClean="0"/>
              <a:t>Affecter un style sur une couche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couche, clic droit -&gt; OPTIONS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Onglet point styles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« use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style for all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 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le point rouge avec une taille 2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indent="-228600">
              <a:buAutoNum type="arabicParenR"/>
            </a:pPr>
            <a:r>
              <a:rPr lang="fr-FR" baseline="0" dirty="0" smtClean="0"/>
              <a:t>Affecter un type sur une couche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couche, clic droit -&gt; OPTIONS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Onglet types d’entités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le type voulu</a:t>
            </a:r>
            <a:endParaRPr lang="fr-FR" dirty="0" smtClean="0"/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indent="-228600">
              <a:buAutoNum type="arabicParenR"/>
            </a:pPr>
            <a:r>
              <a:rPr lang="fr-FR" baseline="0" dirty="0" smtClean="0"/>
              <a:t>Changer le nom des points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couche, clic droit -&gt; OPTIONS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Onglet labels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« use multiple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 </a:t>
            </a:r>
            <a:r>
              <a:rPr lang="fr-FR" baseline="0" dirty="0" smtClean="0"/>
              <a:t>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Pour appliquer la valeur, choisir l’option « lier ». Si ça ne marche pas : remplacer</a:t>
            </a:r>
            <a:endParaRPr lang="fr-FR" baseline="0" dirty="0" smtClean="0"/>
          </a:p>
          <a:p>
            <a:pPr marL="228600" lvl="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baseline="0" dirty="0" smtClean="0"/>
              <a:t>Ajouter les attributs coordonnées et élévation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couche, clic droit -&gt; SELECT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carte, clic droit -&gt;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/styles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elevations</a:t>
            </a:r>
            <a:r>
              <a:rPr lang="fr-FR" baseline="0" dirty="0" smtClean="0"/>
              <a:t>...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Sur la carte, clic droit -&gt;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/styles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coordinates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attributes</a:t>
            </a:r>
            <a:endParaRPr lang="fr-FR" baseline="0" dirty="0" smtClean="0"/>
          </a:p>
          <a:p>
            <a:pPr marL="0" lvl="0" indent="0">
              <a:buNone/>
            </a:pP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Réafficher la table des attributs de relais</a:t>
            </a:r>
            <a:r>
              <a:rPr lang="fr-FR" baseline="0" dirty="0" smtClean="0"/>
              <a:t> après modification</a:t>
            </a:r>
            <a:endParaRPr lang="fr-FR" dirty="0" smtClean="0"/>
          </a:p>
          <a:p>
            <a:pPr marL="0" lvl="0" indent="0">
              <a:buNone/>
            </a:pPr>
            <a:r>
              <a:rPr lang="fr-FR" dirty="0" smtClean="0"/>
              <a:t>Il faut que le relief soit affiché !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956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Créer une zone de couverture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Sur la couche des relais, clic droit -&gt; SELECT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 -&gt;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coverage</a:t>
            </a:r>
            <a:r>
              <a:rPr lang="fr-FR" baseline="0" dirty="0" smtClean="0"/>
              <a:t> area</a:t>
            </a:r>
          </a:p>
          <a:p>
            <a:pPr marL="0" lvl="0" indent="0">
              <a:buNone/>
            </a:pPr>
            <a:endParaRPr lang="fr-FR" dirty="0" smtClean="0"/>
          </a:p>
          <a:p>
            <a:pPr marL="0" lvl="0" indent="0">
              <a:buNone/>
            </a:pPr>
            <a:r>
              <a:rPr lang="fr-FR" dirty="0" smtClean="0"/>
              <a:t>OU</a:t>
            </a:r>
          </a:p>
          <a:p>
            <a:pPr marL="0" lvl="0" indent="0">
              <a:buNone/>
            </a:pPr>
            <a:r>
              <a:rPr lang="fr-FR" dirty="0" smtClean="0"/>
              <a:t>Sur</a:t>
            </a:r>
            <a:r>
              <a:rPr lang="fr-FR" baseline="0" dirty="0" smtClean="0"/>
              <a:t> la couche des relais, clic droit -&gt; LAYER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coverage</a:t>
            </a:r>
            <a:r>
              <a:rPr lang="fr-FR" baseline="0" dirty="0" smtClean="0"/>
              <a:t> area…..</a:t>
            </a:r>
            <a:endParaRPr lang="fr-FR" dirty="0" smtClean="0"/>
          </a:p>
          <a:p>
            <a:pPr marL="0" lvl="0" indent="0">
              <a:buNone/>
            </a:pPr>
            <a:endParaRPr lang="fr-FR" dirty="0" smtClean="0"/>
          </a:p>
          <a:p>
            <a:pPr marL="0" lvl="0" indent="0">
              <a:buNone/>
            </a:pPr>
            <a:endParaRPr lang="fr-FR" dirty="0" smtClean="0"/>
          </a:p>
          <a:p>
            <a:pPr marL="228600" lvl="0" indent="-228600">
              <a:buAutoNum type="arabicParenR"/>
            </a:pPr>
            <a:r>
              <a:rPr lang="fr-FR" dirty="0" smtClean="0"/>
              <a:t>Créer des cercles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smtClean="0"/>
              <a:t>Sur la couche des relais, clic droit -&gt; SELECT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 -&gt; </a:t>
            </a:r>
            <a:r>
              <a:rPr lang="fr-FR" dirty="0" err="1" smtClean="0"/>
              <a:t>Create</a:t>
            </a:r>
            <a:r>
              <a:rPr lang="fr-FR" dirty="0" smtClean="0"/>
              <a:t> Area/</a:t>
            </a:r>
            <a:r>
              <a:rPr lang="fr-FR" dirty="0" err="1" smtClean="0"/>
              <a:t>Polygon</a:t>
            </a:r>
            <a:r>
              <a:rPr lang="fr-FR" dirty="0" smtClean="0"/>
              <a:t> -&gt; RANGE RING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« </a:t>
            </a:r>
            <a:r>
              <a:rPr lang="fr-FR" dirty="0" err="1" smtClean="0"/>
              <a:t>yes</a:t>
            </a:r>
            <a:r>
              <a:rPr lang="fr-FR" dirty="0" smtClean="0"/>
              <a:t> »</a:t>
            </a:r>
            <a:r>
              <a:rPr lang="fr-FR" baseline="0" dirty="0" smtClean="0"/>
              <a:t> pour c</a:t>
            </a:r>
            <a:r>
              <a:rPr lang="fr-FR" dirty="0" smtClean="0"/>
              <a:t>réer les cercles avec les points sélectionnés</a:t>
            </a:r>
            <a:r>
              <a:rPr lang="fr-FR" baseline="0" dirty="0" smtClean="0"/>
              <a:t> </a:t>
            </a:r>
            <a:r>
              <a:rPr lang="fr-FR" dirty="0" smtClean="0"/>
              <a:t>comme centre</a:t>
            </a:r>
          </a:p>
          <a:p>
            <a:pPr marL="685800" lvl="1" indent="-228600">
              <a:buAutoNum type="arabicParenR"/>
            </a:pPr>
            <a:r>
              <a:rPr lang="fr-FR" dirty="0" err="1" smtClean="0"/>
              <a:t>Déselectionner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228600" lvl="0" indent="-228600">
              <a:buAutoNum type="arabicParenR"/>
            </a:pPr>
            <a:r>
              <a:rPr lang="fr-FR" dirty="0" smtClean="0"/>
              <a:t>Fusionner les cercles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Sur la couche range rings, clic droit -&gt; SELECT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 -&gt; </a:t>
            </a:r>
            <a:r>
              <a:rPr lang="fr-FR" dirty="0" err="1" smtClean="0"/>
              <a:t>crop</a:t>
            </a:r>
            <a:r>
              <a:rPr lang="fr-FR" dirty="0" smtClean="0"/>
              <a:t>/combine/split</a:t>
            </a:r>
            <a:r>
              <a:rPr lang="fr-FR" baseline="0" dirty="0" smtClean="0"/>
              <a:t> &gt; combine</a:t>
            </a:r>
            <a:endParaRPr lang="fr-FR" dirty="0" smtClean="0"/>
          </a:p>
          <a:p>
            <a:pPr marL="228600" lvl="0" indent="-228600">
              <a:buAutoNum type="arabicParenR"/>
            </a:pPr>
            <a:endParaRPr lang="fr-FR" dirty="0" smtClean="0"/>
          </a:p>
          <a:p>
            <a:pPr marL="228600" lvl="0" indent="-228600">
              <a:buAutoNum type="arabicParenR"/>
            </a:pPr>
            <a:r>
              <a:rPr lang="fr-FR" dirty="0" smtClean="0"/>
              <a:t>Générer un diagramme </a:t>
            </a:r>
            <a:r>
              <a:rPr lang="fr-FR" dirty="0" err="1" smtClean="0"/>
              <a:t>Voronoi</a:t>
            </a:r>
            <a:r>
              <a:rPr lang="fr-FR" dirty="0" smtClean="0"/>
              <a:t>/</a:t>
            </a:r>
            <a:r>
              <a:rPr lang="fr-FR" dirty="0" err="1" smtClean="0"/>
              <a:t>Thiessen</a:t>
            </a:r>
            <a:endParaRPr lang="fr-FR" dirty="0" smtClean="0"/>
          </a:p>
          <a:p>
            <a:pPr marL="685800" lvl="1" indent="-228600">
              <a:buAutoNum type="arabicParenR"/>
            </a:pPr>
            <a:r>
              <a:rPr lang="fr-FR" dirty="0" smtClean="0"/>
              <a:t>Masquer les couches vecteurs non pertinentes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Menu Analyse -&gt; </a:t>
            </a:r>
            <a:r>
              <a:rPr lang="fr-FR" dirty="0" err="1" smtClean="0"/>
              <a:t>Crer</a:t>
            </a:r>
            <a:r>
              <a:rPr lang="fr-FR" dirty="0" smtClean="0"/>
              <a:t> diagramme </a:t>
            </a:r>
            <a:r>
              <a:rPr lang="fr-FR" dirty="0" err="1" smtClean="0"/>
              <a:t>Voronio</a:t>
            </a:r>
            <a:r>
              <a:rPr lang="fr-FR" dirty="0" smtClean="0"/>
              <a:t>/</a:t>
            </a:r>
            <a:r>
              <a:rPr lang="fr-FR" dirty="0" err="1" smtClean="0"/>
              <a:t>Thiessen</a:t>
            </a:r>
            <a:endParaRPr lang="fr-FR" dirty="0" smtClean="0"/>
          </a:p>
          <a:p>
            <a:pPr marL="228600" lvl="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775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r>
              <a:rPr lang="fr-FR" baseline="0" dirty="0" smtClean="0"/>
              <a:t>Création de l’attribut NOM_COURT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couche, clic </a:t>
            </a:r>
            <a:r>
              <a:rPr lang="fr-FR" baseline="0" dirty="0" smtClean="0"/>
              <a:t>droit -&gt; EDIT ATTRIBUTES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attributes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Indiquer le nom du champ : NOM_COURT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Utiliser une formule, depuis le champ localité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Utiliser la fonction </a:t>
            </a:r>
            <a:r>
              <a:rPr lang="fr-FR" baseline="0" dirty="0" err="1" smtClean="0"/>
              <a:t>left</a:t>
            </a:r>
            <a:r>
              <a:rPr lang="fr-FR" baseline="0" dirty="0" smtClean="0"/>
              <a:t>()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Résultat : </a:t>
            </a:r>
            <a:r>
              <a:rPr lang="fr-FR" baseline="0" dirty="0" err="1" smtClean="0"/>
              <a:t>left</a:t>
            </a:r>
            <a:r>
              <a:rPr lang="fr-FR" baseline="0" dirty="0" smtClean="0"/>
              <a:t>(LOCALITE, 3)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Valider avec </a:t>
            </a:r>
            <a:r>
              <a:rPr lang="fr-FR" baseline="0" dirty="0" err="1" smtClean="0"/>
              <a:t>calculate</a:t>
            </a:r>
            <a:endParaRPr lang="fr-FR" baseline="0" dirty="0" smtClean="0"/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Compter les points dans une surface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les surfaces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/Style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count of points and </a:t>
            </a:r>
            <a:r>
              <a:rPr lang="fr-FR" baseline="0" dirty="0" err="1" smtClean="0"/>
              <a:t>lines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La grille contient un attribut comptant les points contenus.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685800" lvl="1" indent="-228600">
              <a:buAutoNum type="arabicParenR"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47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r>
              <a:rPr lang="fr-FR" baseline="0" dirty="0" smtClean="0"/>
              <a:t>Créer une grille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Activer le numériseur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carte, 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-&gt;GRID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Cliquer sur la carte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Définir colonnes, lignes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Définir point d’ancrage aux coordonnées spécifiées</a:t>
            </a:r>
            <a:endParaRPr lang="fr-FR" dirty="0" smtClean="0"/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Créer une zone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Placer </a:t>
            </a:r>
            <a:r>
              <a:rPr lang="fr-FR" baseline="0" dirty="0" smtClean="0"/>
              <a:t>les quatre points et les </a:t>
            </a:r>
            <a:r>
              <a:rPr lang="fr-FR" baseline="0" dirty="0" smtClean="0"/>
              <a:t>relier</a:t>
            </a:r>
          </a:p>
          <a:p>
            <a:pPr marL="0" lvl="0" indent="0">
              <a:buNone/>
            </a:pPr>
            <a:endParaRPr lang="fr-FR" baseline="0" dirty="0" smtClean="0"/>
          </a:p>
          <a:p>
            <a:pPr marL="0" lvl="0" indent="0">
              <a:buNone/>
            </a:pPr>
            <a:r>
              <a:rPr lang="fr-FR" baseline="0" dirty="0" smtClean="0"/>
              <a:t>Ou reprendre la zone tracée exportée en TXT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Faire une copie du fichier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Modifier le fichier TXT et remplacer les coordonnées par les celles-ci-dessus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Importer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Entités de surface seulement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Projection </a:t>
            </a:r>
            <a:r>
              <a:rPr lang="fr-FR" baseline="0" dirty="0" err="1" smtClean="0"/>
              <a:t>geographique</a:t>
            </a:r>
            <a:r>
              <a:rPr lang="fr-FR" baseline="0" dirty="0" smtClean="0"/>
              <a:t> / WGS84</a:t>
            </a:r>
          </a:p>
          <a:p>
            <a:pPr marL="228600" lvl="0" indent="-228600">
              <a:buAutoNum type="arabicParenR"/>
            </a:pPr>
            <a:endParaRPr lang="fr-FR" baseline="0" dirty="0"/>
          </a:p>
          <a:p>
            <a:pPr marL="228600" lvl="0" indent="-228600">
              <a:buAutoNum type="arabicParenR"/>
            </a:pPr>
            <a:r>
              <a:rPr lang="fr-FR" baseline="0" dirty="0" smtClean="0"/>
              <a:t>Créer une zone tampon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Avec le numériseur, sélectionner la zone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BUFFER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158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But du cours :</a:t>
            </a:r>
            <a:r>
              <a:rPr lang="fr-FR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Contrôle de connaissances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Manipuler plusieurs formats de données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Approfondir ce qui est vu en initiation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Explorer des fonctions plus avancés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284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Créer</a:t>
            </a:r>
            <a:r>
              <a:rPr lang="fr-FR" baseline="0" dirty="0" smtClean="0"/>
              <a:t> couche émetteur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Sur la couche</a:t>
            </a:r>
            <a:r>
              <a:rPr lang="fr-FR" baseline="0" dirty="0" smtClean="0"/>
              <a:t> relevés </a:t>
            </a:r>
            <a:r>
              <a:rPr lang="fr-FR" baseline="0" dirty="0" err="1" smtClean="0"/>
              <a:t>gonio</a:t>
            </a:r>
            <a:r>
              <a:rPr lang="fr-FR" baseline="0" dirty="0" smtClean="0"/>
              <a:t>, clic droit -&gt; EDIT ATTRIBUTES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les lignes ayant « Plot arrivée » en KML_FOLDER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Copier coller dans une nouvelle couche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Créer une carte de chaleur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 des émetteurs, clic droit -&gt; Analyse -&gt; Densité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Vérifier le </a:t>
            </a:r>
            <a:r>
              <a:rPr lang="fr-FR" baseline="0" dirty="0" err="1" smtClean="0"/>
              <a:t>nuanceur</a:t>
            </a:r>
            <a:r>
              <a:rPr lang="fr-FR" baseline="0" dirty="0" smtClean="0"/>
              <a:t> (atlas)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Créer des sous couches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smtClean="0"/>
              <a:t>Sur la couche</a:t>
            </a:r>
            <a:r>
              <a:rPr lang="fr-FR" baseline="0" dirty="0" smtClean="0"/>
              <a:t> relevés </a:t>
            </a:r>
            <a:r>
              <a:rPr lang="fr-FR" baseline="0" dirty="0" err="1" smtClean="0"/>
              <a:t>gonio</a:t>
            </a:r>
            <a:r>
              <a:rPr lang="fr-FR" baseline="0" dirty="0" smtClean="0"/>
              <a:t>, clic droit -&gt; LAYERS -&gt; SPLIT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Choisir l’attribut FRQ</a:t>
            </a:r>
          </a:p>
          <a:p>
            <a:pPr marL="685800" lvl="1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772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r>
              <a:rPr lang="fr-FR" baseline="0" dirty="0" smtClean="0"/>
              <a:t>Relier des points par une ligne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les points avec le numériseur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Line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new line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points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Transformer la ligne en surface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la ligne avec le numériseur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new area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lines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endParaRPr lang="fr-FR" dirty="0" smtClean="0"/>
          </a:p>
          <a:p>
            <a:pPr marL="228600" lvl="0" indent="-228600">
              <a:buAutoNum type="arabicParenR"/>
            </a:pPr>
            <a:r>
              <a:rPr lang="fr-FR" dirty="0" smtClean="0"/>
              <a:t>Déplacer</a:t>
            </a:r>
            <a:r>
              <a:rPr lang="fr-FR" baseline="0" dirty="0" smtClean="0"/>
              <a:t> un point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les points avec le numériseur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Move/</a:t>
            </a:r>
            <a:r>
              <a:rPr lang="fr-FR" baseline="0" dirty="0" err="1" smtClean="0"/>
              <a:t>reshape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move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(offset)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327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r>
              <a:rPr lang="fr-FR" dirty="0" smtClean="0"/>
              <a:t>Trouver le relais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Outil recherche, chercher </a:t>
            </a:r>
            <a:r>
              <a:rPr lang="fr-FR" baseline="0" dirty="0" err="1" smtClean="0"/>
              <a:t>Altwiller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Outil COGO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Avec le numériseur, 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Line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new line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Dist</a:t>
            </a:r>
            <a:r>
              <a:rPr lang="fr-FR" baseline="0" dirty="0" smtClean="0"/>
              <a:t>/</a:t>
            </a:r>
            <a:r>
              <a:rPr lang="fr-FR" baseline="0" dirty="0" err="1" smtClean="0"/>
              <a:t>Bearing</a:t>
            </a:r>
            <a:r>
              <a:rPr lang="fr-FR" baseline="0" dirty="0" smtClean="0"/>
              <a:t>/COGO Input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Cliquer sur le point de départ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Spécifier distance et angle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Cliquer sur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</a:t>
            </a:r>
            <a:r>
              <a:rPr lang="fr-FR" baseline="0" dirty="0" smtClean="0"/>
              <a:t>point, </a:t>
            </a:r>
            <a:r>
              <a:rPr lang="fr-FR" baseline="0" dirty="0" smtClean="0"/>
              <a:t>et </a:t>
            </a:r>
            <a:r>
              <a:rPr lang="fr-FR" baseline="0" dirty="0" err="1" smtClean="0"/>
              <a:t>done</a:t>
            </a:r>
            <a:r>
              <a:rPr lang="fr-FR" baseline="0" dirty="0" smtClean="0"/>
              <a:t> pour fermer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Attacher une pièce jointe sur un point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le relais ajouté précédemment avec le numériseur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Edit </a:t>
            </a:r>
            <a:r>
              <a:rPr lang="fr-FR" baseline="0" dirty="0" err="1" smtClean="0"/>
              <a:t>feature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Bouton « 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file </a:t>
            </a:r>
            <a:r>
              <a:rPr lang="fr-FR" baseline="0" dirty="0" err="1" smtClean="0"/>
              <a:t>link</a:t>
            </a:r>
            <a:r>
              <a:rPr lang="fr-FR" baseline="0" dirty="0" smtClean="0"/>
              <a:t> 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Le lien vers le fichier est ajouté dans les attributs. Si le fichier est déplacé il ne sera pas trouvé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814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Outil de recherche par nom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Créer </a:t>
            </a:r>
            <a:r>
              <a:rPr lang="fr-FR" dirty="0"/>
              <a:t>une vue</a:t>
            </a:r>
            <a:r>
              <a:rPr lang="fr-FR" baseline="0" dirty="0"/>
              <a:t> : </a:t>
            </a:r>
            <a:r>
              <a:rPr lang="fr-FR" dirty="0"/>
              <a:t>Menu affichage -&gt; Sauvegarder et nommer la vue courante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Restaurer </a:t>
            </a:r>
            <a:r>
              <a:rPr lang="fr-FR" dirty="0"/>
              <a:t>une vue : Menu</a:t>
            </a:r>
            <a:r>
              <a:rPr lang="fr-FR" baseline="0" dirty="0"/>
              <a:t> affichage -&gt; Restaure vue nommée</a:t>
            </a:r>
          </a:p>
          <a:p>
            <a:pPr marL="228600" indent="-228600">
              <a:buAutoNum type="arabicParenR"/>
            </a:pPr>
            <a:endParaRPr lang="fr-FR" baseline="0" dirty="0"/>
          </a:p>
          <a:p>
            <a:pPr marL="228600" indent="-228600">
              <a:buAutoNum type="arabicParenR"/>
            </a:pPr>
            <a:r>
              <a:rPr lang="fr-FR" baseline="0" dirty="0"/>
              <a:t>Recherche données vecteurs :</a:t>
            </a:r>
          </a:p>
          <a:p>
            <a:pPr marL="685800" lvl="1" indent="-228600">
              <a:buAutoNum type="arabicParenR"/>
            </a:pPr>
            <a:r>
              <a:rPr lang="en-US" dirty="0"/>
              <a:t> %POPULATION%  &gt;= 800</a:t>
            </a:r>
          </a:p>
          <a:p>
            <a:pPr marL="685800" lvl="1" indent="-228600">
              <a:buAutoNum type="arabicParenR"/>
            </a:pPr>
            <a:r>
              <a:rPr lang="en-US" dirty="0"/>
              <a:t> %POPULATION%  &gt;= 800 and  %ELEVATION% </a:t>
            </a:r>
            <a:r>
              <a:rPr lang="en-US" dirty="0" smtClean="0"/>
              <a:t>&gt;= 300</a:t>
            </a:r>
          </a:p>
          <a:p>
            <a:pPr marL="685800" lvl="1" indent="-228600">
              <a:buAutoNum type="arabicParenR"/>
            </a:pPr>
            <a:endParaRPr lang="en-US" dirty="0" smtClean="0"/>
          </a:p>
          <a:p>
            <a:pPr marL="228600" indent="-228600">
              <a:buAutoNum type="arabicParenR"/>
            </a:pPr>
            <a:r>
              <a:rPr lang="fr-FR" baseline="0" dirty="0" smtClean="0"/>
              <a:t>Copier les villes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Dans le tableau de résultat, sélectionner toutes les lignes (ctrl + A)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Ctrl + C, Clic droit -&gt; copy the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clipboard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carte, Ctrl + V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Copier vers une nouvelle couche</a:t>
            </a:r>
          </a:p>
          <a:p>
            <a:pPr marL="685800" lvl="1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357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smtClean="0"/>
              <a:t>Importer</a:t>
            </a:r>
            <a:r>
              <a:rPr lang="fr-FR" baseline="0" dirty="0" smtClean="0"/>
              <a:t> l’itinéraire GPX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Digitizer</a:t>
            </a:r>
            <a:r>
              <a:rPr lang="fr-FR" baseline="0" dirty="0" smtClean="0"/>
              <a:t>, sélectionner l’itinéraire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PATH PROFILE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2eme option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Menu Tools -&gt; </a:t>
            </a:r>
            <a:r>
              <a:rPr lang="fr-FR" baseline="0" dirty="0" err="1" smtClean="0"/>
              <a:t>Path</a:t>
            </a:r>
            <a:r>
              <a:rPr lang="fr-FR" baseline="0" dirty="0" smtClean="0"/>
              <a:t> profile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Dessiner à la main le tracé voulu.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Générer les talweg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Menu Analyse -&gt;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watershed</a:t>
            </a:r>
            <a:r>
              <a:rPr lang="fr-FR" baseline="0" dirty="0" smtClean="0"/>
              <a:t>…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Stream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count : 50 pour des talweg simple, 500 pour plus de détail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Décocher « 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watershed</a:t>
            </a:r>
            <a:r>
              <a:rPr lang="fr-FR" baseline="0" dirty="0" smtClean="0"/>
              <a:t> areas »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Générer les lignes de crête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Menu Analyse -&gt;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ridge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lines</a:t>
            </a:r>
            <a:endParaRPr lang="fr-FR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err="1" smtClean="0"/>
              <a:t>Ridge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à 50 (default 500)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N’afficher les lignes de crêtes qu’à partir de X mètres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Générer les courbes de niveaux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Menu Analyse -&gt;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Contours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Intervalle entre 25 et 50m (intervalle plus petit = plus précis, moins lisible).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On peut n’afficher que les contours au dessus de X mètres.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016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fr-FR" dirty="0" err="1" smtClean="0"/>
              <a:t>Intervisibilité</a:t>
            </a:r>
            <a:r>
              <a:rPr lang="fr-FR" baseline="0" dirty="0" smtClean="0"/>
              <a:t> sur deux points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Placer deux points grâce à l’outil POINT AT POS</a:t>
            </a:r>
            <a:endParaRPr lang="fr-FR" dirty="0" smtClean="0"/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Fusionner</a:t>
            </a:r>
            <a:r>
              <a:rPr lang="fr-FR" baseline="0" dirty="0" smtClean="0"/>
              <a:t> les deux surfaces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les deux surfaces (</a:t>
            </a:r>
            <a:r>
              <a:rPr lang="fr-FR" b="1" dirty="0" smtClean="0"/>
              <a:t>seulement</a:t>
            </a:r>
            <a:r>
              <a:rPr lang="fr-FR" b="1" baseline="0" dirty="0" smtClean="0"/>
              <a:t> DEUX !</a:t>
            </a:r>
            <a:r>
              <a:rPr lang="fr-FR" baseline="0" dirty="0" smtClean="0"/>
              <a:t>)</a:t>
            </a:r>
            <a:endParaRPr lang="fr-FR" dirty="0" smtClean="0"/>
          </a:p>
          <a:p>
            <a:pPr marL="685800" lvl="1" indent="-228600">
              <a:buAutoNum type="arabicParenR"/>
            </a:pPr>
            <a:r>
              <a:rPr lang="fr-FR" dirty="0" smtClean="0"/>
              <a:t>Clic droit -&gt; </a:t>
            </a:r>
            <a:r>
              <a:rPr lang="fr-FR" dirty="0" err="1" smtClean="0"/>
              <a:t>Crop</a:t>
            </a:r>
            <a:r>
              <a:rPr lang="fr-FR" dirty="0" smtClean="0"/>
              <a:t>/combine/split </a:t>
            </a:r>
            <a:r>
              <a:rPr lang="fr-FR" dirty="0" err="1" smtClean="0"/>
              <a:t>functions</a:t>
            </a:r>
            <a:r>
              <a:rPr lang="fr-FR" dirty="0" smtClean="0"/>
              <a:t> -&gt; </a:t>
            </a:r>
            <a:r>
              <a:rPr lang="fr-FR" dirty="0" err="1" smtClean="0"/>
              <a:t>find</a:t>
            </a:r>
            <a:r>
              <a:rPr lang="fr-FR" dirty="0" smtClean="0"/>
              <a:t> intersection of </a:t>
            </a:r>
            <a:r>
              <a:rPr lang="fr-FR" dirty="0" err="1" smtClean="0"/>
              <a:t>selected</a:t>
            </a:r>
            <a:r>
              <a:rPr lang="fr-FR" dirty="0" smtClean="0"/>
              <a:t> areas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« non »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Nommer la nouvelle surface « </a:t>
            </a:r>
            <a:r>
              <a:rPr lang="fr-FR" dirty="0" err="1" smtClean="0"/>
              <a:t>intervisible</a:t>
            </a:r>
            <a:r>
              <a:rPr lang="fr-FR" dirty="0" smtClean="0"/>
              <a:t> » et définir un style</a:t>
            </a:r>
          </a:p>
          <a:p>
            <a:pPr marL="685800" lvl="1" indent="-228600">
              <a:buAutoNum type="arabicParenR"/>
            </a:pPr>
            <a:endParaRPr lang="fr-FR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Trouver le point le plus haut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la surface</a:t>
            </a:r>
            <a:r>
              <a:rPr lang="fr-FR" baseline="0" dirty="0" smtClean="0"/>
              <a:t> précédemment crée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/</a:t>
            </a:r>
            <a:r>
              <a:rPr lang="fr-FR" baseline="0" dirty="0" err="1" smtClean="0"/>
              <a:t>Slope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Créer les points haut et bas de la surface</a:t>
            </a:r>
          </a:p>
          <a:p>
            <a:pPr marL="685800" lvl="1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367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Créer une carte des pentes</a:t>
            </a:r>
          </a:p>
          <a:p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Configurer la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carto</a:t>
            </a:r>
            <a:r>
              <a:rPr lang="fr-FR" baseline="0" dirty="0" smtClean="0"/>
              <a:t> altitude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Menu </a:t>
            </a:r>
            <a:r>
              <a:rPr lang="fr-FR" dirty="0"/>
              <a:t>Outils -&gt; </a:t>
            </a:r>
            <a:r>
              <a:rPr lang="fr-FR" dirty="0" smtClean="0"/>
              <a:t>Configurer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Onglet</a:t>
            </a:r>
            <a:r>
              <a:rPr lang="fr-FR" baseline="0" dirty="0" smtClean="0"/>
              <a:t> </a:t>
            </a:r>
            <a:r>
              <a:rPr lang="fr-FR" baseline="0" dirty="0"/>
              <a:t>« Options d’</a:t>
            </a:r>
            <a:r>
              <a:rPr lang="fr-FR" baseline="0" dirty="0" err="1"/>
              <a:t>alitude</a:t>
            </a:r>
            <a:r>
              <a:rPr lang="fr-FR" baseline="0" dirty="0"/>
              <a:t> </a:t>
            </a:r>
            <a:r>
              <a:rPr lang="fr-FR" baseline="0" dirty="0" smtClean="0"/>
              <a:t>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Remplacer </a:t>
            </a:r>
            <a:r>
              <a:rPr lang="fr-FR" baseline="0" dirty="0"/>
              <a:t>le </a:t>
            </a:r>
            <a:r>
              <a:rPr lang="fr-FR" baseline="0" dirty="0" err="1"/>
              <a:t>shader</a:t>
            </a:r>
            <a:r>
              <a:rPr lang="fr-FR" baseline="0" dirty="0"/>
              <a:t> « Atlas » par « pente </a:t>
            </a:r>
            <a:r>
              <a:rPr lang="fr-FR" baseline="0" dirty="0" smtClean="0"/>
              <a:t>» ou « </a:t>
            </a:r>
            <a:r>
              <a:rPr lang="fr-FR" baseline="0" dirty="0" err="1" smtClean="0"/>
              <a:t>slope</a:t>
            </a:r>
            <a:r>
              <a:rPr lang="fr-FR" baseline="0" dirty="0" smtClean="0"/>
              <a:t> 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Onglet </a:t>
            </a:r>
            <a:r>
              <a:rPr lang="fr-FR" baseline="0" dirty="0"/>
              <a:t>« Options de </a:t>
            </a:r>
            <a:r>
              <a:rPr lang="fr-FR" baseline="0" dirty="0" err="1"/>
              <a:t>shader</a:t>
            </a:r>
            <a:r>
              <a:rPr lang="fr-FR" baseline="0" dirty="0"/>
              <a:t> </a:t>
            </a:r>
            <a:r>
              <a:rPr lang="fr-FR" baseline="0" dirty="0" smtClean="0"/>
              <a:t>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Définir </a:t>
            </a:r>
            <a:r>
              <a:rPr lang="fr-FR" baseline="0" dirty="0"/>
              <a:t>les valeurs de pente </a:t>
            </a:r>
            <a:r>
              <a:rPr lang="fr-FR" baseline="0" dirty="0" smtClean="0"/>
              <a:t>:</a:t>
            </a:r>
          </a:p>
          <a:p>
            <a:pPr marL="1143000" lvl="2" indent="-228600">
              <a:buAutoNum type="arabicParenR"/>
            </a:pPr>
            <a:r>
              <a:rPr lang="fr-FR" baseline="0" dirty="0" smtClean="0"/>
              <a:t>Minimum </a:t>
            </a:r>
            <a:r>
              <a:rPr lang="fr-FR" baseline="0" dirty="0"/>
              <a:t>: En dessous de cette valeur, afficher la couleur </a:t>
            </a:r>
            <a:r>
              <a:rPr lang="fr-FR" baseline="0" dirty="0" smtClean="0"/>
              <a:t>blanche</a:t>
            </a:r>
          </a:p>
          <a:p>
            <a:pPr marL="1143000" lvl="2" indent="-228600">
              <a:buAutoNum type="arabicParenR"/>
            </a:pPr>
            <a:r>
              <a:rPr lang="fr-FR" baseline="0" dirty="0" smtClean="0"/>
              <a:t>Maximum </a:t>
            </a:r>
            <a:r>
              <a:rPr lang="fr-FR" baseline="0" dirty="0"/>
              <a:t>: Au-delà de cette valeur, afficher la couleur </a:t>
            </a:r>
            <a:r>
              <a:rPr lang="fr-FR" baseline="0" dirty="0" smtClean="0"/>
              <a:t>rouge</a:t>
            </a:r>
          </a:p>
          <a:p>
            <a:pPr marL="1143000" lvl="2" indent="-228600">
              <a:buAutoNum type="arabicParenR"/>
            </a:pPr>
            <a:r>
              <a:rPr lang="fr-FR" baseline="0" dirty="0" smtClean="0"/>
              <a:t>Couleur </a:t>
            </a:r>
            <a:r>
              <a:rPr lang="fr-FR" baseline="0" dirty="0"/>
              <a:t>entre min et max, afficher la couleur </a:t>
            </a:r>
            <a:r>
              <a:rPr lang="fr-FR" baseline="0" dirty="0" smtClean="0"/>
              <a:t>jaune</a:t>
            </a:r>
          </a:p>
          <a:p>
            <a:pPr marL="1143000" lvl="2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Afficher la carte des pentes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Changer </a:t>
            </a:r>
            <a:r>
              <a:rPr lang="fr-FR" baseline="0" dirty="0"/>
              <a:t>l’ordre des couche pour mettre le relief PAR-DESSUS la </a:t>
            </a:r>
            <a:r>
              <a:rPr lang="fr-FR" baseline="0" dirty="0" smtClean="0"/>
              <a:t>carte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</a:t>
            </a:r>
            <a:r>
              <a:rPr lang="fr-FR" baseline="0" dirty="0"/>
              <a:t>la couche </a:t>
            </a:r>
            <a:r>
              <a:rPr lang="fr-FR" baseline="0" dirty="0" smtClean="0"/>
              <a:t>relief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</a:t>
            </a:r>
            <a:r>
              <a:rPr lang="fr-FR" baseline="0" dirty="0"/>
              <a:t>droit -&gt; </a:t>
            </a:r>
            <a:r>
              <a:rPr lang="fr-FR" baseline="0" dirty="0" smtClean="0"/>
              <a:t>Options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Onglet Affichage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Régler </a:t>
            </a:r>
            <a:r>
              <a:rPr lang="fr-FR" baseline="0" dirty="0"/>
              <a:t>l’opacité à </a:t>
            </a:r>
            <a:r>
              <a:rPr lang="fr-FR" baseline="0" dirty="0" smtClean="0"/>
              <a:t>80%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Activer </a:t>
            </a:r>
            <a:r>
              <a:rPr lang="fr-FR" baseline="0" dirty="0"/>
              <a:t>la transparence et définir la couleur de transparence sur </a:t>
            </a:r>
            <a:r>
              <a:rPr lang="fr-FR" baseline="0" dirty="0" smtClean="0"/>
              <a:t>blanc</a:t>
            </a: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9256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r>
              <a:rPr lang="fr-FR" baseline="0" dirty="0" smtClean="0"/>
              <a:t>Exporter une coupe de la ville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smtClean="0"/>
              <a:t>Sur</a:t>
            </a:r>
            <a:r>
              <a:rPr lang="fr-FR" baseline="0" dirty="0" smtClean="0"/>
              <a:t> la couche, clic droit -&gt; Layer -&gt; Export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Dans l’onglet « Export </a:t>
            </a:r>
            <a:r>
              <a:rPr lang="fr-FR" baseline="0" dirty="0" err="1" smtClean="0"/>
              <a:t>bounds</a:t>
            </a:r>
            <a:r>
              <a:rPr lang="fr-FR" baseline="0" dirty="0" smtClean="0"/>
              <a:t> », choisir « </a:t>
            </a:r>
            <a:r>
              <a:rPr lang="fr-FR" baseline="0" dirty="0" err="1" smtClean="0"/>
              <a:t>draw</a:t>
            </a:r>
            <a:r>
              <a:rPr lang="fr-FR" baseline="0" dirty="0" smtClean="0"/>
              <a:t> a box »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2</a:t>
            </a:r>
            <a:r>
              <a:rPr lang="fr-FR" baseline="30000" dirty="0" smtClean="0"/>
              <a:t>e</a:t>
            </a:r>
            <a:r>
              <a:rPr lang="fr-FR" baseline="0" dirty="0" smtClean="0"/>
              <a:t> option :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Tracer une</a:t>
            </a:r>
            <a:r>
              <a:rPr lang="fr-FR" baseline="0" dirty="0" smtClean="0"/>
              <a:t> surface couvrant la ville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Avec le numériseur, sélectionner la surface</a:t>
            </a:r>
            <a:endParaRPr lang="fr-FR" dirty="0" smtClean="0"/>
          </a:p>
          <a:p>
            <a:pPr marL="685800" lvl="1" indent="-228600">
              <a:buAutoNum type="arabicParenR"/>
            </a:pPr>
            <a:r>
              <a:rPr lang="fr-FR" dirty="0" smtClean="0"/>
              <a:t>Sélectionner la/les</a:t>
            </a:r>
            <a:r>
              <a:rPr lang="fr-FR" baseline="0" dirty="0" smtClean="0"/>
              <a:t> </a:t>
            </a:r>
            <a:r>
              <a:rPr lang="fr-FR" dirty="0" smtClean="0"/>
              <a:t>couches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</a:t>
            </a:r>
            <a:r>
              <a:rPr lang="fr-FR" baseline="0" dirty="0" smtClean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Choisir le format </a:t>
            </a:r>
            <a:r>
              <a:rPr lang="fr-FR" baseline="0" dirty="0" err="1" smtClean="0"/>
              <a:t>Geotiff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Dans l’onglet « Export </a:t>
            </a:r>
            <a:r>
              <a:rPr lang="fr-FR" baseline="0" dirty="0" err="1" smtClean="0"/>
              <a:t>bound</a:t>
            </a:r>
            <a:r>
              <a:rPr lang="fr-FR" baseline="0" dirty="0" smtClean="0"/>
              <a:t> », choisir de rogner selon la surface sélectionnée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Importer l’image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Rectifier manuellement l’image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Placer une dizaine de points et valider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243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Réimporter les relevés </a:t>
            </a:r>
            <a:r>
              <a:rPr lang="fr-FR" dirty="0" err="1" smtClean="0"/>
              <a:t>gonio</a:t>
            </a:r>
            <a:endParaRPr lang="fr-FR" dirty="0" smtClean="0"/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Créer</a:t>
            </a:r>
            <a:r>
              <a:rPr lang="fr-FR" baseline="0" dirty="0" smtClean="0"/>
              <a:t> un graphique</a:t>
            </a:r>
            <a:endParaRPr lang="fr-FR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smtClean="0"/>
              <a:t>Menu Analyse -&gt; Gestionnaire de graphique et diagramme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smtClean="0"/>
              <a:t>Trouver</a:t>
            </a:r>
            <a:r>
              <a:rPr lang="fr-FR" baseline="0" dirty="0" smtClean="0"/>
              <a:t> les doublons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duplicates…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Supprimer les doublons : sur la couche, clic droit -&gt; EDIT ATTRIBUTES , trier par nom</a:t>
            </a:r>
            <a:endParaRPr lang="fr-FR" dirty="0" smtClean="0"/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709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34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GlobalMapper</a:t>
            </a:r>
            <a:r>
              <a:rPr lang="fr-FR" dirty="0" smtClean="0"/>
              <a:t> détecte la projection d’un</a:t>
            </a:r>
            <a:r>
              <a:rPr lang="fr-FR" baseline="0" dirty="0" smtClean="0"/>
              <a:t> fichier quand c’est possible.</a:t>
            </a:r>
          </a:p>
          <a:p>
            <a:r>
              <a:rPr lang="fr-FR" baseline="0" dirty="0" smtClean="0"/>
              <a:t>Sinon, il demande à l’utilisateur de choisir une projection.</a:t>
            </a:r>
          </a:p>
          <a:p>
            <a:r>
              <a:rPr lang="fr-FR" baseline="0" dirty="0" smtClean="0"/>
              <a:t>On ne peut pas mettre une projection au hasard sans s’attendre à des anomalies.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65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Aperçu avant impression</a:t>
            </a:r>
          </a:p>
          <a:p>
            <a:r>
              <a:rPr lang="fr-FR" dirty="0" smtClean="0"/>
              <a:t>Affiche la grille (mais pas les échelles distance </a:t>
            </a:r>
            <a:r>
              <a:rPr lang="fr-FR" smtClean="0"/>
              <a:t>/ altitude)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4093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055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440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3550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4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projection actuelle = la </a:t>
            </a:r>
            <a:r>
              <a:rPr lang="fr-FR" dirty="0" err="1" smtClean="0"/>
              <a:t>carto</a:t>
            </a:r>
            <a:r>
              <a:rPr lang="fr-FR" dirty="0" smtClean="0"/>
              <a:t> affiche ou par défaut en géographique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En géographique, faire attention au format DMS/</a:t>
            </a:r>
            <a:r>
              <a:rPr lang="fr-FR" baseline="0" dirty="0" err="1" smtClean="0"/>
              <a:t>dd.ddd</a:t>
            </a:r>
            <a:endParaRPr lang="fr-FR" baseline="0" dirty="0" smtClean="0"/>
          </a:p>
          <a:p>
            <a:r>
              <a:rPr lang="fr-FR" baseline="0" dirty="0" smtClean="0"/>
              <a:t>DMS, indiquer NS/EW, </a:t>
            </a:r>
            <a:r>
              <a:rPr lang="fr-FR" baseline="0" dirty="0" err="1" smtClean="0"/>
              <a:t>dd.ddd</a:t>
            </a:r>
            <a:r>
              <a:rPr lang="fr-FR" baseline="0" dirty="0" smtClean="0"/>
              <a:t> indiquer +/-</a:t>
            </a:r>
          </a:p>
          <a:p>
            <a:endParaRPr lang="fr-FR" baseline="0" dirty="0" smtClean="0"/>
          </a:p>
          <a:p>
            <a:r>
              <a:rPr lang="fr-FR" baseline="0" dirty="0" smtClean="0"/>
              <a:t>Privilégier MGRS et géographique : moins de confusion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613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En géographique, faire attention au format DMS/</a:t>
            </a:r>
            <a:r>
              <a:rPr lang="fr-FR" baseline="0" dirty="0" err="1" smtClean="0"/>
              <a:t>dd.ddd</a:t>
            </a:r>
            <a:endParaRPr lang="fr-FR" baseline="0" dirty="0" smtClean="0"/>
          </a:p>
          <a:p>
            <a:r>
              <a:rPr lang="fr-FR" baseline="0" dirty="0" smtClean="0"/>
              <a:t>DMS, indiquer NS/EW, </a:t>
            </a:r>
          </a:p>
          <a:p>
            <a:r>
              <a:rPr lang="fr-FR" baseline="0" dirty="0" err="1" smtClean="0"/>
              <a:t>dd.ddd</a:t>
            </a:r>
            <a:r>
              <a:rPr lang="fr-FR" baseline="0" dirty="0" smtClean="0"/>
              <a:t> indiquer +/-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706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tuilage consiste à découper une zone en carrés</a:t>
            </a:r>
            <a:r>
              <a:rPr lang="fr-FR" baseline="0" dirty="0" smtClean="0"/>
              <a:t> plus petits.</a:t>
            </a:r>
          </a:p>
          <a:p>
            <a:r>
              <a:rPr lang="fr-FR" baseline="0" dirty="0" smtClean="0"/>
              <a:t>Le tuilage est la technique utilisée pour obtenir des niveaux de zoom fixe. </a:t>
            </a:r>
          </a:p>
          <a:p>
            <a:r>
              <a:rPr lang="fr-FR" baseline="0" dirty="0" smtClean="0"/>
              <a:t>Comme le montre l’image, le niveau 0 montre l’intégralité d’une carte, le niveau découpe en quatre le zoom précédent, ainsi de suite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3990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Pour mieux comprendre les fichiers TXT/CSV, exporter une couche existante</a:t>
            </a:r>
          </a:p>
          <a:p>
            <a:endParaRPr lang="fr-FR" baseline="0" dirty="0" smtClean="0"/>
          </a:p>
          <a:p>
            <a:r>
              <a:rPr lang="fr-FR" baseline="0" dirty="0" smtClean="0"/>
              <a:t>Export TXT : coordonnées </a:t>
            </a:r>
            <a:r>
              <a:rPr lang="fr-FR" baseline="0" dirty="0" err="1" smtClean="0"/>
              <a:t>Geo</a:t>
            </a:r>
            <a:r>
              <a:rPr lang="fr-FR" baseline="0" dirty="0" smtClean="0"/>
              <a:t>, MGRS ou ECEF, génère attributs, style, et fichier de projection</a:t>
            </a:r>
          </a:p>
          <a:p>
            <a:r>
              <a:rPr lang="fr-FR" baseline="0" dirty="0" smtClean="0"/>
              <a:t>Export CSV : coordonnées en projection courante, génère attributs, symbole</a:t>
            </a:r>
          </a:p>
          <a:p>
            <a:endParaRPr lang="fr-FR" baseline="0" dirty="0" smtClean="0"/>
          </a:p>
          <a:p>
            <a:r>
              <a:rPr lang="fr-FR" baseline="0" dirty="0" smtClean="0"/>
              <a:t>Si les points n’apparaissent pas ou en décalé : vérifier X/Y ou Y/X, la projection</a:t>
            </a:r>
          </a:p>
          <a:p>
            <a:endParaRPr lang="fr-FR" baseline="0" dirty="0" smtClean="0"/>
          </a:p>
          <a:p>
            <a:pPr marL="0" indent="0">
              <a:buNone/>
            </a:pPr>
            <a:r>
              <a:rPr lang="fr-FR" dirty="0" smtClean="0"/>
              <a:t>Certains noms de colonnes sont reconnus automatiquement :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endParaRPr lang="fr-FR" dirty="0" smtClean="0"/>
          </a:p>
          <a:p>
            <a:pPr lvl="1"/>
            <a:r>
              <a:rPr lang="fr-FR" dirty="0" smtClean="0"/>
              <a:t>NAME, LABEL</a:t>
            </a:r>
          </a:p>
          <a:p>
            <a:pPr marL="0" indent="0">
              <a:buNone/>
            </a:pPr>
            <a:r>
              <a:rPr lang="fr-FR" dirty="0" err="1" smtClean="0"/>
              <a:t>Feature</a:t>
            </a:r>
            <a:r>
              <a:rPr lang="fr-FR" dirty="0" smtClean="0"/>
              <a:t> description</a:t>
            </a:r>
          </a:p>
          <a:p>
            <a:pPr lvl="1"/>
            <a:r>
              <a:rPr lang="fr-FR" dirty="0" smtClean="0"/>
              <a:t>DESC, DESCRIPTION, LAYER, TYPE</a:t>
            </a:r>
          </a:p>
          <a:p>
            <a:pPr marL="0" indent="0">
              <a:buNone/>
            </a:pPr>
            <a:r>
              <a:rPr lang="fr-FR" dirty="0" smtClean="0"/>
              <a:t>Classification</a:t>
            </a:r>
          </a:p>
          <a:p>
            <a:pPr lvl="1"/>
            <a:r>
              <a:rPr lang="fr-FR" dirty="0" smtClean="0"/>
              <a:t>GM_TYPE</a:t>
            </a:r>
          </a:p>
          <a:p>
            <a:pPr marL="0" indent="0">
              <a:buNone/>
            </a:pPr>
            <a:r>
              <a:rPr lang="fr-FR" dirty="0" smtClean="0"/>
              <a:t>Altitude</a:t>
            </a:r>
          </a:p>
          <a:p>
            <a:pPr lvl="1"/>
            <a:r>
              <a:rPr lang="fr-FR" dirty="0" smtClean="0"/>
              <a:t>ELEVATION, ELEV, Z, HEIGHT, DEPTH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020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13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GlobalMapper</a:t>
            </a:r>
            <a:r>
              <a:rPr lang="fr-FR" dirty="0" smtClean="0"/>
              <a:t> nous</a:t>
            </a:r>
            <a:r>
              <a:rPr lang="fr-FR" baseline="0" dirty="0" smtClean="0"/>
              <a:t> demande d’indiquer la projection</a:t>
            </a:r>
          </a:p>
          <a:p>
            <a:endParaRPr lang="fr-FR" baseline="0" dirty="0" smtClean="0"/>
          </a:p>
          <a:p>
            <a:r>
              <a:rPr lang="fr-FR" sz="1200" dirty="0" smtClean="0"/>
              <a:t>UTM = UTM / </a:t>
            </a:r>
            <a:r>
              <a:rPr lang="fr-FR" sz="1200" b="1" dirty="0" smtClean="0"/>
              <a:t>Zone</a:t>
            </a:r>
            <a:r>
              <a:rPr lang="fr-FR" sz="1200" dirty="0" smtClean="0"/>
              <a:t> / WGS84</a:t>
            </a:r>
          </a:p>
          <a:p>
            <a:endParaRPr lang="fr-FR" sz="1200" dirty="0" smtClean="0"/>
          </a:p>
          <a:p>
            <a:r>
              <a:rPr lang="fr-FR" sz="1200" dirty="0" smtClean="0"/>
              <a:t>Lambert = Lambert-93 / Base Lambert 93 / RGF-93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39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08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8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264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4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441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267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90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655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823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131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03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933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662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455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81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88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9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56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33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38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18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34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92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05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Global Mapper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Analystes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6800" y="4005064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fichier </a:t>
            </a:r>
            <a:r>
              <a:rPr lang="fr-FR" dirty="0" smtClean="0"/>
              <a:t>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7351"/>
          </a:xfrm>
        </p:spPr>
        <p:txBody>
          <a:bodyPr>
            <a:normAutofit/>
          </a:bodyPr>
          <a:lstStyle/>
          <a:p>
            <a:r>
              <a:rPr lang="fr-FR" dirty="0" smtClean="0"/>
              <a:t>Plus adapté pour les lignes </a:t>
            </a:r>
            <a:r>
              <a:rPr lang="fr-FR" dirty="0"/>
              <a:t>et </a:t>
            </a:r>
            <a:r>
              <a:rPr lang="fr-FR" dirty="0" smtClean="0"/>
              <a:t>surfaces</a:t>
            </a:r>
          </a:p>
          <a:p>
            <a:r>
              <a:rPr lang="fr-FR" dirty="0" smtClean="0"/>
              <a:t>Avec </a:t>
            </a:r>
            <a:r>
              <a:rPr lang="fr-FR" dirty="0"/>
              <a:t>des attributs et des styles personnalisés.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15680" y="4000996"/>
            <a:ext cx="576064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DESCRIPTION=Unknown Line Type</a:t>
            </a:r>
          </a:p>
          <a:p>
            <a:r>
              <a:rPr lang="en-US" sz="2400" dirty="0"/>
              <a:t>NAME=D88</a:t>
            </a:r>
          </a:p>
          <a:p>
            <a:r>
              <a:rPr lang="en-US" sz="2400" dirty="0"/>
              <a:t>LONGUEUR=8.378 km</a:t>
            </a:r>
          </a:p>
          <a:p>
            <a:r>
              <a:rPr lang="en-US" sz="2400" dirty="0"/>
              <a:t>344453.758;5424804.503;-999999</a:t>
            </a:r>
          </a:p>
          <a:p>
            <a:r>
              <a:rPr lang="en-US" sz="2400" dirty="0"/>
              <a:t>344772.893;5424548.355;-999999</a:t>
            </a:r>
          </a:p>
          <a:p>
            <a:r>
              <a:rPr lang="en-US" sz="2400" dirty="0"/>
              <a:t>345856.274;5424279.609;-999999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05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fichier texte/CSV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1" y="1855365"/>
            <a:ext cx="9144000" cy="502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>
          <a:xfrm>
            <a:off x="9408368" y="2204864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755168" y="3371658"/>
            <a:ext cx="2804426" cy="572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3647417" y="4077072"/>
            <a:ext cx="576064" cy="530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545772" y="2348880"/>
            <a:ext cx="298782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5575867" y="5107066"/>
            <a:ext cx="472135" cy="856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2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fichier texte/CSV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0" y="1628801"/>
            <a:ext cx="3888432" cy="465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096000" y="3068960"/>
            <a:ext cx="4464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MGRS = </a:t>
            </a:r>
            <a:r>
              <a:rPr lang="fr-FR" sz="2400" dirty="0" err="1"/>
              <a:t>Geographic</a:t>
            </a:r>
            <a:r>
              <a:rPr lang="fr-FR" sz="2400" dirty="0"/>
              <a:t> / WGS84</a:t>
            </a:r>
          </a:p>
          <a:p>
            <a:endParaRPr lang="fr-FR" sz="2400" dirty="0"/>
          </a:p>
          <a:p>
            <a:r>
              <a:rPr lang="fr-FR" sz="2400" dirty="0"/>
              <a:t>D° M’ S’’ = </a:t>
            </a:r>
            <a:r>
              <a:rPr lang="fr-FR" sz="2400" dirty="0" err="1"/>
              <a:t>Geographic</a:t>
            </a:r>
            <a:r>
              <a:rPr lang="fr-FR" sz="2400" dirty="0"/>
              <a:t> / </a:t>
            </a:r>
            <a:r>
              <a:rPr lang="fr-FR" sz="2400" dirty="0" smtClean="0"/>
              <a:t>WGS84</a:t>
            </a:r>
          </a:p>
          <a:p>
            <a:endParaRPr lang="fr-FR" sz="2400" dirty="0"/>
          </a:p>
          <a:p>
            <a:r>
              <a:rPr lang="fr-FR" sz="2400" dirty="0" err="1"/>
              <a:t>DD.ddddd</a:t>
            </a:r>
            <a:r>
              <a:rPr lang="fr-FR" sz="2400" dirty="0"/>
              <a:t>° = </a:t>
            </a:r>
            <a:r>
              <a:rPr lang="fr-FR" sz="2400" dirty="0" err="1"/>
              <a:t>Geographic</a:t>
            </a:r>
            <a:r>
              <a:rPr lang="fr-FR" sz="2400" dirty="0"/>
              <a:t> / WGS84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36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Exercices pratiques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43542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Import / Export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058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/ Export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Importer le fichier </a:t>
            </a:r>
            <a:r>
              <a:rPr lang="fr-FR" b="1" dirty="0" smtClean="0"/>
              <a:t>trace GPS.csv</a:t>
            </a:r>
          </a:p>
          <a:p>
            <a:endParaRPr lang="fr-FR" dirty="0"/>
          </a:p>
          <a:p>
            <a:pPr lvl="1"/>
            <a:r>
              <a:rPr lang="fr-FR" dirty="0" smtClean="0"/>
              <a:t>Ouvrir le fichier trace dans Excel ou un éditeur de texte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Importer la trace dans Global Mapper</a:t>
            </a:r>
          </a:p>
        </p:txBody>
      </p:sp>
    </p:spTree>
    <p:extLst>
      <p:ext uri="{BB962C8B-B14F-4D97-AF65-F5344CB8AC3E}">
        <p14:creationId xmlns:p14="http://schemas.microsoft.com/office/powerpoint/2010/main" val="4138667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/ Export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hangingPunct="0"/>
            <a:r>
              <a:rPr lang="fr-FR" dirty="0" smtClean="0"/>
              <a:t>Importer </a:t>
            </a:r>
            <a:r>
              <a:rPr lang="fr-FR" dirty="0"/>
              <a:t>le dossier </a:t>
            </a:r>
            <a:r>
              <a:rPr lang="fr-FR" b="1" dirty="0" smtClean="0"/>
              <a:t>BDORTHO</a:t>
            </a:r>
          </a:p>
          <a:p>
            <a:pPr hangingPunct="0"/>
            <a:endParaRPr lang="fr-FR" b="1" dirty="0"/>
          </a:p>
          <a:p>
            <a:pPr hangingPunct="0"/>
            <a:r>
              <a:rPr lang="fr-FR" dirty="0" smtClean="0"/>
              <a:t>Importer le dossier </a:t>
            </a:r>
            <a:r>
              <a:rPr lang="fr-FR" b="1" dirty="0" smtClean="0"/>
              <a:t>DTED</a:t>
            </a:r>
            <a:endParaRPr lang="fr-FR" dirty="0"/>
          </a:p>
          <a:p>
            <a:pPr marL="0" indent="0" hangingPunct="0">
              <a:buNone/>
            </a:pPr>
            <a:endParaRPr lang="fr-FR" b="1" dirty="0"/>
          </a:p>
          <a:p>
            <a:pPr hangingPunct="0"/>
            <a:r>
              <a:rPr lang="fr-FR" dirty="0" smtClean="0"/>
              <a:t>Importer </a:t>
            </a:r>
            <a:r>
              <a:rPr lang="fr-FR" dirty="0"/>
              <a:t>le vecteur </a:t>
            </a:r>
            <a:r>
              <a:rPr lang="fr-FR" b="1" dirty="0" smtClean="0"/>
              <a:t>villes </a:t>
            </a:r>
            <a:r>
              <a:rPr lang="fr-FR" b="1" dirty="0" err="1" smtClean="0"/>
              <a:t>alsace.kmz</a:t>
            </a:r>
            <a:endParaRPr lang="fr-FR" b="1" dirty="0"/>
          </a:p>
          <a:p>
            <a:pPr hangingPunct="0"/>
            <a:endParaRPr lang="fr-FR" b="1" dirty="0" smtClean="0"/>
          </a:p>
          <a:p>
            <a:pPr hangingPunct="0"/>
            <a:r>
              <a:rPr lang="fr-FR" dirty="0" smtClean="0"/>
              <a:t>Importer le vecteur </a:t>
            </a:r>
            <a:r>
              <a:rPr lang="fr-FR" b="1" dirty="0"/>
              <a:t>relevés </a:t>
            </a:r>
            <a:r>
              <a:rPr lang="fr-FR" b="1" dirty="0" err="1"/>
              <a:t>gonio.kml</a:t>
            </a:r>
            <a:endParaRPr lang="fr-FR" dirty="0"/>
          </a:p>
          <a:p>
            <a:pPr hangingPunct="0"/>
            <a:endParaRPr lang="fr-FR" b="1" dirty="0" smtClean="0"/>
          </a:p>
          <a:p>
            <a:pPr hangingPunct="0"/>
            <a:r>
              <a:rPr lang="fr-FR" dirty="0"/>
              <a:t>Importer </a:t>
            </a:r>
            <a:r>
              <a:rPr lang="fr-FR" dirty="0" smtClean="0"/>
              <a:t>le fichier CSV </a:t>
            </a:r>
            <a:r>
              <a:rPr lang="fr-FR" b="1" dirty="0"/>
              <a:t>relais</a:t>
            </a:r>
          </a:p>
          <a:p>
            <a:pPr hangingPunct="0"/>
            <a:endParaRPr lang="fr-FR" b="1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64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/ Export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hangingPunct="0"/>
            <a:r>
              <a:rPr lang="fr-FR" dirty="0" smtClean="0"/>
              <a:t>Fermer la couche de la trace</a:t>
            </a:r>
          </a:p>
          <a:p>
            <a:pPr hangingPunct="0"/>
            <a:endParaRPr lang="fr-FR" dirty="0"/>
          </a:p>
          <a:p>
            <a:pPr hangingPunct="0"/>
            <a:r>
              <a:rPr lang="fr-FR" dirty="0" smtClean="0"/>
              <a:t>Sauvegarder </a:t>
            </a:r>
            <a:r>
              <a:rPr lang="fr-FR" dirty="0"/>
              <a:t>l’espace de </a:t>
            </a:r>
            <a:r>
              <a:rPr lang="fr-FR" dirty="0" smtClean="0"/>
              <a:t>travail</a:t>
            </a:r>
          </a:p>
          <a:p>
            <a:endParaRPr lang="fr-FR" dirty="0"/>
          </a:p>
          <a:p>
            <a:r>
              <a:rPr lang="fr-FR" dirty="0" smtClean="0"/>
              <a:t>Tracer un polygone entre </a:t>
            </a:r>
            <a:r>
              <a:rPr lang="fr-FR" dirty="0" err="1" smtClean="0"/>
              <a:t>Altwiller</a:t>
            </a:r>
            <a:r>
              <a:rPr lang="fr-FR" dirty="0" smtClean="0"/>
              <a:t>, </a:t>
            </a:r>
            <a:r>
              <a:rPr lang="fr-FR" dirty="0" err="1" smtClean="0"/>
              <a:t>Hinsingen</a:t>
            </a:r>
            <a:r>
              <a:rPr lang="fr-FR" dirty="0" smtClean="0"/>
              <a:t>, </a:t>
            </a:r>
            <a:r>
              <a:rPr lang="fr-FR" dirty="0" err="1" smtClean="0"/>
              <a:t>Keskastel</a:t>
            </a:r>
            <a:r>
              <a:rPr lang="fr-FR" dirty="0" smtClean="0"/>
              <a:t>, </a:t>
            </a:r>
            <a:r>
              <a:rPr lang="fr-FR" dirty="0" err="1" smtClean="0"/>
              <a:t>Harskirchen</a:t>
            </a:r>
            <a:r>
              <a:rPr lang="fr-FR" dirty="0" smtClean="0"/>
              <a:t> et </a:t>
            </a:r>
            <a:r>
              <a:rPr lang="fr-FR" dirty="0" err="1" smtClean="0"/>
              <a:t>Diedendorf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Pour la zone délimitée, exporter :</a:t>
            </a:r>
          </a:p>
          <a:p>
            <a:pPr lvl="1"/>
            <a:r>
              <a:rPr lang="fr-FR" dirty="0" smtClean="0"/>
              <a:t>Vue satellite</a:t>
            </a:r>
          </a:p>
          <a:p>
            <a:pPr lvl="1"/>
            <a:r>
              <a:rPr lang="fr-FR" dirty="0" smtClean="0"/>
              <a:t>Relais</a:t>
            </a:r>
          </a:p>
        </p:txBody>
      </p:sp>
    </p:spTree>
    <p:extLst>
      <p:ext uri="{BB962C8B-B14F-4D97-AF65-F5344CB8AC3E}">
        <p14:creationId xmlns:p14="http://schemas.microsoft.com/office/powerpoint/2010/main" val="746765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/ Export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Exporter </a:t>
            </a:r>
            <a:r>
              <a:rPr lang="fr-FR" dirty="0" smtClean="0"/>
              <a:t>les </a:t>
            </a:r>
            <a:r>
              <a:rPr lang="fr-FR" b="1" dirty="0" smtClean="0"/>
              <a:t>relais </a:t>
            </a:r>
            <a:r>
              <a:rPr lang="fr-FR" dirty="0" smtClean="0"/>
              <a:t>au format KMZ</a:t>
            </a:r>
          </a:p>
          <a:p>
            <a:endParaRPr lang="fr-FR" dirty="0"/>
          </a:p>
          <a:p>
            <a:r>
              <a:rPr lang="fr-FR" dirty="0"/>
              <a:t>Exporter </a:t>
            </a:r>
            <a:r>
              <a:rPr lang="fr-FR" dirty="0" smtClean="0"/>
              <a:t>les </a:t>
            </a:r>
            <a:r>
              <a:rPr lang="fr-FR" b="1" dirty="0" smtClean="0"/>
              <a:t>villes </a:t>
            </a:r>
            <a:r>
              <a:rPr lang="fr-FR" dirty="0" smtClean="0"/>
              <a:t>au </a:t>
            </a:r>
            <a:r>
              <a:rPr lang="fr-FR" dirty="0"/>
              <a:t>format </a:t>
            </a:r>
            <a:r>
              <a:rPr lang="fr-FR" dirty="0" smtClean="0"/>
              <a:t>SHP</a:t>
            </a:r>
          </a:p>
          <a:p>
            <a:endParaRPr lang="fr-FR" dirty="0"/>
          </a:p>
          <a:p>
            <a:r>
              <a:rPr lang="fr-FR" dirty="0" smtClean="0"/>
              <a:t>Exporter la </a:t>
            </a:r>
            <a:r>
              <a:rPr lang="fr-FR" b="1" dirty="0" smtClean="0"/>
              <a:t>zone tracée</a:t>
            </a:r>
            <a:r>
              <a:rPr lang="fr-FR" dirty="0" smtClean="0"/>
              <a:t> au </a:t>
            </a:r>
            <a:r>
              <a:rPr lang="fr-FR" dirty="0"/>
              <a:t>format </a:t>
            </a:r>
            <a:r>
              <a:rPr lang="fr-FR" dirty="0" smtClean="0"/>
              <a:t>TXT (coordonnées MGRS)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68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/ Export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Exporter </a:t>
            </a:r>
            <a:r>
              <a:rPr lang="fr-FR" dirty="0"/>
              <a:t>les couches </a:t>
            </a:r>
            <a:r>
              <a:rPr lang="fr-FR" dirty="0" smtClean="0"/>
              <a:t>BDORTHO au format </a:t>
            </a:r>
            <a:r>
              <a:rPr lang="fr-FR" dirty="0" smtClean="0"/>
              <a:t>ECW en </a:t>
            </a:r>
            <a:r>
              <a:rPr lang="fr-FR" dirty="0" smtClean="0"/>
              <a:t>3x3 tuiles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Exporter les couches BDORTHO dans un fichier </a:t>
            </a:r>
            <a:r>
              <a:rPr lang="fr-FR" dirty="0" smtClean="0"/>
              <a:t>GEOTIFF en </a:t>
            </a:r>
            <a:r>
              <a:rPr lang="fr-FR" dirty="0" smtClean="0"/>
              <a:t>qualité dégradée (</a:t>
            </a:r>
            <a:r>
              <a:rPr lang="fr-FR" dirty="0" err="1" smtClean="0"/>
              <a:t>resampling</a:t>
            </a:r>
            <a:r>
              <a:rPr lang="fr-FR" dirty="0" smtClean="0"/>
              <a:t> « </a:t>
            </a:r>
            <a:r>
              <a:rPr lang="fr-FR" dirty="0" err="1" smtClean="0"/>
              <a:t>average</a:t>
            </a:r>
            <a:r>
              <a:rPr lang="fr-FR" dirty="0" smtClean="0"/>
              <a:t> 9x9 »)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Exporter tous les vecteurs dans un </a:t>
            </a:r>
            <a:r>
              <a:rPr lang="fr-FR" dirty="0" err="1" smtClean="0"/>
              <a:t>GlobalMapper</a:t>
            </a:r>
            <a:r>
              <a:rPr lang="fr-FR" dirty="0" smtClean="0"/>
              <a:t> Package (</a:t>
            </a:r>
            <a:r>
              <a:rPr lang="fr-FR" b="1" dirty="0" smtClean="0"/>
              <a:t>GMP)</a:t>
            </a:r>
            <a:endParaRPr lang="fr-FR" b="1" dirty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1421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Projection, coordonnées, tuilage</a:t>
            </a:r>
          </a:p>
          <a:p>
            <a:pPr>
              <a:buNone/>
            </a:pPr>
            <a:endParaRPr lang="fr-FR" dirty="0"/>
          </a:p>
          <a:p>
            <a:r>
              <a:rPr lang="fr-FR" dirty="0" smtClean="0"/>
              <a:t>Import fichiers texte</a:t>
            </a:r>
          </a:p>
          <a:p>
            <a:endParaRPr lang="fr-FR" dirty="0"/>
          </a:p>
          <a:p>
            <a:r>
              <a:rPr lang="fr-FR" dirty="0" smtClean="0"/>
              <a:t>Vecteurs</a:t>
            </a:r>
          </a:p>
          <a:p>
            <a:endParaRPr lang="fr-FR" dirty="0"/>
          </a:p>
          <a:p>
            <a:r>
              <a:rPr lang="fr-FR" dirty="0" smtClean="0"/>
              <a:t>Recherche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Relief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2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Catalogue de cartes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fr-FR" dirty="0"/>
              <a:t>Un catalogue de cartes est un fichier qui fait </a:t>
            </a:r>
            <a:r>
              <a:rPr lang="fr-FR" dirty="0" smtClean="0"/>
              <a:t>référence </a:t>
            </a:r>
            <a:r>
              <a:rPr lang="fr-FR" dirty="0"/>
              <a:t>à </a:t>
            </a:r>
            <a:r>
              <a:rPr lang="fr-FR" dirty="0" smtClean="0"/>
              <a:t>des </a:t>
            </a:r>
            <a:r>
              <a:rPr lang="fr-FR" dirty="0"/>
              <a:t>fichiers </a:t>
            </a:r>
            <a:r>
              <a:rPr lang="fr-FR" dirty="0" err="1" smtClean="0"/>
              <a:t>carto</a:t>
            </a:r>
            <a:r>
              <a:rPr lang="fr-FR" dirty="0"/>
              <a:t>.</a:t>
            </a:r>
            <a:endParaRPr lang="fr-FR" dirty="0" smtClean="0"/>
          </a:p>
          <a:p>
            <a:pPr hangingPunct="0"/>
            <a:endParaRPr lang="fr-FR" dirty="0"/>
          </a:p>
          <a:p>
            <a:pPr hangingPunct="0"/>
            <a:r>
              <a:rPr lang="fr-FR" dirty="0"/>
              <a:t>Solution efficace pour importer beaucoup de </a:t>
            </a:r>
            <a:r>
              <a:rPr lang="fr-FR" dirty="0" smtClean="0"/>
              <a:t>tuiles.</a:t>
            </a:r>
            <a:endParaRPr lang="fr-FR" dirty="0"/>
          </a:p>
          <a:p>
            <a:pPr hangingPunct="0"/>
            <a:endParaRPr lang="fr-FR" dirty="0"/>
          </a:p>
          <a:p>
            <a:pPr hangingPunct="0"/>
            <a:r>
              <a:rPr lang="fr-FR" dirty="0"/>
              <a:t>Créer un catalogue de cartes pour les tuiles BDORTHO précédemment exportées</a:t>
            </a:r>
          </a:p>
          <a:p>
            <a:pPr hangingPunct="0"/>
            <a:endParaRPr lang="fr-FR" dirty="0"/>
          </a:p>
          <a:p>
            <a:pPr hangingPunct="0"/>
            <a:r>
              <a:rPr lang="fr-FR" dirty="0"/>
              <a:t>Importer le catalogue</a:t>
            </a:r>
          </a:p>
          <a:p>
            <a:pPr hangingPunct="0"/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74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040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Sur la couche </a:t>
            </a:r>
            <a:r>
              <a:rPr lang="fr-FR" b="1" dirty="0" smtClean="0"/>
              <a:t>villes alsace</a:t>
            </a:r>
            <a:r>
              <a:rPr lang="fr-FR" dirty="0" smtClean="0"/>
              <a:t>, utiliser un point rouge de taille 2</a:t>
            </a:r>
          </a:p>
          <a:p>
            <a:endParaRPr lang="fr-FR" dirty="0"/>
          </a:p>
          <a:p>
            <a:r>
              <a:rPr lang="fr-FR" dirty="0" smtClean="0"/>
              <a:t>Modifier </a:t>
            </a:r>
            <a:r>
              <a:rPr lang="fr-FR" dirty="0"/>
              <a:t>la couche </a:t>
            </a:r>
            <a:r>
              <a:rPr lang="fr-FR" b="1" dirty="0" smtClean="0"/>
              <a:t>relais</a:t>
            </a:r>
            <a:r>
              <a:rPr lang="fr-FR" dirty="0" smtClean="0"/>
              <a:t> pour affecter le type de point « relais »</a:t>
            </a:r>
          </a:p>
          <a:p>
            <a:endParaRPr lang="fr-FR" dirty="0"/>
          </a:p>
          <a:p>
            <a:r>
              <a:rPr lang="fr-FR" dirty="0" smtClean="0"/>
              <a:t>Modifier la couche </a:t>
            </a:r>
            <a:r>
              <a:rPr lang="fr-FR" b="1" dirty="0" smtClean="0"/>
              <a:t>relais</a:t>
            </a:r>
            <a:r>
              <a:rPr lang="fr-FR" dirty="0" smtClean="0"/>
              <a:t> pour afficher la localité et </a:t>
            </a:r>
            <a:r>
              <a:rPr lang="fr-FR" dirty="0" err="1" smtClean="0"/>
              <a:t>Tx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Afficher la table des attributs de relais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Sur la couche </a:t>
            </a:r>
            <a:r>
              <a:rPr lang="fr-FR" b="1" dirty="0" smtClean="0"/>
              <a:t>relais</a:t>
            </a:r>
            <a:r>
              <a:rPr lang="fr-FR" dirty="0" smtClean="0"/>
              <a:t>, </a:t>
            </a:r>
            <a:r>
              <a:rPr lang="fr-FR" dirty="0"/>
              <a:t>ajouter en attributs :</a:t>
            </a:r>
          </a:p>
          <a:p>
            <a:pPr lvl="1"/>
            <a:r>
              <a:rPr lang="fr-FR" dirty="0"/>
              <a:t>Les données d’élévation</a:t>
            </a:r>
          </a:p>
          <a:p>
            <a:pPr lvl="1"/>
            <a:r>
              <a:rPr lang="fr-FR" dirty="0"/>
              <a:t>Les coordonnées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7837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une zone de couverture englobant les relais</a:t>
            </a:r>
          </a:p>
          <a:p>
            <a:endParaRPr lang="fr-FR" dirty="0" smtClean="0"/>
          </a:p>
          <a:p>
            <a:r>
              <a:rPr lang="fr-FR" dirty="0" smtClean="0"/>
              <a:t>Créer un cercle de 2km de rayon autour de chaque relais</a:t>
            </a:r>
          </a:p>
          <a:p>
            <a:endParaRPr lang="fr-FR" dirty="0" smtClean="0"/>
          </a:p>
          <a:p>
            <a:r>
              <a:rPr lang="fr-FR" dirty="0" smtClean="0"/>
              <a:t>Fusionner les cercles</a:t>
            </a:r>
          </a:p>
          <a:p>
            <a:endParaRPr lang="fr-FR" dirty="0"/>
          </a:p>
          <a:p>
            <a:r>
              <a:rPr lang="fr-FR" dirty="0"/>
              <a:t>Générer un diagramme </a:t>
            </a:r>
            <a:r>
              <a:rPr lang="fr-FR" dirty="0" err="1"/>
              <a:t>Voronoi</a:t>
            </a:r>
            <a:r>
              <a:rPr lang="fr-FR" dirty="0"/>
              <a:t> </a:t>
            </a:r>
            <a:r>
              <a:rPr lang="fr-FR" dirty="0" err="1"/>
              <a:t>Thiessen</a:t>
            </a:r>
            <a:r>
              <a:rPr lang="fr-FR" dirty="0"/>
              <a:t> sur la couche relais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0384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</a:t>
            </a:r>
            <a:r>
              <a:rPr lang="fr-FR" dirty="0"/>
              <a:t>la couche </a:t>
            </a:r>
            <a:r>
              <a:rPr lang="fr-FR" b="1" dirty="0"/>
              <a:t>relais</a:t>
            </a:r>
            <a:r>
              <a:rPr lang="fr-FR" dirty="0"/>
              <a:t>, créer un champ NOM_COURT contenant les trois première lettres de la localité</a:t>
            </a:r>
          </a:p>
          <a:p>
            <a:endParaRPr lang="fr-FR" dirty="0" smtClean="0"/>
          </a:p>
          <a:p>
            <a:r>
              <a:rPr lang="fr-FR" dirty="0" smtClean="0"/>
              <a:t>Compter le nombre de villes dans la zone de couverture des relais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575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Créer une grille de 10x10 cases de 1500m x 1500m, dont le coin supérieur gauche est situé en </a:t>
            </a:r>
            <a:r>
              <a:rPr lang="pl-PL" dirty="0"/>
              <a:t>32 U LV 96243 </a:t>
            </a:r>
            <a:r>
              <a:rPr lang="pl-PL" dirty="0" smtClean="0"/>
              <a:t>34329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Créer une zone reliant les points :</a:t>
            </a:r>
          </a:p>
          <a:p>
            <a:pPr lvl="1"/>
            <a:r>
              <a:rPr lang="pl-PL" dirty="0"/>
              <a:t>32 U MV 07558 </a:t>
            </a:r>
            <a:r>
              <a:rPr lang="pl-PL" dirty="0" smtClean="0"/>
              <a:t>12375</a:t>
            </a:r>
            <a:endParaRPr lang="fr-FR" dirty="0" smtClean="0"/>
          </a:p>
          <a:p>
            <a:pPr lvl="1"/>
            <a:r>
              <a:rPr lang="pl-PL" dirty="0"/>
              <a:t>32 U MV 29037 </a:t>
            </a:r>
            <a:r>
              <a:rPr lang="pl-PL" dirty="0" smtClean="0"/>
              <a:t>12375</a:t>
            </a:r>
            <a:endParaRPr lang="fr-FR" dirty="0" smtClean="0"/>
          </a:p>
          <a:p>
            <a:pPr lvl="1"/>
            <a:r>
              <a:rPr lang="pl-PL" dirty="0"/>
              <a:t>32 U MU 29037 </a:t>
            </a:r>
            <a:r>
              <a:rPr lang="pl-PL" dirty="0" smtClean="0"/>
              <a:t>99521</a:t>
            </a:r>
            <a:endParaRPr lang="fr-FR" dirty="0" smtClean="0"/>
          </a:p>
          <a:p>
            <a:pPr lvl="1"/>
            <a:r>
              <a:rPr lang="pl-PL" dirty="0"/>
              <a:t>32 U MU 07558 99521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Créer une zone tampon de </a:t>
            </a:r>
            <a:r>
              <a:rPr lang="fr-FR" dirty="0" smtClean="0"/>
              <a:t>2000m </a:t>
            </a:r>
            <a:r>
              <a:rPr lang="fr-FR" dirty="0"/>
              <a:t>autour </a:t>
            </a:r>
            <a:r>
              <a:rPr lang="fr-FR" dirty="0" smtClean="0"/>
              <a:t>de cette zone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199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Depuis la </a:t>
            </a:r>
            <a:r>
              <a:rPr lang="fr-FR" dirty="0"/>
              <a:t>couche </a:t>
            </a:r>
            <a:r>
              <a:rPr lang="fr-FR" b="1" dirty="0"/>
              <a:t>relevés </a:t>
            </a:r>
            <a:r>
              <a:rPr lang="fr-FR" b="1" dirty="0" err="1"/>
              <a:t>gonio</a:t>
            </a:r>
            <a:r>
              <a:rPr lang="fr-FR" dirty="0"/>
              <a:t>, </a:t>
            </a:r>
            <a:r>
              <a:rPr lang="fr-FR" dirty="0" smtClean="0"/>
              <a:t>créer une nouvelle couche contenant les positions possibles des émetteurs</a:t>
            </a:r>
          </a:p>
          <a:p>
            <a:endParaRPr lang="fr-FR" dirty="0" smtClean="0"/>
          </a:p>
          <a:p>
            <a:r>
              <a:rPr lang="fr-FR" dirty="0" smtClean="0"/>
              <a:t>Créer une carte de chaleur des émetteurs</a:t>
            </a:r>
          </a:p>
          <a:p>
            <a:endParaRPr lang="fr-FR" dirty="0"/>
          </a:p>
          <a:p>
            <a:r>
              <a:rPr lang="fr-FR" dirty="0"/>
              <a:t>Depuis la couche </a:t>
            </a:r>
            <a:r>
              <a:rPr lang="fr-FR" b="1" dirty="0"/>
              <a:t>relevés </a:t>
            </a:r>
            <a:r>
              <a:rPr lang="fr-FR" b="1" dirty="0" err="1"/>
              <a:t>gonio</a:t>
            </a:r>
            <a:r>
              <a:rPr lang="fr-FR" dirty="0"/>
              <a:t>, </a:t>
            </a:r>
            <a:r>
              <a:rPr lang="fr-FR" dirty="0" smtClean="0"/>
              <a:t>créer </a:t>
            </a:r>
            <a:r>
              <a:rPr lang="fr-FR" dirty="0"/>
              <a:t>une sous couche par </a:t>
            </a:r>
            <a:r>
              <a:rPr lang="fr-FR" dirty="0" smtClean="0"/>
              <a:t>fréquence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859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Relier par une ligne Le Roitelet, </a:t>
            </a:r>
            <a:r>
              <a:rPr lang="fr-FR" dirty="0" err="1" smtClean="0"/>
              <a:t>Champenay</a:t>
            </a:r>
            <a:r>
              <a:rPr lang="fr-FR" dirty="0" smtClean="0"/>
              <a:t> et le Col du </a:t>
            </a:r>
            <a:r>
              <a:rPr lang="fr-FR" dirty="0" err="1" smtClean="0"/>
              <a:t>Hantz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Transformer cette ligne en surface</a:t>
            </a:r>
          </a:p>
          <a:p>
            <a:endParaRPr lang="fr-FR" dirty="0" smtClean="0"/>
          </a:p>
          <a:p>
            <a:r>
              <a:rPr lang="fr-FR" dirty="0"/>
              <a:t>Déplacer le point </a:t>
            </a:r>
            <a:r>
              <a:rPr lang="fr-FR" i="1" dirty="0" err="1" smtClean="0"/>
              <a:t>Zollingen</a:t>
            </a:r>
            <a:r>
              <a:rPr lang="fr-FR" dirty="0" smtClean="0"/>
              <a:t> </a:t>
            </a:r>
            <a:r>
              <a:rPr lang="fr-FR" dirty="0"/>
              <a:t>de 60m vers le nord et de 165m vers l’ouest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1119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Trouver le relais de </a:t>
            </a:r>
            <a:r>
              <a:rPr lang="fr-FR" i="1" dirty="0" err="1" smtClean="0"/>
              <a:t>Altwiller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Depuis ce relais, utiliser l’outil COGO pour </a:t>
            </a:r>
            <a:r>
              <a:rPr lang="fr-FR" dirty="0"/>
              <a:t>trouver les coordonnées du point à </a:t>
            </a:r>
            <a:r>
              <a:rPr lang="fr-FR" dirty="0" smtClean="0"/>
              <a:t>1.911km </a:t>
            </a:r>
            <a:r>
              <a:rPr lang="fr-FR" dirty="0"/>
              <a:t>/ </a:t>
            </a:r>
            <a:r>
              <a:rPr lang="fr-FR" dirty="0" smtClean="0"/>
              <a:t>324°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Créer un point sur la coordonnée d’arrivée et lui ajouter </a:t>
            </a:r>
            <a:r>
              <a:rPr lang="fr-FR" b="1" dirty="0" smtClean="0"/>
              <a:t>lauterbourg.png</a:t>
            </a:r>
            <a:r>
              <a:rPr lang="fr-FR" dirty="0" smtClean="0"/>
              <a:t> en pièce jointe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94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Chercher les villes </a:t>
            </a:r>
            <a:r>
              <a:rPr lang="fr-FR" i="1" dirty="0" err="1"/>
              <a:t>Zollingen</a:t>
            </a:r>
            <a:r>
              <a:rPr lang="fr-FR" dirty="0"/>
              <a:t> et </a:t>
            </a:r>
            <a:r>
              <a:rPr lang="fr-FR" i="1" dirty="0" err="1"/>
              <a:t>Osthoffen</a:t>
            </a:r>
            <a:endParaRPr lang="fr-FR" i="1" dirty="0"/>
          </a:p>
          <a:p>
            <a:r>
              <a:rPr lang="fr-FR" dirty="0"/>
              <a:t>Créer une vue </a:t>
            </a:r>
            <a:r>
              <a:rPr lang="fr-FR" dirty="0" smtClean="0"/>
              <a:t>nommée </a:t>
            </a:r>
            <a:r>
              <a:rPr lang="fr-FR" dirty="0"/>
              <a:t>pour chaque ville</a:t>
            </a:r>
          </a:p>
          <a:p>
            <a:endParaRPr lang="fr-FR" dirty="0"/>
          </a:p>
          <a:p>
            <a:r>
              <a:rPr lang="fr-FR" dirty="0"/>
              <a:t>Rechercher </a:t>
            </a:r>
            <a:r>
              <a:rPr lang="fr-FR" dirty="0" smtClean="0"/>
              <a:t>les localités </a:t>
            </a:r>
            <a:r>
              <a:rPr lang="fr-FR" dirty="0"/>
              <a:t>de plus de 800 habitants.</a:t>
            </a:r>
          </a:p>
          <a:p>
            <a:r>
              <a:rPr lang="fr-FR" dirty="0"/>
              <a:t>Ajouter un filtre gardant les localités situées à plus de 300m d’altitude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Copier les villes obtenues dans une nouvelle couche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004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projection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9439"/>
          </a:xfrm>
        </p:spPr>
        <p:txBody>
          <a:bodyPr>
            <a:normAutofit/>
          </a:bodyPr>
          <a:lstStyle/>
          <a:p>
            <a:r>
              <a:rPr lang="fr-FR" dirty="0" smtClean="0"/>
              <a:t>Une projection sert à représenter le globe terrestre sur un </a:t>
            </a:r>
            <a:r>
              <a:rPr lang="fr-FR" dirty="0"/>
              <a:t>plan </a:t>
            </a:r>
            <a:r>
              <a:rPr lang="fr-FR" dirty="0" smtClean="0"/>
              <a:t>2D.</a:t>
            </a:r>
            <a:endParaRPr lang="fr-FR" dirty="0"/>
          </a:p>
          <a:p>
            <a:endParaRPr lang="fr-FR" dirty="0"/>
          </a:p>
          <a:p>
            <a:r>
              <a:rPr lang="fr-FR" dirty="0"/>
              <a:t>Si une mauvaise projection est choisie lors de l’import, la carte apparaîtra déformée, et les points seront décalés ou non </a:t>
            </a:r>
            <a:r>
              <a:rPr lang="fr-FR" dirty="0" smtClean="0"/>
              <a:t>affichés.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33" y="3837233"/>
            <a:ext cx="3020767" cy="302076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5298"/>
            <a:ext cx="3957648" cy="306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Relief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8552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Relief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fr-FR" dirty="0" smtClean="0"/>
              <a:t>Générer </a:t>
            </a:r>
            <a:r>
              <a:rPr lang="fr-FR" dirty="0"/>
              <a:t>les talweg (</a:t>
            </a:r>
            <a:r>
              <a:rPr lang="fr-FR" dirty="0" err="1"/>
              <a:t>watershed</a:t>
            </a:r>
            <a:r>
              <a:rPr lang="fr-FR" dirty="0" smtClean="0"/>
              <a:t>)</a:t>
            </a:r>
          </a:p>
          <a:p>
            <a:pPr hangingPunct="0"/>
            <a:endParaRPr lang="fr-FR" dirty="0" smtClean="0"/>
          </a:p>
          <a:p>
            <a:pPr hangingPunct="0"/>
            <a:endParaRPr lang="fr-FR" dirty="0"/>
          </a:p>
          <a:p>
            <a:pPr lvl="0" hangingPunct="0"/>
            <a:r>
              <a:rPr lang="fr-FR" dirty="0"/>
              <a:t>Générer les lignes de crêtes (</a:t>
            </a:r>
            <a:r>
              <a:rPr lang="fr-FR" dirty="0" err="1"/>
              <a:t>ridge</a:t>
            </a:r>
            <a:r>
              <a:rPr lang="fr-FR" dirty="0"/>
              <a:t> </a:t>
            </a:r>
            <a:r>
              <a:rPr lang="fr-FR" dirty="0" err="1"/>
              <a:t>lines</a:t>
            </a:r>
            <a:r>
              <a:rPr lang="fr-FR" dirty="0" smtClean="0"/>
              <a:t>)</a:t>
            </a:r>
          </a:p>
          <a:p>
            <a:pPr hangingPunct="0"/>
            <a:endParaRPr lang="fr-FR" dirty="0" smtClean="0"/>
          </a:p>
          <a:p>
            <a:pPr hangingPunct="0"/>
            <a:endParaRPr lang="fr-FR" dirty="0" smtClean="0"/>
          </a:p>
          <a:p>
            <a:pPr hangingPunct="0"/>
            <a:r>
              <a:rPr lang="fr-FR" dirty="0" smtClean="0"/>
              <a:t>Générer les courbes de </a:t>
            </a:r>
            <a:r>
              <a:rPr lang="fr-FR" dirty="0" smtClean="0"/>
              <a:t>niveaux (contours)</a:t>
            </a:r>
            <a:endParaRPr lang="fr-FR" dirty="0" smtClean="0"/>
          </a:p>
          <a:p>
            <a:pPr hangingPunct="0"/>
            <a:endParaRPr lang="fr-FR" dirty="0" smtClean="0"/>
          </a:p>
          <a:p>
            <a:pPr lvl="0" hangingPunct="0"/>
            <a:endParaRPr lang="fr-FR" dirty="0"/>
          </a:p>
          <a:p>
            <a:pPr hangingPunct="0"/>
            <a:endParaRPr lang="fr-FR" dirty="0" smtClean="0"/>
          </a:p>
          <a:p>
            <a:pPr hangingPunct="0"/>
            <a:endParaRPr lang="fr-FR" dirty="0"/>
          </a:p>
          <a:p>
            <a:pPr hangingPunct="0"/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040" y="4725144"/>
            <a:ext cx="690363" cy="75039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040" y="1700808"/>
            <a:ext cx="690364" cy="74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Relief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l’outil </a:t>
            </a:r>
            <a:r>
              <a:rPr lang="fr-FR" dirty="0" err="1" smtClean="0"/>
              <a:t>intervisibilité</a:t>
            </a:r>
            <a:r>
              <a:rPr lang="fr-FR" dirty="0" smtClean="0"/>
              <a:t> depuis les deux points</a:t>
            </a:r>
          </a:p>
          <a:p>
            <a:pPr lvl="1"/>
            <a:r>
              <a:rPr lang="pl-PL" dirty="0" smtClean="0"/>
              <a:t>32 U KV 88535 06070</a:t>
            </a:r>
            <a:endParaRPr lang="fr-FR" dirty="0" smtClean="0"/>
          </a:p>
          <a:p>
            <a:pPr lvl="1"/>
            <a:r>
              <a:rPr lang="pl-PL" dirty="0" smtClean="0"/>
              <a:t>32 U KV 90667 05805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/>
              <a:t>Faire apparaître la zone commune aux champs de vision des deux </a:t>
            </a:r>
            <a:r>
              <a:rPr lang="fr-FR" dirty="0" smtClean="0"/>
              <a:t>points</a:t>
            </a:r>
          </a:p>
          <a:p>
            <a:endParaRPr lang="fr-FR" dirty="0"/>
          </a:p>
          <a:p>
            <a:r>
              <a:rPr lang="fr-FR" dirty="0" smtClean="0"/>
              <a:t>Trouver le point le plus haut dans la zone de couverture des relais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7286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Relief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une carte de pentes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848" y="3711724"/>
            <a:ext cx="6744304" cy="31462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640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Géo-référencement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 le scan </a:t>
            </a:r>
            <a:r>
              <a:rPr lang="fr-FR" b="1" dirty="0" smtClean="0"/>
              <a:t>alsace2.tif</a:t>
            </a:r>
          </a:p>
          <a:p>
            <a:endParaRPr lang="fr-FR" dirty="0" smtClean="0"/>
          </a:p>
          <a:p>
            <a:r>
              <a:rPr lang="fr-FR" dirty="0" smtClean="0"/>
              <a:t>Exporter </a:t>
            </a:r>
            <a:r>
              <a:rPr lang="fr-FR" dirty="0"/>
              <a:t>une coupe de la ville de Lauterbourg</a:t>
            </a:r>
          </a:p>
          <a:p>
            <a:endParaRPr lang="fr-FR" dirty="0"/>
          </a:p>
          <a:p>
            <a:r>
              <a:rPr lang="fr-FR" dirty="0"/>
              <a:t>Importer et géo-référencer l’image </a:t>
            </a:r>
            <a:r>
              <a:rPr lang="fr-FR" b="1" dirty="0"/>
              <a:t>lauterbourg.png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277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graphique mettant en valeur la répartition des fréquences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Trouver les villes </a:t>
            </a:r>
            <a:r>
              <a:rPr lang="fr-FR" dirty="0" smtClean="0"/>
              <a:t>en doublons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1572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Impression de cartes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925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Impression de cartes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GlobalMapper</a:t>
            </a:r>
            <a:r>
              <a:rPr lang="fr-FR" dirty="0" smtClean="0"/>
              <a:t> intègre un éditeur de </a:t>
            </a:r>
            <a:r>
              <a:rPr lang="fr-FR" dirty="0" err="1" smtClean="0"/>
              <a:t>template</a:t>
            </a:r>
            <a:r>
              <a:rPr lang="fr-FR" dirty="0" smtClean="0"/>
              <a:t> pour imprimer des cartes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Cet outil permet de définir une mise en forme normée et réutilisable pour imprimer des coupes de cartes.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Menu Tools &gt;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Layout</a:t>
            </a:r>
            <a:r>
              <a:rPr lang="fr-FR" dirty="0" smtClean="0"/>
              <a:t> Editor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4653136"/>
            <a:ext cx="632644" cy="63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20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Impression de cartes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1268760"/>
            <a:ext cx="3238500" cy="5105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04626"/>
            <a:ext cx="6264696" cy="42347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42531" y="4365104"/>
            <a:ext cx="1045557" cy="421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6888088" y="2276872"/>
            <a:ext cx="1368152" cy="2354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631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Impression de cartes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623" y="1428009"/>
            <a:ext cx="8804754" cy="539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1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coordonnées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placer un point, </a:t>
            </a:r>
            <a:r>
              <a:rPr lang="fr-FR" dirty="0" err="1" smtClean="0"/>
              <a:t>GlobalMapper</a:t>
            </a:r>
            <a:r>
              <a:rPr lang="fr-FR" dirty="0" smtClean="0"/>
              <a:t> accepte trois types de coordonnées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La projection de la carte</a:t>
            </a:r>
          </a:p>
          <a:p>
            <a:pPr lvl="1"/>
            <a:r>
              <a:rPr lang="fr-FR" dirty="0" smtClean="0"/>
              <a:t>Géographiques (DMS ou </a:t>
            </a:r>
            <a:r>
              <a:rPr lang="fr-FR" dirty="0" err="1" smtClean="0"/>
              <a:t>dd.ddddd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MGRS</a:t>
            </a:r>
          </a:p>
          <a:p>
            <a:pPr lvl="2"/>
            <a:r>
              <a:rPr lang="fr-FR" dirty="0" smtClean="0"/>
              <a:t>Redécoupage </a:t>
            </a:r>
            <a:r>
              <a:rPr lang="fr-FR" dirty="0"/>
              <a:t>de l’UTM</a:t>
            </a:r>
          </a:p>
          <a:p>
            <a:pPr lvl="2"/>
            <a:r>
              <a:rPr lang="pl-PL" dirty="0">
                <a:solidFill>
                  <a:srgbClr val="00B0F0"/>
                </a:solidFill>
              </a:rPr>
              <a:t>32 U</a:t>
            </a:r>
            <a:r>
              <a:rPr lang="pl-PL" dirty="0"/>
              <a:t> </a:t>
            </a:r>
            <a:r>
              <a:rPr lang="fr-FR" dirty="0">
                <a:solidFill>
                  <a:srgbClr val="FF0000"/>
                </a:solidFill>
              </a:rPr>
              <a:t>0</a:t>
            </a:r>
            <a:r>
              <a:rPr lang="pl-PL" dirty="0">
                <a:solidFill>
                  <a:srgbClr val="FF0000"/>
                </a:solidFill>
              </a:rPr>
              <a:t>3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45824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54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17068</a:t>
            </a:r>
          </a:p>
          <a:p>
            <a:pPr lvl="2"/>
            <a:r>
              <a:rPr lang="pl-PL" dirty="0">
                <a:solidFill>
                  <a:srgbClr val="00B0F0"/>
                </a:solidFill>
              </a:rPr>
              <a:t>32 U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LV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45824</a:t>
            </a:r>
            <a:r>
              <a:rPr lang="pl-PL" dirty="0"/>
              <a:t>    </a:t>
            </a:r>
            <a:r>
              <a:rPr lang="fr-FR" dirty="0"/>
              <a:t>   </a:t>
            </a:r>
            <a:r>
              <a:rPr lang="pl-PL" dirty="0">
                <a:solidFill>
                  <a:srgbClr val="00B050"/>
                </a:solidFill>
              </a:rPr>
              <a:t>17068</a:t>
            </a:r>
            <a:endParaRPr lang="fr-FR" dirty="0">
              <a:solidFill>
                <a:srgbClr val="00B050"/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4532040"/>
            <a:ext cx="37909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Automatisation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4567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Automatisation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Script d’automatisation de tâches</a:t>
            </a:r>
          </a:p>
          <a:p>
            <a:endParaRPr lang="fr-FR" dirty="0"/>
          </a:p>
          <a:p>
            <a:r>
              <a:rPr lang="fr-FR" dirty="0" smtClean="0"/>
              <a:t>La majorité des fonctionnalités </a:t>
            </a:r>
            <a:r>
              <a:rPr lang="fr-FR" dirty="0" smtClean="0"/>
              <a:t>de </a:t>
            </a:r>
            <a:r>
              <a:rPr lang="fr-FR" dirty="0" err="1" smtClean="0"/>
              <a:t>GlobalMapper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Se libérer du travail long et/ou répétitif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974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Automatisation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t="18339"/>
          <a:stretch/>
        </p:blipFill>
        <p:spPr>
          <a:xfrm>
            <a:off x="2191589" y="1397700"/>
            <a:ext cx="7808822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Shift </a:t>
            </a:r>
            <a:r>
              <a:rPr lang="fr-FR" dirty="0"/>
              <a:t>+ S : </a:t>
            </a:r>
            <a:r>
              <a:rPr lang="fr-FR" dirty="0" smtClean="0"/>
              <a:t>Affiche/masque </a:t>
            </a:r>
            <a:r>
              <a:rPr lang="fr-FR" dirty="0"/>
              <a:t>l’échelle de distance</a:t>
            </a:r>
          </a:p>
          <a:p>
            <a:endParaRPr lang="fr-FR" dirty="0" smtClean="0"/>
          </a:p>
          <a:p>
            <a:r>
              <a:rPr lang="fr-FR" dirty="0" smtClean="0"/>
              <a:t>Shift </a:t>
            </a:r>
            <a:r>
              <a:rPr lang="fr-FR" dirty="0"/>
              <a:t>+ L : </a:t>
            </a:r>
            <a:r>
              <a:rPr lang="fr-FR" dirty="0" smtClean="0"/>
              <a:t>Affiche/masque </a:t>
            </a:r>
            <a:r>
              <a:rPr lang="fr-FR" dirty="0"/>
              <a:t>l’échelle d’altitude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Maintenir ALT en dessin : désactive le « </a:t>
            </a:r>
            <a:r>
              <a:rPr lang="fr-FR" dirty="0" err="1" smtClean="0"/>
              <a:t>snap</a:t>
            </a:r>
            <a:r>
              <a:rPr lang="fr-FR" dirty="0" smtClean="0"/>
              <a:t> »</a:t>
            </a:r>
          </a:p>
          <a:p>
            <a:endParaRPr lang="fr-FR" dirty="0"/>
          </a:p>
          <a:p>
            <a:r>
              <a:rPr lang="fr-FR" dirty="0"/>
              <a:t>Ctrl + Shift + D : Affiche/masque les éléments supprimés</a:t>
            </a:r>
          </a:p>
          <a:p>
            <a:endParaRPr lang="fr-FR" dirty="0"/>
          </a:p>
          <a:p>
            <a:r>
              <a:rPr lang="fr-FR" dirty="0"/>
              <a:t>Ctrl + </a:t>
            </a:r>
            <a:r>
              <a:rPr lang="fr-FR" dirty="0" err="1" smtClean="0"/>
              <a:t>Origin</a:t>
            </a:r>
            <a:r>
              <a:rPr lang="fr-FR" smtClean="0"/>
              <a:t>/Début </a:t>
            </a:r>
            <a:r>
              <a:rPr lang="fr-FR" dirty="0"/>
              <a:t>: Centre la vue sur un point</a:t>
            </a:r>
          </a:p>
          <a:p>
            <a:endParaRPr lang="fr-FR" dirty="0"/>
          </a:p>
          <a:p>
            <a:r>
              <a:rPr lang="fr-FR" dirty="0"/>
              <a:t>Ctrl + L : copier les coordonnées du curseur 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652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Convertisseur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OutilsGeo</a:t>
            </a:r>
            <a:r>
              <a:rPr lang="fr-FR" sz="2400" dirty="0" smtClean="0"/>
              <a:t>/ConvCoord.xlsm</a:t>
            </a:r>
            <a:endParaRPr lang="fr-FR" dirty="0" smtClean="0"/>
          </a:p>
          <a:p>
            <a:endParaRPr lang="fr-FR" dirty="0"/>
          </a:p>
          <a:p>
            <a:r>
              <a:rPr lang="fr-FR" sz="2000" dirty="0" smtClean="0"/>
              <a:t>DMS</a:t>
            </a:r>
          </a:p>
          <a:p>
            <a:r>
              <a:rPr lang="fr-FR" sz="2000" dirty="0" err="1" smtClean="0"/>
              <a:t>DD.ddddd</a:t>
            </a:r>
            <a:endParaRPr lang="fr-FR" sz="2000" dirty="0" smtClean="0"/>
          </a:p>
          <a:p>
            <a:r>
              <a:rPr lang="fr-FR" sz="2000" dirty="0" smtClean="0"/>
              <a:t>UTM</a:t>
            </a:r>
          </a:p>
          <a:p>
            <a:r>
              <a:rPr lang="fr-FR" sz="2000" dirty="0" smtClean="0"/>
              <a:t>MGRS</a:t>
            </a: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534444"/>
            <a:ext cx="8143875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2746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BDD GONIO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185792" cy="4351338"/>
          </a:xfrm>
        </p:spPr>
        <p:txBody>
          <a:bodyPr>
            <a:normAutofit/>
          </a:bodyPr>
          <a:lstStyle/>
          <a:p>
            <a:r>
              <a:rPr lang="fr-FR" sz="2400" dirty="0" err="1" smtClean="0"/>
              <a:t>OutilsGeo</a:t>
            </a:r>
            <a:r>
              <a:rPr lang="fr-FR" sz="2400" dirty="0" smtClean="0"/>
              <a:t>/BDD_GONIO_V9.xlsm</a:t>
            </a:r>
            <a:endParaRPr lang="fr-FR" sz="2400" dirty="0"/>
          </a:p>
          <a:p>
            <a:endParaRPr lang="fr-FR" sz="2000" dirty="0"/>
          </a:p>
          <a:p>
            <a:r>
              <a:rPr lang="fr-FR" sz="2000" dirty="0" smtClean="0"/>
              <a:t>Enregistre les relevés</a:t>
            </a:r>
          </a:p>
          <a:p>
            <a:r>
              <a:rPr lang="fr-FR" sz="2000" dirty="0" smtClean="0"/>
              <a:t>Génère un fichier KML</a:t>
            </a:r>
          </a:p>
          <a:p>
            <a:r>
              <a:rPr lang="fr-FR" sz="2000" dirty="0" smtClean="0"/>
              <a:t>Importable dans </a:t>
            </a:r>
            <a:r>
              <a:rPr lang="fr-FR" sz="2000" dirty="0" err="1" smtClean="0"/>
              <a:t>Globalmapper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506" y="2564904"/>
            <a:ext cx="7383879" cy="34149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4917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Guide obtenir des cartes</a:t>
            </a:r>
          </a:p>
          <a:p>
            <a:r>
              <a:rPr lang="fr-FR" dirty="0" smtClean="0"/>
              <a:t>Travaux pratiques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11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coordonnées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Coordonnées géographiques</a:t>
            </a:r>
          </a:p>
          <a:p>
            <a:pPr marL="0" indent="0">
              <a:buNone/>
            </a:pPr>
            <a:endParaRPr lang="fr-FR" dirty="0"/>
          </a:p>
          <a:p>
            <a:r>
              <a:rPr lang="pt-BR" dirty="0"/>
              <a:t>48° 54' 19,1844" N	7° 1' 59,196" E	</a:t>
            </a:r>
          </a:p>
          <a:p>
            <a:r>
              <a:rPr lang="pt-BR" dirty="0"/>
              <a:t>48,905329	</a:t>
            </a:r>
            <a:r>
              <a:rPr lang="pt-BR" dirty="0" smtClean="0"/>
              <a:t>		7,03311</a:t>
            </a:r>
            <a:endParaRPr lang="pt-B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7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Tuilage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5" y="777999"/>
            <a:ext cx="5866866" cy="608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Import de fichier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066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fichier texte/CSV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Facile à générer automatiquement et à modifier manuellement</a:t>
            </a:r>
          </a:p>
          <a:p>
            <a:endParaRPr lang="fr-FR" dirty="0" smtClean="0"/>
          </a:p>
          <a:p>
            <a:r>
              <a:rPr lang="fr-FR" dirty="0" smtClean="0"/>
              <a:t>Création de points, lignes, surfaces</a:t>
            </a:r>
          </a:p>
          <a:p>
            <a:endParaRPr lang="fr-FR" dirty="0" smtClean="0"/>
          </a:p>
          <a:p>
            <a:r>
              <a:rPr lang="fr-FR" dirty="0" smtClean="0"/>
              <a:t>Prise en charge des métadonnées </a:t>
            </a:r>
            <a:r>
              <a:rPr lang="fr-FR" dirty="0"/>
              <a:t>et </a:t>
            </a:r>
            <a:r>
              <a:rPr lang="fr-FR" dirty="0" smtClean="0"/>
              <a:t>des styles</a:t>
            </a:r>
          </a:p>
          <a:p>
            <a:endParaRPr lang="fr-FR" dirty="0" smtClean="0"/>
          </a:p>
          <a:p>
            <a:r>
              <a:rPr lang="fr-FR" dirty="0" smtClean="0"/>
              <a:t>Coordonnées en MGRS ou latitude/</a:t>
            </a:r>
            <a:r>
              <a:rPr lang="fr-FR" dirty="0"/>
              <a:t>longitude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Nécessite d’expliciter le format du fichier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341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fichier </a:t>
            </a:r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fr-FR" dirty="0" smtClean="0"/>
              <a:t>Utile </a:t>
            </a:r>
            <a:r>
              <a:rPr lang="fr-FR" dirty="0"/>
              <a:t>pour importer une masse de point</a:t>
            </a:r>
            <a:r>
              <a:rPr lang="fr-FR" dirty="0" smtClean="0"/>
              <a:t>.</a:t>
            </a:r>
          </a:p>
          <a:p>
            <a:r>
              <a:rPr lang="fr-FR" dirty="0" smtClean="0"/>
              <a:t>Chaque </a:t>
            </a:r>
            <a:r>
              <a:rPr lang="fr-FR" dirty="0"/>
              <a:t>colonne est un </a:t>
            </a:r>
            <a:r>
              <a:rPr lang="fr-FR" dirty="0" smtClean="0"/>
              <a:t>attribut</a:t>
            </a:r>
            <a:endParaRPr lang="fr-FR" dirty="0"/>
          </a:p>
          <a:p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75103"/>
              </p:ext>
            </p:extLst>
          </p:nvPr>
        </p:nvGraphicFramePr>
        <p:xfrm>
          <a:off x="2927648" y="4509120"/>
          <a:ext cx="5616626" cy="1296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7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74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74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41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Y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X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NAME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NB HABITANT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48.85435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7.54964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Zutzendorf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5000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48.90986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7.07434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Zollingen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200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3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50097</TotalTime>
  <Words>2155</Words>
  <Application>Microsoft Office PowerPoint</Application>
  <PresentationFormat>Grand écran</PresentationFormat>
  <Paragraphs>611</Paragraphs>
  <Slides>46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1_Thème Office</vt:lpstr>
      <vt:lpstr>2_Thème Office</vt:lpstr>
      <vt:lpstr>Global Mapper</vt:lpstr>
      <vt:lpstr>Plan</vt:lpstr>
      <vt:lpstr>La projection</vt:lpstr>
      <vt:lpstr>Les coordonnées</vt:lpstr>
      <vt:lpstr>Les coordonnées</vt:lpstr>
      <vt:lpstr>Tuilage</vt:lpstr>
      <vt:lpstr>Import de fichier texte</vt:lpstr>
      <vt:lpstr>Import de fichier texte/CSV</vt:lpstr>
      <vt:lpstr>Import de fichier CSV</vt:lpstr>
      <vt:lpstr>Import de fichier texte</vt:lpstr>
      <vt:lpstr>Import de fichier texte/CSV</vt:lpstr>
      <vt:lpstr>Import de fichier texte/CSV</vt:lpstr>
      <vt:lpstr>Exercices pratiques</vt:lpstr>
      <vt:lpstr>Import / Export</vt:lpstr>
      <vt:lpstr>Import / Export</vt:lpstr>
      <vt:lpstr>Import / Export</vt:lpstr>
      <vt:lpstr>Import / Export</vt:lpstr>
      <vt:lpstr>Import / Export</vt:lpstr>
      <vt:lpstr>Import / Export</vt:lpstr>
      <vt:lpstr>Catalogue de cartes</vt:lpstr>
      <vt:lpstr>Vecteurs</vt:lpstr>
      <vt:lpstr>Vecteurs</vt:lpstr>
      <vt:lpstr>Vecteurs</vt:lpstr>
      <vt:lpstr>Vecteurs</vt:lpstr>
      <vt:lpstr>Vecteurs</vt:lpstr>
      <vt:lpstr>Vecteurs</vt:lpstr>
      <vt:lpstr>Vecteurs</vt:lpstr>
      <vt:lpstr>Vecteurs</vt:lpstr>
      <vt:lpstr>Recherche</vt:lpstr>
      <vt:lpstr>Relief</vt:lpstr>
      <vt:lpstr>Relief</vt:lpstr>
      <vt:lpstr>Relief</vt:lpstr>
      <vt:lpstr>Relief</vt:lpstr>
      <vt:lpstr>Géo-référencement</vt:lpstr>
      <vt:lpstr>Graphiques</vt:lpstr>
      <vt:lpstr>Impression de cartes</vt:lpstr>
      <vt:lpstr>Impression de cartes</vt:lpstr>
      <vt:lpstr>Impression de cartes</vt:lpstr>
      <vt:lpstr>Impression de cartes</vt:lpstr>
      <vt:lpstr>Automatisation</vt:lpstr>
      <vt:lpstr>Automatisation</vt:lpstr>
      <vt:lpstr>Automatisation</vt:lpstr>
      <vt:lpstr>Raccourcis</vt:lpstr>
      <vt:lpstr>Convertisseur</vt:lpstr>
      <vt:lpstr>BDD GONIO</vt:lpstr>
      <vt:lpstr>Ressources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exploit</dc:creator>
  <cp:lastModifiedBy>Marty</cp:lastModifiedBy>
  <cp:revision>1342</cp:revision>
  <dcterms:created xsi:type="dcterms:W3CDTF">2020-01-14T07:46:33Z</dcterms:created>
  <dcterms:modified xsi:type="dcterms:W3CDTF">2023-09-07T08:53:17Z</dcterms:modified>
</cp:coreProperties>
</file>