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6" r:id="rId2"/>
  </p:sldMasterIdLst>
  <p:notesMasterIdLst>
    <p:notesMasterId r:id="rId38"/>
  </p:notesMasterIdLst>
  <p:sldIdLst>
    <p:sldId id="256" r:id="rId3"/>
    <p:sldId id="315" r:id="rId4"/>
    <p:sldId id="298" r:id="rId5"/>
    <p:sldId id="329" r:id="rId6"/>
    <p:sldId id="257" r:id="rId7"/>
    <p:sldId id="288" r:id="rId8"/>
    <p:sldId id="276" r:id="rId9"/>
    <p:sldId id="299" r:id="rId10"/>
    <p:sldId id="301" r:id="rId11"/>
    <p:sldId id="327" r:id="rId12"/>
    <p:sldId id="302" r:id="rId13"/>
    <p:sldId id="304" r:id="rId14"/>
    <p:sldId id="305" r:id="rId15"/>
    <p:sldId id="306" r:id="rId16"/>
    <p:sldId id="310" r:id="rId17"/>
    <p:sldId id="307" r:id="rId18"/>
    <p:sldId id="312" r:id="rId19"/>
    <p:sldId id="313" r:id="rId20"/>
    <p:sldId id="335" r:id="rId21"/>
    <p:sldId id="319" r:id="rId22"/>
    <p:sldId id="330" r:id="rId23"/>
    <p:sldId id="320" r:id="rId24"/>
    <p:sldId id="343" r:id="rId25"/>
    <p:sldId id="321" r:id="rId26"/>
    <p:sldId id="322" r:id="rId27"/>
    <p:sldId id="323" r:id="rId28"/>
    <p:sldId id="328" r:id="rId29"/>
    <p:sldId id="311" r:id="rId30"/>
    <p:sldId id="337" r:id="rId31"/>
    <p:sldId id="341" r:id="rId32"/>
    <p:sldId id="326" r:id="rId33"/>
    <p:sldId id="340" r:id="rId34"/>
    <p:sldId id="344" r:id="rId35"/>
    <p:sldId id="342" r:id="rId36"/>
    <p:sldId id="339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74343" autoAdjust="0"/>
  </p:normalViewPr>
  <p:slideViewPr>
    <p:cSldViewPr snapToGrid="0">
      <p:cViewPr varScale="1">
        <p:scale>
          <a:sx n="47" d="100"/>
          <a:sy n="47" d="100"/>
        </p:scale>
        <p:origin x="684" y="6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F0F9A-6161-450D-AD24-FE13ECDFFC91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9F59-E5F7-4D0D-AFB1-35ABD036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35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Dessiner un cercle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area/</a:t>
            </a:r>
            <a:r>
              <a:rPr lang="fr-FR" dirty="0" err="1" smtClean="0"/>
              <a:t>polygon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circular</a:t>
            </a:r>
            <a:r>
              <a:rPr lang="fr-FR" baseline="0" dirty="0" smtClean="0"/>
              <a:t>/</a:t>
            </a:r>
            <a:r>
              <a:rPr lang="fr-FR" baseline="0" dirty="0" err="1" smtClean="0"/>
              <a:t>elliptical</a:t>
            </a:r>
            <a:r>
              <a:rPr lang="fr-FR" baseline="0" dirty="0" smtClean="0"/>
              <a:t> area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2) Dessiner une</a:t>
            </a:r>
            <a:r>
              <a:rPr lang="fr-FR" baseline="0" dirty="0" smtClean="0"/>
              <a:t>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Comme le dessin d’un cercle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Pendant le tracé, maintenir shift pour régler la forme de l’ellipse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Après le tracé, utiliser l’outil </a:t>
            </a:r>
            <a:r>
              <a:rPr lang="fr-FR" baseline="0" dirty="0" err="1" smtClean="0"/>
              <a:t>Rotate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scale</a:t>
            </a:r>
            <a:r>
              <a:rPr lang="fr-FR" baseline="0" dirty="0" smtClean="0"/>
              <a:t> pour faire pivoter l’ellipse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Copier/coller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un point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Ctrl+C</a:t>
            </a:r>
            <a:r>
              <a:rPr lang="fr-FR" baseline="0" dirty="0" smtClean="0"/>
              <a:t> / Ctrl + V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Enregistrer en GMP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des vecteurs, clic droit -&gt; LAYER -&gt; 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</a:t>
            </a:r>
            <a:r>
              <a:rPr lang="fr-FR" baseline="0" dirty="0" err="1" smtClean="0"/>
              <a:t>GlobalMapper</a:t>
            </a:r>
            <a:r>
              <a:rPr lang="fr-FR" baseline="0" dirty="0" smtClean="0"/>
              <a:t> Package (GMP)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les paramètres par défaut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45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 GMW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Import GMP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Renommer le point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EDIT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Changer le nom, valider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dirty="0" smtClean="0"/>
              <a:t>4)</a:t>
            </a:r>
            <a:r>
              <a:rPr lang="fr-FR" baseline="0" dirty="0" smtClean="0"/>
              <a:t> </a:t>
            </a:r>
            <a:r>
              <a:rPr lang="fr-FR" dirty="0" smtClean="0"/>
              <a:t>Modifier le cercle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EDIT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114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1)</a:t>
            </a:r>
            <a:r>
              <a:rPr lang="fr-FR" baseline="0" dirty="0" smtClean="0"/>
              <a:t> </a:t>
            </a:r>
            <a:r>
              <a:rPr lang="fr-FR" dirty="0" smtClean="0"/>
              <a:t>Supprimer l’ellipse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Delete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</a:t>
            </a:r>
            <a:endParaRPr lang="fr-FR" baseline="0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2)</a:t>
            </a:r>
            <a:r>
              <a:rPr lang="fr-FR" baseline="0" dirty="0" smtClean="0"/>
              <a:t> </a:t>
            </a:r>
            <a:r>
              <a:rPr lang="fr-FR" dirty="0" smtClean="0"/>
              <a:t>Déplacer la</a:t>
            </a:r>
            <a:r>
              <a:rPr lang="fr-FR" baseline="0" dirty="0" smtClean="0"/>
              <a:t> PAT 11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MOVE POINT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</a:t>
            </a:r>
            <a:r>
              <a:rPr lang="fr-FR" baseline="0" dirty="0" smtClean="0"/>
              <a:t> </a:t>
            </a:r>
            <a:r>
              <a:rPr lang="fr-FR" dirty="0" smtClean="0"/>
              <a:t>Modifier le rectangle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Insert vertex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Sélectionner le vertex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DELETE VTX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MOVE VTX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dirty="0" smtClean="0"/>
              <a:t>4)</a:t>
            </a:r>
            <a:r>
              <a:rPr lang="fr-FR" baseline="0" dirty="0" smtClean="0"/>
              <a:t> </a:t>
            </a:r>
            <a:r>
              <a:rPr lang="fr-FR" dirty="0" smtClean="0"/>
              <a:t>Afficher les entités supprimées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Options &gt; </a:t>
            </a:r>
            <a:r>
              <a:rPr lang="fr-FR" baseline="0" dirty="0" err="1" smtClean="0"/>
              <a:t>Render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deleted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l’entité supprimée, clic droit -&gt; </a:t>
            </a:r>
            <a:r>
              <a:rPr lang="fr-FR" baseline="0" dirty="0" err="1" smtClean="0"/>
              <a:t>undelete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66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Lignes de crêtes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Lignes</a:t>
            </a:r>
            <a:r>
              <a:rPr lang="fr-FR" baseline="0" dirty="0" smtClean="0"/>
              <a:t> de thalweg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watershed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Stream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4) Courbes de niveaux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Menu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Contours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5) Profil de tracé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ligne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PATH PROFILE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6) </a:t>
            </a:r>
            <a:r>
              <a:rPr lang="fr-FR" baseline="0" dirty="0" err="1" smtClean="0"/>
              <a:t>Intervisibilité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Ou depuis un point existant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numériseur, sélectionner le point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46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Importer la trace GPS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Paramètres d’importation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Coordonnées GEO décimales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Ordre : X (longitude) / Y (latitude) / ALT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entêtes de colonnes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3eme colonne = </a:t>
            </a:r>
            <a:r>
              <a:rPr lang="fr-FR" baseline="0" dirty="0" err="1" smtClean="0"/>
              <a:t>elevation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Importer les relais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Paramètres d’importation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Coordonnées MGRS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entêtes de colonnes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Export en TXT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relais,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format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 File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Sélecitonner</a:t>
            </a:r>
            <a:r>
              <a:rPr lang="fr-FR" baseline="0" dirty="0" smtClean="0"/>
              <a:t> le format MGRS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713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154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Afficher un autre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Onglet Labels, pour « use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 value for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 », choisir l’attribut à afficher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Tableau des attributs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relevés gonion clic droit -&gt; EDIT ATTRIBUTES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Icone « sauvegarder en CSV »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4) Diviser</a:t>
            </a:r>
            <a:r>
              <a:rPr lang="fr-FR" baseline="0" dirty="0" smtClean="0"/>
              <a:t> la couche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couche, clic droit -&gt; LAYER - &gt;SPLIT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l’attribut « FRQ »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824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aseline="0" dirty="0" smtClean="0"/>
              <a:t>1) Générer les </a:t>
            </a:r>
            <a:r>
              <a:rPr lang="fr-FR" baseline="0" dirty="0" err="1" smtClean="0"/>
              <a:t>stats</a:t>
            </a:r>
            <a:r>
              <a:rPr lang="fr-FR" baseline="0" dirty="0" smtClean="0"/>
              <a:t> de couches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couche, clic droit -&gt; ANALYSIS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layer </a:t>
            </a:r>
            <a:r>
              <a:rPr lang="fr-FR" baseline="0" dirty="0" err="1" smtClean="0"/>
              <a:t>statistics</a:t>
            </a:r>
            <a:r>
              <a:rPr lang="fr-FR" baseline="0" dirty="0" smtClean="0"/>
              <a:t> report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Définir le nom du fichier contenant le rapport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Choisir les couches à inclure dans le rapport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Choisir le ou les attributs pour grouper les statistiques</a:t>
            </a:r>
            <a:r>
              <a:rPr lang="fr-FR" baseline="0" dirty="0" smtClean="0"/>
              <a:t> </a:t>
            </a:r>
            <a:r>
              <a:rPr lang="fr-FR" dirty="0" smtClean="0"/>
              <a:t>(ici</a:t>
            </a:r>
            <a:r>
              <a:rPr lang="fr-FR" baseline="0" dirty="0" smtClean="0"/>
              <a:t> l’attribut LAYER)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Ajouter les données élévations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ville, clic droit -&gt;</a:t>
            </a:r>
            <a:r>
              <a:rPr lang="fr-FR" baseline="0" dirty="0" smtClean="0"/>
              <a:t> SELECT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Clic</a:t>
            </a:r>
            <a:r>
              <a:rPr lang="fr-FR" baseline="0" dirty="0" smtClean="0"/>
              <a:t> droit -&gt; </a:t>
            </a:r>
            <a:r>
              <a:rPr lang="fr-FR" dirty="0" err="1" smtClean="0"/>
              <a:t>Attribute</a:t>
            </a:r>
            <a:r>
              <a:rPr lang="fr-FR" dirty="0" smtClean="0"/>
              <a:t>/style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…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3) Recherche complexe</a:t>
            </a:r>
          </a:p>
          <a:p>
            <a:r>
              <a:rPr lang="en-US" dirty="0" smtClean="0"/>
              <a:t>%ELEVATION%  &gt;= 900</a:t>
            </a:r>
            <a:endParaRPr lang="fr-FR" dirty="0" smtClean="0"/>
          </a:p>
          <a:p>
            <a:endParaRPr lang="fr-FR" dirty="0" smtClean="0"/>
          </a:p>
          <a:p>
            <a:r>
              <a:rPr lang="en-US" dirty="0" smtClean="0"/>
              <a:t>%ELEVATION%  &gt;= 600  and  %FEATURE_CO%  = "FRST"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738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BDD GONIO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Convertisseur de coordonnées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COGO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Image </a:t>
            </a:r>
            <a:r>
              <a:rPr lang="fr-FR" dirty="0" err="1" smtClean="0"/>
              <a:t>swipe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311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BDD GONIO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Convertisseur de coordonnées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COGO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Image </a:t>
            </a:r>
            <a:r>
              <a:rPr lang="fr-FR" dirty="0" err="1" smtClean="0"/>
              <a:t>swipe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13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Importer la vue SAT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les fichiers </a:t>
            </a:r>
            <a:r>
              <a:rPr lang="fr-FR" dirty="0" smtClean="0"/>
              <a:t>CARTO/BDORTHO/*.</a:t>
            </a:r>
            <a:r>
              <a:rPr lang="fr-FR" baseline="0" dirty="0" smtClean="0"/>
              <a:t>ECW dans Global Mapper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Importer le relief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Aller dans Fichier -&gt; Ouvrir une arborescence de fichiers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dossier CARTO/DTED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Mettre l’extension *.*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r>
              <a:rPr lang="fr-FR" dirty="0" smtClean="0"/>
              <a:t>3) Importer</a:t>
            </a:r>
            <a:r>
              <a:rPr lang="fr-FR" baseline="0" dirty="0" smtClean="0"/>
              <a:t> le SCAN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smtClean="0"/>
              <a:t>CARTO/SCAN/alsace2.tif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875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Configurer 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snap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Configuration -&gt;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Display -&gt; Advanced -&gt; Snap </a:t>
            </a:r>
            <a:r>
              <a:rPr lang="fr-FR" baseline="0" dirty="0" err="1" smtClean="0"/>
              <a:t>tolerance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2) Créer un catalogue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File -&gt; </a:t>
            </a:r>
            <a:r>
              <a:rPr lang="fr-FR" dirty="0" err="1" smtClean="0"/>
              <a:t>Create</a:t>
            </a:r>
            <a:r>
              <a:rPr lang="fr-FR" dirty="0" smtClean="0"/>
              <a:t> New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catalog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Ou importer les cartes, les sélectionner, puis clic droit -&gt; LAYER -&gt; MAP CATALOG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595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Supprimer le segment d’une ligne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Avec</a:t>
            </a:r>
            <a:r>
              <a:rPr lang="fr-FR" baseline="0" dirty="0" smtClean="0"/>
              <a:t> le numériseur, sélectionner les deux points délimitant le segment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</a:t>
            </a:r>
            <a:r>
              <a:rPr lang="fr-FR" baseline="0" dirty="0" err="1" smtClean="0"/>
              <a:t>splt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split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segment maintenant indépendant et le supprimer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Combiner la FLOT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Créer une ligne qui relie les extrémités des deux parties de la FLOT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Avec</a:t>
            </a:r>
            <a:r>
              <a:rPr lang="fr-FR" baseline="0" dirty="0" smtClean="0"/>
              <a:t> le numériseur, sélectionner les deux points délimitant le segment</a:t>
            </a:r>
            <a:endParaRPr lang="fr-FR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</a:t>
            </a:r>
            <a:r>
              <a:rPr lang="fr-FR" baseline="0" dirty="0" err="1" smtClean="0"/>
              <a:t>splt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Combiner deux surface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le numériseur, sélectionner les deux surfaces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</a:t>
            </a:r>
            <a:r>
              <a:rPr lang="fr-FR" baseline="0" dirty="0" err="1" smtClean="0"/>
              <a:t>splt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Créer une île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Tracer un rectangle qui sera le trou creusé dans la grande surface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le numériseur, sélectionner ce rectangle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</a:t>
            </a:r>
            <a:r>
              <a:rPr lang="fr-FR" baseline="0" dirty="0" err="1" smtClean="0"/>
              <a:t>splt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area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Cliquer sur la grande surface dans </a:t>
            </a:r>
            <a:r>
              <a:rPr lang="fr-FR" baseline="0" smtClean="0"/>
              <a:t>laquelle creuser le trou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018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Générer un buffer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-&gt;BUFFER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Définir le rayon du buffer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Offset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Move/</a:t>
            </a:r>
            <a:r>
              <a:rPr lang="fr-FR" baseline="0" dirty="0" err="1" smtClean="0"/>
              <a:t>reshape</a:t>
            </a:r>
            <a:r>
              <a:rPr lang="fr-FR" baseline="0" dirty="0" smtClean="0"/>
              <a:t> -&gt; shift (offset)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r>
              <a:rPr lang="fr-FR" baseline="0" dirty="0" smtClean="0"/>
              <a:t>3) Générer des points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trajets, clic droit -&gt; SELECT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 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options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point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spaced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along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« </a:t>
            </a:r>
            <a:r>
              <a:rPr lang="fr-FR" baseline="0" dirty="0" err="1" smtClean="0"/>
              <a:t>Sample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fixed</a:t>
            </a:r>
            <a:r>
              <a:rPr lang="fr-FR" baseline="0" dirty="0" smtClean="0"/>
              <a:t> distance </a:t>
            </a:r>
            <a:r>
              <a:rPr lang="fr-FR" baseline="0" dirty="0" err="1" smtClean="0"/>
              <a:t>interval</a:t>
            </a:r>
            <a:r>
              <a:rPr lang="fr-FR" baseline="0" dirty="0" smtClean="0"/>
              <a:t> 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une valeur de 50-100 m</a:t>
            </a:r>
          </a:p>
          <a:p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4) Transformer les points en ligne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Sur la couche trace GPS, clic droit -&gt; SELECT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Sur la carte, clic droit -&gt; </a:t>
            </a:r>
            <a:r>
              <a:rPr lang="fr-FR" dirty="0" err="1" smtClean="0"/>
              <a:t>Create</a:t>
            </a:r>
            <a:r>
              <a:rPr lang="fr-FR" dirty="0" smtClean="0"/>
              <a:t> line </a:t>
            </a:r>
            <a:r>
              <a:rPr lang="fr-FR" dirty="0" err="1" smtClean="0"/>
              <a:t>feature</a:t>
            </a:r>
            <a:r>
              <a:rPr lang="fr-FR" dirty="0" smtClean="0"/>
              <a:t> -&gt; </a:t>
            </a:r>
            <a:r>
              <a:rPr lang="fr-FR" dirty="0" err="1" smtClean="0"/>
              <a:t>create</a:t>
            </a:r>
            <a:r>
              <a:rPr lang="fr-FR" dirty="0" smtClean="0"/>
              <a:t> new line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selected</a:t>
            </a:r>
            <a:r>
              <a:rPr lang="fr-FR" dirty="0" smtClean="0"/>
              <a:t> points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Spécifier une distance maximale de 500-600 </a:t>
            </a:r>
            <a:r>
              <a:rPr lang="fr-FR" dirty="0" err="1" smtClean="0"/>
              <a:t>metres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Surface englobant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Sur la couche</a:t>
            </a:r>
            <a:r>
              <a:rPr lang="fr-FR" baseline="0" dirty="0" smtClean="0"/>
              <a:t> geonames_67.csv, clic droit -&gt; SELECT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Coverage</a:t>
            </a:r>
            <a:r>
              <a:rPr lang="fr-FR" baseline="0" dirty="0" smtClean="0"/>
              <a:t> Area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2) Point central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Sélectionner la surface</a:t>
            </a:r>
            <a:r>
              <a:rPr lang="fr-FR" baseline="0" dirty="0" smtClean="0"/>
              <a:t> précédemment crée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points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centroid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282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Trouver le point le plus haut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le numériseur, sélectionner la zone dans laquelle chercher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Les points les plus haut et bas sont ajoutés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3) Créer une carte des pentes</a:t>
            </a:r>
          </a:p>
          <a:p>
            <a:pPr lvl="0"/>
            <a:r>
              <a:rPr lang="fr-FR" dirty="0" smtClean="0"/>
              <a:t>a) Configurer</a:t>
            </a:r>
          </a:p>
          <a:p>
            <a:pPr lvl="0"/>
            <a:r>
              <a:rPr lang="fr-FR" dirty="0" smtClean="0"/>
              <a:t>Menu Outils -&gt; Configurer -&gt; </a:t>
            </a:r>
            <a:r>
              <a:rPr lang="fr-FR" baseline="0" dirty="0" smtClean="0"/>
              <a:t>Options d’</a:t>
            </a:r>
            <a:r>
              <a:rPr lang="fr-FR" baseline="0" dirty="0" err="1" smtClean="0"/>
              <a:t>alitude</a:t>
            </a:r>
            <a:endParaRPr lang="fr-FR" baseline="0" dirty="0" smtClean="0"/>
          </a:p>
          <a:p>
            <a:pPr lvl="0"/>
            <a:r>
              <a:rPr lang="fr-FR" baseline="0" dirty="0" smtClean="0"/>
              <a:t>Remplacer le </a:t>
            </a:r>
            <a:r>
              <a:rPr lang="fr-FR" baseline="0" dirty="0" err="1" smtClean="0"/>
              <a:t>shader</a:t>
            </a:r>
            <a:r>
              <a:rPr lang="fr-FR" baseline="0" dirty="0" smtClean="0"/>
              <a:t> « Atlas » par « pente » (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)</a:t>
            </a:r>
          </a:p>
          <a:p>
            <a:pPr lvl="0"/>
            <a:endParaRPr lang="fr-FR" baseline="0" dirty="0" smtClean="0"/>
          </a:p>
          <a:p>
            <a:pPr lvl="0"/>
            <a:r>
              <a:rPr lang="fr-FR" baseline="0" dirty="0" smtClean="0"/>
              <a:t>Configurer -&gt; Options des </a:t>
            </a:r>
            <a:r>
              <a:rPr lang="fr-FR" baseline="0" dirty="0" err="1" smtClean="0"/>
              <a:t>shaders</a:t>
            </a:r>
            <a:endParaRPr lang="fr-FR" baseline="0" dirty="0" smtClean="0"/>
          </a:p>
          <a:p>
            <a:pPr lvl="0"/>
            <a:r>
              <a:rPr lang="fr-FR" baseline="0" dirty="0" smtClean="0"/>
              <a:t>Définir les valeurs de pente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Minimum : En dessous de cette valeur, afficher la couleur blanche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Maximum : Au-delà de cette valeur, afficher la couleur rouge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Couleur entre min et max, afficher la couleur jaune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b) Arranger l’affichage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Changer l’ordre des couche pour mettre le relief PAR-DESSUS la carte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Sélectionner la couche relief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Clic droit -&gt; Options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Onglet 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Régler l’opacité à 80%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Activer la transparence et définir la couleur de transparence sur blanc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4) Créer deux bâtiments</a:t>
            </a:r>
            <a:r>
              <a:rPr lang="fr-FR" baseline="0" dirty="0" smtClean="0"/>
              <a:t> avec hauteur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Tracer deux rectangles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chaque rectangle :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Sélectionner avec le numériseur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Clic droit -&gt; EDIT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Ajouter un attribut, indiquer en nom « ELEVATION » et la hauteur voulue en mètres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5) Créer un trajet pour vue 3D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Tracer une ligne qui servira de trajet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ligne avec le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Vertex </a:t>
            </a:r>
            <a:r>
              <a:rPr lang="fr-FR" baseline="0" dirty="0" err="1" smtClean="0"/>
              <a:t>editing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parameters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Dans la nouvelle fenêtre, cliquer sur le bouton « 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fly-through</a:t>
            </a:r>
            <a:r>
              <a:rPr lang="fr-FR" baseline="0" dirty="0" smtClean="0"/>
              <a:t> data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3D </a:t>
            </a:r>
            <a:r>
              <a:rPr lang="fr-FR" baseline="0" dirty="0" err="1" smtClean="0"/>
              <a:t>view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Bouton lecture -&gt; valider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972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1)</a:t>
            </a:r>
            <a:r>
              <a:rPr lang="fr-FR" baseline="0" dirty="0" smtClean="0"/>
              <a:t> Importer les relais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Paramètres d’importation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Coordonnées MGRS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entêtes de colonnes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2) Mettre</a:t>
            </a:r>
            <a:r>
              <a:rPr lang="fr-FR" baseline="0" dirty="0" smtClean="0"/>
              <a:t> une pièce jointe sur un vecteur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Placer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EDIT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Bouton « 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file </a:t>
            </a:r>
            <a:r>
              <a:rPr lang="fr-FR" baseline="0" dirty="0" err="1" smtClean="0"/>
              <a:t>link</a:t>
            </a:r>
            <a:r>
              <a:rPr lang="fr-FR" baseline="0" dirty="0" smtClean="0"/>
              <a:t> », sélectionner le fichier voulu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« 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 », sélectionner le point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Jointure de fichier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relais, clic droit -&gt; JOIN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</a:t>
            </a:r>
            <a:r>
              <a:rPr lang="fr-FR" baseline="0" dirty="0" err="1" smtClean="0"/>
              <a:t>fichie</a:t>
            </a:r>
            <a:r>
              <a:rPr lang="fr-FR" baseline="0" dirty="0" smtClean="0"/>
              <a:t> relais_data.csv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Delimiter</a:t>
            </a:r>
            <a:r>
              <a:rPr lang="fr-FR" baseline="0" dirty="0" smtClean="0"/>
              <a:t> : point virgule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File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 : OBJECTID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Layer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 : OBJECTID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Valider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Vérifier que la couche relais.csv contient l’attribut NORME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162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Ajouter un attribut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Sur la couche relais, clic droit -&gt; EDIT ATTRIBUTES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Icone ajouter un attribut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2) Copier le contenu d’un attribut vers un autre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relais, clic droit -&gt; LAYER -&gt; CALCULATE/COPY </a:t>
            </a:r>
            <a:r>
              <a:rPr lang="fr-FR" baseline="0" dirty="0" err="1" smtClean="0"/>
              <a:t>attributes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clic droit -&gt; EDIT ATTRIBUTES -&gt; icone CALCULATE </a:t>
            </a:r>
            <a:r>
              <a:rPr lang="fr-FR" baseline="0" dirty="0" err="1" smtClean="0"/>
              <a:t>attributes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« NORME2 » en attribut de destination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Option « utiliser un calcul simple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Attribut source : NORME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Opération : copier l’attribut source</a:t>
            </a:r>
          </a:p>
          <a:p>
            <a:pPr marL="171450" indent="-171450">
              <a:buFontTx/>
              <a:buChar char="-"/>
            </a:pPr>
            <a:r>
              <a:rPr lang="fr-FR" baseline="0" smtClean="0"/>
              <a:t>Valider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308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Afficher</a:t>
            </a:r>
            <a:r>
              <a:rPr lang="fr-FR" baseline="0" dirty="0" smtClean="0"/>
              <a:t> une carte de chaleur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villes_alsace</a:t>
            </a:r>
            <a:r>
              <a:rPr lang="fr-FR" baseline="0" dirty="0" smtClean="0"/>
              <a:t>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besoin augmenter le paramètre « </a:t>
            </a:r>
            <a:r>
              <a:rPr lang="fr-FR" baseline="0" dirty="0" err="1" smtClean="0"/>
              <a:t>Search</a:t>
            </a:r>
            <a:r>
              <a:rPr lang="fr-FR" baseline="0" dirty="0" smtClean="0"/>
              <a:t> radius » pour augmenter la sensibilité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Shader</a:t>
            </a:r>
            <a:r>
              <a:rPr lang="fr-FR" baseline="0" dirty="0" smtClean="0"/>
              <a:t> : Mettre Atlas </a:t>
            </a:r>
            <a:r>
              <a:rPr lang="fr-FR" baseline="0" dirty="0" err="1" smtClean="0"/>
              <a:t>shader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Compter les points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la zone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/style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count of points and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Importer le vecteur trajets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VECTEURS/trajets/</a:t>
            </a:r>
            <a:r>
              <a:rPr lang="fr-FR" baseline="0" dirty="0" err="1" smtClean="0"/>
              <a:t>trajets.shp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4) Etude de densité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trajets, clic droit -&gt; SELECT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carte 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options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point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spaced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along</a:t>
            </a:r>
            <a:r>
              <a:rPr lang="fr-FR" baseline="0" dirty="0" smtClean="0"/>
              <a:t>..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« </a:t>
            </a:r>
            <a:r>
              <a:rPr lang="fr-FR" baseline="0" dirty="0" err="1" smtClean="0"/>
              <a:t>Sample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fixed</a:t>
            </a:r>
            <a:r>
              <a:rPr lang="fr-FR" baseline="0" dirty="0" smtClean="0"/>
              <a:t> distance </a:t>
            </a:r>
            <a:r>
              <a:rPr lang="fr-FR" baseline="0" dirty="0" err="1" smtClean="0"/>
              <a:t>interval</a:t>
            </a:r>
            <a:r>
              <a:rPr lang="fr-FR" baseline="0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Indiquer une valeur de 50-100 m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nouvelle couche,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Laissez les paramètres par défaut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Masquer les couches trajets et points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356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Importer la FITEC 5</a:t>
            </a:r>
          </a:p>
          <a:p>
            <a:pPr marL="228600" indent="-228600">
              <a:buFontTx/>
              <a:buAutoNum type="arabicParenR"/>
            </a:pPr>
            <a:endParaRPr lang="fr-FR" baseline="0" dirty="0" smtClean="0"/>
          </a:p>
          <a:p>
            <a:pPr marL="228600" indent="-228600">
              <a:buFontTx/>
              <a:buAutoNum type="arabicParenR"/>
            </a:pPr>
            <a:r>
              <a:rPr lang="fr-FR" baseline="0" dirty="0" smtClean="0"/>
              <a:t>Importer le fichier BDD_VUHF.csv</a:t>
            </a:r>
          </a:p>
          <a:p>
            <a:pPr marL="228600" indent="-228600">
              <a:buFontTx/>
              <a:buAutoNum type="arabicParenR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Importer les relais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Faire glisser le fichier CARTO/IMPORT/relais.csv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Coordinate</a:t>
            </a:r>
            <a:r>
              <a:rPr lang="fr-FR" baseline="0" dirty="0" smtClean="0"/>
              <a:t> format : MGRS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</a:t>
            </a:r>
            <a:r>
              <a:rPr lang="fr-FR" baseline="0" dirty="0" err="1" smtClean="0"/>
              <a:t>column</a:t>
            </a:r>
            <a:r>
              <a:rPr lang="fr-FR" baseline="0" dirty="0" smtClean="0"/>
              <a:t> headers in first </a:t>
            </a:r>
            <a:r>
              <a:rPr lang="fr-FR" baseline="0" dirty="0" err="1" smtClean="0"/>
              <a:t>row</a:t>
            </a:r>
            <a:r>
              <a:rPr lang="fr-FR" baseline="0" dirty="0" smtClean="0"/>
              <a:t> »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Decocher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treat</a:t>
            </a:r>
            <a:r>
              <a:rPr lang="fr-FR" baseline="0" dirty="0" smtClean="0"/>
              <a:t> 3rd </a:t>
            </a:r>
            <a:r>
              <a:rPr lang="fr-FR" baseline="0" dirty="0" err="1" smtClean="0"/>
              <a:t>coordinate</a:t>
            </a:r>
            <a:r>
              <a:rPr lang="fr-FR" baseline="0" dirty="0" smtClean="0"/>
              <a:t> value as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En projection indiquer </a:t>
            </a:r>
            <a:r>
              <a:rPr lang="fr-FR" baseline="0" dirty="0" err="1" smtClean="0"/>
              <a:t>Geographic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Datum</a:t>
            </a:r>
            <a:r>
              <a:rPr lang="fr-FR" baseline="0" dirty="0" smtClean="0"/>
              <a:t> : WGS84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Générer un </a:t>
            </a:r>
            <a:r>
              <a:rPr lang="fr-FR" baseline="0" dirty="0" err="1" smtClean="0"/>
              <a:t>diagrame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Voronoi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Thiessen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Masquer toutes les couches vecteurs sauf la couche relais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&gt;</a:t>
            </a:r>
            <a:r>
              <a:rPr lang="fr-FR" baseline="0" dirty="0" err="1" smtClean="0"/>
              <a:t>Voronoi</a:t>
            </a:r>
            <a:r>
              <a:rPr lang="fr-FR" baseline="0" dirty="0" smtClean="0"/>
              <a:t>/</a:t>
            </a:r>
            <a:r>
              <a:rPr lang="fr-FR" baseline="0" dirty="0" err="1" smtClean="0"/>
              <a:t>Thiessen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points </a:t>
            </a:r>
            <a:r>
              <a:rPr lang="fr-FR" baseline="0" dirty="0" err="1" smtClean="0"/>
              <a:t>features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5) Importer geonames_67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Faire glisser le fichier CARTO/IMPORT/relais.csv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Coordinate</a:t>
            </a:r>
            <a:r>
              <a:rPr lang="fr-FR" baseline="0" dirty="0" smtClean="0"/>
              <a:t> format : Default, latitude first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</a:t>
            </a:r>
            <a:r>
              <a:rPr lang="fr-FR" baseline="0" dirty="0" err="1" smtClean="0"/>
              <a:t>column</a:t>
            </a:r>
            <a:r>
              <a:rPr lang="fr-FR" baseline="0" dirty="0" smtClean="0"/>
              <a:t> headers in first </a:t>
            </a:r>
            <a:r>
              <a:rPr lang="fr-FR" baseline="0" dirty="0" err="1" smtClean="0"/>
              <a:t>row</a:t>
            </a:r>
            <a:r>
              <a:rPr lang="fr-FR" baseline="0" dirty="0" smtClean="0"/>
              <a:t>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</a:t>
            </a:r>
            <a:r>
              <a:rPr lang="fr-FR" baseline="0" dirty="0" err="1" smtClean="0"/>
              <a:t>treat</a:t>
            </a:r>
            <a:r>
              <a:rPr lang="fr-FR" baseline="0" dirty="0" smtClean="0"/>
              <a:t> 3rd </a:t>
            </a:r>
            <a:r>
              <a:rPr lang="fr-FR" baseline="0" dirty="0" err="1" smtClean="0"/>
              <a:t>coordinate</a:t>
            </a:r>
            <a:r>
              <a:rPr lang="fr-FR" baseline="0" dirty="0" smtClean="0"/>
              <a:t> value as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En projection indiquer </a:t>
            </a:r>
            <a:r>
              <a:rPr lang="fr-FR" baseline="0" dirty="0" err="1" smtClean="0"/>
              <a:t>Geographic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Datum</a:t>
            </a:r>
            <a:r>
              <a:rPr lang="fr-FR" baseline="0" dirty="0" smtClean="0"/>
              <a:t> : WGS84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6) Carte de chaleur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geonames_67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ANALYSIS - &gt; DENSITY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Population count : attribut POPULATION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Shader</a:t>
            </a:r>
            <a:r>
              <a:rPr lang="fr-FR" baseline="0" dirty="0" smtClean="0"/>
              <a:t> : Atlas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07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51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1) Importer </a:t>
            </a:r>
            <a:r>
              <a:rPr lang="fr-FR" baseline="0" dirty="0" err="1" smtClean="0"/>
              <a:t>villes_alsace</a:t>
            </a: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Faire glisser le fichier CARTO\VECTEURS\</a:t>
            </a:r>
            <a:r>
              <a:rPr lang="fr-FR" baseline="0" dirty="0" err="1" smtClean="0"/>
              <a:t>villes_alsace.kmz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Importer </a:t>
            </a:r>
            <a:r>
              <a:rPr lang="fr-FR" baseline="0" dirty="0" err="1" smtClean="0"/>
              <a:t>villes_ouest</a:t>
            </a:r>
            <a:endParaRPr lang="fr-FR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Faire glisser le fichier CARTO\vecteurs\</a:t>
            </a:r>
            <a:r>
              <a:rPr lang="fr-FR" baseline="0" dirty="0" err="1" smtClean="0"/>
              <a:t>villes_ouest.kmz</a:t>
            </a:r>
            <a:r>
              <a:rPr lang="fr-FR" baseline="0" dirty="0" smtClean="0"/>
              <a:t> 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Enregistrer l’espace de travail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Fichier -&gt; Enregistrer l’espace de travail sous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504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4) Mettre à jour</a:t>
            </a:r>
            <a:r>
              <a:rPr lang="fr-FR" baseline="0" dirty="0" smtClean="0"/>
              <a:t> les attributs de taille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les vecteurs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/update the mesure </a:t>
            </a:r>
            <a:r>
              <a:rPr lang="fr-FR" baseline="0" dirty="0" err="1" smtClean="0"/>
              <a:t>attributes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88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Import</a:t>
            </a:r>
          </a:p>
          <a:p>
            <a:pPr marL="228600" indent="-228600">
              <a:buFontTx/>
              <a:buAutoNum type="arabicParenR"/>
            </a:pPr>
            <a:endParaRPr lang="fr-FR" baseline="0" dirty="0" smtClean="0"/>
          </a:p>
          <a:p>
            <a:pPr marL="228600" indent="-228600">
              <a:buFontTx/>
              <a:buAutoNum type="arabicParenR"/>
            </a:pPr>
            <a:r>
              <a:rPr lang="fr-FR" baseline="0" dirty="0" smtClean="0"/>
              <a:t>Exporter la couche alsace2.tif en ECW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Couche -&gt; Exporter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GEOTIFF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Limites d’export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Données visibles à l’écran »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Exporter les couches villes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toutes les couches villes pour l’export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LAYER -&gt; 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KML/KMZ (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Exporter avec les options par défauts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Exporter les données relief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toutes les couches relief pour l’export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LAYER -&gt; 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GEOTIFF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Exporter avec les options par défauts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87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1) Export en tuiles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GEOTIFF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</a:t>
            </a:r>
            <a:r>
              <a:rPr lang="fr-FR" baseline="0" dirty="0" err="1" smtClean="0"/>
              <a:t>tiling</a:t>
            </a:r>
            <a:r>
              <a:rPr lang="fr-FR" baseline="0" dirty="0" smtClean="0"/>
              <a:t>, spécifier X lignes et Y colonnes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Export dans les limites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GEOTIFF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, choisir « all data visible on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Export d’un rectangle dessiné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Dessiner un rectangle puis le sélectionner avec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souhaité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, choisir « 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Export GMP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les couches vecteurs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</a:t>
            </a:r>
            <a:r>
              <a:rPr lang="fr-FR" baseline="0" dirty="0" err="1" smtClean="0"/>
              <a:t>GlobalMapper</a:t>
            </a:r>
            <a:r>
              <a:rPr lang="fr-FR" baseline="0" dirty="0" smtClean="0"/>
              <a:t> Package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3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Recherche simple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Menu Recherche -&gt; Recherche par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Chercher et double cliquer sur le résultat pour centrer la vue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Utiliser * pour compléter le nom d’un vecteur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Mesure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4) Choisir une échelle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Vue -&gt; Zoom -&gt; Zoomer à l’échelle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Raccourci </a:t>
            </a:r>
            <a:r>
              <a:rPr lang="fr-FR" baseline="0" dirty="0" err="1" smtClean="0"/>
              <a:t>Maj</a:t>
            </a:r>
            <a:r>
              <a:rPr lang="fr-FR" baseline="0" dirty="0" smtClean="0"/>
              <a:t> + Z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30000</a:t>
            </a:r>
          </a:p>
          <a:p>
            <a:pPr marL="0" indent="0"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42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aseline="0" dirty="0" smtClean="0"/>
              <a:t>1) Aller sur une coordonnée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Center on location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2) Vue</a:t>
            </a:r>
            <a:r>
              <a:rPr lang="fr-FR" baseline="0" dirty="0" smtClean="0"/>
              <a:t> nommée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Name and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current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3) Récupérer les coordonnées d’un point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Menu </a:t>
            </a:r>
            <a:r>
              <a:rPr lang="fr-FR" dirty="0" err="1" smtClean="0"/>
              <a:t>tools</a:t>
            </a:r>
            <a:r>
              <a:rPr lang="fr-FR" dirty="0" smtClean="0"/>
              <a:t> &gt;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 </a:t>
            </a:r>
            <a:r>
              <a:rPr lang="fr-FR" baseline="0" dirty="0" err="1" smtClean="0"/>
              <a:t>tool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Aller dans Location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04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aseline="0" dirty="0" smtClean="0"/>
              <a:t>1) Afficher le carroyage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Display option -&gt; </a:t>
            </a:r>
            <a:r>
              <a:rPr lang="fr-FR" baseline="0" dirty="0" err="1" smtClean="0"/>
              <a:t>grid</a:t>
            </a:r>
            <a:endParaRPr lang="fr-FR" baseline="0" dirty="0" smtClean="0"/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2) Afficher le nord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Display option -&gt; </a:t>
            </a:r>
            <a:r>
              <a:rPr lang="fr-FR" baseline="0" dirty="0" err="1" smtClean="0"/>
              <a:t>north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arrow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Changer le format de coordonnées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Général -&gt; </a:t>
            </a:r>
            <a:r>
              <a:rPr lang="fr-FR" baseline="0" dirty="0" err="1" smtClean="0"/>
              <a:t>Measure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-&gt; Position Display Format</a:t>
            </a:r>
            <a:endParaRPr lang="fr-FR" dirty="0" smtClean="0"/>
          </a:p>
          <a:p>
            <a:endParaRPr lang="fr-FR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Changer l’unité des angles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Général -&gt; </a:t>
            </a:r>
            <a:r>
              <a:rPr lang="fr-FR" baseline="0" dirty="0" err="1" smtClean="0"/>
              <a:t>Measure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Bearing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units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5) Afficher la vue d’ensemble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Overview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34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Placer les </a:t>
            </a:r>
            <a:r>
              <a:rPr lang="fr-FR" dirty="0" err="1" smtClean="0"/>
              <a:t>plae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point/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Point/</a:t>
            </a:r>
            <a:r>
              <a:rPr lang="fr-FR" baseline="0" dirty="0" err="1" smtClean="0"/>
              <a:t>text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Tracer une ligne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line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LINE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Tracer une surface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area/</a:t>
            </a:r>
            <a:r>
              <a:rPr lang="fr-FR" dirty="0" err="1" smtClean="0"/>
              <a:t>polygon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AREA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35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49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1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9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31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8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650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22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942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32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24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10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26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0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8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9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07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02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Globalmapper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Exercices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4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Aller sur </a:t>
            </a:r>
            <a:r>
              <a:rPr lang="fr-FR" dirty="0" smtClean="0"/>
              <a:t>la coordonnée </a:t>
            </a:r>
            <a:r>
              <a:rPr lang="pl-PL" dirty="0"/>
              <a:t>32 U LV 53074 18679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Afficher à l’échelle </a:t>
            </a:r>
            <a:r>
              <a:rPr lang="fr-FR" dirty="0" smtClean="0"/>
              <a:t>1:30000</a:t>
            </a:r>
          </a:p>
          <a:p>
            <a:endParaRPr lang="fr-FR" dirty="0"/>
          </a:p>
          <a:p>
            <a:r>
              <a:rPr lang="fr-FR" dirty="0"/>
              <a:t>Enregistrer une vue nommée sur </a:t>
            </a:r>
            <a:r>
              <a:rPr lang="fr-FR" b="1" dirty="0" err="1"/>
              <a:t>Diedenorf</a:t>
            </a:r>
            <a:endParaRPr lang="fr-FR" b="1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689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Afficher le carroyage</a:t>
            </a:r>
          </a:p>
          <a:p>
            <a:endParaRPr lang="fr-FR" dirty="0" smtClean="0"/>
          </a:p>
          <a:p>
            <a:r>
              <a:rPr lang="fr-FR" dirty="0" smtClean="0"/>
              <a:t>Afficher </a:t>
            </a:r>
            <a:r>
              <a:rPr lang="fr-FR" dirty="0"/>
              <a:t>le nord</a:t>
            </a:r>
          </a:p>
          <a:p>
            <a:endParaRPr lang="fr-FR" dirty="0" smtClean="0"/>
          </a:p>
          <a:p>
            <a:r>
              <a:rPr lang="fr-FR" dirty="0" smtClean="0"/>
              <a:t>Afficher </a:t>
            </a:r>
            <a:r>
              <a:rPr lang="fr-FR" dirty="0"/>
              <a:t>les coordonnées en </a:t>
            </a:r>
            <a:r>
              <a:rPr lang="fr-FR" dirty="0" smtClean="0"/>
              <a:t>DMS</a:t>
            </a:r>
          </a:p>
          <a:p>
            <a:endParaRPr lang="fr-FR" dirty="0"/>
          </a:p>
          <a:p>
            <a:r>
              <a:rPr lang="fr-FR" dirty="0" smtClean="0"/>
              <a:t>Afficher les angles en millièmes</a:t>
            </a:r>
          </a:p>
          <a:p>
            <a:endParaRPr lang="fr-FR" dirty="0"/>
          </a:p>
          <a:p>
            <a:r>
              <a:rPr lang="fr-FR" dirty="0" smtClean="0"/>
              <a:t>Afficher la vue d’ensemble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35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dirty="0" smtClean="0"/>
          </a:p>
          <a:p>
            <a:r>
              <a:rPr lang="fr-FR" dirty="0" smtClean="0"/>
              <a:t>Zoomer sur la zone de </a:t>
            </a:r>
            <a:r>
              <a:rPr lang="fr-FR" b="1" dirty="0" err="1" smtClean="0"/>
              <a:t>Altwiller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Placer deux PLAE environ 1000m au sud sur les points côtés 261 et 262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Tracer une LIMA sur la route entre la maison forestière de </a:t>
            </a:r>
            <a:r>
              <a:rPr lang="fr-FR" dirty="0" err="1" smtClean="0"/>
              <a:t>Mittersheim</a:t>
            </a:r>
            <a:r>
              <a:rPr lang="fr-FR" dirty="0"/>
              <a:t> </a:t>
            </a:r>
            <a:r>
              <a:rPr lang="fr-FR" dirty="0" smtClean="0"/>
              <a:t>(sud ouest) et le PC 230 sur la D153 (nord est)</a:t>
            </a:r>
          </a:p>
          <a:p>
            <a:endParaRPr lang="fr-FR" dirty="0"/>
          </a:p>
          <a:p>
            <a:r>
              <a:rPr lang="fr-FR" dirty="0" smtClean="0"/>
              <a:t>Dessiner un rectangle pour délimiter le château de </a:t>
            </a:r>
            <a:r>
              <a:rPr lang="fr-FR" b="1" dirty="0" err="1" smtClean="0"/>
              <a:t>Bonnefontaine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2087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Dessiner un cercle (périmètre = 3km) sur </a:t>
            </a:r>
            <a:r>
              <a:rPr lang="fr-FR" b="1" dirty="0" err="1" smtClean="0"/>
              <a:t>Neuweihershof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Dessiner une ellipse sur </a:t>
            </a:r>
            <a:r>
              <a:rPr lang="fr-FR" b="1" dirty="0" err="1" smtClean="0"/>
              <a:t>Welschaker</a:t>
            </a:r>
            <a:endParaRPr lang="fr-FR" b="1" dirty="0" smtClean="0"/>
          </a:p>
          <a:p>
            <a:endParaRPr lang="fr-FR" dirty="0" smtClean="0"/>
          </a:p>
          <a:p>
            <a:r>
              <a:rPr lang="fr-FR" dirty="0" smtClean="0"/>
              <a:t>Copier/coller une PLAE dans la couche des autres PLAE</a:t>
            </a:r>
          </a:p>
          <a:p>
            <a:pPr lvl="1"/>
            <a:r>
              <a:rPr lang="fr-FR" dirty="0" smtClean="0"/>
              <a:t>Placer la nouvelle PLAE sur le point côté 244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Enregistrer les vecteurs dans le fichier </a:t>
            </a:r>
            <a:r>
              <a:rPr lang="fr-FR" b="1" dirty="0" smtClean="0"/>
              <a:t>exo5.gmp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066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dirty="0" smtClean="0"/>
              <a:t>Importer le fichier </a:t>
            </a:r>
            <a:r>
              <a:rPr lang="fr-FR" b="1" dirty="0"/>
              <a:t>exo5.gmp</a:t>
            </a:r>
          </a:p>
          <a:p>
            <a:endParaRPr lang="fr-FR" dirty="0" smtClean="0"/>
          </a:p>
          <a:p>
            <a:r>
              <a:rPr lang="fr-FR" dirty="0" smtClean="0"/>
              <a:t>Renommer une PLAE en PAT 11</a:t>
            </a:r>
          </a:p>
          <a:p>
            <a:pPr lvl="1"/>
            <a:endParaRPr lang="fr-FR" dirty="0"/>
          </a:p>
          <a:p>
            <a:r>
              <a:rPr lang="fr-FR" dirty="0" smtClean="0"/>
              <a:t>Modifier le cercle de </a:t>
            </a:r>
            <a:r>
              <a:rPr lang="fr-FR" dirty="0" err="1" smtClean="0"/>
              <a:t>Bonnefontaine</a:t>
            </a:r>
            <a:endParaRPr lang="fr-FR" dirty="0" smtClean="0"/>
          </a:p>
          <a:p>
            <a:pPr lvl="1"/>
            <a:r>
              <a:rPr lang="fr-FR" dirty="0" smtClean="0"/>
              <a:t>Remplissage solide bleu avec opacité 30%</a:t>
            </a:r>
          </a:p>
          <a:p>
            <a:pPr lvl="1"/>
            <a:r>
              <a:rPr lang="fr-FR" dirty="0" smtClean="0"/>
              <a:t>Définir le type </a:t>
            </a:r>
            <a:r>
              <a:rPr lang="fr-FR" dirty="0" err="1" smtClean="0"/>
              <a:t>feature</a:t>
            </a:r>
            <a:r>
              <a:rPr lang="fr-FR" dirty="0" smtClean="0"/>
              <a:t> en « </a:t>
            </a:r>
            <a:r>
              <a:rPr lang="fr-FR" dirty="0" err="1" smtClean="0"/>
              <a:t>county</a:t>
            </a:r>
            <a:r>
              <a:rPr lang="fr-FR" dirty="0" smtClean="0"/>
              <a:t> »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236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Supprimer l’ellipse sur </a:t>
            </a:r>
            <a:r>
              <a:rPr lang="fr-FR" b="1" dirty="0" err="1"/>
              <a:t>Welschaker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Déplacer la PLAE du PC 244 au PC 222</a:t>
            </a:r>
          </a:p>
          <a:p>
            <a:endParaRPr lang="fr-FR" dirty="0" smtClean="0"/>
          </a:p>
          <a:p>
            <a:r>
              <a:rPr lang="fr-FR" dirty="0" smtClean="0"/>
              <a:t>Rectangle de </a:t>
            </a:r>
            <a:r>
              <a:rPr lang="fr-FR" dirty="0" err="1" smtClean="0"/>
              <a:t>Bonnefontaine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Ajouter un sommet sur le point côté 248</a:t>
            </a:r>
          </a:p>
          <a:p>
            <a:pPr lvl="1"/>
            <a:r>
              <a:rPr lang="fr-FR" dirty="0" smtClean="0"/>
              <a:t>Supprimer le point sur le coin supérieur droit</a:t>
            </a:r>
            <a:endParaRPr lang="fr-FR" dirty="0"/>
          </a:p>
          <a:p>
            <a:pPr lvl="1"/>
            <a:r>
              <a:rPr lang="fr-FR" dirty="0" smtClean="0"/>
              <a:t>Déplacer le coin inférieur droit sur le point côté 223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Restaurer l’ellipse </a:t>
            </a:r>
            <a:r>
              <a:rPr lang="fr-FR" dirty="0"/>
              <a:t>sur </a:t>
            </a:r>
            <a:r>
              <a:rPr lang="fr-FR" b="1" dirty="0" err="1" smtClean="0"/>
              <a:t>Welschaker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2427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dirty="0" smtClean="0"/>
          </a:p>
          <a:p>
            <a:r>
              <a:rPr lang="fr-FR" dirty="0" smtClean="0"/>
              <a:t>Importer </a:t>
            </a:r>
            <a:r>
              <a:rPr lang="fr-FR" b="1" dirty="0" smtClean="0"/>
              <a:t>exo5.gmp</a:t>
            </a:r>
          </a:p>
          <a:p>
            <a:endParaRPr lang="fr-FR" dirty="0"/>
          </a:p>
          <a:p>
            <a:r>
              <a:rPr lang="fr-FR" dirty="0" smtClean="0"/>
              <a:t>Générer les lignes de crêtes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Générer les lignes de </a:t>
            </a:r>
            <a:r>
              <a:rPr lang="fr-FR" dirty="0" smtClean="0"/>
              <a:t>thalweg</a:t>
            </a:r>
          </a:p>
          <a:p>
            <a:endParaRPr lang="fr-FR" dirty="0"/>
          </a:p>
          <a:p>
            <a:r>
              <a:rPr lang="fr-FR" dirty="0" smtClean="0"/>
              <a:t>Générer les courbes de niveaux</a:t>
            </a:r>
          </a:p>
          <a:p>
            <a:endParaRPr lang="fr-FR" dirty="0"/>
          </a:p>
          <a:p>
            <a:r>
              <a:rPr lang="fr-FR" dirty="0" smtClean="0"/>
              <a:t>Profil de tracé sur la ligne LIMA</a:t>
            </a:r>
          </a:p>
          <a:p>
            <a:endParaRPr lang="fr-FR" dirty="0"/>
          </a:p>
          <a:p>
            <a:r>
              <a:rPr lang="fr-FR" dirty="0" err="1" smtClean="0"/>
              <a:t>Intervisibilité</a:t>
            </a:r>
            <a:r>
              <a:rPr lang="fr-FR" dirty="0" smtClean="0"/>
              <a:t> depuis </a:t>
            </a:r>
            <a:r>
              <a:rPr lang="fr-FR" b="1" dirty="0" err="1" smtClean="0"/>
              <a:t>Altwiller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8322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</a:t>
            </a:r>
            <a:r>
              <a:rPr lang="fr-FR" b="1" dirty="0" err="1"/>
              <a:t>exo_base.gmw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Importer </a:t>
            </a:r>
            <a:r>
              <a:rPr lang="fr-FR" b="1" dirty="0" smtClean="0"/>
              <a:t>trace GPS.csv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Importer </a:t>
            </a:r>
            <a:r>
              <a:rPr lang="fr-FR" b="1" dirty="0" smtClean="0"/>
              <a:t>relais.csv</a:t>
            </a:r>
          </a:p>
          <a:p>
            <a:endParaRPr lang="fr-FR" b="1" dirty="0"/>
          </a:p>
          <a:p>
            <a:r>
              <a:rPr lang="fr-FR" dirty="0" smtClean="0"/>
              <a:t>Exporter les relais vers un fichier texte</a:t>
            </a:r>
          </a:p>
          <a:p>
            <a:pPr lvl="1"/>
            <a:r>
              <a:rPr lang="fr-FR" dirty="0" smtClean="0"/>
              <a:t>Coordonnées MGRS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490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le symbole VAB avec l’image VAB.jpg</a:t>
            </a:r>
          </a:p>
          <a:p>
            <a:endParaRPr lang="fr-FR" dirty="0"/>
          </a:p>
          <a:p>
            <a:r>
              <a:rPr lang="fr-FR" dirty="0" smtClean="0"/>
              <a:t>Créer le style de point VAB avec le symbole VAB</a:t>
            </a:r>
          </a:p>
          <a:p>
            <a:endParaRPr lang="fr-FR" dirty="0"/>
          </a:p>
          <a:p>
            <a:r>
              <a:rPr lang="fr-FR" dirty="0" smtClean="0"/>
              <a:t>Créer le style de surface territoire en hachuré bleu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818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les vecteurs </a:t>
            </a:r>
            <a:r>
              <a:rPr lang="fr-FR" b="1" dirty="0"/>
              <a:t>relevés </a:t>
            </a:r>
            <a:r>
              <a:rPr lang="fr-FR" b="1" dirty="0" err="1"/>
              <a:t>gonio.kml</a:t>
            </a:r>
            <a:r>
              <a:rPr lang="fr-FR" dirty="0"/>
              <a:t> </a:t>
            </a:r>
            <a:r>
              <a:rPr lang="fr-FR" dirty="0" smtClean="0"/>
              <a:t> et </a:t>
            </a:r>
            <a:r>
              <a:rPr lang="fr-FR" b="1" dirty="0" smtClean="0"/>
              <a:t>geonames_67.shp</a:t>
            </a:r>
          </a:p>
          <a:p>
            <a:endParaRPr lang="fr-FR" dirty="0" smtClean="0"/>
          </a:p>
          <a:p>
            <a:r>
              <a:rPr lang="fr-FR" dirty="0"/>
              <a:t>Sur la couche </a:t>
            </a:r>
            <a:r>
              <a:rPr lang="fr-FR" b="1" dirty="0" smtClean="0"/>
              <a:t>relevés </a:t>
            </a:r>
            <a:r>
              <a:rPr lang="fr-FR" b="1" dirty="0" err="1" smtClean="0"/>
              <a:t>gonio</a:t>
            </a:r>
            <a:r>
              <a:rPr lang="fr-FR" dirty="0" smtClean="0"/>
              <a:t>, </a:t>
            </a:r>
            <a:r>
              <a:rPr lang="fr-FR" dirty="0"/>
              <a:t>afficher en nom </a:t>
            </a:r>
            <a:r>
              <a:rPr lang="fr-FR" dirty="0" smtClean="0"/>
              <a:t>: FRQ - API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Ouvrir </a:t>
            </a:r>
            <a:r>
              <a:rPr lang="fr-FR" dirty="0"/>
              <a:t>le tableau des attributs sur la couche </a:t>
            </a:r>
            <a:r>
              <a:rPr lang="fr-FR" b="1" dirty="0"/>
              <a:t>relevés </a:t>
            </a:r>
            <a:r>
              <a:rPr lang="fr-FR" b="1" dirty="0" err="1"/>
              <a:t>gonio.kml</a:t>
            </a:r>
            <a:endParaRPr lang="fr-FR" b="1" dirty="0"/>
          </a:p>
          <a:p>
            <a:pPr lvl="1"/>
            <a:r>
              <a:rPr lang="fr-FR" dirty="0"/>
              <a:t>Sauvegarder en CSV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Diviser la couche </a:t>
            </a:r>
            <a:r>
              <a:rPr lang="fr-FR" b="1" dirty="0" smtClean="0"/>
              <a:t>relevés </a:t>
            </a:r>
            <a:r>
              <a:rPr lang="fr-FR" b="1" dirty="0" err="1" smtClean="0"/>
              <a:t>gonio.kml</a:t>
            </a:r>
            <a:r>
              <a:rPr lang="fr-FR" dirty="0" smtClean="0"/>
              <a:t> selon l’attribut FRQ</a:t>
            </a:r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8693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Imports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Exports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Outils divers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</a:t>
            </a:r>
            <a:r>
              <a:rPr lang="fr-FR" dirty="0" smtClean="0"/>
              <a:t>essin vecteurs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Modification vecteurs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Relief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</a:t>
            </a:r>
            <a:r>
              <a:rPr lang="fr-FR" dirty="0" smtClean="0"/>
              <a:t>mport </a:t>
            </a:r>
            <a:r>
              <a:rPr lang="fr-FR" dirty="0"/>
              <a:t>TXT / </a:t>
            </a:r>
            <a:r>
              <a:rPr lang="fr-FR" dirty="0" smtClean="0"/>
              <a:t>CSV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Symboles et styles personnalisés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Attributs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Outils </a:t>
            </a:r>
            <a:r>
              <a:rPr lang="fr-FR" dirty="0"/>
              <a:t>divers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Configuration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Dessin vecteur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Modification vecteurs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Relief</a:t>
            </a:r>
            <a:endParaRPr lang="fr-FR" dirty="0"/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Attributs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Outils analyse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Import TXT et analyse</a:t>
            </a:r>
            <a:endParaRPr lang="fr-FR" dirty="0"/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Conversion de projection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843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Créer les statistiques de la couche </a:t>
            </a:r>
            <a:r>
              <a:rPr lang="fr-FR" b="1" dirty="0"/>
              <a:t>geonames_67</a:t>
            </a:r>
          </a:p>
          <a:p>
            <a:pPr lvl="1"/>
            <a:r>
              <a:rPr lang="fr-FR" dirty="0"/>
              <a:t>Compter le nombre de point selon l’attribut « LAYER »</a:t>
            </a:r>
          </a:p>
          <a:p>
            <a:endParaRPr lang="fr-FR" dirty="0" smtClean="0"/>
          </a:p>
          <a:p>
            <a:r>
              <a:rPr lang="fr-FR" dirty="0" smtClean="0"/>
              <a:t>Ajouter les données d’altitudes sur la couche </a:t>
            </a:r>
            <a:r>
              <a:rPr lang="fr-FR" b="1" dirty="0" err="1" smtClean="0"/>
              <a:t>geonames.shp</a:t>
            </a:r>
            <a:endParaRPr lang="fr-FR" b="1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Sur la couche </a:t>
            </a:r>
            <a:r>
              <a:rPr lang="fr-FR" dirty="0" err="1" smtClean="0"/>
              <a:t>geonames.shp</a:t>
            </a:r>
            <a:r>
              <a:rPr lang="fr-FR" dirty="0" smtClean="0"/>
              <a:t> :</a:t>
            </a:r>
            <a:endParaRPr lang="fr-FR" dirty="0"/>
          </a:p>
          <a:p>
            <a:r>
              <a:rPr lang="fr-FR" dirty="0" smtClean="0"/>
              <a:t>Lister les points situés à plus de 900m d’altitude</a:t>
            </a:r>
            <a:endParaRPr lang="fr-FR" dirty="0"/>
          </a:p>
          <a:p>
            <a:r>
              <a:rPr lang="fr-FR" dirty="0" smtClean="0"/>
              <a:t>Lister les </a:t>
            </a:r>
            <a:r>
              <a:rPr lang="fr-FR" b="1" dirty="0" smtClean="0"/>
              <a:t>forêts</a:t>
            </a:r>
            <a:r>
              <a:rPr lang="fr-FR" dirty="0" smtClean="0"/>
              <a:t> situées </a:t>
            </a:r>
            <a:r>
              <a:rPr lang="fr-FR" dirty="0"/>
              <a:t>à plus de </a:t>
            </a:r>
            <a:r>
              <a:rPr lang="fr-FR" dirty="0" smtClean="0"/>
              <a:t>600m d’altitude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1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Drill partie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73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Utiliser l’outil </a:t>
            </a:r>
            <a:r>
              <a:rPr lang="fr-FR" b="1" dirty="0" smtClean="0"/>
              <a:t>Image </a:t>
            </a:r>
            <a:r>
              <a:rPr lang="fr-FR" b="1" dirty="0" err="1" smtClean="0"/>
              <a:t>swipe</a:t>
            </a:r>
            <a:r>
              <a:rPr lang="fr-FR" dirty="0" smtClean="0"/>
              <a:t> pour comparer la BDORTHO et la coupeJP2</a:t>
            </a:r>
          </a:p>
          <a:p>
            <a:endParaRPr lang="fr-FR" dirty="0"/>
          </a:p>
          <a:p>
            <a:r>
              <a:rPr lang="fr-FR" dirty="0" smtClean="0"/>
              <a:t>Convertir les coordonnées du fichier </a:t>
            </a:r>
            <a:r>
              <a:rPr lang="fr-FR" b="1" dirty="0" smtClean="0"/>
              <a:t>liste coord.txt</a:t>
            </a:r>
            <a:r>
              <a:rPr lang="fr-FR" dirty="0" smtClean="0"/>
              <a:t> vers le format latitude/longitude en décimales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 partir du PC221 à l’est de </a:t>
            </a:r>
            <a:r>
              <a:rPr lang="fr-FR" dirty="0" err="1" smtClean="0"/>
              <a:t>Viberswiller</a:t>
            </a:r>
            <a:r>
              <a:rPr lang="fr-FR" dirty="0" smtClean="0"/>
              <a:t>, tracer des relevés </a:t>
            </a:r>
            <a:r>
              <a:rPr lang="fr-FR" dirty="0" err="1" smtClean="0"/>
              <a:t>gonio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BDD GONIO</a:t>
            </a:r>
            <a:endParaRPr lang="fr-FR" dirty="0"/>
          </a:p>
          <a:p>
            <a:r>
              <a:rPr lang="fr-FR" dirty="0"/>
              <a:t>COGO</a:t>
            </a:r>
          </a:p>
          <a:p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478638"/>
              </p:ext>
            </p:extLst>
          </p:nvPr>
        </p:nvGraphicFramePr>
        <p:xfrm>
          <a:off x="9758735" y="3229584"/>
          <a:ext cx="1750708" cy="103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Objet d’environnement du Gestionnaire de liaisons" showAsIcon="1" r:id="rId4" imgW="740880" imgH="440280" progId="Package">
                  <p:embed/>
                </p:oleObj>
              </mc:Choice>
              <mc:Fallback>
                <p:oleObj name="Objet d’environnement du Gestionnaire de liaisons" showAsIcon="1" r:id="rId4" imgW="74088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58735" y="3229584"/>
                        <a:ext cx="1750708" cy="1038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840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partir du PC221 à l’est de </a:t>
            </a:r>
            <a:r>
              <a:rPr lang="fr-FR" dirty="0" err="1" smtClean="0"/>
              <a:t>Viberswiller</a:t>
            </a:r>
            <a:r>
              <a:rPr lang="fr-FR" dirty="0" smtClean="0"/>
              <a:t>, tracer des relevés </a:t>
            </a:r>
            <a:r>
              <a:rPr lang="fr-FR" dirty="0" err="1" smtClean="0"/>
              <a:t>gonio</a:t>
            </a:r>
            <a:r>
              <a:rPr lang="fr-FR" dirty="0" smtClean="0"/>
              <a:t> sur les azimuts :</a:t>
            </a:r>
          </a:p>
          <a:p>
            <a:pPr lvl="1"/>
            <a:r>
              <a:rPr lang="fr-FR" dirty="0" smtClean="0"/>
              <a:t>33°</a:t>
            </a:r>
          </a:p>
          <a:p>
            <a:pPr lvl="1"/>
            <a:r>
              <a:rPr lang="fr-FR" dirty="0" smtClean="0"/>
              <a:t>58°</a:t>
            </a:r>
          </a:p>
          <a:p>
            <a:pPr lvl="1"/>
            <a:r>
              <a:rPr lang="fr-FR" dirty="0" smtClean="0"/>
              <a:t>43°</a:t>
            </a:r>
          </a:p>
          <a:p>
            <a:endParaRPr lang="fr-FR" dirty="0" smtClean="0"/>
          </a:p>
          <a:p>
            <a:r>
              <a:rPr lang="fr-FR" dirty="0" smtClean="0"/>
              <a:t>Avec les outils :</a:t>
            </a:r>
            <a:endParaRPr lang="fr-FR" dirty="0"/>
          </a:p>
          <a:p>
            <a:pPr lvl="1"/>
            <a:r>
              <a:rPr lang="fr-FR" dirty="0" smtClean="0"/>
              <a:t>BDD GONIO</a:t>
            </a:r>
            <a:endParaRPr lang="fr-FR" dirty="0"/>
          </a:p>
          <a:p>
            <a:pPr lvl="1"/>
            <a:r>
              <a:rPr lang="fr-FR" dirty="0"/>
              <a:t>COGO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66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Configurer la sensibilité du « </a:t>
            </a:r>
            <a:r>
              <a:rPr lang="fr-FR" dirty="0" err="1" smtClean="0"/>
              <a:t>snap</a:t>
            </a:r>
            <a:r>
              <a:rPr lang="fr-FR" dirty="0" smtClean="0"/>
              <a:t> »</a:t>
            </a:r>
          </a:p>
          <a:p>
            <a:endParaRPr lang="fr-FR" dirty="0"/>
          </a:p>
          <a:p>
            <a:r>
              <a:rPr lang="fr-FR" dirty="0" smtClean="0"/>
              <a:t>Créer un catalogue pour les tuiles DTED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2663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Importer </a:t>
            </a:r>
            <a:r>
              <a:rPr lang="fr-FR" b="1" dirty="0" smtClean="0"/>
              <a:t>exo5.gmp</a:t>
            </a:r>
          </a:p>
          <a:p>
            <a:r>
              <a:rPr lang="fr-FR" dirty="0" smtClean="0"/>
              <a:t>Importer </a:t>
            </a:r>
            <a:r>
              <a:rPr lang="fr-FR" b="1" dirty="0" err="1" smtClean="0"/>
              <a:t>FLOT.kmz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Sur la FLOT, supprimer le segment passant par le point côté 263</a:t>
            </a:r>
          </a:p>
          <a:p>
            <a:endParaRPr lang="fr-FR" dirty="0" smtClean="0"/>
          </a:p>
          <a:p>
            <a:r>
              <a:rPr lang="fr-FR" dirty="0" smtClean="0"/>
              <a:t>Combiner la FLOT en reliant le point côté 248 au 229</a:t>
            </a:r>
          </a:p>
          <a:p>
            <a:endParaRPr lang="fr-FR" dirty="0"/>
          </a:p>
          <a:p>
            <a:r>
              <a:rPr lang="fr-FR" dirty="0" smtClean="0"/>
              <a:t>Combiner le rectangle de </a:t>
            </a:r>
            <a:r>
              <a:rPr lang="fr-FR" dirty="0" err="1" smtClean="0"/>
              <a:t>Bonnefontaine</a:t>
            </a:r>
            <a:r>
              <a:rPr lang="fr-FR" dirty="0" smtClean="0"/>
              <a:t> avec le cercle de </a:t>
            </a:r>
            <a:r>
              <a:rPr lang="fr-FR" dirty="0" err="1" smtClean="0"/>
              <a:t>Neuweihershof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Découper une île dans une surface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6335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Générer </a:t>
            </a:r>
            <a:r>
              <a:rPr lang="fr-FR" dirty="0" smtClean="0"/>
              <a:t>une zone tampon autour de la surface de </a:t>
            </a:r>
            <a:r>
              <a:rPr lang="fr-FR" dirty="0" err="1" smtClean="0"/>
              <a:t>Bonnefontaine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Déplacer la PLAE du PC222 de 50m à l’est et 160m au sud</a:t>
            </a:r>
          </a:p>
          <a:p>
            <a:endParaRPr lang="fr-FR" dirty="0"/>
          </a:p>
          <a:p>
            <a:r>
              <a:rPr lang="fr-FR" dirty="0" smtClean="0"/>
              <a:t>Générer </a:t>
            </a:r>
            <a:r>
              <a:rPr lang="fr-FR" dirty="0"/>
              <a:t>des points </a:t>
            </a:r>
            <a:r>
              <a:rPr lang="fr-FR" dirty="0" smtClean="0"/>
              <a:t>tous les 50m le </a:t>
            </a:r>
            <a:r>
              <a:rPr lang="fr-FR" dirty="0"/>
              <a:t>long </a:t>
            </a:r>
            <a:r>
              <a:rPr lang="fr-FR" dirty="0" smtClean="0"/>
              <a:t>de la ligne LIMA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Relier </a:t>
            </a:r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points en une ligne</a:t>
            </a:r>
          </a:p>
        </p:txBody>
      </p:sp>
    </p:spTree>
    <p:extLst>
      <p:ext uri="{BB962C8B-B14F-4D97-AF65-F5344CB8AC3E}">
        <p14:creationId xmlns:p14="http://schemas.microsoft.com/office/powerpoint/2010/main" val="3444081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réer </a:t>
            </a:r>
            <a:r>
              <a:rPr lang="fr-FR" dirty="0"/>
              <a:t>une surface englobant </a:t>
            </a:r>
            <a:r>
              <a:rPr lang="fr-FR" dirty="0" smtClean="0"/>
              <a:t>la couche </a:t>
            </a:r>
            <a:r>
              <a:rPr lang="fr-FR" dirty="0" err="1" smtClean="0"/>
              <a:t>villes_ouest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Créer le </a:t>
            </a:r>
            <a:r>
              <a:rPr lang="fr-FR" dirty="0"/>
              <a:t>point </a:t>
            </a:r>
            <a:r>
              <a:rPr lang="fr-FR" dirty="0" smtClean="0"/>
              <a:t>central de cette surface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224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Trouver le point le plus haut dans la zone étendue</a:t>
            </a:r>
          </a:p>
          <a:p>
            <a:endParaRPr lang="fr-FR" dirty="0"/>
          </a:p>
          <a:p>
            <a:r>
              <a:rPr lang="fr-FR" dirty="0" smtClean="0"/>
              <a:t>Créer une carte des pentes</a:t>
            </a:r>
          </a:p>
          <a:p>
            <a:endParaRPr lang="fr-FR" dirty="0"/>
          </a:p>
          <a:p>
            <a:r>
              <a:rPr lang="fr-FR" dirty="0" smtClean="0"/>
              <a:t>Créer deux bâtiments avec hauteur de 10 et 30 mètres</a:t>
            </a:r>
          </a:p>
          <a:p>
            <a:endParaRPr lang="fr-FR" dirty="0"/>
          </a:p>
          <a:p>
            <a:r>
              <a:rPr lang="fr-FR" dirty="0" smtClean="0"/>
              <a:t>Créer un trajet + vue 3D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48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le fichier </a:t>
            </a:r>
            <a:r>
              <a:rPr lang="fr-FR" b="1" dirty="0" smtClean="0"/>
              <a:t>relais.csv</a:t>
            </a:r>
          </a:p>
          <a:p>
            <a:endParaRPr lang="fr-FR" dirty="0"/>
          </a:p>
          <a:p>
            <a:r>
              <a:rPr lang="fr-FR" dirty="0" smtClean="0"/>
              <a:t>Mettre </a:t>
            </a:r>
            <a:r>
              <a:rPr lang="fr-FR" dirty="0"/>
              <a:t>un fichier en pièce </a:t>
            </a:r>
            <a:r>
              <a:rPr lang="fr-FR" dirty="0" smtClean="0"/>
              <a:t>jointe d’un vecteur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Sur la couche </a:t>
            </a:r>
            <a:r>
              <a:rPr lang="fr-FR" b="1" dirty="0" smtClean="0"/>
              <a:t>relais.csv</a:t>
            </a:r>
            <a:r>
              <a:rPr lang="fr-FR" dirty="0" smtClean="0"/>
              <a:t>, joindre le fichier </a:t>
            </a:r>
            <a:r>
              <a:rPr lang="fr-FR" b="1" dirty="0" smtClean="0"/>
              <a:t>relais_data.csv</a:t>
            </a:r>
            <a:endParaRPr lang="fr-FR" b="1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5744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Consignes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premier exercice sert de base aux autres</a:t>
            </a:r>
          </a:p>
          <a:p>
            <a:r>
              <a:rPr lang="fr-FR" dirty="0" smtClean="0"/>
              <a:t>Stocker les données de l’exercice dans un nouveau dossier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04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l’attribut 	NORME2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Copier le contenu de l’attribut NORME dans NORME2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801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Afficher une carte de chaleur/densité sur la couche </a:t>
            </a:r>
            <a:r>
              <a:rPr lang="fr-FR" b="1" dirty="0" err="1" smtClean="0"/>
              <a:t>villes_alsace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Compter le nombre </a:t>
            </a:r>
            <a:r>
              <a:rPr lang="fr-FR" dirty="0"/>
              <a:t>de points </a:t>
            </a:r>
            <a:r>
              <a:rPr lang="fr-FR" dirty="0" smtClean="0"/>
              <a:t>dans la région alsace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Importer le vecteur </a:t>
            </a:r>
            <a:r>
              <a:rPr lang="fr-FR" b="1" dirty="0"/>
              <a:t>trajets</a:t>
            </a:r>
          </a:p>
          <a:p>
            <a:endParaRPr lang="fr-FR" dirty="0"/>
          </a:p>
          <a:p>
            <a:r>
              <a:rPr lang="fr-FR" dirty="0"/>
              <a:t>Réaliser une étude de densité sur la couche trajets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7661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fr-FR" dirty="0" smtClean="0"/>
              <a:t>Tracer les </a:t>
            </a:r>
            <a:r>
              <a:rPr lang="fr-FR" dirty="0"/>
              <a:t>relevés </a:t>
            </a:r>
            <a:r>
              <a:rPr lang="fr-FR" dirty="0" err="1" smtClean="0"/>
              <a:t>gonio</a:t>
            </a:r>
            <a:r>
              <a:rPr lang="fr-FR" dirty="0" smtClean="0"/>
              <a:t> à partir du fichier </a:t>
            </a:r>
            <a:r>
              <a:rPr lang="fr-FR" b="1" dirty="0" smtClean="0"/>
              <a:t>FITEC5.csv</a:t>
            </a:r>
          </a:p>
          <a:p>
            <a:endParaRPr lang="fr-FR" sz="2400" dirty="0" smtClean="0"/>
          </a:p>
          <a:p>
            <a:r>
              <a:rPr lang="fr-FR" sz="2400" dirty="0" smtClean="0"/>
              <a:t>Importer </a:t>
            </a:r>
            <a:r>
              <a:rPr lang="fr-FR" sz="2400" b="1" dirty="0" smtClean="0"/>
              <a:t>BDD_VUHF.csv</a:t>
            </a:r>
            <a:endParaRPr lang="fr-FR" b="1" dirty="0" smtClean="0"/>
          </a:p>
          <a:p>
            <a:endParaRPr lang="fr-FR" sz="2400" dirty="0" smtClean="0"/>
          </a:p>
          <a:p>
            <a:r>
              <a:rPr lang="fr-FR" sz="2400" dirty="0"/>
              <a:t>Importer </a:t>
            </a:r>
            <a:r>
              <a:rPr lang="fr-FR" sz="2400" b="1" dirty="0" smtClean="0"/>
              <a:t>relais.csv</a:t>
            </a:r>
            <a:endParaRPr lang="fr-FR" sz="2400" b="1" dirty="0"/>
          </a:p>
          <a:p>
            <a:r>
              <a:rPr lang="fr-FR" sz="2400" dirty="0"/>
              <a:t>Générer un </a:t>
            </a:r>
            <a:r>
              <a:rPr lang="fr-FR" sz="2400" dirty="0" smtClean="0"/>
              <a:t>diagramme </a:t>
            </a:r>
            <a:r>
              <a:rPr lang="fr-FR" sz="2400" dirty="0" err="1"/>
              <a:t>Voronoi</a:t>
            </a:r>
            <a:r>
              <a:rPr lang="fr-FR" sz="2400" dirty="0"/>
              <a:t>/</a:t>
            </a:r>
            <a:r>
              <a:rPr lang="fr-FR" sz="2400" dirty="0" err="1"/>
              <a:t>Thiessen</a:t>
            </a:r>
            <a:r>
              <a:rPr lang="fr-FR" sz="2400" dirty="0"/>
              <a:t> sur la couche relais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Importer </a:t>
            </a:r>
            <a:r>
              <a:rPr lang="fr-FR" sz="2400" b="1" dirty="0" smtClean="0"/>
              <a:t>geonames_67.csv</a:t>
            </a:r>
          </a:p>
          <a:p>
            <a:r>
              <a:rPr lang="fr-FR" sz="2400" dirty="0" smtClean="0"/>
              <a:t>Carte </a:t>
            </a:r>
            <a:r>
              <a:rPr lang="fr-FR" sz="2400" dirty="0"/>
              <a:t>de chaleur de </a:t>
            </a:r>
            <a:r>
              <a:rPr lang="fr-FR" sz="2400" dirty="0" smtClean="0"/>
              <a:t>la couche geonames_67</a:t>
            </a:r>
          </a:p>
          <a:p>
            <a:pPr lvl="1"/>
            <a:r>
              <a:rPr lang="fr-FR" dirty="0" smtClean="0"/>
              <a:t>Prendre en compte l’attribut POPULATION au lieu du nombre de point</a:t>
            </a:r>
            <a:endParaRPr lang="fr-FR" dirty="0"/>
          </a:p>
          <a:p>
            <a:pPr lvl="1"/>
            <a:endParaRPr lang="fr-FR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0458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Convertir la projection d’une carte</a:t>
            </a:r>
          </a:p>
          <a:p>
            <a:endParaRPr lang="fr-FR" dirty="0"/>
          </a:p>
          <a:p>
            <a:pPr lvl="1"/>
            <a:r>
              <a:rPr lang="fr-FR" dirty="0"/>
              <a:t>Ouvrir une nouvelle fenêtre </a:t>
            </a:r>
            <a:r>
              <a:rPr lang="fr-FR" dirty="0" err="1"/>
              <a:t>Globalmapper</a:t>
            </a:r>
            <a:r>
              <a:rPr lang="fr-FR" dirty="0"/>
              <a:t> vide</a:t>
            </a:r>
          </a:p>
          <a:p>
            <a:pPr lvl="1"/>
            <a:r>
              <a:rPr lang="fr-FR" dirty="0"/>
              <a:t>Importer la carte voulue</a:t>
            </a:r>
          </a:p>
          <a:p>
            <a:pPr lvl="1"/>
            <a:r>
              <a:rPr lang="fr-FR" dirty="0"/>
              <a:t>Outil configuration -&gt; Menu projection -&gt; projection</a:t>
            </a:r>
          </a:p>
          <a:p>
            <a:pPr lvl="1"/>
            <a:r>
              <a:rPr lang="fr-FR" dirty="0"/>
              <a:t>Choisir la </a:t>
            </a:r>
            <a:r>
              <a:rPr lang="fr-FR" dirty="0" smtClean="0"/>
              <a:t>projection de destination</a:t>
            </a:r>
          </a:p>
          <a:p>
            <a:pPr lvl="1"/>
            <a:r>
              <a:rPr lang="fr-FR" dirty="0" smtClean="0"/>
              <a:t>Valider avec « ok »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Clic droit sur la couche -&gt; </a:t>
            </a:r>
            <a:r>
              <a:rPr lang="fr-FR" b="1" dirty="0"/>
              <a:t>LAYER</a:t>
            </a:r>
            <a:r>
              <a:rPr lang="fr-FR" dirty="0"/>
              <a:t> -&gt; </a:t>
            </a:r>
            <a:r>
              <a:rPr lang="fr-FR" b="1" dirty="0"/>
              <a:t>EXPORT</a:t>
            </a:r>
            <a:endParaRPr lang="fr-FR" dirty="0"/>
          </a:p>
          <a:p>
            <a:pPr lvl="1"/>
            <a:r>
              <a:rPr lang="fr-FR" dirty="0"/>
              <a:t>Choisir le </a:t>
            </a:r>
            <a:r>
              <a:rPr lang="fr-FR" dirty="0" smtClean="0"/>
              <a:t>format voulu</a:t>
            </a:r>
            <a:endParaRPr lang="fr-FR" dirty="0"/>
          </a:p>
          <a:p>
            <a:pPr lvl="1"/>
            <a:r>
              <a:rPr lang="fr-FR" smtClean="0"/>
              <a:t>Enregistrer le fichier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013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Importer l’image </a:t>
            </a:r>
            <a:r>
              <a:rPr lang="fr-FR" sz="2400" b="1" dirty="0" smtClean="0"/>
              <a:t>foret_albestroff.png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29945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Mettre à jour les attributs de taille</a:t>
            </a:r>
          </a:p>
        </p:txBody>
      </p:sp>
    </p:spTree>
    <p:extLst>
      <p:ext uri="{BB962C8B-B14F-4D97-AF65-F5344CB8AC3E}">
        <p14:creationId xmlns:p14="http://schemas.microsoft.com/office/powerpoint/2010/main" val="161449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Drill partie 1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0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le dossier </a:t>
            </a:r>
            <a:r>
              <a:rPr lang="fr-FR" b="1" dirty="0" smtClean="0"/>
              <a:t>CARTO/BDORTHO</a:t>
            </a:r>
          </a:p>
          <a:p>
            <a:endParaRPr lang="fr-FR" dirty="0" smtClean="0"/>
          </a:p>
          <a:p>
            <a:r>
              <a:rPr lang="fr-FR" dirty="0" smtClean="0"/>
              <a:t>Importer le dossier </a:t>
            </a:r>
            <a:r>
              <a:rPr lang="fr-FR" b="1" dirty="0" smtClean="0"/>
              <a:t>CARTO/DTED</a:t>
            </a:r>
            <a:endParaRPr lang="fr-FR" b="1" dirty="0"/>
          </a:p>
          <a:p>
            <a:endParaRPr lang="fr-FR" dirty="0" smtClean="0"/>
          </a:p>
          <a:p>
            <a:r>
              <a:rPr lang="fr-FR" dirty="0"/>
              <a:t>Importer </a:t>
            </a:r>
            <a:r>
              <a:rPr lang="fr-FR" dirty="0" smtClean="0"/>
              <a:t>le fichier </a:t>
            </a:r>
            <a:r>
              <a:rPr lang="fr-FR" b="1" dirty="0" smtClean="0"/>
              <a:t>SCAN/alsace2.tif</a:t>
            </a:r>
          </a:p>
          <a:p>
            <a:endParaRPr lang="fr-FR" b="1" dirty="0"/>
          </a:p>
          <a:p>
            <a:r>
              <a:rPr lang="fr-FR" dirty="0" smtClean="0"/>
              <a:t>Importer </a:t>
            </a:r>
            <a:r>
              <a:rPr lang="fr-FR" dirty="0"/>
              <a:t>le fichier </a:t>
            </a:r>
            <a:r>
              <a:rPr lang="fr-FR" b="1" dirty="0" smtClean="0"/>
              <a:t>SCAN/coupeJP2.tif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6838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le vecteur </a:t>
            </a:r>
            <a:r>
              <a:rPr lang="fr-FR" b="1" dirty="0" err="1"/>
              <a:t>villes_alsace.kmz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Importer le </a:t>
            </a:r>
            <a:r>
              <a:rPr lang="fr-FR" dirty="0" smtClean="0"/>
              <a:t>vecteur </a:t>
            </a:r>
            <a:r>
              <a:rPr lang="fr-FR" b="1" dirty="0" err="1" smtClean="0"/>
              <a:t>villes_ouest.kmz</a:t>
            </a:r>
            <a:endParaRPr lang="fr-FR" b="1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Enregistrer l’espace de travail « </a:t>
            </a:r>
            <a:r>
              <a:rPr lang="fr-FR" b="1" dirty="0" err="1" smtClean="0"/>
              <a:t>exo_base.gmw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21470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b="1" dirty="0" err="1" smtClean="0"/>
              <a:t>exo_base.gmw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Convertir la couche </a:t>
            </a:r>
            <a:r>
              <a:rPr lang="fr-FR" b="1" dirty="0" smtClean="0"/>
              <a:t>alsace2.tif</a:t>
            </a:r>
            <a:r>
              <a:rPr lang="fr-FR" dirty="0" smtClean="0"/>
              <a:t> au format ECW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Exporter les couches </a:t>
            </a:r>
            <a:r>
              <a:rPr lang="fr-FR" b="1" dirty="0" smtClean="0"/>
              <a:t>villes alsace</a:t>
            </a:r>
            <a:r>
              <a:rPr lang="fr-FR" dirty="0" smtClean="0"/>
              <a:t> et </a:t>
            </a:r>
            <a:r>
              <a:rPr lang="fr-FR" b="1" dirty="0" smtClean="0"/>
              <a:t>villes ouest</a:t>
            </a:r>
            <a:r>
              <a:rPr lang="fr-FR" dirty="0" smtClean="0"/>
              <a:t> dans le fichier </a:t>
            </a:r>
            <a:r>
              <a:rPr lang="fr-FR" b="1" dirty="0" smtClean="0"/>
              <a:t>toutes </a:t>
            </a:r>
            <a:r>
              <a:rPr lang="fr-FR" b="1" dirty="0" err="1" smtClean="0"/>
              <a:t>villes.kmz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Exporter les données relief en GEOTIFF</a:t>
            </a:r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76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Exporter la couche </a:t>
            </a:r>
            <a:r>
              <a:rPr lang="fr-FR" b="1" dirty="0" smtClean="0"/>
              <a:t>coupeJP2</a:t>
            </a:r>
            <a:r>
              <a:rPr lang="fr-FR" dirty="0" smtClean="0"/>
              <a:t> en tuiles (2x2)</a:t>
            </a:r>
          </a:p>
          <a:p>
            <a:endParaRPr lang="fr-FR" dirty="0"/>
          </a:p>
          <a:p>
            <a:r>
              <a:rPr lang="fr-FR" dirty="0" smtClean="0"/>
              <a:t>Exporter </a:t>
            </a:r>
            <a:r>
              <a:rPr lang="fr-FR" b="1" dirty="0" smtClean="0"/>
              <a:t>alsace2.tif</a:t>
            </a:r>
            <a:r>
              <a:rPr lang="fr-FR" dirty="0" smtClean="0"/>
              <a:t> avec les données visibles à l’écran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Exporter </a:t>
            </a:r>
            <a:r>
              <a:rPr lang="fr-FR" b="1" dirty="0" smtClean="0"/>
              <a:t>alsace2.tif</a:t>
            </a:r>
            <a:r>
              <a:rPr lang="fr-FR" dirty="0" smtClean="0"/>
              <a:t> dans un rectangle tracé</a:t>
            </a:r>
          </a:p>
          <a:p>
            <a:endParaRPr lang="fr-FR" dirty="0"/>
          </a:p>
          <a:p>
            <a:r>
              <a:rPr lang="fr-FR" dirty="0" smtClean="0"/>
              <a:t>Exporter les couches vecteurs dans un fichier GMP (</a:t>
            </a:r>
            <a:r>
              <a:rPr lang="fr-FR" dirty="0" err="1" smtClean="0"/>
              <a:t>GlobalMapperPackage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943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</a:t>
            </a:r>
            <a:r>
              <a:rPr lang="fr-FR" b="1" dirty="0" err="1"/>
              <a:t>exo_base.gmw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Lister les localités en « *</a:t>
            </a:r>
            <a:r>
              <a:rPr lang="fr-FR" dirty="0" err="1" smtClean="0"/>
              <a:t>willer</a:t>
            </a:r>
            <a:r>
              <a:rPr lang="fr-FR" dirty="0" smtClean="0"/>
              <a:t> »</a:t>
            </a:r>
          </a:p>
          <a:p>
            <a:pPr marL="0" indent="0">
              <a:buNone/>
            </a:pPr>
            <a:endParaRPr lang="fr-FR" b="1" dirty="0" smtClean="0"/>
          </a:p>
          <a:p>
            <a:r>
              <a:rPr lang="fr-FR" dirty="0" smtClean="0"/>
              <a:t>Récupérer </a:t>
            </a:r>
            <a:r>
              <a:rPr lang="fr-FR" dirty="0"/>
              <a:t>la coordonnée de la localité d’</a:t>
            </a:r>
            <a:r>
              <a:rPr lang="fr-FR" b="1" dirty="0" err="1"/>
              <a:t>Altwiller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Mesurer la distance entre </a:t>
            </a:r>
            <a:r>
              <a:rPr lang="fr-FR" b="1" dirty="0" err="1" smtClean="0"/>
              <a:t>Altwiller</a:t>
            </a:r>
            <a:r>
              <a:rPr lang="fr-FR" dirty="0" smtClean="0"/>
              <a:t> et </a:t>
            </a:r>
            <a:r>
              <a:rPr lang="fr-FR" b="1" dirty="0" err="1" smtClean="0"/>
              <a:t>Diedenorf</a:t>
            </a:r>
            <a:endParaRPr lang="fr-FR" b="1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2709086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21955</TotalTime>
  <Words>2345</Words>
  <Application>Microsoft Office PowerPoint</Application>
  <PresentationFormat>Grand écran</PresentationFormat>
  <Paragraphs>722</Paragraphs>
  <Slides>35</Slides>
  <Notes>30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1_Thème Office</vt:lpstr>
      <vt:lpstr>2_Thème Office</vt:lpstr>
      <vt:lpstr>Objet d’environnement du Gestionnaire de liaisons</vt:lpstr>
      <vt:lpstr>Globalmapper</vt:lpstr>
      <vt:lpstr>Plan</vt:lpstr>
      <vt:lpstr>Consignes</vt:lpstr>
      <vt:lpstr>Drill partie 1</vt:lpstr>
      <vt:lpstr>Exercice 1</vt:lpstr>
      <vt:lpstr>Exercice 1</vt:lpstr>
      <vt:lpstr>Exercice 2</vt:lpstr>
      <vt:lpstr>Exercice 2</vt:lpstr>
      <vt:lpstr>Exercice 3</vt:lpstr>
      <vt:lpstr>Exercice 3</vt:lpstr>
      <vt:lpstr>Exercice 4</vt:lpstr>
      <vt:lpstr>Exercice 5</vt:lpstr>
      <vt:lpstr>Exercice 5</vt:lpstr>
      <vt:lpstr>Exercice 6</vt:lpstr>
      <vt:lpstr>Exercice 6</vt:lpstr>
      <vt:lpstr>Exercice 7</vt:lpstr>
      <vt:lpstr>Exercice 8</vt:lpstr>
      <vt:lpstr>Exercice 9</vt:lpstr>
      <vt:lpstr>Exercice 10</vt:lpstr>
      <vt:lpstr>Exercice 10</vt:lpstr>
      <vt:lpstr>Drill partie 2</vt:lpstr>
      <vt:lpstr>Exercice 11</vt:lpstr>
      <vt:lpstr>Exercice 11</vt:lpstr>
      <vt:lpstr>Exercice 12</vt:lpstr>
      <vt:lpstr>Exercice 13</vt:lpstr>
      <vt:lpstr>Exercice 14</vt:lpstr>
      <vt:lpstr>Exercice 14</vt:lpstr>
      <vt:lpstr>Exercice 15</vt:lpstr>
      <vt:lpstr>Exercice 16</vt:lpstr>
      <vt:lpstr>Exercice 16</vt:lpstr>
      <vt:lpstr>Exercice 17</vt:lpstr>
      <vt:lpstr>Exercice 18</vt:lpstr>
      <vt:lpstr>Exercice 19</vt:lpstr>
      <vt:lpstr>Exercice 19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Mapper</dc:title>
  <dc:creator>Marty</dc:creator>
  <cp:lastModifiedBy>Marty</cp:lastModifiedBy>
  <cp:revision>817</cp:revision>
  <dcterms:created xsi:type="dcterms:W3CDTF">2020-01-26T17:11:29Z</dcterms:created>
  <dcterms:modified xsi:type="dcterms:W3CDTF">2023-06-06T06:13:37Z</dcterms:modified>
</cp:coreProperties>
</file>