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33"/>
  </p:notesMasterIdLst>
  <p:sldIdLst>
    <p:sldId id="276" r:id="rId3"/>
    <p:sldId id="297" r:id="rId4"/>
    <p:sldId id="319" r:id="rId5"/>
    <p:sldId id="282" r:id="rId6"/>
    <p:sldId id="279" r:id="rId7"/>
    <p:sldId id="320" r:id="rId8"/>
    <p:sldId id="281" r:id="rId9"/>
    <p:sldId id="317" r:id="rId10"/>
    <p:sldId id="318" r:id="rId11"/>
    <p:sldId id="287" r:id="rId12"/>
    <p:sldId id="291" r:id="rId13"/>
    <p:sldId id="323" r:id="rId14"/>
    <p:sldId id="305" r:id="rId15"/>
    <p:sldId id="307" r:id="rId16"/>
    <p:sldId id="321" r:id="rId17"/>
    <p:sldId id="300" r:id="rId18"/>
    <p:sldId id="325" r:id="rId19"/>
    <p:sldId id="309" r:id="rId20"/>
    <p:sldId id="304" r:id="rId21"/>
    <p:sldId id="310" r:id="rId22"/>
    <p:sldId id="312" r:id="rId23"/>
    <p:sldId id="322" r:id="rId24"/>
    <p:sldId id="311" r:id="rId25"/>
    <p:sldId id="308" r:id="rId26"/>
    <p:sldId id="298" r:id="rId27"/>
    <p:sldId id="278" r:id="rId28"/>
    <p:sldId id="324" r:id="rId29"/>
    <p:sldId id="257" r:id="rId30"/>
    <p:sldId id="265" r:id="rId31"/>
    <p:sldId id="292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70" autoAdjust="0"/>
    <p:restoredTop sz="80350" autoAdjust="0"/>
  </p:normalViewPr>
  <p:slideViewPr>
    <p:cSldViewPr snapToGrid="0">
      <p:cViewPr varScale="1">
        <p:scale>
          <a:sx n="57" d="100"/>
          <a:sy n="57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48F8D-022D-404F-B7E9-2A064090EDFB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1DB9F-BB1B-4B09-A1A4-736F1DCF5F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0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https://www.azavea.com/blog/2015/12/21/tools-for-getting-data-out-of-openstreetmap-and-into-desktop-gis/</a:t>
            </a:r>
          </a:p>
          <a:p>
            <a:r>
              <a:rPr lang="fr-FR" smtClean="0"/>
              <a:t>https://land.copernicus.eu/imagery-in-situ/eu-dem/eu-dem-v1.1?tab=mapview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3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vérifier : sas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planet</a:t>
            </a:r>
            <a:r>
              <a:rPr lang="fr-FR" baseline="0" dirty="0" smtClean="0"/>
              <a:t> pourrait charger automatiquement la </a:t>
            </a:r>
            <a:r>
              <a:rPr lang="fr-FR" baseline="0" dirty="0" err="1" smtClean="0"/>
              <a:t>carto</a:t>
            </a:r>
            <a:r>
              <a:rPr lang="fr-FR" baseline="0" dirty="0" smtClean="0"/>
              <a:t> dans la langue réglée pour l’interface. Possible que cela fonctionne mieux avec l’anglais que le français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89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https://www.azavea.com/blog/2015/12/21/tools-for-getting-data-out-of-openstreetmap-and-into-desktop-gis/</a:t>
            </a:r>
          </a:p>
          <a:p>
            <a:r>
              <a:rPr lang="fr-FR" smtClean="0"/>
              <a:t>https://land.copernicus.eu/imagery-in-situ/eu-dem/eu-dem-v1.1?tab=mapview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374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https://www.azavea.com/blog/2015/12/21/tools-for-getting-data-out-of-openstreetmap-and-into-desktop-gis/</a:t>
            </a:r>
          </a:p>
          <a:p>
            <a:r>
              <a:rPr lang="fr-FR" dirty="0" smtClean="0"/>
              <a:t>https://land.copernicus.eu/imagery-in-situ/eu-dem/eu-dem-v1.1?tab=mapview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188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https://www.azavea.com/blog/2015/12/21/tools-for-getting-data-out-of-openstreetmap-and-into-desktop-gis/</a:t>
            </a:r>
          </a:p>
          <a:p>
            <a:r>
              <a:rPr lang="fr-FR" smtClean="0"/>
              <a:t>https://land.copernicus.eu/imagery-in-situ/eu-dem/eu-dem-v1.1?tab=mapview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401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https://www.azavea.com/blog/2015/12/21/tools-for-getting-data-out-of-openstreetmap-and-into-desktop-gis/</a:t>
            </a:r>
          </a:p>
          <a:p>
            <a:r>
              <a:rPr lang="fr-FR" smtClean="0"/>
              <a:t>https://land.copernicus.eu/imagery-in-situ/eu-dem/eu-dem-v1.1?tab=mapview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041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1555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z="1600" dirty="0"/>
              <a:t>Pour accéder au site de l’EGI</a:t>
            </a:r>
          </a:p>
        </p:txBody>
      </p:sp>
      <p:sp>
        <p:nvSpPr>
          <p:cNvPr id="15155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FA2A086-7015-4C97-BA6D-D976F45991F9}" type="slidenum">
              <a:rPr lang="fr-FR" altLang="fr-FR" smtClean="0"/>
              <a:pPr/>
              <a:t>28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11330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7763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>
                <a:latin typeface="Arial" panose="020B0604020202020204" pitchFamily="34" charset="0"/>
              </a:rPr>
              <a:t>Vous pouvez télécharger ce type de produits sur le site </a:t>
            </a:r>
            <a:r>
              <a:rPr lang="fr-FR" altLang="fr-FR" dirty="0" err="1">
                <a:latin typeface="Arial" panose="020B0604020202020204" pitchFamily="34" charset="0"/>
              </a:rPr>
              <a:t>Intradef</a:t>
            </a:r>
            <a:r>
              <a:rPr lang="fr-FR" altLang="fr-FR" dirty="0">
                <a:latin typeface="Arial" panose="020B0604020202020204" pitchFamily="34" charset="0"/>
              </a:rPr>
              <a:t> du 28GG pour les plus récents, les autres sur le catalogue de l’EGI.</a:t>
            </a:r>
          </a:p>
        </p:txBody>
      </p:sp>
      <p:sp>
        <p:nvSpPr>
          <p:cNvPr id="11776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ACC852-FC97-4FDE-92C8-D0F63EDFB18C}" type="slidenum">
              <a:rPr lang="fr-FR" altLang="fr-FR"/>
              <a:pPr/>
              <a:t>29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5324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6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2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908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974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02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822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76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77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38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61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41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769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955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995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17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33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91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59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42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76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49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42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70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22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aperitive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geonames.org/" TargetMode="External"/><Relationship Id="rId5" Type="http://schemas.openxmlformats.org/officeDocument/2006/relationships/hyperlink" Target="https://geonames.nga.mil/geonames/GNSHome/reference.html" TargetMode="External"/><Relationship Id="rId4" Type="http://schemas.openxmlformats.org/officeDocument/2006/relationships/hyperlink" Target="https://geonames.nga.mil/geonames/GNSData/" TargetMode="External"/><Relationship Id="rId9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va-gis.org/gdata" TargetMode="External"/><Relationship Id="rId2" Type="http://schemas.openxmlformats.org/officeDocument/2006/relationships/hyperlink" Target="https://public.opendatasoft.com/explore/dataset/world-administrative-boundaries/export/?flg=fr-fr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www.openstreetmap.org/export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://download.geofabrik.de/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streetmap.org/wiki/OSMembrane" TargetMode="External"/><Relationship Id="rId2" Type="http://schemas.openxmlformats.org/officeDocument/2006/relationships/hyperlink" Target="https://wiki.openstreetmap.org/wiki/Osmosis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dem.info/link_dem.html" TargetMode="External"/><Relationship Id="rId2" Type="http://schemas.openxmlformats.org/officeDocument/2006/relationships/hyperlink" Target="https://www.imagico.de/map/demsearch.php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eears.earthdatacloud.nasa.gov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hyperlink" Target="https://land.copernicus.eu/imagery-in-situ/eu-dem/eu-dem-v1.1?tab=download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eoservices.ign.fr/services-web-essentiels" TargetMode="External"/><Relationship Id="rId2" Type="http://schemas.openxmlformats.org/officeDocument/2006/relationships/hyperlink" Target="http://maps.stamen.com/terrain/#14/48.8057/7.8598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il-egi.intradef.gouv.fr/GeoCa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il-gg28.intradef.gouv.f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28gg-stg.trait.fct@intradef.gouv.fr" TargetMode="External"/><Relationship Id="rId2" Type="http://schemas.openxmlformats.org/officeDocument/2006/relationships/hyperlink" Target="mailto:28gg.stg-chef.fct@intradef.gouv.fr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opendatarchives.fr/professionnels.ign.fr/" TargetMode="External"/><Relationship Id="rId2" Type="http://schemas.openxmlformats.org/officeDocument/2006/relationships/hyperlink" Target="https://geoservices.ign.fr/catalogue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uv.fr/fr/datasets/donnees-sur-les-installations-radioelectriques-de-plus-de-5-watts-1/" TargetMode="External"/><Relationship Id="rId2" Type="http://schemas.openxmlformats.org/officeDocument/2006/relationships/hyperlink" Target="https://geo.data.gouv.fr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arasite.kicks-ass.org:3000/sasgis/maps/archive/master.zip" TargetMode="External"/><Relationship Id="rId2" Type="http://schemas.openxmlformats.org/officeDocument/2006/relationships/hyperlink" Target="http://www.sasgis.org/programs/sasplanet/nightly.php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Guide : obtenir de la </a:t>
            </a:r>
            <a:r>
              <a:rPr lang="fr-FR" dirty="0" err="1" smtClean="0"/>
              <a:t>carto</a:t>
            </a:r>
            <a:endParaRPr lang="fr-FR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39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711816" y="2869813"/>
            <a:ext cx="210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Sélection de la zone à exporter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Exporter depuis SAS </a:t>
            </a:r>
            <a:r>
              <a:rPr lang="fr-FR" dirty="0" err="1" smtClean="0"/>
              <a:t>Planet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de la/des couches à afficher/exporter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37" y="2471218"/>
            <a:ext cx="4562475" cy="41433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816" y="3706897"/>
            <a:ext cx="24955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4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Exporter depuis SAS </a:t>
            </a:r>
            <a:r>
              <a:rPr lang="fr-FR" dirty="0" err="1" smtClean="0"/>
              <a:t>Planet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sz="2400" dirty="0" smtClean="0"/>
              <a:t>Après sélection de la zone, la fenêtre « Gestionnaire de sélection » s’ouvre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Onglet Télécharger </a:t>
            </a:r>
          </a:p>
          <a:p>
            <a:pPr marL="742950" lvl="1" indent="-285750">
              <a:buFontTx/>
              <a:buChar char="-"/>
            </a:pPr>
            <a:r>
              <a:rPr lang="fr-FR" sz="2000" dirty="0" smtClean="0"/>
              <a:t>Enregistre en cache les </a:t>
            </a:r>
            <a:r>
              <a:rPr lang="fr-FR" sz="2000" dirty="0"/>
              <a:t>dalles sur la couche et au niveau de zoom voulus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Onglet Assembler</a:t>
            </a:r>
          </a:p>
          <a:p>
            <a:pPr marL="742950" lvl="1" indent="-285750">
              <a:buFontTx/>
              <a:buChar char="-"/>
            </a:pPr>
            <a:r>
              <a:rPr lang="fr-FR" sz="2000" dirty="0" smtClean="0"/>
              <a:t>Exporte la couche au </a:t>
            </a:r>
            <a:r>
              <a:rPr lang="fr-FR" sz="2000" dirty="0"/>
              <a:t>zoom </a:t>
            </a:r>
            <a:r>
              <a:rPr lang="fr-FR" sz="2000" dirty="0" smtClean="0"/>
              <a:t>sélectionné vers le </a:t>
            </a:r>
            <a:r>
              <a:rPr lang="fr-FR" sz="2000" smtClean="0"/>
              <a:t>format choisi</a:t>
            </a:r>
            <a:endParaRPr lang="fr-FR" sz="2000" dirty="0"/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76675"/>
            <a:ext cx="3695700" cy="29813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25" y="4001294"/>
            <a:ext cx="37623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7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Carto</a:t>
            </a:r>
            <a:r>
              <a:rPr lang="fr-FR" dirty="0" smtClean="0"/>
              <a:t> Monde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Maperitive</a:t>
            </a:r>
            <a:r>
              <a:rPr lang="fr-FR" dirty="0" smtClean="0"/>
              <a:t> (SCAN OSM)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004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Maperitive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err="1" smtClean="0"/>
              <a:t>Maperitive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http://maperitive.net</a:t>
            </a:r>
            <a:r>
              <a:rPr lang="fr-FR" dirty="0" smtClean="0">
                <a:hlinkClick r:id="rId3"/>
              </a:rPr>
              <a:t>/</a:t>
            </a:r>
            <a:endParaRPr lang="fr-FR" dirty="0"/>
          </a:p>
          <a:p>
            <a:pPr lvl="1"/>
            <a:r>
              <a:rPr lang="fr-FR" dirty="0" err="1" smtClean="0"/>
              <a:t>Carto</a:t>
            </a:r>
            <a:r>
              <a:rPr lang="fr-FR" dirty="0" smtClean="0"/>
              <a:t> </a:t>
            </a:r>
            <a:r>
              <a:rPr lang="fr-FR" dirty="0" err="1" smtClean="0"/>
              <a:t>OpenStreetMap</a:t>
            </a:r>
            <a:endParaRPr lang="fr-FR" dirty="0" smtClean="0"/>
          </a:p>
          <a:p>
            <a:pPr lvl="1"/>
            <a:r>
              <a:rPr lang="fr-FR" dirty="0" smtClean="0"/>
              <a:t>Logiciel </a:t>
            </a:r>
            <a:r>
              <a:rPr lang="fr-FR" dirty="0"/>
              <a:t>de </a:t>
            </a:r>
            <a:r>
              <a:rPr lang="fr-FR" dirty="0" smtClean="0"/>
              <a:t>visualisation</a:t>
            </a:r>
          </a:p>
          <a:p>
            <a:pPr lvl="1"/>
            <a:r>
              <a:rPr lang="fr-FR" dirty="0" smtClean="0"/>
              <a:t>Export en </a:t>
            </a:r>
            <a:r>
              <a:rPr lang="fr-FR" dirty="0" err="1" smtClean="0"/>
              <a:t>MBTiles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25" y="2962275"/>
            <a:ext cx="73056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Exporter depuis </a:t>
            </a:r>
            <a:r>
              <a:rPr lang="fr-FR" dirty="0" err="1"/>
              <a:t>Maperitive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Se déplacer/zoomer sur la zone à exporter</a:t>
            </a:r>
          </a:p>
          <a:p>
            <a:endParaRPr lang="fr-FR" sz="2400" dirty="0"/>
          </a:p>
          <a:p>
            <a:r>
              <a:rPr lang="fr-FR" sz="2400" dirty="0" smtClean="0"/>
              <a:t>Dans la fenêtre de commande saisir les deux lignes :</a:t>
            </a:r>
          </a:p>
          <a:p>
            <a:pPr lvl="1"/>
            <a:r>
              <a:rPr lang="fr-FR" sz="2000" dirty="0" smtClean="0"/>
              <a:t>set-</a:t>
            </a:r>
            <a:r>
              <a:rPr lang="fr-FR" sz="2000" dirty="0" err="1" smtClean="0"/>
              <a:t>geo</a:t>
            </a:r>
            <a:r>
              <a:rPr lang="fr-FR" sz="2000" dirty="0" smtClean="0"/>
              <a:t>-</a:t>
            </a:r>
            <a:r>
              <a:rPr lang="fr-FR" sz="2000" dirty="0" err="1" smtClean="0"/>
              <a:t>bounds</a:t>
            </a:r>
            <a:endParaRPr lang="fr-FR" sz="2000" dirty="0"/>
          </a:p>
          <a:p>
            <a:pPr lvl="1"/>
            <a:r>
              <a:rPr lang="fr-FR" sz="2000" dirty="0" err="1"/>
              <a:t>generate-mbtiles</a:t>
            </a:r>
            <a:r>
              <a:rPr lang="fr-FR" sz="2000" dirty="0"/>
              <a:t> </a:t>
            </a:r>
            <a:r>
              <a:rPr lang="fr-FR" sz="2000" dirty="0" err="1"/>
              <a:t>minzoom</a:t>
            </a:r>
            <a:r>
              <a:rPr lang="fr-FR" sz="2000" dirty="0"/>
              <a:t>=</a:t>
            </a:r>
            <a:r>
              <a:rPr lang="fr-FR" sz="2000" b="1" dirty="0"/>
              <a:t>14</a:t>
            </a:r>
            <a:r>
              <a:rPr lang="fr-FR" sz="2000" dirty="0"/>
              <a:t> </a:t>
            </a:r>
            <a:r>
              <a:rPr lang="fr-FR" sz="2000" dirty="0" err="1"/>
              <a:t>maxzoom</a:t>
            </a:r>
            <a:r>
              <a:rPr lang="fr-FR" sz="2000" dirty="0"/>
              <a:t>=</a:t>
            </a:r>
            <a:r>
              <a:rPr lang="fr-FR" sz="2000" b="1" dirty="0"/>
              <a:t>17</a:t>
            </a:r>
          </a:p>
          <a:p>
            <a:endParaRPr lang="fr-FR" sz="2400" dirty="0" smtClean="0"/>
          </a:p>
          <a:p>
            <a:r>
              <a:rPr lang="fr-FR" sz="2400" dirty="0"/>
              <a:t>Le zoom varie entre 0 (vue globale) et 23 (très détaillé</a:t>
            </a:r>
            <a:r>
              <a:rPr lang="fr-FR" sz="2400" dirty="0" smtClean="0"/>
              <a:t>)</a:t>
            </a:r>
          </a:p>
          <a:p>
            <a:pPr lvl="1"/>
            <a:r>
              <a:rPr lang="fr-FR" sz="2000" dirty="0" smtClean="0"/>
              <a:t>Zoom 12 – 1:144000</a:t>
            </a:r>
          </a:p>
          <a:p>
            <a:pPr lvl="1"/>
            <a:r>
              <a:rPr lang="fr-FR" sz="2000" dirty="0" smtClean="0"/>
              <a:t>Zoom 15 – 1:18000</a:t>
            </a:r>
          </a:p>
          <a:p>
            <a:pPr lvl="1"/>
            <a:r>
              <a:rPr lang="fr-FR" sz="2000" dirty="0" smtClean="0"/>
              <a:t>Zoom 17 – 1:4500</a:t>
            </a:r>
            <a:endParaRPr lang="fr-FR" sz="2000" dirty="0"/>
          </a:p>
          <a:p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50" y="4676775"/>
            <a:ext cx="54673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77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Carto</a:t>
            </a:r>
            <a:r>
              <a:rPr lang="fr-FR" dirty="0" smtClean="0"/>
              <a:t> Monde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Vecteurs (</a:t>
            </a:r>
            <a:r>
              <a:rPr lang="fr-FR" dirty="0" err="1" smtClean="0"/>
              <a:t>Geonames</a:t>
            </a:r>
            <a:r>
              <a:rPr lang="fr-FR" dirty="0" smtClean="0"/>
              <a:t>, OSM)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82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Geonames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b="1" dirty="0" smtClean="0"/>
              <a:t>Vecteurs – </a:t>
            </a:r>
            <a:r>
              <a:rPr lang="fr-FR" sz="2400" b="1" dirty="0" err="1" smtClean="0"/>
              <a:t>Geonames</a:t>
            </a:r>
            <a:r>
              <a:rPr lang="fr-FR" sz="2400" b="1" dirty="0"/>
              <a:t> </a:t>
            </a:r>
            <a:r>
              <a:rPr lang="fr-FR" sz="2400" b="1" dirty="0" smtClean="0"/>
              <a:t>/ </a:t>
            </a:r>
            <a:r>
              <a:rPr lang="fr-FR" sz="2400" b="1" dirty="0" smtClean="0"/>
              <a:t>GAZETTEER</a:t>
            </a:r>
            <a:endParaRPr lang="fr-FR" sz="2400" b="1" dirty="0" smtClean="0"/>
          </a:p>
          <a:p>
            <a:r>
              <a:rPr lang="fr-FR" sz="1800" dirty="0" smtClean="0"/>
              <a:t>Par pays / catégories sur </a:t>
            </a:r>
            <a:r>
              <a:rPr lang="fr-FR" sz="1800" dirty="0" smtClean="0">
                <a:hlinkClick r:id="rId4"/>
              </a:rPr>
              <a:t>https</a:t>
            </a:r>
            <a:r>
              <a:rPr lang="fr-FR" sz="1800" dirty="0">
                <a:hlinkClick r:id="rId4"/>
              </a:rPr>
              <a:t>://geonames.nga.mil/geonames/GNSData</a:t>
            </a:r>
            <a:r>
              <a:rPr lang="fr-FR" sz="1800" dirty="0" smtClean="0">
                <a:hlinkClick r:id="rId4"/>
              </a:rPr>
              <a:t>/</a:t>
            </a:r>
            <a:endParaRPr lang="fr-FR" sz="1800" dirty="0"/>
          </a:p>
          <a:p>
            <a:r>
              <a:rPr lang="fr-FR" sz="1800" dirty="0" smtClean="0"/>
              <a:t>Détail des champs et fichiers : </a:t>
            </a:r>
            <a:r>
              <a:rPr lang="fr-FR" sz="1800" dirty="0" smtClean="0">
                <a:hlinkClick r:id="rId5"/>
              </a:rPr>
              <a:t>https</a:t>
            </a:r>
            <a:r>
              <a:rPr lang="fr-FR" sz="1800" dirty="0">
                <a:hlinkClick r:id="rId5"/>
              </a:rPr>
              <a:t>://</a:t>
            </a:r>
            <a:r>
              <a:rPr lang="fr-FR" sz="1800" dirty="0" smtClean="0">
                <a:hlinkClick r:id="rId5"/>
              </a:rPr>
              <a:t>geonames.nga.mil/geonames/GNSHome/reference.html</a:t>
            </a:r>
            <a:endParaRPr lang="fr-FR" sz="1800" dirty="0" smtClean="0"/>
          </a:p>
          <a:p>
            <a:endParaRPr lang="fr-FR" sz="1800" dirty="0" smtClean="0"/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/>
          </a:p>
          <a:p>
            <a:r>
              <a:rPr lang="fr-FR" sz="1800" dirty="0" smtClean="0"/>
              <a:t>Autre source : </a:t>
            </a:r>
            <a:r>
              <a:rPr lang="fr-FR" sz="1800" dirty="0" smtClean="0">
                <a:hlinkClick r:id="rId6"/>
              </a:rPr>
              <a:t>https://geonames.org</a:t>
            </a:r>
            <a:endParaRPr lang="fr-FR" sz="1800" dirty="0" smtClean="0"/>
          </a:p>
          <a:p>
            <a:endParaRPr lang="fr-FR" sz="1800" dirty="0" smtClean="0"/>
          </a:p>
          <a:p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7"/>
          <a:srcRect t="75710"/>
          <a:stretch/>
        </p:blipFill>
        <p:spPr>
          <a:xfrm>
            <a:off x="838200" y="3162618"/>
            <a:ext cx="8104023" cy="838676"/>
          </a:xfrm>
          <a:prstGeom prst="rect">
            <a:avLst/>
          </a:prstGeom>
        </p:spPr>
      </p:pic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082888"/>
              </p:ext>
            </p:extLst>
          </p:nvPr>
        </p:nvGraphicFramePr>
        <p:xfrm>
          <a:off x="9583250" y="3676650"/>
          <a:ext cx="22098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Image bitmap" r:id="rId8" imgW="2209680" imgH="2324160" progId="Paint.Picture">
                  <p:embed/>
                </p:oleObj>
              </mc:Choice>
              <mc:Fallback>
                <p:oleObj name="Image bitmap" r:id="rId8" imgW="2209680" imgH="2324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583250" y="3676650"/>
                        <a:ext cx="2209800" cy="232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53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Autres 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https://public.opendatasoft.com/explore/dataset/world-administrative-boundaries/export/?</a:t>
            </a:r>
            <a:r>
              <a:rPr lang="fr-FR" dirty="0" smtClean="0">
                <a:hlinkClick r:id="rId2"/>
              </a:rPr>
              <a:t>flg=fr-fr</a:t>
            </a:r>
            <a:endParaRPr lang="fr-FR" dirty="0" smtClean="0"/>
          </a:p>
          <a:p>
            <a:endParaRPr lang="fr-FR" dirty="0"/>
          </a:p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www.diva-gis.org/gdata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3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Vecteurs OSM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 err="1" smtClean="0"/>
              <a:t>OpenStreetMap</a:t>
            </a:r>
            <a:r>
              <a:rPr lang="fr-FR" sz="1800" dirty="0" smtClean="0"/>
              <a:t> </a:t>
            </a:r>
            <a:r>
              <a:rPr lang="fr-FR" sz="1800" dirty="0" smtClean="0"/>
              <a:t>(OSM) met aussi à disposition des fichiers OSM</a:t>
            </a:r>
          </a:p>
          <a:p>
            <a:r>
              <a:rPr lang="fr-FR" sz="1800" dirty="0" smtClean="0"/>
              <a:t>Il s’agit de vecteurs très complets (et volumineux)</a:t>
            </a:r>
          </a:p>
          <a:p>
            <a:pPr lvl="1"/>
            <a:r>
              <a:rPr lang="fr-FR" sz="1600" dirty="0" smtClean="0"/>
              <a:t>Routes, chemins</a:t>
            </a:r>
          </a:p>
          <a:p>
            <a:pPr lvl="1"/>
            <a:r>
              <a:rPr lang="fr-FR" sz="1600" dirty="0" smtClean="0"/>
              <a:t>Points d’eau</a:t>
            </a:r>
          </a:p>
          <a:p>
            <a:pPr lvl="1"/>
            <a:r>
              <a:rPr lang="fr-FR" sz="1600" dirty="0" smtClean="0"/>
              <a:t>Rues, numéros de maisons</a:t>
            </a:r>
          </a:p>
          <a:p>
            <a:pPr lvl="1"/>
            <a:r>
              <a:rPr lang="fr-FR" sz="1600" dirty="0" smtClean="0"/>
              <a:t>Voies ferrés</a:t>
            </a:r>
          </a:p>
          <a:p>
            <a:pPr lvl="1"/>
            <a:r>
              <a:rPr lang="fr-FR" sz="1600" dirty="0" smtClean="0"/>
              <a:t>Zones ; boisées, militaires, paroissiales</a:t>
            </a:r>
          </a:p>
          <a:p>
            <a:pPr lvl="1"/>
            <a:r>
              <a:rPr lang="fr-FR" sz="1600" dirty="0" smtClean="0"/>
              <a:t>Points particuliers</a:t>
            </a:r>
            <a:endParaRPr lang="fr-FR" sz="1800" dirty="0"/>
          </a:p>
          <a:p>
            <a:pPr lvl="1"/>
            <a:endParaRPr lang="fr-FR" sz="1600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97" y="3032414"/>
            <a:ext cx="54959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0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OSM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5996686"/>
            <a:ext cx="10515600" cy="576263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Données OSM (</a:t>
            </a:r>
            <a:r>
              <a:rPr lang="fr-FR" dirty="0"/>
              <a:t>sélection de zone) : </a:t>
            </a:r>
            <a:r>
              <a:rPr lang="fr-FR" dirty="0">
                <a:hlinkClick r:id="rId2"/>
              </a:rPr>
              <a:t>https://www.openstreetmap.org/export</a:t>
            </a:r>
            <a:endParaRPr lang="fr-FR" dirty="0"/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447800"/>
            <a:ext cx="69913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1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Guide : obtenir de la </a:t>
            </a:r>
            <a:r>
              <a:rPr lang="fr-FR" dirty="0" err="1" smtClean="0"/>
              <a:t>carto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0449"/>
          </a:xfrm>
        </p:spPr>
        <p:txBody>
          <a:bodyPr>
            <a:normAutofit/>
          </a:bodyPr>
          <a:lstStyle/>
          <a:p>
            <a:r>
              <a:rPr lang="fr-FR" sz="2000" dirty="0" smtClean="0"/>
              <a:t>Internet</a:t>
            </a:r>
          </a:p>
          <a:p>
            <a:pPr lvl="1"/>
            <a:r>
              <a:rPr lang="fr-FR" sz="1600" dirty="0"/>
              <a:t>Données </a:t>
            </a:r>
            <a:r>
              <a:rPr lang="fr-FR" sz="1600" dirty="0" smtClean="0"/>
              <a:t>France, Monde</a:t>
            </a:r>
          </a:p>
          <a:p>
            <a:pPr lvl="1"/>
            <a:r>
              <a:rPr lang="fr-FR" sz="1600" dirty="0" smtClean="0"/>
              <a:t>SAT, SCAN, Vecteurs, Relief</a:t>
            </a:r>
            <a:endParaRPr lang="fr-FR" sz="1600" dirty="0"/>
          </a:p>
          <a:p>
            <a:pPr lvl="1"/>
            <a:r>
              <a:rPr lang="fr-FR" sz="1600" dirty="0" smtClean="0"/>
              <a:t>SAS </a:t>
            </a:r>
            <a:r>
              <a:rPr lang="fr-FR" sz="1600" dirty="0" err="1" smtClean="0"/>
              <a:t>Planet</a:t>
            </a:r>
            <a:r>
              <a:rPr lang="fr-FR" sz="1600" dirty="0" smtClean="0"/>
              <a:t> et </a:t>
            </a:r>
            <a:r>
              <a:rPr lang="fr-FR" sz="1600" dirty="0" err="1" smtClean="0"/>
              <a:t>Maperitive</a:t>
            </a:r>
            <a:endParaRPr lang="fr-FR" sz="2000" dirty="0"/>
          </a:p>
          <a:p>
            <a:endParaRPr lang="fr-FR" sz="2000" dirty="0" smtClean="0"/>
          </a:p>
          <a:p>
            <a:r>
              <a:rPr lang="fr-FR" sz="2000" dirty="0" smtClean="0"/>
              <a:t>Commande </a:t>
            </a:r>
            <a:r>
              <a:rPr lang="fr-FR" sz="2000" dirty="0"/>
              <a:t>auprès de l’EGI</a:t>
            </a:r>
          </a:p>
          <a:p>
            <a:pPr lvl="1"/>
            <a:r>
              <a:rPr lang="fr-FR" sz="2000" dirty="0"/>
              <a:t>Papier ou numérique</a:t>
            </a:r>
          </a:p>
          <a:p>
            <a:endParaRPr lang="fr-FR" sz="2000" dirty="0"/>
          </a:p>
          <a:p>
            <a:r>
              <a:rPr lang="fr-FR" sz="2000" dirty="0" smtClean="0"/>
              <a:t>28GG</a:t>
            </a:r>
          </a:p>
          <a:p>
            <a:pPr lvl="1"/>
            <a:r>
              <a:rPr lang="fr-FR" sz="1600" dirty="0" smtClean="0"/>
              <a:t>Site </a:t>
            </a:r>
            <a:r>
              <a:rPr lang="fr-FR" sz="1600" dirty="0" err="1" smtClean="0"/>
              <a:t>intradef</a:t>
            </a:r>
            <a:endParaRPr lang="fr-FR" sz="1600" dirty="0"/>
          </a:p>
          <a:p>
            <a:pPr lvl="1"/>
            <a:r>
              <a:rPr lang="fr-FR" sz="1600" dirty="0" smtClean="0"/>
              <a:t>CGAO : demande de production</a:t>
            </a:r>
          </a:p>
          <a:p>
            <a:pPr lvl="1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35672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OSM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838200" y="5562601"/>
            <a:ext cx="10515600" cy="1100446"/>
          </a:xfrm>
        </p:spPr>
        <p:txBody>
          <a:bodyPr>
            <a:normAutofit fontScale="77500" lnSpcReduction="20000"/>
          </a:bodyPr>
          <a:lstStyle/>
          <a:p>
            <a:r>
              <a:rPr lang="fr-FR" dirty="0" err="1" smtClean="0"/>
              <a:t>Donées</a:t>
            </a:r>
            <a:r>
              <a:rPr lang="fr-FR" dirty="0" smtClean="0"/>
              <a:t> OSM </a:t>
            </a:r>
            <a:r>
              <a:rPr lang="fr-FR" dirty="0"/>
              <a:t>(par pays/région/département) : </a:t>
            </a:r>
            <a:r>
              <a:rPr lang="fr-FR" dirty="0">
                <a:hlinkClick r:id="rId2"/>
              </a:rPr>
              <a:t>http://download.geofabrik.de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r>
              <a:rPr lang="fr-FR" dirty="0" smtClean="0"/>
              <a:t>Télécharger en .osm.bz2</a:t>
            </a:r>
          </a:p>
          <a:p>
            <a:r>
              <a:rPr lang="fr-FR" dirty="0" err="1" smtClean="0"/>
              <a:t>Dézipper</a:t>
            </a:r>
            <a:r>
              <a:rPr lang="fr-FR" dirty="0" smtClean="0"/>
              <a:t> pour obtenir le fichier .</a:t>
            </a:r>
            <a:r>
              <a:rPr lang="fr-FR" dirty="0" err="1" smtClean="0"/>
              <a:t>osm</a:t>
            </a:r>
            <a:r>
              <a:rPr lang="fr-FR" dirty="0"/>
              <a:t> </a:t>
            </a:r>
            <a:r>
              <a:rPr lang="fr-FR" dirty="0" smtClean="0"/>
              <a:t>importable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1600200"/>
            <a:ext cx="80962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77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OSM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Outils de traitement des fichiers OSM (avancé)</a:t>
            </a:r>
          </a:p>
          <a:p>
            <a:pPr lvl="1"/>
            <a:r>
              <a:rPr lang="fr-FR" dirty="0" err="1" smtClean="0"/>
              <a:t>Osmosis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wiki.openstreetmap.org/wiki/Osmosis</a:t>
            </a:r>
            <a:endParaRPr lang="fr-FR" dirty="0" smtClean="0"/>
          </a:p>
          <a:p>
            <a:pPr lvl="1"/>
            <a:r>
              <a:rPr lang="fr-FR" dirty="0" err="1"/>
              <a:t>OSMembrane</a:t>
            </a:r>
            <a:r>
              <a:rPr lang="fr-FR" dirty="0"/>
              <a:t> (interface graphique de </a:t>
            </a:r>
            <a:r>
              <a:rPr lang="fr-FR" dirty="0" err="1"/>
              <a:t>Osmosis</a:t>
            </a:r>
            <a:r>
              <a:rPr lang="fr-FR" dirty="0"/>
              <a:t>) 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wiki.openstreetmap.org/wiki/OSMembrane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3428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Carto</a:t>
            </a:r>
            <a:r>
              <a:rPr lang="fr-FR" dirty="0" smtClean="0"/>
              <a:t> Monde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Relief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3213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 internet – </a:t>
            </a:r>
            <a:r>
              <a:rPr lang="fr-FR" dirty="0" err="1"/>
              <a:t>carto</a:t>
            </a:r>
            <a:r>
              <a:rPr lang="fr-FR" dirty="0"/>
              <a:t> Monde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err="1" smtClean="0"/>
              <a:t>Imagico</a:t>
            </a:r>
            <a:endParaRPr lang="fr-FR" sz="2400" dirty="0" smtClean="0"/>
          </a:p>
          <a:p>
            <a:pPr lvl="1"/>
            <a:r>
              <a:rPr lang="fr-FR" sz="2000" dirty="0">
                <a:hlinkClick r:id="rId2"/>
              </a:rPr>
              <a:t>https://www.imagico.de/map/demsearch.php</a:t>
            </a:r>
            <a:endParaRPr lang="fr-FR" sz="2000" dirty="0"/>
          </a:p>
          <a:p>
            <a:pPr lvl="1"/>
            <a:r>
              <a:rPr lang="fr-FR" sz="2000" dirty="0" smtClean="0"/>
              <a:t>Couverture complète, précision variable</a:t>
            </a:r>
          </a:p>
          <a:p>
            <a:pPr lvl="1"/>
            <a:endParaRPr lang="fr-FR" sz="2000" dirty="0" smtClean="0"/>
          </a:p>
          <a:p>
            <a:pPr lvl="1"/>
            <a:endParaRPr lang="fr-FR" sz="2000" dirty="0"/>
          </a:p>
          <a:p>
            <a:pPr lvl="1"/>
            <a:endParaRPr lang="fr-FR" sz="2000" dirty="0" smtClean="0"/>
          </a:p>
          <a:p>
            <a:r>
              <a:rPr lang="fr-FR" sz="2400" dirty="0" err="1"/>
              <a:t>OpenDEM</a:t>
            </a:r>
            <a:endParaRPr lang="fr-FR" sz="2400" dirty="0"/>
          </a:p>
          <a:p>
            <a:pPr lvl="1"/>
            <a:r>
              <a:rPr lang="fr-FR" sz="1800" dirty="0">
                <a:hlinkClick r:id="rId3"/>
              </a:rPr>
              <a:t>https://www.opendem.info/link_dem.html</a:t>
            </a:r>
            <a:endParaRPr lang="fr-FR" sz="1800" dirty="0"/>
          </a:p>
          <a:p>
            <a:pPr lvl="1"/>
            <a:r>
              <a:rPr lang="fr-FR" sz="1800" dirty="0"/>
              <a:t>Tuiles </a:t>
            </a:r>
            <a:r>
              <a:rPr lang="fr-FR" sz="1800" dirty="0" err="1"/>
              <a:t>pré-fabriquées</a:t>
            </a:r>
            <a:endParaRPr lang="fr-FR" sz="1800" dirty="0"/>
          </a:p>
          <a:p>
            <a:pPr lvl="1"/>
            <a:r>
              <a:rPr lang="fr-FR" sz="1800" dirty="0"/>
              <a:t>Couvre des zones étendues (Europe, </a:t>
            </a:r>
            <a:r>
              <a:rPr lang="fr-FR" sz="1800" dirty="0" err="1"/>
              <a:t>etc</a:t>
            </a:r>
            <a:r>
              <a:rPr lang="fr-FR" sz="1800" dirty="0"/>
              <a:t>)</a:t>
            </a:r>
          </a:p>
          <a:p>
            <a:pPr lvl="1"/>
            <a:endParaRPr lang="fr-FR" sz="2000" dirty="0" smtClean="0"/>
          </a:p>
          <a:p>
            <a:endParaRPr lang="fr-FR" sz="2400" dirty="0" smtClean="0"/>
          </a:p>
          <a:p>
            <a:pPr lvl="1"/>
            <a:endParaRPr lang="fr-FR" sz="1800" dirty="0"/>
          </a:p>
          <a:p>
            <a:endParaRPr lang="fr-FR" sz="2400" dirty="0" smtClean="0"/>
          </a:p>
          <a:p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162" y="1359809"/>
            <a:ext cx="4536197" cy="269680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358" y="4522124"/>
            <a:ext cx="3591072" cy="233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34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 internet – </a:t>
            </a:r>
            <a:r>
              <a:rPr lang="fr-FR" dirty="0" err="1"/>
              <a:t>carto</a:t>
            </a:r>
            <a:r>
              <a:rPr lang="fr-FR" dirty="0"/>
              <a:t> </a:t>
            </a:r>
            <a:r>
              <a:rPr lang="fr-FR" dirty="0" smtClean="0"/>
              <a:t>Monde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Application APPEARS</a:t>
            </a:r>
          </a:p>
          <a:p>
            <a:pPr lvl="1"/>
            <a:r>
              <a:rPr lang="fr-FR" sz="1800" dirty="0">
                <a:hlinkClick r:id="rId3"/>
              </a:rPr>
              <a:t>https://appeears.earthdatacloud.nasa.gov/</a:t>
            </a:r>
            <a:endParaRPr lang="fr-FR" sz="1800" dirty="0"/>
          </a:p>
          <a:p>
            <a:pPr lvl="1"/>
            <a:r>
              <a:rPr lang="fr-FR" sz="1800" dirty="0" smtClean="0"/>
              <a:t>Couverture complète, sélection </a:t>
            </a:r>
            <a:r>
              <a:rPr lang="fr-FR" sz="1800" dirty="0"/>
              <a:t>de zone à exporter</a:t>
            </a:r>
          </a:p>
          <a:p>
            <a:pPr lvl="1"/>
            <a:r>
              <a:rPr lang="fr-FR" sz="1800" dirty="0" smtClean="0"/>
              <a:t>Nécessite un compte</a:t>
            </a:r>
            <a:endParaRPr lang="fr-FR" sz="18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Couverture Europe</a:t>
            </a:r>
          </a:p>
          <a:p>
            <a:pPr lvl="1"/>
            <a:r>
              <a:rPr lang="fr-FR" sz="1800" dirty="0" smtClean="0">
                <a:hlinkClick r:id="rId4"/>
              </a:rPr>
              <a:t>https</a:t>
            </a:r>
            <a:r>
              <a:rPr lang="fr-FR" sz="1800" dirty="0">
                <a:hlinkClick r:id="rId4"/>
              </a:rPr>
              <a:t>://</a:t>
            </a:r>
            <a:r>
              <a:rPr lang="fr-FR" sz="1800" dirty="0" smtClean="0">
                <a:hlinkClick r:id="rId4"/>
              </a:rPr>
              <a:t>land.copernicus.eu/imagery-in-situ/eu-dem/eu-dem-v1.1?tab=download</a:t>
            </a:r>
            <a:endParaRPr lang="fr-FR" sz="1800" dirty="0" smtClean="0"/>
          </a:p>
          <a:p>
            <a:endParaRPr lang="fr-FR" sz="2400" dirty="0"/>
          </a:p>
          <a:p>
            <a:endParaRPr lang="fr-FR" sz="2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216" y="1690688"/>
            <a:ext cx="3819525" cy="20764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216" y="4440382"/>
            <a:ext cx="39052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Export depuis </a:t>
            </a:r>
            <a:r>
              <a:rPr lang="fr-FR" dirty="0" err="1" smtClean="0"/>
              <a:t>GlobalMapper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865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Exporter depuis </a:t>
            </a:r>
            <a:r>
              <a:rPr lang="fr-FR" dirty="0" err="1" smtClean="0"/>
              <a:t>GlobalMapper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Connexion à un serveur de carte et export des données affichées</a:t>
            </a:r>
          </a:p>
          <a:p>
            <a:r>
              <a:rPr lang="fr-FR" b="1" dirty="0" smtClean="0"/>
              <a:t>Processus très long</a:t>
            </a:r>
            <a:r>
              <a:rPr lang="fr-FR" dirty="0" smtClean="0"/>
              <a:t> avec </a:t>
            </a:r>
            <a:r>
              <a:rPr lang="fr-FR" dirty="0" err="1" smtClean="0"/>
              <a:t>GlobalMapper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Serveurs de cartes :</a:t>
            </a:r>
            <a:endParaRPr lang="fr-FR" dirty="0"/>
          </a:p>
          <a:p>
            <a:pPr lvl="1"/>
            <a:r>
              <a:rPr lang="fr-FR" sz="1700" dirty="0"/>
              <a:t>IGN CARTO (</a:t>
            </a:r>
            <a:r>
              <a:rPr lang="fr-FR" sz="1700" dirty="0" smtClean="0"/>
              <a:t>WMTS) : https</a:t>
            </a:r>
            <a:r>
              <a:rPr lang="fr-FR" sz="1700" dirty="0"/>
              <a:t>://</a:t>
            </a:r>
            <a:r>
              <a:rPr lang="fr-FR" sz="1700" dirty="0" smtClean="0"/>
              <a:t>wxs.ign.fr/essentiels/geoportail/wmts?SERVICE=WMTS&amp;REQUEST=GetCapabilities</a:t>
            </a:r>
            <a:endParaRPr lang="fr-FR" sz="1700" dirty="0"/>
          </a:p>
          <a:p>
            <a:pPr lvl="1"/>
            <a:r>
              <a:rPr lang="fr-FR" sz="1700" dirty="0"/>
              <a:t>IGN SAT (</a:t>
            </a:r>
            <a:r>
              <a:rPr lang="fr-FR" sz="1700" dirty="0" smtClean="0"/>
              <a:t>WMS) : https</a:t>
            </a:r>
            <a:r>
              <a:rPr lang="fr-FR" sz="1700" dirty="0"/>
              <a:t>://</a:t>
            </a:r>
            <a:r>
              <a:rPr lang="fr-FR" sz="1700" dirty="0" smtClean="0"/>
              <a:t>wxs.ign.fr/essentiels/geoportail/r/wms?SERVICE=WMS&amp;VERSION=1.3.0&amp;REQUEST=GetCapabilities</a:t>
            </a:r>
            <a:endParaRPr lang="fr-FR" sz="1700" dirty="0"/>
          </a:p>
          <a:p>
            <a:pPr lvl="1"/>
            <a:r>
              <a:rPr lang="fr-FR" sz="1700" dirty="0" err="1"/>
              <a:t>Stamen</a:t>
            </a:r>
            <a:r>
              <a:rPr lang="fr-FR" sz="1700" dirty="0"/>
              <a:t> (basé sur </a:t>
            </a:r>
            <a:r>
              <a:rPr lang="fr-FR" sz="1700" dirty="0" smtClean="0"/>
              <a:t>OSM) : </a:t>
            </a:r>
            <a:r>
              <a:rPr lang="fr-FR" sz="1700" dirty="0" smtClean="0">
                <a:hlinkClick r:id="rId2"/>
              </a:rPr>
              <a:t>http</a:t>
            </a:r>
            <a:r>
              <a:rPr lang="fr-FR" sz="1700" dirty="0">
                <a:hlinkClick r:id="rId2"/>
              </a:rPr>
              <a:t>://maps.stamen.com/terrain/#</a:t>
            </a:r>
            <a:r>
              <a:rPr lang="fr-FR" sz="1700" dirty="0" smtClean="0">
                <a:hlinkClick r:id="rId2"/>
              </a:rPr>
              <a:t>14/48.8057/7.8598</a:t>
            </a:r>
            <a:endParaRPr lang="fr-FR" sz="1700" dirty="0" smtClean="0"/>
          </a:p>
          <a:p>
            <a:pPr lvl="1"/>
            <a:r>
              <a:rPr lang="fr-FR" sz="1700" dirty="0" smtClean="0"/>
              <a:t>OSM : </a:t>
            </a:r>
            <a:r>
              <a:rPr lang="fr-FR" sz="1700" dirty="0"/>
              <a:t>https://</a:t>
            </a:r>
            <a:r>
              <a:rPr lang="fr-FR" sz="1700" dirty="0" smtClean="0"/>
              <a:t>wms.openstreetmap.fr/wms</a:t>
            </a:r>
          </a:p>
          <a:p>
            <a:endParaRPr lang="fr-FR" dirty="0" smtClean="0"/>
          </a:p>
          <a:p>
            <a:r>
              <a:rPr lang="fr-FR" dirty="0"/>
              <a:t>Tous les services IGN 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geoservices.ign.fr/services-web-essentiels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9523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Autres sources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216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 auprès de l’EGI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Sélection des produits voulus, avec les références,</a:t>
            </a:r>
            <a:endParaRPr lang="fr-FR" dirty="0"/>
          </a:p>
          <a:p>
            <a:r>
              <a:rPr lang="fr-FR" dirty="0" smtClean="0"/>
              <a:t>Commande de produits en papier, sur CD/DVD, ou sur FTP</a:t>
            </a:r>
          </a:p>
          <a:p>
            <a:r>
              <a:rPr lang="fr-FR" dirty="0" smtClean="0"/>
              <a:t>Envoi de la commande à l’EGI</a:t>
            </a:r>
          </a:p>
          <a:p>
            <a:endParaRPr lang="fr-FR" dirty="0" smtClean="0"/>
          </a:p>
          <a:p>
            <a:r>
              <a:rPr lang="fr-FR" dirty="0" smtClean="0"/>
              <a:t>Catalogue en ligne simple à utiliser </a:t>
            </a:r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://portail-egi.intradef.gouv.fr/GeoCat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27107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Site du 28GG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>
                <a:latin typeface="Arial" panose="020B0604020202020204" pitchFamily="34" charset="0"/>
                <a:hlinkClick r:id="rId3"/>
              </a:rPr>
              <a:t>http://portail-gg28.intradef.gouv.fr/</a:t>
            </a:r>
            <a:endParaRPr lang="fr-FR" altLang="fr-FR" dirty="0">
              <a:latin typeface="Arial" panose="020B0604020202020204" pitchFamily="34" charset="0"/>
            </a:endParaRPr>
          </a:p>
          <a:p>
            <a:endParaRPr lang="fr-FR" dirty="0" smtClean="0"/>
          </a:p>
          <a:p>
            <a:r>
              <a:rPr lang="fr-FR" b="1" u="sng" dirty="0"/>
              <a:t>Dossiers théâtres</a:t>
            </a:r>
          </a:p>
          <a:p>
            <a:r>
              <a:rPr lang="fr-FR" b="1" u="sng" dirty="0"/>
              <a:t>Contact CGAO</a:t>
            </a:r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4340368"/>
            <a:ext cx="107156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0636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Carto</a:t>
            </a:r>
            <a:r>
              <a:rPr lang="fr-FR" dirty="0" smtClean="0"/>
              <a:t> France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SAT, SCAN, Vecteurs, Relief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3139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 CGAO - 28 GG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Commandement CGAO / Demande de production GEO :</a:t>
            </a:r>
          </a:p>
          <a:p>
            <a:r>
              <a:rPr lang="fr-FR" dirty="0">
                <a:hlinkClick r:id="rId2"/>
              </a:rPr>
              <a:t>28gg.stg-chef.fct@intradef.gouv.fr</a:t>
            </a:r>
            <a:endParaRPr lang="fr-FR" dirty="0"/>
          </a:p>
          <a:p>
            <a:r>
              <a:rPr lang="fr-FR" dirty="0"/>
              <a:t>821 673 87 23 / 03 88 06 87 23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Expertise / Appui technique GEO :</a:t>
            </a:r>
          </a:p>
          <a:p>
            <a:r>
              <a:rPr lang="fr-FR" dirty="0">
                <a:hlinkClick r:id="rId3"/>
              </a:rPr>
              <a:t>28gg-stg.trait.fct@intradef.gouv.fr</a:t>
            </a:r>
            <a:endParaRPr lang="fr-FR" dirty="0"/>
          </a:p>
          <a:p>
            <a:r>
              <a:rPr lang="fr-FR" dirty="0"/>
              <a:t>821 673 87 94 / 03 88 06 87 94</a:t>
            </a:r>
          </a:p>
        </p:txBody>
      </p:sp>
    </p:spTree>
    <p:extLst>
      <p:ext uri="{BB962C8B-B14F-4D97-AF65-F5344CB8AC3E}">
        <p14:creationId xmlns:p14="http://schemas.microsoft.com/office/powerpoint/2010/main" val="138558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6340" y="3633476"/>
            <a:ext cx="412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8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Carto</a:t>
            </a:r>
            <a:r>
              <a:rPr lang="fr-FR" dirty="0" smtClean="0"/>
              <a:t> France (IGN)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2113"/>
          </a:xfrm>
        </p:spPr>
        <p:txBody>
          <a:bodyPr>
            <a:noAutofit/>
          </a:bodyPr>
          <a:lstStyle/>
          <a:p>
            <a:r>
              <a:rPr lang="fr-FR" sz="2000" dirty="0"/>
              <a:t>Images SAT </a:t>
            </a:r>
          </a:p>
          <a:p>
            <a:pPr lvl="1"/>
            <a:r>
              <a:rPr lang="fr-FR" sz="1600" dirty="0" smtClean="0"/>
              <a:t>Précision 0m20</a:t>
            </a:r>
            <a:endParaRPr lang="fr-FR" sz="1600" dirty="0"/>
          </a:p>
          <a:p>
            <a:r>
              <a:rPr lang="fr-FR" sz="2000" dirty="0"/>
              <a:t>Cartes scannées </a:t>
            </a:r>
          </a:p>
          <a:p>
            <a:pPr lvl="1"/>
            <a:r>
              <a:rPr lang="fr-FR" sz="1600" dirty="0" smtClean="0"/>
              <a:t>25K, 50K, 100K, 500K, 1M</a:t>
            </a:r>
          </a:p>
          <a:p>
            <a:r>
              <a:rPr lang="fr-FR" sz="2000" dirty="0" smtClean="0"/>
              <a:t>Plan IGN</a:t>
            </a:r>
          </a:p>
          <a:p>
            <a:pPr lvl="1"/>
            <a:r>
              <a:rPr lang="fr-FR" sz="1600" dirty="0" smtClean="0"/>
              <a:t>Zoom 8 à 19</a:t>
            </a:r>
            <a:endParaRPr lang="fr-FR" sz="1600" dirty="0"/>
          </a:p>
          <a:p>
            <a:r>
              <a:rPr lang="fr-FR" sz="2000" dirty="0"/>
              <a:t>Relief</a:t>
            </a:r>
          </a:p>
          <a:p>
            <a:pPr lvl="1"/>
            <a:r>
              <a:rPr lang="fr-FR" sz="1600" dirty="0" smtClean="0"/>
              <a:t>Précision 1m et 5m</a:t>
            </a:r>
            <a:endParaRPr lang="fr-FR" sz="1600" dirty="0"/>
          </a:p>
          <a:p>
            <a:r>
              <a:rPr lang="fr-FR" sz="2000" dirty="0"/>
              <a:t>Vecteurs</a:t>
            </a:r>
          </a:p>
          <a:p>
            <a:pPr lvl="1"/>
            <a:r>
              <a:rPr lang="fr-FR" sz="1600" dirty="0"/>
              <a:t>Localités, routes, cadastre, </a:t>
            </a:r>
            <a:r>
              <a:rPr lang="fr-FR" sz="1600" dirty="0" smtClean="0"/>
              <a:t>forêts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smtClean="0"/>
              <a:t>Catalogue </a:t>
            </a:r>
            <a:r>
              <a:rPr lang="fr-FR" sz="2000" dirty="0"/>
              <a:t>IGN : </a:t>
            </a:r>
            <a:r>
              <a:rPr lang="fr-FR" sz="2000" dirty="0">
                <a:hlinkClick r:id="rId2"/>
              </a:rPr>
              <a:t>https://geoservices.ign.fr/catalogue</a:t>
            </a:r>
            <a:endParaRPr lang="fr-FR" sz="2000" dirty="0"/>
          </a:p>
          <a:p>
            <a:r>
              <a:rPr lang="fr-FR" sz="2000" dirty="0" smtClean="0"/>
              <a:t>Miroir </a:t>
            </a:r>
            <a:r>
              <a:rPr lang="fr-FR" sz="2000" dirty="0"/>
              <a:t>: </a:t>
            </a:r>
            <a:r>
              <a:rPr lang="fr-FR" sz="2000" dirty="0">
                <a:hlinkClick r:id="rId3"/>
              </a:rPr>
              <a:t>http://files.opendatarchives.fr/professionnels.ign.fr/</a:t>
            </a:r>
            <a:endParaRPr lang="fr-FR" sz="2000" dirty="0"/>
          </a:p>
          <a:p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785" y="1451458"/>
            <a:ext cx="1800225" cy="2114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44" y="1027906"/>
            <a:ext cx="4439270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Carto</a:t>
            </a:r>
            <a:r>
              <a:rPr lang="fr-FR" dirty="0" smtClean="0"/>
              <a:t> France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Autres sources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>
                <a:hlinkClick r:id="rId2"/>
              </a:rPr>
              <a:t>https</a:t>
            </a:r>
            <a:r>
              <a:rPr lang="fr-FR" sz="1800" dirty="0">
                <a:hlinkClick r:id="rId2"/>
              </a:rPr>
              <a:t>://</a:t>
            </a:r>
            <a:r>
              <a:rPr lang="fr-FR" sz="1800" dirty="0" smtClean="0">
                <a:hlinkClick r:id="rId2"/>
              </a:rPr>
              <a:t>geo.data.gouv.fr</a:t>
            </a:r>
            <a:endParaRPr lang="fr-FR" sz="1800" dirty="0" smtClean="0"/>
          </a:p>
          <a:p>
            <a:r>
              <a:rPr lang="fr-FR" sz="1800" dirty="0" smtClean="0"/>
              <a:t>Moteur </a:t>
            </a:r>
            <a:r>
              <a:rPr lang="fr-FR" sz="1800" dirty="0"/>
              <a:t>de recherche qui recense la </a:t>
            </a:r>
            <a:r>
              <a:rPr lang="fr-FR" sz="1800" dirty="0" err="1"/>
              <a:t>carto</a:t>
            </a:r>
            <a:r>
              <a:rPr lang="fr-FR" sz="1800" dirty="0"/>
              <a:t> « open data » des départements/régions</a:t>
            </a:r>
          </a:p>
          <a:p>
            <a:r>
              <a:rPr lang="fr-FR" sz="1800" dirty="0"/>
              <a:t>L’accessibilité des données dépend de chaque région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>
                <a:hlinkClick r:id="rId3"/>
              </a:rPr>
              <a:t>https</a:t>
            </a:r>
            <a:r>
              <a:rPr lang="fr-FR" sz="1800" dirty="0">
                <a:hlinkClick r:id="rId3"/>
              </a:rPr>
              <a:t>://www.data.gouv.fr/fr/datasets/donnees-sur-les-installations-radioelectriques-de-plus-de-5-watts-1</a:t>
            </a:r>
            <a:r>
              <a:rPr lang="fr-FR" sz="1800" dirty="0" smtClean="0">
                <a:hlinkClick r:id="rId3"/>
              </a:rPr>
              <a:t>/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/>
              <a:t>Emetteurs (tous types) de plus de 5W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8916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Carto</a:t>
            </a:r>
            <a:r>
              <a:rPr lang="fr-FR" dirty="0" smtClean="0"/>
              <a:t> Monde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SAS </a:t>
            </a:r>
            <a:r>
              <a:rPr lang="fr-FR" dirty="0" err="1" smtClean="0"/>
              <a:t>Planet</a:t>
            </a:r>
            <a:r>
              <a:rPr lang="fr-FR" dirty="0" smtClean="0"/>
              <a:t> (SAT et SCAN multi sources)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21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SAS </a:t>
            </a:r>
            <a:r>
              <a:rPr lang="fr-FR" dirty="0" err="1" smtClean="0"/>
              <a:t>Planet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SAS </a:t>
            </a:r>
            <a:r>
              <a:rPr lang="fr-FR" dirty="0" err="1"/>
              <a:t>Planet</a:t>
            </a:r>
            <a:r>
              <a:rPr lang="fr-FR" dirty="0"/>
              <a:t> affiche et exporte </a:t>
            </a:r>
            <a:r>
              <a:rPr lang="fr-FR" dirty="0" smtClean="0"/>
              <a:t>la </a:t>
            </a:r>
            <a:r>
              <a:rPr lang="fr-FR" dirty="0" err="1" smtClean="0"/>
              <a:t>carto</a:t>
            </a:r>
            <a:r>
              <a:rPr lang="fr-FR" dirty="0" smtClean="0"/>
              <a:t> provenant </a:t>
            </a:r>
            <a:r>
              <a:rPr lang="fr-FR" dirty="0"/>
              <a:t>de plusieurs sources</a:t>
            </a:r>
          </a:p>
          <a:p>
            <a:pPr lvl="1"/>
            <a:r>
              <a:rPr lang="fr-FR" dirty="0" smtClean="0"/>
              <a:t>Images satellites</a:t>
            </a:r>
          </a:p>
          <a:p>
            <a:pPr lvl="1"/>
            <a:r>
              <a:rPr lang="fr-FR" dirty="0" smtClean="0"/>
              <a:t>Cartes scannées</a:t>
            </a:r>
          </a:p>
          <a:p>
            <a:pPr lvl="1"/>
            <a:r>
              <a:rPr lang="fr-FR" dirty="0" smtClean="0"/>
              <a:t>Fonds Google </a:t>
            </a:r>
            <a:r>
              <a:rPr lang="fr-FR" dirty="0" err="1" smtClean="0"/>
              <a:t>maps</a:t>
            </a:r>
            <a:r>
              <a:rPr lang="fr-FR" dirty="0" smtClean="0"/>
              <a:t>, </a:t>
            </a:r>
            <a:r>
              <a:rPr lang="fr-FR" dirty="0" err="1" smtClean="0"/>
              <a:t>OpenStreetMap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/>
              <a:t>Très pratique, le logiciel nécessite cependant une phase d’installation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819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SAS </a:t>
            </a:r>
            <a:r>
              <a:rPr lang="fr-FR" dirty="0" err="1" smtClean="0"/>
              <a:t>Planet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Télécharger la dernière version de SAS </a:t>
            </a:r>
            <a:r>
              <a:rPr lang="fr-FR" dirty="0" err="1" smtClean="0"/>
              <a:t>Planet</a:t>
            </a:r>
            <a:endParaRPr lang="fr-FR" dirty="0" smtClean="0"/>
          </a:p>
          <a:p>
            <a:pPr lvl="1"/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www.sasgis.org/programs/sasplanet/nightly.php</a:t>
            </a:r>
            <a:endParaRPr lang="fr-FR" dirty="0" smtClean="0"/>
          </a:p>
          <a:p>
            <a:r>
              <a:rPr lang="fr-FR" dirty="0" smtClean="0"/>
              <a:t>Télécharger les cartes</a:t>
            </a:r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parasite.kicks-ass.org:3000/sasgis/maps/archive/master.zip</a:t>
            </a:r>
            <a:endParaRPr lang="fr-FR" dirty="0" smtClean="0"/>
          </a:p>
          <a:p>
            <a:r>
              <a:rPr lang="fr-FR" dirty="0" err="1" smtClean="0"/>
              <a:t>Dézipper</a:t>
            </a:r>
            <a:r>
              <a:rPr lang="fr-FR" dirty="0" smtClean="0"/>
              <a:t> les cartes (</a:t>
            </a:r>
            <a:r>
              <a:rPr lang="fr-FR" b="1" dirty="0" smtClean="0"/>
              <a:t>master.zip)</a:t>
            </a:r>
            <a:r>
              <a:rPr lang="fr-FR" dirty="0" smtClean="0"/>
              <a:t> </a:t>
            </a:r>
            <a:r>
              <a:rPr lang="fr-FR" dirty="0"/>
              <a:t>dans le dossier de </a:t>
            </a:r>
            <a:r>
              <a:rPr lang="fr-FR" dirty="0" err="1"/>
              <a:t>SASplanet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Résultat obtenu :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701" y="4405175"/>
            <a:ext cx="4067175" cy="14763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82323" y="5415410"/>
            <a:ext cx="1381932" cy="3849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71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SAS </a:t>
            </a:r>
            <a:r>
              <a:rPr lang="fr-FR" dirty="0" err="1" smtClean="0"/>
              <a:t>Planet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6933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Passer </a:t>
            </a:r>
            <a:r>
              <a:rPr lang="fr-FR" dirty="0"/>
              <a:t>SAS </a:t>
            </a:r>
            <a:r>
              <a:rPr lang="fr-FR" dirty="0" err="1"/>
              <a:t>Planet</a:t>
            </a:r>
            <a:r>
              <a:rPr lang="fr-FR" dirty="0"/>
              <a:t> en français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La plupart des cartes afficheront les villes en cyrilliques, pour le corriger :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ller </a:t>
            </a:r>
            <a:r>
              <a:rPr lang="fr-FR" dirty="0"/>
              <a:t>dans Settings -&gt; </a:t>
            </a:r>
            <a:r>
              <a:rPr lang="fr-FR" dirty="0" err="1"/>
              <a:t>Maps</a:t>
            </a:r>
            <a:r>
              <a:rPr lang="fr-FR" dirty="0"/>
              <a:t> Settings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ans </a:t>
            </a:r>
            <a:r>
              <a:rPr lang="fr-FR" dirty="0"/>
              <a:t>le menu "Internet", modifier </a:t>
            </a:r>
            <a:r>
              <a:rPr lang="fr-FR" dirty="0" smtClean="0"/>
              <a:t>l'adresse en remplaçant </a:t>
            </a:r>
            <a:r>
              <a:rPr lang="fr-FR" b="1" dirty="0"/>
              <a:t>hl=ru</a:t>
            </a:r>
            <a:r>
              <a:rPr lang="fr-FR" dirty="0"/>
              <a:t> par </a:t>
            </a:r>
            <a:r>
              <a:rPr lang="fr-FR" b="1" dirty="0" smtClean="0"/>
              <a:t>hl=</a:t>
            </a:r>
            <a:r>
              <a:rPr lang="fr-FR" b="1" dirty="0" err="1" smtClean="0"/>
              <a:t>fr</a:t>
            </a:r>
            <a:r>
              <a:rPr lang="fr-FR" dirty="0" smtClean="0"/>
              <a:t> et </a:t>
            </a:r>
            <a:r>
              <a:rPr lang="fr-FR" dirty="0" smtClean="0"/>
              <a:t>valider</a:t>
            </a:r>
          </a:p>
          <a:p>
            <a:pPr lvl="1"/>
            <a:r>
              <a:rPr lang="fr-FR" dirty="0" smtClean="0"/>
              <a:t>Il faudra refaire cette manip pour chaque fond de carte concerné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smtClean="0"/>
              <a:t>Il </a:t>
            </a:r>
            <a:r>
              <a:rPr lang="fr-FR" dirty="0"/>
              <a:t>faudra peut être vider le cache pour que la modification fasse </a:t>
            </a:r>
            <a:r>
              <a:rPr lang="fr-FR" dirty="0" smtClean="0"/>
              <a:t>effet :</a:t>
            </a:r>
            <a:endParaRPr lang="fr-FR" dirty="0"/>
          </a:p>
          <a:p>
            <a:pPr lvl="1"/>
            <a:r>
              <a:rPr lang="fr-FR" dirty="0" smtClean="0"/>
              <a:t>Fermer SAS </a:t>
            </a:r>
            <a:r>
              <a:rPr lang="fr-FR" dirty="0" err="1" smtClean="0"/>
              <a:t>Planet</a:t>
            </a:r>
            <a:endParaRPr lang="fr-FR" dirty="0"/>
          </a:p>
          <a:p>
            <a:pPr lvl="1"/>
            <a:r>
              <a:rPr lang="fr-FR" dirty="0" smtClean="0"/>
              <a:t>Dans le dossier de SAS </a:t>
            </a:r>
            <a:r>
              <a:rPr lang="fr-FR" dirty="0" err="1" smtClean="0"/>
              <a:t>Planet</a:t>
            </a:r>
            <a:r>
              <a:rPr lang="fr-FR" dirty="0" smtClean="0"/>
              <a:t>, supprimer le </a:t>
            </a:r>
            <a:r>
              <a:rPr lang="fr-FR" dirty="0"/>
              <a:t>dossier </a:t>
            </a:r>
            <a:r>
              <a:rPr lang="fr-FR" b="1" dirty="0" err="1" smtClean="0"/>
              <a:t>cache_sqlite</a:t>
            </a:r>
            <a:endParaRPr lang="fr-FR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259" y="1504776"/>
            <a:ext cx="59531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4397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13821</TotalTime>
  <Words>861</Words>
  <Application>Microsoft Office PowerPoint</Application>
  <PresentationFormat>Grand écran</PresentationFormat>
  <Paragraphs>213</Paragraphs>
  <Slides>30</Slides>
  <Notes>8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1_Thème Office</vt:lpstr>
      <vt:lpstr>2_Thème Office</vt:lpstr>
      <vt:lpstr>Image bitmap</vt:lpstr>
      <vt:lpstr>Guide : obtenir de la carto</vt:lpstr>
      <vt:lpstr>Guide : obtenir de la carto</vt:lpstr>
      <vt:lpstr>Carto France</vt:lpstr>
      <vt:lpstr>Carto France (IGN)</vt:lpstr>
      <vt:lpstr>Carto France</vt:lpstr>
      <vt:lpstr>Carto Monde</vt:lpstr>
      <vt:lpstr>SAS Planet</vt:lpstr>
      <vt:lpstr>Installation SAS Planet</vt:lpstr>
      <vt:lpstr>Installation SAS Planet</vt:lpstr>
      <vt:lpstr>Exporter depuis SAS Planet</vt:lpstr>
      <vt:lpstr>Exporter depuis SAS Planet</vt:lpstr>
      <vt:lpstr>Carto Monde</vt:lpstr>
      <vt:lpstr>Maperitive</vt:lpstr>
      <vt:lpstr>Exporter depuis Maperitive</vt:lpstr>
      <vt:lpstr>Carto Monde</vt:lpstr>
      <vt:lpstr>Geonames</vt:lpstr>
      <vt:lpstr>Autres vecteurs</vt:lpstr>
      <vt:lpstr>Vecteurs OSM</vt:lpstr>
      <vt:lpstr>Vecteurs OSM</vt:lpstr>
      <vt:lpstr>Vecteurs OSM</vt:lpstr>
      <vt:lpstr>Vecteurs OSM</vt:lpstr>
      <vt:lpstr>Carto Monde</vt:lpstr>
      <vt:lpstr>Sur internet – carto Monde</vt:lpstr>
      <vt:lpstr>Sur internet – carto Monde</vt:lpstr>
      <vt:lpstr>Export depuis GlobalMapper</vt:lpstr>
      <vt:lpstr>Exporter depuis GlobalMapper</vt:lpstr>
      <vt:lpstr>Autres sources</vt:lpstr>
      <vt:lpstr>Commande auprès de l’EGI</vt:lpstr>
      <vt:lpstr>Site du 28GG</vt:lpstr>
      <vt:lpstr>Contact CGAO - 28 GG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Marty</dc:creator>
  <cp:lastModifiedBy>Marty</cp:lastModifiedBy>
  <cp:revision>213</cp:revision>
  <dcterms:created xsi:type="dcterms:W3CDTF">2020-11-03T08:47:41Z</dcterms:created>
  <dcterms:modified xsi:type="dcterms:W3CDTF">2023-09-25T09:18:56Z</dcterms:modified>
</cp:coreProperties>
</file>