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268" r:id="rId4"/>
    <p:sldId id="269" r:id="rId5"/>
    <p:sldId id="266" r:id="rId6"/>
    <p:sldId id="267" r:id="rId7"/>
    <p:sldId id="270" r:id="rId8"/>
    <p:sldId id="276" r:id="rId9"/>
    <p:sldId id="277" r:id="rId10"/>
    <p:sldId id="274" r:id="rId11"/>
    <p:sldId id="275" r:id="rId12"/>
    <p:sldId id="271" r:id="rId13"/>
    <p:sldId id="283" r:id="rId14"/>
    <p:sldId id="278" r:id="rId15"/>
    <p:sldId id="259" r:id="rId16"/>
    <p:sldId id="279" r:id="rId17"/>
    <p:sldId id="280" r:id="rId18"/>
    <p:sldId id="260" r:id="rId19"/>
    <p:sldId id="281" r:id="rId20"/>
    <p:sldId id="273" r:id="rId21"/>
    <p:sldId id="282" r:id="rId22"/>
    <p:sldId id="261" r:id="rId23"/>
    <p:sldId id="263" r:id="rId24"/>
    <p:sldId id="262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55117" autoAdjust="0"/>
  </p:normalViewPr>
  <p:slideViewPr>
    <p:cSldViewPr snapToGrid="0">
      <p:cViewPr varScale="1">
        <p:scale>
          <a:sx n="38" d="100"/>
          <a:sy n="38" d="100"/>
        </p:scale>
        <p:origin x="16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vue SAT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les fichiers </a:t>
            </a:r>
            <a:r>
              <a:rPr lang="fr-FR" dirty="0" smtClean="0"/>
              <a:t>CARTO/BDORTHO/*.</a:t>
            </a:r>
            <a:r>
              <a:rPr lang="fr-FR" baseline="0" dirty="0" smtClean="0"/>
              <a:t>ECW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</a:t>
            </a:r>
            <a:r>
              <a:rPr lang="fr-FR" baseline="0" dirty="0" err="1" smtClean="0"/>
              <a:t>dted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Enregistrer l’espace de travail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Fichier -&gt; Enregistrer l’espace de travail sous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Importer le symbole VAB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Outil -&gt; Configurer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Style de point », sous menu « Symboles personnalisés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Ajouter un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l’image CARTO/import/VAB.jpg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Nommer le symbole VAB,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</a:t>
            </a:r>
            <a:r>
              <a:rPr lang="fr-FR" dirty="0" smtClean="0"/>
              <a:t>Créer le style</a:t>
            </a:r>
            <a:r>
              <a:rPr lang="fr-FR" baseline="0" dirty="0" smtClean="0"/>
              <a:t>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« Style de point », sous menu « style de point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 nouveau 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Nommer le type SAEB, choisir le symbole VAB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Définir le style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Modifier l’entité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Définir le « type d’entité » sur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Exporter la couche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la couche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Couche -&gt; Exporter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8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1) Importer vecteurs/</a:t>
            </a:r>
            <a:r>
              <a:rPr lang="fr-FR" baseline="0" dirty="0" err="1" smtClean="0"/>
              <a:t>villes_ouest.shp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Importer vecteurs/</a:t>
            </a:r>
            <a:r>
              <a:rPr lang="fr-FR" baseline="0" dirty="0" err="1" smtClean="0"/>
              <a:t>villes_ouest.shp</a:t>
            </a:r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3) Afficher le nord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Display option -&gt; </a:t>
            </a:r>
            <a:r>
              <a:rPr lang="fr-FR" baseline="0" dirty="0" err="1" smtClean="0"/>
              <a:t>north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arrow</a:t>
            </a:r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4) Afficher la grille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5) Configurer GM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configuration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Position Display Format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32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Outil COGO 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 le point, outil</a:t>
            </a:r>
            <a:r>
              <a:rPr lang="fr-FR" baseline="0" dirty="0" smtClean="0"/>
              <a:t> COGO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distance et angle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point et </a:t>
            </a:r>
            <a:r>
              <a:rPr lang="fr-FR" baseline="0" dirty="0" err="1" smtClean="0"/>
              <a:t>done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Appeler les lignes « tir 1 » et « tir 2 »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r>
              <a:rPr lang="fr-FR" baseline="0" dirty="0" smtClean="0"/>
              <a:t>2)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Outil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Circle</a:t>
            </a:r>
            <a:r>
              <a:rPr lang="fr-FR" baseline="0" dirty="0" smtClean="0"/>
              <a:t>, on clic à l’endroit du centre du cercle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</a:t>
            </a:r>
            <a:r>
              <a:rPr lang="fr-FR" dirty="0" smtClean="0"/>
              <a:t>Exporter les vecteurs</a:t>
            </a:r>
            <a:r>
              <a:rPr lang="fr-FR" baseline="0" dirty="0" smtClean="0"/>
              <a:t> au format KMZ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la/les</a:t>
            </a:r>
            <a:r>
              <a:rPr lang="fr-FR" baseline="0" dirty="0" smtClean="0"/>
              <a:t> couches voulues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92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Délimiter les points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Numériseur, sélectionner les points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Clic droit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-&gt;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coverage</a:t>
            </a:r>
            <a:r>
              <a:rPr lang="fr-FR" dirty="0" smtClean="0"/>
              <a:t> area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Créer un point central</a:t>
            </a:r>
            <a:endParaRPr lang="fr-FR" b="0" dirty="0" smtClean="0"/>
          </a:p>
          <a:p>
            <a:pPr marL="171450" indent="-171450">
              <a:buFontTx/>
              <a:buChar char="-"/>
            </a:pPr>
            <a:r>
              <a:rPr lang="fr-FR" b="0" dirty="0" smtClean="0"/>
              <a:t>Sur une</a:t>
            </a:r>
            <a:r>
              <a:rPr lang="fr-FR" b="0" baseline="0" dirty="0" smtClean="0"/>
              <a:t> zone </a:t>
            </a:r>
          </a:p>
          <a:p>
            <a:pPr marL="628650" lvl="1" indent="-171450">
              <a:buFontTx/>
              <a:buChar char="-"/>
            </a:pPr>
            <a:r>
              <a:rPr lang="fr-FR" b="0" baseline="0" dirty="0" smtClean="0"/>
              <a:t>sélectionner la zone</a:t>
            </a:r>
          </a:p>
          <a:p>
            <a:pPr marL="628650" lvl="1" indent="-171450">
              <a:buFontTx/>
              <a:buChar char="-"/>
            </a:pPr>
            <a:r>
              <a:rPr lang="fr-FR" b="0" baseline="0" dirty="0" smtClean="0"/>
              <a:t>Clic droit -&gt; Advanced </a:t>
            </a:r>
            <a:r>
              <a:rPr lang="fr-FR" b="0" baseline="0" dirty="0" err="1" smtClean="0"/>
              <a:t>Feature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Creation</a:t>
            </a:r>
            <a:r>
              <a:rPr lang="fr-FR" b="0" baseline="0" dirty="0" smtClean="0"/>
              <a:t> -&gt; </a:t>
            </a:r>
            <a:r>
              <a:rPr lang="fr-FR" b="0" baseline="0" dirty="0" err="1" smtClean="0"/>
              <a:t>Create</a:t>
            </a:r>
            <a:r>
              <a:rPr lang="fr-FR" b="0" baseline="0" dirty="0" smtClean="0"/>
              <a:t> new points </a:t>
            </a:r>
            <a:r>
              <a:rPr lang="fr-FR" b="0" baseline="0" dirty="0" err="1" smtClean="0"/>
              <a:t>at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centroid</a:t>
            </a:r>
            <a:endParaRPr lang="fr-FR" b="0" dirty="0" smtClean="0"/>
          </a:p>
          <a:p>
            <a:pPr marL="0" indent="0">
              <a:buFontTx/>
              <a:buNone/>
            </a:pPr>
            <a:endParaRPr lang="fr-FR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Sur un nuage de point 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Sélectionner les points</a:t>
            </a:r>
          </a:p>
          <a:p>
            <a:pPr marL="628650" lvl="1" indent="-171450">
              <a:buFontTx/>
              <a:buChar char="-"/>
            </a:pPr>
            <a:r>
              <a:rPr lang="fr-FR" b="0" dirty="0" smtClean="0"/>
              <a:t>Advanced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feature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creation</a:t>
            </a:r>
            <a:r>
              <a:rPr lang="fr-FR" b="0" baseline="0" dirty="0" smtClean="0"/>
              <a:t> -&gt; AVERAGE</a:t>
            </a:r>
          </a:p>
          <a:p>
            <a:pPr marL="0" indent="0">
              <a:buFontTx/>
              <a:buNone/>
            </a:pPr>
            <a:endParaRPr lang="fr-FR" b="0" baseline="0" dirty="0" smtClean="0"/>
          </a:p>
          <a:p>
            <a:pPr marL="0" indent="0">
              <a:buFontTx/>
              <a:buNone/>
            </a:pPr>
            <a:r>
              <a:rPr lang="fr-FR" b="0" baseline="0" dirty="0" smtClean="0"/>
              <a:t>2) Créer un fichier texte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Créer une couche avec un point, exporter la couche en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File avec coordonnées au format MGRS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Lors de l’importation, préciser point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, MGRS, et </a:t>
            </a:r>
            <a:r>
              <a:rPr lang="fr-FR" b="1" baseline="0" dirty="0" smtClean="0"/>
              <a:t>projection = GEOGRAPHIC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Créer un style de point /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Tools -&gt; Configure -&gt; Point styles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Custom </a:t>
            </a:r>
            <a:r>
              <a:rPr lang="fr-FR" baseline="0" dirty="0" err="1" smtClean="0"/>
              <a:t>Symbols</a:t>
            </a:r>
            <a:r>
              <a:rPr lang="fr-FR" baseline="0" dirty="0" smtClean="0"/>
              <a:t> -&gt; Ajouter l’image VAB.jpg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Point styles -&gt; Créer le style SAEB avec le symbole VAB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la couche contenant les SAEB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Clic droit -&gt; OPTIONS -&gt; Point styles -&gt; </a:t>
            </a:r>
            <a:r>
              <a:rPr lang="fr-FR" dirty="0" err="1" smtClean="0"/>
              <a:t>chosir</a:t>
            </a:r>
            <a:r>
              <a:rPr lang="fr-FR" dirty="0" smtClean="0"/>
              <a:t> le style SAEB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25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Délimiter les points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Numériseur, sélectionner les points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Clic droit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-&gt;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coverage</a:t>
            </a:r>
            <a:r>
              <a:rPr lang="fr-FR" dirty="0" smtClean="0"/>
              <a:t> area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Créer un point central</a:t>
            </a:r>
            <a:endParaRPr lang="fr-FR" b="0" dirty="0" smtClean="0"/>
          </a:p>
          <a:p>
            <a:pPr marL="171450" indent="-171450">
              <a:buFontTx/>
              <a:buChar char="-"/>
            </a:pPr>
            <a:r>
              <a:rPr lang="fr-FR" b="0" dirty="0" smtClean="0"/>
              <a:t>Sur une</a:t>
            </a:r>
            <a:r>
              <a:rPr lang="fr-FR" b="0" baseline="0" dirty="0" smtClean="0"/>
              <a:t> zone </a:t>
            </a:r>
          </a:p>
          <a:p>
            <a:pPr marL="628650" lvl="1" indent="-171450">
              <a:buFontTx/>
              <a:buChar char="-"/>
            </a:pPr>
            <a:r>
              <a:rPr lang="fr-FR" b="0" baseline="0" dirty="0" smtClean="0"/>
              <a:t>sélectionner la zone</a:t>
            </a:r>
          </a:p>
          <a:p>
            <a:pPr marL="628650" lvl="1" indent="-171450">
              <a:buFontTx/>
              <a:buChar char="-"/>
            </a:pPr>
            <a:r>
              <a:rPr lang="fr-FR" b="0" baseline="0" dirty="0" smtClean="0"/>
              <a:t>Clic droit -&gt; Advanced </a:t>
            </a:r>
            <a:r>
              <a:rPr lang="fr-FR" b="0" baseline="0" dirty="0" err="1" smtClean="0"/>
              <a:t>Feature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Creation</a:t>
            </a:r>
            <a:r>
              <a:rPr lang="fr-FR" b="0" baseline="0" dirty="0" smtClean="0"/>
              <a:t> -&gt; </a:t>
            </a:r>
            <a:r>
              <a:rPr lang="fr-FR" b="0" baseline="0" dirty="0" err="1" smtClean="0"/>
              <a:t>Create</a:t>
            </a:r>
            <a:r>
              <a:rPr lang="fr-FR" b="0" baseline="0" dirty="0" smtClean="0"/>
              <a:t> new points </a:t>
            </a:r>
            <a:r>
              <a:rPr lang="fr-FR" b="0" baseline="0" dirty="0" err="1" smtClean="0"/>
              <a:t>at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centroid</a:t>
            </a:r>
            <a:endParaRPr lang="fr-FR" b="0" dirty="0" smtClean="0"/>
          </a:p>
          <a:p>
            <a:pPr marL="0" indent="0">
              <a:buFontTx/>
              <a:buNone/>
            </a:pPr>
            <a:endParaRPr lang="fr-FR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Sur un nuage de point 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Sélectionner les points</a:t>
            </a:r>
          </a:p>
          <a:p>
            <a:pPr marL="628650" lvl="1" indent="-171450">
              <a:buFontTx/>
              <a:buChar char="-"/>
            </a:pPr>
            <a:r>
              <a:rPr lang="fr-FR" b="0" dirty="0" smtClean="0"/>
              <a:t>Advanced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feature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creation</a:t>
            </a:r>
            <a:r>
              <a:rPr lang="fr-FR" b="0" baseline="0" dirty="0" smtClean="0"/>
              <a:t> -&gt; AVERAGE</a:t>
            </a:r>
          </a:p>
          <a:p>
            <a:pPr marL="0" indent="0">
              <a:buFontTx/>
              <a:buNone/>
            </a:pPr>
            <a:endParaRPr lang="fr-FR" b="0" baseline="0" dirty="0" smtClean="0"/>
          </a:p>
          <a:p>
            <a:pPr marL="0" indent="0">
              <a:buFontTx/>
              <a:buNone/>
            </a:pPr>
            <a:endParaRPr lang="fr-FR" b="0" baseline="0" dirty="0" smtClean="0"/>
          </a:p>
          <a:p>
            <a:pPr marL="0" indent="0">
              <a:buFontTx/>
              <a:buNone/>
            </a:pPr>
            <a:endParaRPr lang="fr-F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Zone tampon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 du point, clic droit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C</a:t>
            </a:r>
            <a:r>
              <a:rPr lang="fr-FR" dirty="0" err="1" smtClean="0"/>
              <a:t>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-&gt; BUFFER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 Cercles RANGE RING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 du point, clic droit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C</a:t>
            </a:r>
            <a:r>
              <a:rPr lang="fr-FR" dirty="0" err="1" smtClean="0"/>
              <a:t>reate</a:t>
            </a:r>
            <a:r>
              <a:rPr lang="fr-FR" dirty="0" smtClean="0"/>
              <a:t> Line </a:t>
            </a:r>
            <a:r>
              <a:rPr lang="fr-FR" dirty="0" err="1" smtClean="0"/>
              <a:t>features</a:t>
            </a:r>
            <a:r>
              <a:rPr lang="fr-FR" dirty="0" smtClean="0"/>
              <a:t> -&gt; RANGE</a:t>
            </a:r>
            <a:r>
              <a:rPr lang="fr-FR" baseline="0" dirty="0" smtClean="0"/>
              <a:t> RING (2 ring, radius 500)</a:t>
            </a:r>
          </a:p>
          <a:p>
            <a:pPr marL="0" indent="0">
              <a:buFontTx/>
              <a:buNone/>
            </a:pPr>
            <a:endParaRPr lang="fr-FR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17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3) Créer un catalogue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File -&gt; 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Ou importer</a:t>
            </a:r>
            <a:r>
              <a:rPr lang="fr-FR" baseline="0" dirty="0" smtClean="0"/>
              <a:t> les cartes, les sélectionner, puis clic droit -&gt; LAYER -&gt; MAP CATALOG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4)</a:t>
            </a:r>
            <a:r>
              <a:rPr lang="fr-FR" baseline="0" dirty="0" smtClean="0"/>
              <a:t> Ajouter les données élévations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 des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Clic</a:t>
            </a:r>
            <a:r>
              <a:rPr lang="fr-FR" baseline="0" dirty="0" smtClean="0"/>
              <a:t>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…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5) Outil recherche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Champ ELEVATION, opérateur &gt;=,</a:t>
            </a:r>
            <a:r>
              <a:rPr lang="fr-FR" baseline="0" dirty="0" smtClean="0"/>
              <a:t> valeur 235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0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Changer les couleurs :</a:t>
            </a:r>
          </a:p>
          <a:p>
            <a:r>
              <a:rPr lang="fr-FR" dirty="0" smtClean="0"/>
              <a:t>Menu Outils -&gt; Configurer</a:t>
            </a:r>
          </a:p>
          <a:p>
            <a:r>
              <a:rPr lang="fr-FR" dirty="0" smtClean="0"/>
              <a:t>Onglet</a:t>
            </a:r>
            <a:r>
              <a:rPr lang="fr-FR" baseline="0" dirty="0" smtClean="0"/>
              <a:t> « Options d’</a:t>
            </a:r>
            <a:r>
              <a:rPr lang="fr-FR" baseline="0" dirty="0" err="1" smtClean="0"/>
              <a:t>alitude</a:t>
            </a:r>
            <a:r>
              <a:rPr lang="fr-FR" baseline="0" dirty="0" smtClean="0"/>
              <a:t> »</a:t>
            </a:r>
          </a:p>
          <a:p>
            <a:r>
              <a:rPr lang="fr-FR" baseline="0" dirty="0" smtClean="0"/>
              <a:t>Remplacer le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« Atlas » par « pente »</a:t>
            </a:r>
          </a:p>
          <a:p>
            <a:r>
              <a:rPr lang="fr-FR" baseline="0" dirty="0" smtClean="0"/>
              <a:t>Onglet « Options de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 »</a:t>
            </a:r>
          </a:p>
          <a:p>
            <a:r>
              <a:rPr lang="fr-FR" baseline="0" dirty="0" smtClean="0"/>
              <a:t>Définir les valeurs de pente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Minimum : En dessous de cette valeur, afficher la couleur blanche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Maximum : Au-delà de cette valeur, afficher la couleur rouge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Couleur entre min et max, afficher la couleur jaune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Changer l’ordre des couche pour mettre le relief PAR-DESSUS la carte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Sélectionner la couche relief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Clic droit -&gt; Options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Onglet 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Régler l’opacité à 80%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Activer la transparence et définir la couleur de transparence sur blanc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9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Carte de densité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Fermer le </a:t>
            </a:r>
            <a:r>
              <a:rPr lang="fr-FR" baseline="0" dirty="0" err="1" smtClean="0"/>
              <a:t>workspace</a:t>
            </a:r>
            <a:r>
              <a:rPr lang="fr-FR" baseline="0" dirty="0" smtClean="0"/>
              <a:t> précédent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Importer </a:t>
            </a:r>
            <a:r>
              <a:rPr lang="fr-FR" baseline="0" dirty="0" err="1" smtClean="0"/>
              <a:t>Densite.shp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Densite</a:t>
            </a:r>
            <a:r>
              <a:rPr lang="fr-FR" baseline="0" dirty="0" smtClean="0"/>
              <a:t>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Accepter les paramètres par défaut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4 ) Grille et comptage de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la région de </a:t>
            </a:r>
            <a:r>
              <a:rPr lang="fr-FR" baseline="0" dirty="0" err="1" smtClean="0"/>
              <a:t>Bourbach</a:t>
            </a:r>
            <a:r>
              <a:rPr lang="fr-FR" baseline="0" dirty="0" smtClean="0"/>
              <a:t>-</a:t>
            </a:r>
            <a:r>
              <a:rPr lang="fr-FR" baseline="0" dirty="0" err="1" smtClean="0"/>
              <a:t>le-Bas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ce secteur, créer une grille de 10x10 cellules, de 3kmx3km chacune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nouvellement crée, clic droit -&gt; SELECT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présence de l’attribut POINT_COUNT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de la grille, clic</a:t>
            </a:r>
            <a:r>
              <a:rPr lang="fr-FR" baseline="0" dirty="0" smtClean="0"/>
              <a:t>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Dans l’onglet Labels, utiliser l’attribut POINT_COUNT comme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47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Géo-référencement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Importer lauterbourg.png, choisir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manually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rectify</a:t>
            </a:r>
            <a:r>
              <a:rPr lang="fr-FR" baseline="0" dirty="0" smtClean="0"/>
              <a:t> image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Ploter un point sur notre image, un point sur la carte et cliquer sur « 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point to </a:t>
            </a:r>
            <a:r>
              <a:rPr lang="fr-FR" baseline="0" dirty="0" err="1" smtClean="0"/>
              <a:t>list</a:t>
            </a:r>
            <a:r>
              <a:rPr lang="fr-FR" baseline="0" dirty="0" smtClean="0"/>
              <a:t>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« 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 » pour voir si la carte est correctement affichée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Vérifier avec Tools -&gt; Image </a:t>
            </a:r>
            <a:r>
              <a:rPr lang="fr-FR" baseline="0" dirty="0" err="1" smtClean="0"/>
              <a:t>swipe</a:t>
            </a:r>
            <a:r>
              <a:rPr lang="fr-FR" baseline="0" dirty="0" smtClean="0"/>
              <a:t>. Sélectionner la/les couches supérieures et jouer avec le curseur pour masquer/afficher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Il est possible de corriger le référencement avec clic droit sur l’image -&gt; RECTIFY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</a:t>
            </a:r>
            <a:r>
              <a:rPr lang="fr-FR" baseline="0" dirty="0" smtClean="0"/>
              <a:t> Export partiel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alsace-</a:t>
            </a:r>
            <a:r>
              <a:rPr lang="fr-FR" dirty="0" err="1" smtClean="0"/>
              <a:t>moselle</a:t>
            </a:r>
            <a:r>
              <a:rPr lang="fr-FR" dirty="0" smtClean="0"/>
              <a:t>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Choisir </a:t>
            </a:r>
            <a:r>
              <a:rPr lang="fr-FR" dirty="0" err="1" smtClean="0"/>
              <a:t>GeoTiff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Onglet « Export </a:t>
            </a:r>
            <a:r>
              <a:rPr lang="fr-FR" dirty="0" err="1" smtClean="0"/>
              <a:t>Bounds</a:t>
            </a:r>
            <a:r>
              <a:rPr lang="fr-FR" dirty="0" smtClean="0"/>
              <a:t> », on peut choisir des coordonnées, dessiner un rectangle à la main, ou choisir une surface pour</a:t>
            </a:r>
            <a:r>
              <a:rPr lang="fr-FR" baseline="0" dirty="0" smtClean="0"/>
              <a:t> délimiter l’export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78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aseline="0" dirty="0" smtClean="0"/>
              <a:t>1) Importer le fichier geonames_67.csv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, coordonnées GEO décimales, Y/X/ALT, avec entêtes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geonames_67, 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Choisir </a:t>
            </a:r>
            <a:r>
              <a:rPr lang="fr-FR" baseline="0" dirty="0" err="1" smtClean="0"/>
              <a:t>ShapeFile</a:t>
            </a:r>
            <a:r>
              <a:rPr lang="fr-FR" baseline="0" dirty="0" smtClean="0"/>
              <a:t>, Exporter les points dans le fichier </a:t>
            </a:r>
            <a:r>
              <a:rPr lang="fr-FR" baseline="0" dirty="0" err="1" smtClean="0"/>
              <a:t>geo_villes_alsace.shp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Créer des surfaces,</a:t>
            </a:r>
            <a:r>
              <a:rPr lang="fr-FR" baseline="0" dirty="0" smtClean="0"/>
              <a:t> Outil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Fusion de surfaces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zones du quartier et du camp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Combiner sans prendre compte des attributs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métadonnées sont mises à jour automatiquement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4) Découpage d’une zone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Tracer la surface à retirer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la surface avec l’outil </a:t>
            </a:r>
            <a:r>
              <a:rPr lang="fr-FR" baseline="0" dirty="0" err="1" smtClean="0"/>
              <a:t>Digitizer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areas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area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Cliquer sur la surface parente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« Oui » pour supprimer l’entité qui à servit à marquer le trou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surface, les iles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36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Tracer un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Placer un point sur le départ et l’arrivée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tracer l’itinéraire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de création de ligne (traits droits ou main levée)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 passant par l’outil numériseur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Lignes -&gt; Créer ligne ou Créer trace</a:t>
            </a:r>
          </a:p>
          <a:p>
            <a:pPr marL="171450" lvl="0" indent="-171450">
              <a:buFontTx/>
              <a:buChar char="-"/>
            </a:pPr>
            <a:r>
              <a:rPr lang="fr-FR" b="1" baseline="0" dirty="0" smtClean="0"/>
              <a:t>Enregistrer l’itinéraire dans une couche « itinéraire »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Ajouter des PPO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création de point pour placer les points voulus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Enregistrer les points dans la couche itinéraire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Effectuer le profil du tracé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Analyses et mesures -&gt; Profil de tracé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4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Affecter une couleur selon un attribut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Importer le fichier </a:t>
            </a:r>
            <a:r>
              <a:rPr lang="fr-FR" baseline="0" dirty="0" err="1" smtClean="0"/>
              <a:t>zones_emprises.shp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Double clic sur la couche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Area Styles, Appliquer le style en se basant sur les valeurs d’attributs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l’attribut APPARTENANCE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Pour les GAT : noir, pour les FDS : jaune, pour l’ONU : bleu, pour les rebelles : rouge (avec transparence à 60%)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Combiner deux surfaces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deux zones FDS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Combiner sans prendre compte des attributs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Création d’un nom court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LAYER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/copy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Remplir le premier champ avec la valeur « NOM_COURT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la zone « Utiliser une formule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Utiliser la formule « 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 » avec l’attribut « 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 », et la valeur 3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Valider avec « 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Labels, utiliser l’attribut NOM_COURT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6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Exporter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la couche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KMZ : choisir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Laisser les options par défaut, valider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GPX : choisir le format GPX (GPS </a:t>
            </a:r>
            <a:r>
              <a:rPr lang="fr-FR" baseline="0" dirty="0" err="1" smtClean="0"/>
              <a:t>eXchange</a:t>
            </a:r>
            <a:r>
              <a:rPr lang="fr-FR" baseline="0" dirty="0" smtClean="0"/>
              <a:t> Format)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Laisser les options par défaut, valider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- Faire glisser le fichier CARTO\vecteurs\villes alsace\villes </a:t>
            </a:r>
            <a:r>
              <a:rPr lang="fr-FR" baseline="0" dirty="0" err="1" smtClean="0"/>
              <a:t>alsace.shp</a:t>
            </a:r>
            <a:r>
              <a:rPr lang="fr-FR" baseline="0" dirty="0" smtClean="0"/>
              <a:t> dans Global Mapper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Importer </a:t>
            </a:r>
            <a:r>
              <a:rPr lang="fr-FR" baseline="0" dirty="0" err="1" smtClean="0"/>
              <a:t>villes_ouest</a:t>
            </a: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Faire glisser le fichier CARTO\vecteurs\</a:t>
            </a:r>
            <a:r>
              <a:rPr lang="fr-FR" baseline="0" dirty="0" err="1" smtClean="0"/>
              <a:t>villes_ouest.kmz</a:t>
            </a:r>
            <a:r>
              <a:rPr lang="fr-FR" baseline="0" dirty="0" smtClean="0"/>
              <a:t> dans Global Mapper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4) Enregistrer l’espace de travail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Fichier -&gt; Enregistrer l’espace de travail sous…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0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Ouvrir exo1_itineraire.gmw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Faire glisser le fichier dans Global Mapper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Placer la PLAE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besoin, utiliser l’outil bonus/</a:t>
            </a:r>
            <a:r>
              <a:rPr lang="fr-FR" b="1" baseline="0" dirty="0" smtClean="0"/>
              <a:t>convertisseur.xlsm</a:t>
            </a:r>
            <a:r>
              <a:rPr lang="fr-FR" baseline="0" dirty="0" smtClean="0"/>
              <a:t> pour convertir les coordonnées degrés/min/sec en décimales ou inversement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Outil BDD_GONIO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Ouvrir le fichier bonus/BDD_GONIO_V8.xlsm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Remplir le fichier en indiquant le capteur, la position capteur (DMS ou décimales) et l’azimut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Cliquer sur « Générer le fichier KML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Glisser le fichier KML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Dessiner une box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rectangle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surface rectangulaire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style hachure rouge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Dessiner un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entité de surface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Modifier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Selon les cas, option 1 : insérer un point 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insérer </a:t>
            </a:r>
            <a:r>
              <a:rPr lang="fr-FR" baseline="0" dirty="0" err="1" smtClean="0"/>
              <a:t>vertice</a:t>
            </a:r>
            <a:r>
              <a:rPr lang="fr-FR" baseline="0" dirty="0" smtClean="0"/>
              <a:t> »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Cliquer à l’endroit voulu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Le point est inséré entrer les deux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 les plus proches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Option 2 : déplacer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Sélectionner un ou plusieurs points composants le </a:t>
            </a:r>
            <a:r>
              <a:rPr lang="fr-FR" baseline="0" dirty="0" err="1" smtClean="0"/>
              <a:t>poylgone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</a:t>
            </a:r>
            <a:r>
              <a:rPr lang="fr-FR" baseline="0" dirty="0" err="1" smtClean="0"/>
              <a:t>dépacer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 » </a:t>
            </a:r>
            <a:r>
              <a:rPr lang="fr-FR" b="1" baseline="0" dirty="0" smtClean="0"/>
              <a:t>(attention à ne pas sélectionner « déplacer l’entité »)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Déplacer le/les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pour agrandir le polygone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3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</a:t>
            </a:r>
            <a:r>
              <a:rPr lang="fr-FR" dirty="0" err="1" smtClean="0"/>
              <a:t>carto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CARTO/cartes/alsace2.tif</a:t>
            </a:r>
            <a:r>
              <a:rPr lang="fr-FR" baseline="0" dirty="0" smtClean="0"/>
              <a:t>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</a:t>
            </a:r>
            <a:r>
              <a:rPr lang="fr-FR" baseline="0" dirty="0" err="1" smtClean="0"/>
              <a:t>dted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Importer le vecteur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CARTO/vecteurs/villes alsace/villes </a:t>
            </a:r>
            <a:r>
              <a:rPr lang="fr-FR" dirty="0" err="1" smtClean="0"/>
              <a:t>alsace.shp</a:t>
            </a:r>
            <a:r>
              <a:rPr lang="fr-FR" baseline="0" dirty="0" smtClean="0"/>
              <a:t> dans Global Mapper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Outil de recherche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Recherche -&gt; Recherche par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Chercher </a:t>
            </a:r>
            <a:r>
              <a:rPr lang="fr-FR" baseline="0" dirty="0" err="1" smtClean="0"/>
              <a:t>Printzheim</a:t>
            </a:r>
            <a:r>
              <a:rPr lang="fr-FR" baseline="0" dirty="0" smtClean="0"/>
              <a:t> et double cliquer sur le résultat pour centrer la vue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5) Enregistrer l’espace de travail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clavier : Ctrl + 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Ou Fichier -&gt; Enregistrer l’espace de travail sous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Zoomer</a:t>
            </a:r>
            <a:r>
              <a:rPr lang="fr-FR" baseline="0" dirty="0" smtClean="0"/>
              <a:t> à l’échelle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Vue -&gt; Zoom -&gt; Zoomer à l’échelle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50000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Exporter la couche alsace2.tif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Limites d’export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Données visibles à l’écran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Valider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Exporter les données relief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Idem que précédent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relief pour l’export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7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1) </a:t>
            </a:r>
            <a:r>
              <a:rPr lang="fr-FR" dirty="0" smtClean="0"/>
              <a:t>Importer la </a:t>
            </a:r>
            <a:r>
              <a:rPr lang="fr-FR" dirty="0" err="1" smtClean="0"/>
              <a:t>carto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err="1" smtClean="0"/>
              <a:t>Printzheim.tif</a:t>
            </a:r>
            <a:r>
              <a:rPr lang="fr-FR" baseline="0" dirty="0" smtClean="0"/>
              <a:t> dans Global Mapper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err="1" smtClean="0"/>
              <a:t>Printzheim_relief.tif</a:t>
            </a:r>
            <a:r>
              <a:rPr lang="fr-FR" baseline="0" dirty="0" smtClean="0"/>
              <a:t> dans Global Mapper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Enregistrer l’espace de travail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clavier : Ctrl + 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Ou Fichier -&gt; Enregistrer l’espace de travail sous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5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Trouver</a:t>
            </a:r>
            <a:r>
              <a:rPr lang="fr-FR" baseline="0" dirty="0" smtClean="0"/>
              <a:t> le point côté 228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 environ 980m, 274° du centre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Création ou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sélectionner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 « Créer une nouvelle couche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Localiser le croisement en T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Utiliser l’outil mesure ou le COGO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croisement est en </a:t>
            </a:r>
            <a:r>
              <a:rPr lang="pl-PL" baseline="0" dirty="0" smtClean="0"/>
              <a:t>32 U LV 85091 04483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cercle /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passer par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une entité de surface -&gt; Créer une surface circulaire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CBB6-C5F9-4F99-A264-BFD13EB95464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5A58-3490-464E-99F0-E9AA70B1B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98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CBB6-C5F9-4F99-A264-BFD13EB95464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5A58-3490-464E-99F0-E9AA70B1B42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37" y="-4760"/>
            <a:ext cx="944962" cy="9449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1"/>
            <a:ext cx="106079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CBB6-C5F9-4F99-A264-BFD13EB95464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5A58-3490-464E-99F0-E9AA70B1B42F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17176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Trouver le point côté 228 à l’ouest de </a:t>
            </a:r>
            <a:r>
              <a:rPr lang="fr-FR" dirty="0" err="1" smtClean="0"/>
              <a:t>Printzheim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Placer ici un point « SAEB 1 » dans une couche dédiée</a:t>
            </a:r>
          </a:p>
          <a:p>
            <a:endParaRPr lang="fr-FR" dirty="0"/>
          </a:p>
          <a:p>
            <a:r>
              <a:rPr lang="fr-FR" dirty="0" smtClean="0"/>
              <a:t>En partant de ce point, mesurer une distance de 2,3km, azimut 244° pour localiser un croisement en T</a:t>
            </a:r>
          </a:p>
          <a:p>
            <a:endParaRPr lang="fr-FR" dirty="0"/>
          </a:p>
          <a:p>
            <a:r>
              <a:rPr lang="fr-FR" dirty="0" smtClean="0"/>
              <a:t>Dessiner une ellipse sur ce croisement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9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57442" cy="4351338"/>
          </a:xfrm>
        </p:spPr>
        <p:txBody>
          <a:bodyPr>
            <a:normAutofit/>
          </a:bodyPr>
          <a:lstStyle/>
          <a:p>
            <a:r>
              <a:rPr lang="fr-FR" dirty="0"/>
              <a:t>Importer le symbole VAB</a:t>
            </a:r>
          </a:p>
          <a:p>
            <a:r>
              <a:rPr lang="fr-FR" dirty="0" smtClean="0"/>
              <a:t>Créer le style de point « SAEB »</a:t>
            </a:r>
          </a:p>
          <a:p>
            <a:endParaRPr lang="fr-FR" dirty="0"/>
          </a:p>
          <a:p>
            <a:r>
              <a:rPr lang="fr-FR" dirty="0" smtClean="0"/>
              <a:t>Définir le point « SAEB 1» comme étant de type SAEB</a:t>
            </a:r>
          </a:p>
          <a:p>
            <a:endParaRPr lang="fr-FR" dirty="0"/>
          </a:p>
          <a:p>
            <a:r>
              <a:rPr lang="fr-FR" dirty="0" smtClean="0"/>
              <a:t>Exporter la couche vecteur en KMZ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3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EN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APRES CETTE DIAPO, TRAVAIL EN 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07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Import OSM, VMAP, PDF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45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 </a:t>
            </a:r>
            <a:r>
              <a:rPr lang="fr-FR" dirty="0" err="1" smtClean="0"/>
              <a:t>carto</a:t>
            </a:r>
            <a:r>
              <a:rPr lang="fr-FR" dirty="0" smtClean="0"/>
              <a:t> de base</a:t>
            </a:r>
          </a:p>
          <a:p>
            <a:r>
              <a:rPr lang="fr-FR" dirty="0"/>
              <a:t>Importer le vecteur </a:t>
            </a:r>
            <a:r>
              <a:rPr lang="fr-FR" b="1" dirty="0" err="1"/>
              <a:t>villes_ouest.shp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Afficher le nord sur la carte</a:t>
            </a:r>
          </a:p>
          <a:p>
            <a:r>
              <a:rPr lang="fr-FR" dirty="0"/>
              <a:t>Afficher la </a:t>
            </a:r>
            <a:r>
              <a:rPr lang="fr-FR" dirty="0" smtClean="0"/>
              <a:t>grille</a:t>
            </a:r>
            <a:endParaRPr lang="fr-FR" dirty="0"/>
          </a:p>
          <a:p>
            <a:r>
              <a:rPr lang="fr-FR" dirty="0"/>
              <a:t>Configurer GM pour afficher les coordonnées en D°M’S’’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93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Avec </a:t>
            </a:r>
            <a:r>
              <a:rPr lang="fr-FR" dirty="0"/>
              <a:t>l’outil COGO, tracer deux lignes</a:t>
            </a:r>
          </a:p>
          <a:p>
            <a:pPr lvl="1"/>
            <a:r>
              <a:rPr lang="fr-FR" dirty="0"/>
              <a:t>Depuis </a:t>
            </a:r>
            <a:r>
              <a:rPr lang="fr-FR" i="1" dirty="0" err="1"/>
              <a:t>Vittersbourg</a:t>
            </a:r>
            <a:r>
              <a:rPr lang="fr-FR" dirty="0"/>
              <a:t> à 183° sur 2,8km</a:t>
            </a:r>
          </a:p>
          <a:p>
            <a:pPr lvl="1"/>
            <a:r>
              <a:rPr lang="fr-FR" dirty="0"/>
              <a:t>Depuis </a:t>
            </a:r>
            <a:r>
              <a:rPr lang="fr-FR" i="1" dirty="0" err="1"/>
              <a:t>Honskirch</a:t>
            </a:r>
            <a:r>
              <a:rPr lang="fr-FR" dirty="0"/>
              <a:t>, à 245° sur 3km</a:t>
            </a:r>
          </a:p>
          <a:p>
            <a:pPr lvl="1"/>
            <a:endParaRPr lang="fr-FR" dirty="0"/>
          </a:p>
          <a:p>
            <a:r>
              <a:rPr lang="fr-FR" dirty="0"/>
              <a:t>Dessiner une ellipse autour du croisement des deux </a:t>
            </a:r>
            <a:r>
              <a:rPr lang="fr-FR" dirty="0" smtClean="0"/>
              <a:t>axes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Exporter les deux lignes et l’ellipse au format KMZ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43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Créer les </a:t>
            </a:r>
            <a:r>
              <a:rPr lang="fr-FR" dirty="0"/>
              <a:t>points :</a:t>
            </a:r>
          </a:p>
          <a:p>
            <a:pPr lvl="1"/>
            <a:r>
              <a:rPr lang="fr-FR" dirty="0"/>
              <a:t>SAEB1 en </a:t>
            </a:r>
            <a:r>
              <a:rPr lang="pl-PL" dirty="0"/>
              <a:t>32 U LV 50716 22826</a:t>
            </a:r>
            <a:r>
              <a:rPr lang="fr-FR" dirty="0"/>
              <a:t>, avec un point bleu</a:t>
            </a:r>
          </a:p>
          <a:p>
            <a:pPr lvl="1"/>
            <a:r>
              <a:rPr lang="fr-FR" dirty="0"/>
              <a:t>SAEB2 en </a:t>
            </a:r>
            <a:r>
              <a:rPr lang="pl-PL" dirty="0"/>
              <a:t>32 U LV 52285 21476</a:t>
            </a:r>
            <a:r>
              <a:rPr lang="fr-FR" dirty="0"/>
              <a:t>, avec un point rouge</a:t>
            </a:r>
          </a:p>
          <a:p>
            <a:endParaRPr lang="fr-FR" sz="1800" dirty="0"/>
          </a:p>
          <a:p>
            <a:r>
              <a:rPr lang="fr-FR" dirty="0" smtClean="0"/>
              <a:t>Affecter le style « SAEB » aux deux points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94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 </a:t>
            </a:r>
            <a:r>
              <a:rPr lang="fr-FR" dirty="0"/>
              <a:t>partir de la couche </a:t>
            </a:r>
            <a:r>
              <a:rPr lang="fr-FR" dirty="0" err="1"/>
              <a:t>villes_ouest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Créer une surface englobant les villes</a:t>
            </a:r>
          </a:p>
          <a:p>
            <a:pPr lvl="1"/>
            <a:r>
              <a:rPr lang="fr-FR" dirty="0"/>
              <a:t>Calculer un point </a:t>
            </a:r>
            <a:r>
              <a:rPr lang="fr-FR" dirty="0" smtClean="0"/>
              <a:t>central</a:t>
            </a:r>
          </a:p>
          <a:p>
            <a:pPr lvl="1"/>
            <a:endParaRPr lang="fr-FR" dirty="0"/>
          </a:p>
          <a:p>
            <a:r>
              <a:rPr lang="fr-FR" dirty="0"/>
              <a:t>Créer une zone tampon de 800m de rayon autour de SAEB1</a:t>
            </a:r>
          </a:p>
          <a:p>
            <a:endParaRPr lang="fr-FR" dirty="0"/>
          </a:p>
          <a:p>
            <a:r>
              <a:rPr lang="fr-FR" dirty="0"/>
              <a:t>Créer deux cercles (range ring) avec rayon de 500m autour de SAEB2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65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 catalogue de données DTED et l’importer</a:t>
            </a:r>
          </a:p>
          <a:p>
            <a:endParaRPr lang="fr-FR" dirty="0" smtClean="0"/>
          </a:p>
          <a:p>
            <a:r>
              <a:rPr lang="fr-FR" dirty="0" smtClean="0"/>
              <a:t>Ajouter les données élévations à la couche </a:t>
            </a:r>
            <a:r>
              <a:rPr lang="fr-FR" b="1" dirty="0" err="1" smtClean="0"/>
              <a:t>villes_ouest.shp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Faire une recherche pour n’afficher que les localités située à plus de 235m d’altitude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12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d’ile, fusion de zones</a:t>
            </a:r>
          </a:p>
          <a:p>
            <a:r>
              <a:rPr lang="fr-FR" dirty="0" smtClean="0"/>
              <a:t>Utilisation des formules</a:t>
            </a:r>
          </a:p>
          <a:p>
            <a:r>
              <a:rPr lang="fr-FR" dirty="0" smtClean="0"/>
              <a:t>Outil recherche</a:t>
            </a:r>
          </a:p>
          <a:p>
            <a:r>
              <a:rPr lang="fr-FR" dirty="0" smtClean="0"/>
              <a:t>Carte de pentes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392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45186" cy="4614932"/>
          </a:xfrm>
        </p:spPr>
        <p:txBody>
          <a:bodyPr>
            <a:normAutofit/>
          </a:bodyPr>
          <a:lstStyle/>
          <a:p>
            <a:r>
              <a:rPr lang="fr-FR" dirty="0" smtClean="0"/>
              <a:t>Importer la vue SAT</a:t>
            </a:r>
          </a:p>
          <a:p>
            <a:pPr lvl="1"/>
            <a:r>
              <a:rPr lang="fr-FR" dirty="0" smtClean="0"/>
              <a:t>Importer les fichiers </a:t>
            </a:r>
            <a:r>
              <a:rPr lang="fr-FR" b="1" dirty="0" smtClean="0"/>
              <a:t>CARTO/BDORTHO/*.ECW</a:t>
            </a:r>
          </a:p>
          <a:p>
            <a:endParaRPr lang="fr-FR" dirty="0" smtClean="0"/>
          </a:p>
          <a:p>
            <a:r>
              <a:rPr lang="fr-FR" dirty="0" smtClean="0"/>
              <a:t>Importer les données relief</a:t>
            </a:r>
          </a:p>
          <a:p>
            <a:pPr lvl="1"/>
            <a:r>
              <a:rPr lang="fr-FR" dirty="0" smtClean="0"/>
              <a:t>Importer tout le dossier </a:t>
            </a:r>
            <a:r>
              <a:rPr lang="fr-FR" b="1" dirty="0" smtClean="0"/>
              <a:t>CARTO/</a:t>
            </a:r>
            <a:r>
              <a:rPr lang="fr-FR" b="1" dirty="0" err="1" smtClean="0"/>
              <a:t>dted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Centrer la vue sur </a:t>
            </a:r>
            <a:r>
              <a:rPr lang="pl-PL" dirty="0" smtClean="0"/>
              <a:t>32 U LV 54890 21021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smtClean="0"/>
              <a:t>exo1_base.gmw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0683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Carte de pente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Ouvrir exo4_Printzheim.gmw 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Créer une carte de pente :</a:t>
            </a:r>
          </a:p>
          <a:p>
            <a:endParaRPr lang="fr-FR" dirty="0" smtClean="0"/>
          </a:p>
          <a:p>
            <a:r>
              <a:rPr lang="fr-FR" dirty="0" smtClean="0"/>
              <a:t>Changer la couleur</a:t>
            </a:r>
          </a:p>
          <a:p>
            <a:r>
              <a:rPr lang="fr-FR" dirty="0" smtClean="0"/>
              <a:t>Définir les min max</a:t>
            </a:r>
          </a:p>
          <a:p>
            <a:r>
              <a:rPr lang="fr-FR" dirty="0" smtClean="0"/>
              <a:t>Mettre la couche relief par-dessus</a:t>
            </a:r>
          </a:p>
          <a:p>
            <a:r>
              <a:rPr lang="fr-FR" dirty="0" smtClean="0"/>
              <a:t>Rendre le blanc invisible, et toute la couche légèrement transparente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82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Carte de densité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</a:t>
            </a:r>
            <a:r>
              <a:rPr lang="fr-FR" b="1" dirty="0" err="1"/>
              <a:t>Densite.shp</a:t>
            </a:r>
            <a:r>
              <a:rPr lang="fr-FR" dirty="0"/>
              <a:t> et générer </a:t>
            </a:r>
            <a:r>
              <a:rPr lang="fr-FR" dirty="0" smtClean="0"/>
              <a:t>une </a:t>
            </a:r>
            <a:r>
              <a:rPr lang="fr-FR" dirty="0"/>
              <a:t>carte de densité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Créer une grille qui compte les points contenus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75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Géo référencement et 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Importer </a:t>
            </a:r>
            <a:r>
              <a:rPr lang="fr-FR" b="1" dirty="0" smtClean="0"/>
              <a:t>lauterbourg.png</a:t>
            </a:r>
            <a:r>
              <a:rPr lang="fr-FR" dirty="0" smtClean="0"/>
              <a:t> et la géo-référencer.</a:t>
            </a:r>
          </a:p>
          <a:p>
            <a:pPr lvl="1"/>
            <a:r>
              <a:rPr lang="fr-FR" dirty="0" smtClean="0"/>
              <a:t>Utiliser l’outil </a:t>
            </a:r>
            <a:r>
              <a:rPr lang="fr-FR" b="1" dirty="0" smtClean="0"/>
              <a:t>Image </a:t>
            </a:r>
            <a:r>
              <a:rPr lang="fr-FR" b="1" dirty="0" err="1" smtClean="0"/>
              <a:t>swipe</a:t>
            </a:r>
            <a:r>
              <a:rPr lang="fr-FR" dirty="0" smtClean="0"/>
              <a:t> pour vérifier la cohérence.</a:t>
            </a:r>
          </a:p>
          <a:p>
            <a:endParaRPr lang="fr-FR" dirty="0" smtClean="0"/>
          </a:p>
          <a:p>
            <a:r>
              <a:rPr lang="fr-FR" dirty="0" smtClean="0"/>
              <a:t>Exporter la couche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 et ne garder que la zone entourant Lauterbourg.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576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 surface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>
            <a:normAutofit/>
          </a:bodyPr>
          <a:lstStyle/>
          <a:p>
            <a:pPr hangingPunct="0">
              <a:spcBef>
                <a:spcPts val="0"/>
              </a:spcBef>
            </a:pPr>
            <a:r>
              <a:rPr lang="fr-FR" dirty="0" smtClean="0"/>
              <a:t>Dans </a:t>
            </a:r>
            <a:r>
              <a:rPr lang="fr-FR" dirty="0"/>
              <a:t>le secteur d’</a:t>
            </a:r>
            <a:r>
              <a:rPr lang="fr-FR" i="1" dirty="0"/>
              <a:t>Haguenau</a:t>
            </a:r>
            <a:r>
              <a:rPr lang="fr-FR" dirty="0"/>
              <a:t>, créer des surfaces pour :</a:t>
            </a:r>
          </a:p>
          <a:p>
            <a:pPr lvl="1" hangingPunct="0">
              <a:spcBef>
                <a:spcPts val="0"/>
              </a:spcBef>
            </a:pPr>
            <a:r>
              <a:rPr lang="fr-FR" dirty="0"/>
              <a:t>Le camp d’</a:t>
            </a:r>
            <a:r>
              <a:rPr lang="fr-FR" dirty="0" err="1"/>
              <a:t>Oberhoffen</a:t>
            </a:r>
            <a:endParaRPr lang="fr-FR" dirty="0"/>
          </a:p>
          <a:p>
            <a:pPr lvl="1" hangingPunct="0">
              <a:spcBef>
                <a:spcPts val="0"/>
              </a:spcBef>
            </a:pPr>
            <a:r>
              <a:rPr lang="fr-FR" dirty="0"/>
              <a:t>Le quartier Estienne</a:t>
            </a:r>
          </a:p>
          <a:p>
            <a:pPr lvl="1" hangingPunct="0">
              <a:spcBef>
                <a:spcPts val="0"/>
              </a:spcBef>
            </a:pPr>
            <a:r>
              <a:rPr lang="fr-FR" dirty="0"/>
              <a:t>Haguenau</a:t>
            </a:r>
          </a:p>
          <a:p>
            <a:pPr marL="0" indent="0" hangingPunct="0">
              <a:spcBef>
                <a:spcPts val="0"/>
              </a:spcBef>
              <a:buNone/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 smtClean="0"/>
              <a:t>Fusionner </a:t>
            </a:r>
            <a:r>
              <a:rPr lang="fr-FR" dirty="0"/>
              <a:t>les zones du quartier et du camp</a:t>
            </a:r>
          </a:p>
          <a:p>
            <a:pPr hangingPunct="0">
              <a:spcBef>
                <a:spcPts val="0"/>
              </a:spcBef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/>
              <a:t>Créer une surface pour la zone de verdure autour du point 32 UMV 15450 07250 et la découper de la surface du camp</a:t>
            </a:r>
          </a:p>
        </p:txBody>
      </p:sp>
    </p:spTree>
    <p:extLst>
      <p:ext uri="{BB962C8B-B14F-4D97-AF65-F5344CB8AC3E}">
        <p14:creationId xmlns:p14="http://schemas.microsoft.com/office/powerpoint/2010/main" val="355922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 surface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zones_emprises.shp</a:t>
            </a:r>
            <a:r>
              <a:rPr lang="fr-FR" dirty="0" smtClean="0"/>
              <a:t>. Affecter une couleur à chaque zone, selon l’attribut APPARTENANCE</a:t>
            </a:r>
          </a:p>
          <a:p>
            <a:endParaRPr lang="fr-FR" dirty="0"/>
          </a:p>
          <a:p>
            <a:r>
              <a:rPr lang="fr-FR" dirty="0" smtClean="0"/>
              <a:t>Fusionner les deux zones FDS pour ne former qu’une surface</a:t>
            </a:r>
          </a:p>
          <a:p>
            <a:endParaRPr lang="fr-FR" dirty="0"/>
          </a:p>
          <a:p>
            <a:r>
              <a:rPr lang="fr-FR" dirty="0" smtClean="0"/>
              <a:t>Créer un attribut « NOM_COURT » contenant les trois premières lettres de NAME</a:t>
            </a:r>
          </a:p>
          <a:p>
            <a:pPr lvl="1"/>
            <a:r>
              <a:rPr lang="fr-FR" dirty="0" smtClean="0"/>
              <a:t>Modifier la couche pour que chaque </a:t>
            </a:r>
            <a:r>
              <a:rPr lang="fr-FR" dirty="0" err="1" smtClean="0"/>
              <a:t>feature</a:t>
            </a:r>
            <a:r>
              <a:rPr lang="fr-FR" dirty="0" smtClean="0"/>
              <a:t> affiche l’attribut NOM_COURT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7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245186" cy="4833593"/>
          </a:xfrm>
        </p:spPr>
        <p:txBody>
          <a:bodyPr>
            <a:normAutofit/>
          </a:bodyPr>
          <a:lstStyle/>
          <a:p>
            <a:r>
              <a:rPr lang="fr-FR" dirty="0"/>
              <a:t>Tracer un </a:t>
            </a:r>
            <a:r>
              <a:rPr lang="fr-FR" dirty="0" smtClean="0"/>
              <a:t>itinéraire</a:t>
            </a:r>
          </a:p>
          <a:p>
            <a:pPr lvl="1"/>
            <a:r>
              <a:rPr lang="fr-FR" dirty="0" smtClean="0"/>
              <a:t>Départ : </a:t>
            </a:r>
            <a:r>
              <a:rPr lang="pl-PL" b="1" dirty="0"/>
              <a:t>32ULV 54890 </a:t>
            </a:r>
            <a:r>
              <a:rPr lang="pl-PL" b="1" dirty="0" smtClean="0"/>
              <a:t>21021</a:t>
            </a:r>
            <a:endParaRPr lang="fr-FR" b="1" dirty="0" smtClean="0"/>
          </a:p>
          <a:p>
            <a:pPr lvl="1"/>
            <a:r>
              <a:rPr lang="fr-FR" dirty="0" smtClean="0"/>
              <a:t>Arrivée : </a:t>
            </a:r>
            <a:r>
              <a:rPr lang="pl-PL" b="1" dirty="0" smtClean="0"/>
              <a:t>32ULV </a:t>
            </a:r>
            <a:r>
              <a:rPr lang="pl-PL" b="1" dirty="0"/>
              <a:t>53274 19025</a:t>
            </a:r>
            <a:endParaRPr lang="fr-FR" b="1" dirty="0"/>
          </a:p>
          <a:p>
            <a:pPr lvl="1"/>
            <a:r>
              <a:rPr lang="fr-FR" dirty="0"/>
              <a:t>Style : ligne en pointillé, rouge, épaisseur de </a:t>
            </a:r>
            <a:r>
              <a:rPr lang="fr-FR" dirty="0" smtClean="0"/>
              <a:t>3</a:t>
            </a:r>
          </a:p>
          <a:p>
            <a:pPr lvl="1"/>
            <a:r>
              <a:rPr lang="fr-FR" dirty="0" smtClean="0"/>
              <a:t>Enregistrer dans une couche « itinéraire »</a:t>
            </a:r>
          </a:p>
          <a:p>
            <a:endParaRPr lang="fr-FR" dirty="0"/>
          </a:p>
          <a:p>
            <a:r>
              <a:rPr lang="fr-FR" dirty="0" smtClean="0"/>
              <a:t>Ajouter un PPO sur chaque croisement rencontré</a:t>
            </a:r>
          </a:p>
          <a:p>
            <a:endParaRPr lang="fr-FR" dirty="0" smtClean="0"/>
          </a:p>
          <a:p>
            <a:r>
              <a:rPr lang="fr-FR" dirty="0"/>
              <a:t>Effectuer le </a:t>
            </a:r>
            <a:r>
              <a:rPr lang="fr-FR" b="1" dirty="0"/>
              <a:t>profil du tracé</a:t>
            </a:r>
            <a:r>
              <a:rPr lang="fr-FR" dirty="0"/>
              <a:t> sur cet itinéraire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9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33593"/>
          </a:xfrm>
        </p:spPr>
        <p:txBody>
          <a:bodyPr>
            <a:normAutofit/>
          </a:bodyPr>
          <a:lstStyle/>
          <a:p>
            <a:r>
              <a:rPr lang="fr-FR" dirty="0" smtClean="0"/>
              <a:t>Exporter l’itinéraire</a:t>
            </a:r>
          </a:p>
          <a:p>
            <a:pPr lvl="1"/>
            <a:r>
              <a:rPr lang="fr-FR" dirty="0" smtClean="0"/>
              <a:t>Au format </a:t>
            </a:r>
            <a:r>
              <a:rPr lang="fr-FR" b="1" dirty="0" smtClean="0"/>
              <a:t>KMZ</a:t>
            </a:r>
          </a:p>
          <a:p>
            <a:pPr lvl="1"/>
            <a:r>
              <a:rPr lang="fr-FR" dirty="0" smtClean="0"/>
              <a:t>Au format </a:t>
            </a:r>
            <a:r>
              <a:rPr lang="fr-FR" b="1" dirty="0" smtClean="0"/>
              <a:t>GPX</a:t>
            </a:r>
          </a:p>
          <a:p>
            <a:pPr lvl="1"/>
            <a:endParaRPr lang="fr-FR" dirty="0"/>
          </a:p>
          <a:p>
            <a:r>
              <a:rPr lang="fr-FR" dirty="0" smtClean="0"/>
              <a:t>Importer le vecteur </a:t>
            </a:r>
            <a:r>
              <a:rPr lang="fr-FR" b="1" dirty="0" err="1" smtClean="0"/>
              <a:t>villes_alsace.shp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Importer le vecteur </a:t>
            </a:r>
            <a:r>
              <a:rPr lang="fr-FR" b="1" dirty="0" err="1" smtClean="0"/>
              <a:t>villes_ouest.kmz</a:t>
            </a:r>
            <a:endParaRPr lang="fr-FR" b="1" dirty="0"/>
          </a:p>
          <a:p>
            <a:pPr lvl="1"/>
            <a:endParaRPr lang="fr-FR" dirty="0"/>
          </a:p>
          <a:p>
            <a:r>
              <a:rPr lang="fr-FR" dirty="0" smtClean="0"/>
              <a:t>Enregistrer l’espace de travail « </a:t>
            </a:r>
            <a:r>
              <a:rPr lang="fr-FR" b="1" dirty="0" smtClean="0"/>
              <a:t>exo1_itineraire.gmw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3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58874"/>
            <a:ext cx="8245186" cy="49991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Ouvrir </a:t>
            </a:r>
            <a:r>
              <a:rPr lang="fr-FR" b="1" dirty="0" smtClean="0"/>
              <a:t>exo1_itineraire.gmw</a:t>
            </a:r>
          </a:p>
          <a:p>
            <a:endParaRPr lang="fr-FR" dirty="0"/>
          </a:p>
          <a:p>
            <a:r>
              <a:rPr lang="fr-FR" dirty="0" smtClean="0"/>
              <a:t>Placer la </a:t>
            </a:r>
            <a:r>
              <a:rPr lang="fr-FR" b="1" dirty="0" smtClean="0">
                <a:solidFill>
                  <a:srgbClr val="0070C0"/>
                </a:solidFill>
              </a:rPr>
              <a:t>PLAE 81</a:t>
            </a:r>
            <a:r>
              <a:rPr lang="fr-FR" dirty="0"/>
              <a:t> </a:t>
            </a:r>
            <a:r>
              <a:rPr lang="fr-FR" dirty="0" smtClean="0"/>
              <a:t>en 48</a:t>
            </a:r>
            <a:r>
              <a:rPr lang="fr-FR" dirty="0"/>
              <a:t>° 54' 29.5456" N 7° 00' 18.9347" </a:t>
            </a:r>
            <a:r>
              <a:rPr lang="fr-FR" dirty="0" smtClean="0"/>
              <a:t>E</a:t>
            </a:r>
          </a:p>
          <a:p>
            <a:r>
              <a:rPr lang="fr-FR" dirty="0"/>
              <a:t>Placer la </a:t>
            </a:r>
            <a:r>
              <a:rPr lang="fr-FR" b="1" dirty="0">
                <a:solidFill>
                  <a:srgbClr val="FF0000"/>
                </a:solidFill>
              </a:rPr>
              <a:t>PLAE </a:t>
            </a:r>
            <a:r>
              <a:rPr lang="fr-FR" b="1" dirty="0" smtClean="0">
                <a:solidFill>
                  <a:srgbClr val="FF0000"/>
                </a:solidFill>
              </a:rPr>
              <a:t>82</a:t>
            </a:r>
            <a:r>
              <a:rPr lang="fr-FR" dirty="0"/>
              <a:t> </a:t>
            </a:r>
            <a:r>
              <a:rPr lang="fr-FR" dirty="0" smtClean="0"/>
              <a:t>en 48,905329</a:t>
            </a:r>
            <a:r>
              <a:rPr lang="fr-FR" dirty="0"/>
              <a:t>	</a:t>
            </a:r>
            <a:r>
              <a:rPr lang="fr-FR" dirty="0" smtClean="0"/>
              <a:t>7,000223</a:t>
            </a:r>
          </a:p>
          <a:p>
            <a:endParaRPr lang="fr-FR" dirty="0" smtClean="0"/>
          </a:p>
          <a:p>
            <a:r>
              <a:rPr lang="fr-FR" dirty="0" smtClean="0"/>
              <a:t>Ouvrir l’outil BDD_GONIO_V8 et enregistrer les relevés </a:t>
            </a:r>
            <a:r>
              <a:rPr lang="fr-FR" dirty="0" err="1" smtClean="0"/>
              <a:t>gonio</a:t>
            </a:r>
            <a:r>
              <a:rPr lang="fr-FR" dirty="0" smtClean="0"/>
              <a:t> suivants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Générer le fichier KML et l’importer dans </a:t>
            </a:r>
            <a:r>
              <a:rPr lang="fr-FR" dirty="0" err="1" smtClean="0"/>
              <a:t>GlobalMapper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8922"/>
              </p:ext>
            </p:extLst>
          </p:nvPr>
        </p:nvGraphicFramePr>
        <p:xfrm>
          <a:off x="3425800" y="4474355"/>
          <a:ext cx="3025836" cy="137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18"/>
                <a:gridCol w="1512918"/>
              </a:tblGrid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PLAE 81</a:t>
                      </a:r>
                      <a:endParaRPr lang="fr-F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PLAE 82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172°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123°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177°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182°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128°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1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58873"/>
            <a:ext cx="8245186" cy="462143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Dessiner une box autour de la zone mise en évidence</a:t>
            </a:r>
          </a:p>
          <a:p>
            <a:pPr lvl="1"/>
            <a:r>
              <a:rPr lang="fr-FR" dirty="0" smtClean="0"/>
              <a:t>Définir le style intérieur en hachure rouge</a:t>
            </a:r>
          </a:p>
          <a:p>
            <a:pPr lvl="1"/>
            <a:endParaRPr lang="fr-FR" dirty="0"/>
          </a:p>
          <a:p>
            <a:r>
              <a:rPr lang="fr-FR" dirty="0" smtClean="0"/>
              <a:t>Aller en </a:t>
            </a:r>
            <a:r>
              <a:rPr lang="pl-PL" dirty="0"/>
              <a:t>32 U LV 54828 </a:t>
            </a:r>
            <a:r>
              <a:rPr lang="pl-PL" dirty="0" smtClean="0"/>
              <a:t>19723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Dessiner un polygone autour du bassin</a:t>
            </a:r>
          </a:p>
          <a:p>
            <a:endParaRPr lang="fr-FR" dirty="0"/>
          </a:p>
          <a:p>
            <a:r>
              <a:rPr lang="fr-FR" dirty="0" smtClean="0"/>
              <a:t>Modifier le polygone pour inclure le carré boisé à l’est</a:t>
            </a:r>
          </a:p>
          <a:p>
            <a:endParaRPr lang="fr-FR" dirty="0" smtClean="0"/>
          </a:p>
          <a:p>
            <a:r>
              <a:rPr lang="fr-FR" dirty="0" smtClean="0"/>
              <a:t>Enregistrer et fermer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50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356324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Importer la carte Alsace</a:t>
            </a:r>
          </a:p>
          <a:p>
            <a:pPr lvl="1"/>
            <a:r>
              <a:rPr lang="fr-FR" dirty="0" smtClean="0"/>
              <a:t>Fichier </a:t>
            </a:r>
            <a:r>
              <a:rPr lang="fr-FR" b="1" dirty="0" smtClean="0"/>
              <a:t>CARTO/cartes/alsace2.tif</a:t>
            </a:r>
          </a:p>
          <a:p>
            <a:endParaRPr lang="fr-FR" dirty="0" smtClean="0"/>
          </a:p>
          <a:p>
            <a:r>
              <a:rPr lang="fr-FR" dirty="0" smtClean="0"/>
              <a:t>Importer les données relief</a:t>
            </a:r>
          </a:p>
          <a:p>
            <a:pPr lvl="1"/>
            <a:r>
              <a:rPr lang="fr-FR" dirty="0" smtClean="0"/>
              <a:t>Ouvrir l’arborescence </a:t>
            </a:r>
            <a:r>
              <a:rPr lang="fr-FR" b="1" dirty="0" smtClean="0"/>
              <a:t>CARTO/</a:t>
            </a:r>
            <a:r>
              <a:rPr lang="fr-FR" b="1" dirty="0" err="1" smtClean="0"/>
              <a:t>dted</a:t>
            </a:r>
            <a:r>
              <a:rPr lang="fr-FR" b="1" dirty="0" smtClean="0"/>
              <a:t>/*.*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Importer le vecteur </a:t>
            </a:r>
            <a:r>
              <a:rPr lang="fr-FR" b="1" dirty="0" smtClean="0"/>
              <a:t>villes alsace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Utiliser l’outil recherche </a:t>
            </a:r>
            <a:r>
              <a:rPr lang="fr-FR" dirty="0"/>
              <a:t>pour localiser </a:t>
            </a:r>
            <a:r>
              <a:rPr lang="fr-FR" dirty="0" err="1"/>
              <a:t>Printzheim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smtClean="0"/>
              <a:t>exo3_base.gmw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23065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217176" cy="459505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Zoomer à l’échelle 1:50000</a:t>
            </a:r>
          </a:p>
          <a:p>
            <a:endParaRPr lang="fr-FR" dirty="0"/>
          </a:p>
          <a:p>
            <a:r>
              <a:rPr lang="fr-FR" dirty="0" smtClean="0"/>
              <a:t>Exporter la couche alsace2.tif</a:t>
            </a:r>
          </a:p>
          <a:p>
            <a:pPr lvl="1"/>
            <a:r>
              <a:rPr lang="fr-FR" dirty="0" smtClean="0"/>
              <a:t>Format GEOTIFF</a:t>
            </a:r>
          </a:p>
          <a:p>
            <a:pPr lvl="1"/>
            <a:r>
              <a:rPr lang="fr-FR" dirty="0" smtClean="0"/>
              <a:t>Exporter les données visibles à l’écran</a:t>
            </a:r>
          </a:p>
          <a:p>
            <a:pPr lvl="1"/>
            <a:r>
              <a:rPr lang="fr-FR" dirty="0" smtClean="0"/>
              <a:t>Sous le nom « </a:t>
            </a:r>
            <a:r>
              <a:rPr lang="fr-FR" b="1" dirty="0" err="1" smtClean="0"/>
              <a:t>Printzheim.tif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  <a:p>
            <a:r>
              <a:rPr lang="fr-FR" dirty="0" smtClean="0"/>
              <a:t>Répéter la procédure pour les données relief</a:t>
            </a:r>
          </a:p>
          <a:p>
            <a:pPr lvl="1"/>
            <a:r>
              <a:rPr lang="fr-FR" dirty="0" smtClean="0"/>
              <a:t>Exporter vers </a:t>
            </a:r>
            <a:r>
              <a:rPr lang="fr-FR" b="1" dirty="0" err="1" smtClean="0"/>
              <a:t>Printzheim_relief.tif</a:t>
            </a:r>
            <a:endParaRPr lang="fr-FR" b="1" dirty="0" smtClean="0"/>
          </a:p>
          <a:p>
            <a:pPr lvl="1"/>
            <a:endParaRPr lang="fr-FR" dirty="0"/>
          </a:p>
          <a:p>
            <a:r>
              <a:rPr lang="fr-FR" dirty="0" smtClean="0"/>
              <a:t>Tout fermer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76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749812" cy="4351338"/>
          </a:xfrm>
        </p:spPr>
        <p:txBody>
          <a:bodyPr/>
          <a:lstStyle/>
          <a:p>
            <a:r>
              <a:rPr lang="fr-FR" dirty="0" smtClean="0"/>
              <a:t>Importer les fichier</a:t>
            </a:r>
          </a:p>
          <a:p>
            <a:pPr lvl="1"/>
            <a:r>
              <a:rPr lang="fr-FR" dirty="0" smtClean="0"/>
              <a:t>Carte : </a:t>
            </a:r>
            <a:r>
              <a:rPr lang="fr-FR" b="1" dirty="0" err="1" smtClean="0"/>
              <a:t>Printzheim.tif</a:t>
            </a:r>
            <a:endParaRPr lang="fr-FR" b="1" dirty="0" smtClean="0"/>
          </a:p>
          <a:p>
            <a:pPr lvl="1"/>
            <a:r>
              <a:rPr lang="fr-FR" dirty="0" smtClean="0"/>
              <a:t>Relief : </a:t>
            </a:r>
            <a:r>
              <a:rPr lang="fr-FR" b="1" dirty="0" err="1" smtClean="0"/>
              <a:t>Printzheim_relief.tif</a:t>
            </a:r>
            <a:endParaRPr lang="fr-FR" b="1" dirty="0" smtClean="0"/>
          </a:p>
          <a:p>
            <a:pPr lvl="1"/>
            <a:endParaRPr lang="fr-FR" dirty="0"/>
          </a:p>
          <a:p>
            <a:r>
              <a:rPr lang="fr-FR" dirty="0"/>
              <a:t>Enregistrer l’espace de travail « </a:t>
            </a:r>
            <a:r>
              <a:rPr lang="fr-FR" b="1" dirty="0" smtClean="0"/>
              <a:t>exo4_Printzheim.gmw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066168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4993</TotalTime>
  <Words>2044</Words>
  <Application>Microsoft Office PowerPoint</Application>
  <PresentationFormat>Affichage à l'écran (4:3)</PresentationFormat>
  <Paragraphs>542</Paragraphs>
  <Slides>24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Global Mapper</vt:lpstr>
      <vt:lpstr>Exercice 1</vt:lpstr>
      <vt:lpstr>Exercice 1</vt:lpstr>
      <vt:lpstr>Exercice 1</vt:lpstr>
      <vt:lpstr>Exercice 2</vt:lpstr>
      <vt:lpstr>Exercice 2</vt:lpstr>
      <vt:lpstr>Exercice 3</vt:lpstr>
      <vt:lpstr>Exercice 3</vt:lpstr>
      <vt:lpstr>Exercice 4</vt:lpstr>
      <vt:lpstr>Exercice 4</vt:lpstr>
      <vt:lpstr>Exercice 4</vt:lpstr>
      <vt:lpstr>TRAVAIL EN COURS</vt:lpstr>
      <vt:lpstr>Présentation PowerPoint</vt:lpstr>
      <vt:lpstr>Exercice 5</vt:lpstr>
      <vt:lpstr>Exercice 5</vt:lpstr>
      <vt:lpstr>Exercice 6</vt:lpstr>
      <vt:lpstr>Exercice 6</vt:lpstr>
      <vt:lpstr>Exercice 6</vt:lpstr>
      <vt:lpstr>Présentation PowerPoint</vt:lpstr>
      <vt:lpstr>Carte de pente</vt:lpstr>
      <vt:lpstr>Carte de densité</vt:lpstr>
      <vt:lpstr>Géo référencement et export</vt:lpstr>
      <vt:lpstr>Manip surface</vt:lpstr>
      <vt:lpstr>Manip surface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199</cp:revision>
  <dcterms:created xsi:type="dcterms:W3CDTF">2020-01-26T17:11:29Z</dcterms:created>
  <dcterms:modified xsi:type="dcterms:W3CDTF">2021-05-10T12:56:17Z</dcterms:modified>
</cp:coreProperties>
</file>