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7" r:id="rId2"/>
  </p:sldMasterIdLst>
  <p:notesMasterIdLst>
    <p:notesMasterId r:id="rId34"/>
  </p:notesMasterIdLst>
  <p:sldIdLst>
    <p:sldId id="276" r:id="rId3"/>
    <p:sldId id="297" r:id="rId4"/>
    <p:sldId id="282" r:id="rId5"/>
    <p:sldId id="279" r:id="rId6"/>
    <p:sldId id="281" r:id="rId7"/>
    <p:sldId id="286" r:id="rId8"/>
    <p:sldId id="287" r:id="rId9"/>
    <p:sldId id="291" r:id="rId10"/>
    <p:sldId id="305" r:id="rId11"/>
    <p:sldId id="306" r:id="rId12"/>
    <p:sldId id="307" r:id="rId13"/>
    <p:sldId id="300" r:id="rId14"/>
    <p:sldId id="309" r:id="rId15"/>
    <p:sldId id="304" r:id="rId16"/>
    <p:sldId id="310" r:id="rId17"/>
    <p:sldId id="312" r:id="rId18"/>
    <p:sldId id="308" r:id="rId19"/>
    <p:sldId id="311" r:id="rId20"/>
    <p:sldId id="298" r:id="rId21"/>
    <p:sldId id="278" r:id="rId22"/>
    <p:sldId id="294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95" r:id="rId31"/>
    <p:sldId id="265" r:id="rId32"/>
    <p:sldId id="292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70" autoAdjust="0"/>
    <p:restoredTop sz="80350" autoAdjust="0"/>
  </p:normalViewPr>
  <p:slideViewPr>
    <p:cSldViewPr snapToGrid="0">
      <p:cViewPr varScale="1">
        <p:scale>
          <a:sx n="54" d="100"/>
          <a:sy n="54" d="100"/>
        </p:scale>
        <p:origin x="2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48F8D-022D-404F-B7E9-2A064090EDFB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1DB9F-BB1B-4B09-A1A4-736F1DCF5F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05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https://www.azavea.com/blog/2015/12/21/tools-for-getting-data-out-of-openstreetmap-and-into-desktop-gis/</a:t>
            </a:r>
          </a:p>
          <a:p>
            <a:r>
              <a:rPr lang="fr-FR" smtClean="0"/>
              <a:t>https://land.copernicus.eu/imagery-in-situ/eu-dem/eu-dem-v1.1?tab=mapview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DB9F-BB1B-4B09-A1A4-736F1DCF5FB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38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fr-FR" altLang="fr-FR" sz="1600"/>
          </a:p>
        </p:txBody>
      </p:sp>
    </p:spTree>
    <p:extLst>
      <p:ext uri="{BB962C8B-B14F-4D97-AF65-F5344CB8AC3E}">
        <p14:creationId xmlns:p14="http://schemas.microsoft.com/office/powerpoint/2010/main" val="2436942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69987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169988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0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075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075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075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4C598FC-A51A-4C10-BC7E-08C80E287FDA}" type="slidenum">
              <a:rPr lang="fr-FR" altLang="fr-FR" smtClean="0"/>
              <a:pPr/>
              <a:t>28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22788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7763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>
                <a:latin typeface="Arial" panose="020B0604020202020204" pitchFamily="34" charset="0"/>
              </a:rPr>
              <a:t>Vous pouvez télécharger ce type de produits sur le site Intradef du 28GG pour les plus récents, les autres sur le catalogue de l’EGI.</a:t>
            </a:r>
          </a:p>
        </p:txBody>
      </p:sp>
      <p:sp>
        <p:nvSpPr>
          <p:cNvPr id="117764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ACC852-FC97-4FDE-92C8-D0F63EDFB18C}" type="slidenum">
              <a:rPr lang="fr-FR" altLang="fr-FR"/>
              <a:pPr/>
              <a:t>30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53240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https://www.azavea.com/blog/2015/12/21/tools-for-getting-data-out-of-openstreetmap-and-into-desktop-gis/</a:t>
            </a:r>
          </a:p>
          <a:p>
            <a:r>
              <a:rPr lang="fr-FR" smtClean="0"/>
              <a:t>https://land.copernicus.eu/imagery-in-situ/eu-dem/eu-dem-v1.1?tab=mapview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DB9F-BB1B-4B09-A1A4-736F1DCF5FB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374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https://www.azavea.com/blog/2015/12/21/tools-for-getting-data-out-of-openstreetmap-and-into-desktop-gis/</a:t>
            </a:r>
          </a:p>
          <a:p>
            <a:r>
              <a:rPr lang="fr-FR" dirty="0" smtClean="0"/>
              <a:t>https://land.copernicus.eu/imagery-in-situ/eu-dem/eu-dem-v1.1?tab=mapview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DB9F-BB1B-4B09-A1A4-736F1DCF5FB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188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https://www.azavea.com/blog/2015/12/21/tools-for-getting-data-out-of-openstreetmap-and-into-desktop-gis/</a:t>
            </a:r>
          </a:p>
          <a:p>
            <a:r>
              <a:rPr lang="fr-FR" smtClean="0"/>
              <a:t>https://land.copernicus.eu/imagery-in-situ/eu-dem/eu-dem-v1.1?tab=mapview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DB9F-BB1B-4B09-A1A4-736F1DCF5FB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401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https://www.azavea.com/blog/2015/12/21/tools-for-getting-data-out-of-openstreetmap-and-into-desktop-gis/</a:t>
            </a:r>
          </a:p>
          <a:p>
            <a:r>
              <a:rPr lang="fr-FR" smtClean="0"/>
              <a:t>https://land.copernicus.eu/imagery-in-situ/eu-dem/eu-dem-v1.1?tab=mapview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DB9F-BB1B-4B09-A1A4-736F1DCF5FB6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041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1555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sz="1600" dirty="0"/>
              <a:t>Pour accéder au site de l’EGI</a:t>
            </a:r>
          </a:p>
        </p:txBody>
      </p:sp>
      <p:sp>
        <p:nvSpPr>
          <p:cNvPr id="15155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0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075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075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075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FA2A086-7015-4C97-BA6D-D976F45991F9}" type="slidenum">
              <a:rPr lang="fr-FR" altLang="fr-FR" smtClean="0"/>
              <a:pPr/>
              <a:t>22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11330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2579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152580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0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075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075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075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1957912-63F7-4A8E-AE6F-FA2BEB0C3766}" type="slidenum">
              <a:rPr lang="fr-FR" altLang="fr-FR" smtClean="0"/>
              <a:pPr/>
              <a:t>23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811070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 txBox="1">
            <a:spLocks noGrp="1" noChangeArrowheads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F03B3D9B-304E-4593-8A8D-5C27BDC7C2FE}" type="slidenum">
              <a:rPr lang="fr-FR" altLang="fr-FR" sz="1200"/>
              <a:pPr algn="r" eaLnBrk="1" hangingPunct="1"/>
              <a:t>25</a:t>
            </a:fld>
            <a:endParaRPr lang="fr-FR" altLang="fr-FR" sz="1200"/>
          </a:p>
        </p:txBody>
      </p:sp>
      <p:sp>
        <p:nvSpPr>
          <p:cNvPr id="153603" name="Rectangle 7"/>
          <p:cNvSpPr txBox="1">
            <a:spLocks noGrp="1" noChangeArrowheads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84FC898-948F-4235-BA58-329820EBA4AE}" type="slidenum">
              <a:rPr lang="fr-FR" altLang="fr-FR" sz="1200"/>
              <a:pPr algn="r" eaLnBrk="1" hangingPunct="1"/>
              <a:t>25</a:t>
            </a:fld>
            <a:endParaRPr lang="fr-FR" altLang="fr-FR" sz="1200"/>
          </a:p>
        </p:txBody>
      </p:sp>
      <p:sp>
        <p:nvSpPr>
          <p:cNvPr id="1536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360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25439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fr-FR" altLang="fr-FR" sz="1600"/>
          </a:p>
        </p:txBody>
      </p:sp>
    </p:spTree>
    <p:extLst>
      <p:ext uri="{BB962C8B-B14F-4D97-AF65-F5344CB8AC3E}">
        <p14:creationId xmlns:p14="http://schemas.microsoft.com/office/powerpoint/2010/main" val="3717136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6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32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908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974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024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822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76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77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383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615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41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7698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9553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9959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17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33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91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59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42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76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49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42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3EA5-292C-4331-BAB5-A6575F471254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22" descr="D:\utilisateurs\u.canet1\Pictures\comnrens.png"/>
          <p:cNvPicPr>
            <a:picLocks noChangeAspect="1" noChangeArrowheads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7"/>
          <a:stretch/>
        </p:blipFill>
        <p:spPr bwMode="auto">
          <a:xfrm>
            <a:off x="88778" y="29854"/>
            <a:ext cx="736847" cy="1148705"/>
          </a:xfrm>
          <a:prstGeom prst="rect">
            <a:avLst/>
          </a:prstGeom>
          <a:noFill/>
          <a:effectLst>
            <a:outerShdw blurRad="50800" dist="635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M:\15-PUBLIC\5 - BOI\7_INS\00-Instruction générale\Logos unités\54RT.png"/>
          <p:cNvPicPr/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2447" y="102947"/>
            <a:ext cx="805180" cy="792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4114800" y="-38100"/>
            <a:ext cx="3962400" cy="21358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fr-FR" sz="788" b="1" dirty="0" smtClean="0">
                <a:solidFill>
                  <a:srgbClr val="FF0000"/>
                </a:solidFill>
              </a:rPr>
              <a:t>DIFFUSION RESTREINTE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718" y="1274151"/>
            <a:ext cx="11050565" cy="508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870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3EA5-292C-4331-BAB5-A6575F471254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22" descr="D:\utilisateurs\u.canet1\Pictures\comnrens.png"/>
          <p:cNvPicPr>
            <a:picLocks noChangeAspect="1" noChangeArrowheads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7"/>
          <a:stretch/>
        </p:blipFill>
        <p:spPr bwMode="auto">
          <a:xfrm>
            <a:off x="88778" y="29854"/>
            <a:ext cx="736847" cy="1148705"/>
          </a:xfrm>
          <a:prstGeom prst="rect">
            <a:avLst/>
          </a:prstGeom>
          <a:noFill/>
          <a:effectLst>
            <a:outerShdw blurRad="50800" dist="635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M:\15-PUBLIC\5 - BOI\7_INS\00-Instruction générale\Logos unités\54RT.png"/>
          <p:cNvPicPr/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2447" y="102947"/>
            <a:ext cx="805180" cy="792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4114800" y="-38100"/>
            <a:ext cx="3962400" cy="21358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fr-FR" sz="788" b="1" dirty="0" smtClean="0">
                <a:solidFill>
                  <a:srgbClr val="FF0000"/>
                </a:solidFill>
              </a:rPr>
              <a:t>DIFFUSION RESTREINTE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 userDrawn="1"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718" y="1274151"/>
            <a:ext cx="11050565" cy="508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622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png"/><Relationship Id="rId5" Type="http://schemas.openxmlformats.org/officeDocument/2006/relationships/hyperlink" Target="https://geonames.nga.mil/geonames/GNSHome/reference.html" TargetMode="External"/><Relationship Id="rId4" Type="http://schemas.openxmlformats.org/officeDocument/2006/relationships/hyperlink" Target="https://geonames.nga.mil/geonames/GNSData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openstreetmap.org/export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download.geofabrik.de/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openstreetmap.org/wiki/OSMembrane" TargetMode="External"/><Relationship Id="rId2" Type="http://schemas.openxmlformats.org/officeDocument/2006/relationships/hyperlink" Target="https://wiki.openstreetmap.org/wiki/Osmosis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and.copernicus.eu/imagery-in-situ/eu-dem/eu-dem-v1.1?tab=downloa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dem.info/link_dem.html" TargetMode="External"/><Relationship Id="rId2" Type="http://schemas.openxmlformats.org/officeDocument/2006/relationships/hyperlink" Target="https://appeears.earthdatacloud.nasa.gov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eoservices.ign.fr/services-web-essentiels" TargetMode="External"/><Relationship Id="rId2" Type="http://schemas.openxmlformats.org/officeDocument/2006/relationships/hyperlink" Target="http://maps.stamen.com/terrain/#14/48.8057/7.8598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portail-egi.intradef.gouv.fr/" TargetMode="External"/><Relationship Id="rId4" Type="http://schemas.openxmlformats.org/officeDocument/2006/relationships/hyperlink" Target="https://dregi-mmvlwf03v.dr-cpt.intradef.gouv.fr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iles.opendatarchives.fr/professionnels.ign.fr/" TargetMode="External"/><Relationship Id="rId2" Type="http://schemas.openxmlformats.org/officeDocument/2006/relationships/hyperlink" Target="https://geoservices.ign.fr/catalogue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ortail-gg28.intradef.gouv.fr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28gg-stg.trait.fct@intradef.gouv.fr" TargetMode="External"/><Relationship Id="rId2" Type="http://schemas.openxmlformats.org/officeDocument/2006/relationships/hyperlink" Target="mailto:28gg.stg-chef.fct@intradef.gouv.fr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uv.fr/fr/datasets/donnees-sur-les-installations-radioelectriques-de-plus-de-5-watts-1/" TargetMode="External"/><Relationship Id="rId2" Type="http://schemas.openxmlformats.org/officeDocument/2006/relationships/hyperlink" Target="https://geo.data.gouv.fr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gis.org/downloa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aperitive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Guide : obtenir de la </a:t>
            </a:r>
            <a:r>
              <a:rPr lang="fr-FR" dirty="0" err="1" smtClean="0"/>
              <a:t>carto</a:t>
            </a:r>
            <a:endParaRPr lang="fr-FR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392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Exporter depuis </a:t>
            </a:r>
            <a:r>
              <a:rPr lang="fr-FR" dirty="0" err="1" smtClean="0"/>
              <a:t>Maperitive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Maperitive</a:t>
            </a:r>
            <a:r>
              <a:rPr lang="fr-FR" dirty="0" smtClean="0"/>
              <a:t> affiche </a:t>
            </a:r>
            <a:r>
              <a:rPr lang="fr-FR" dirty="0"/>
              <a:t>et exporte </a:t>
            </a:r>
            <a:r>
              <a:rPr lang="fr-FR" dirty="0" smtClean="0"/>
              <a:t>la </a:t>
            </a:r>
            <a:r>
              <a:rPr lang="fr-FR" dirty="0" err="1" smtClean="0"/>
              <a:t>carto</a:t>
            </a:r>
            <a:r>
              <a:rPr lang="fr-FR" dirty="0" smtClean="0"/>
              <a:t> </a:t>
            </a:r>
            <a:r>
              <a:rPr lang="fr-FR" dirty="0" err="1" smtClean="0"/>
              <a:t>OpenStreetMap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Export en </a:t>
            </a:r>
            <a:r>
              <a:rPr lang="fr-FR" dirty="0" err="1" smtClean="0"/>
              <a:t>MBtiles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076" y="2981237"/>
            <a:ext cx="7288924" cy="38767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8498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Exporter depuis </a:t>
            </a:r>
            <a:r>
              <a:rPr lang="fr-FR" dirty="0" err="1"/>
              <a:t>Maperitive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Se déplacer/zoomer sur la zone à exporter</a:t>
            </a:r>
          </a:p>
          <a:p>
            <a:endParaRPr lang="fr-FR" sz="2400" dirty="0"/>
          </a:p>
          <a:p>
            <a:r>
              <a:rPr lang="fr-FR" sz="2400" dirty="0" smtClean="0"/>
              <a:t>Dans la fenêtre de commande saisir les deux lignes :</a:t>
            </a:r>
          </a:p>
          <a:p>
            <a:pPr lvl="1"/>
            <a:r>
              <a:rPr lang="fr-FR" sz="2000" dirty="0" smtClean="0"/>
              <a:t>set-</a:t>
            </a:r>
            <a:r>
              <a:rPr lang="fr-FR" sz="2000" dirty="0" err="1" smtClean="0"/>
              <a:t>geo</a:t>
            </a:r>
            <a:r>
              <a:rPr lang="fr-FR" sz="2000" dirty="0" smtClean="0"/>
              <a:t>-</a:t>
            </a:r>
            <a:r>
              <a:rPr lang="fr-FR" sz="2000" dirty="0" err="1" smtClean="0"/>
              <a:t>bounds</a:t>
            </a:r>
            <a:endParaRPr lang="fr-FR" sz="2000" dirty="0"/>
          </a:p>
          <a:p>
            <a:pPr lvl="1"/>
            <a:r>
              <a:rPr lang="fr-FR" sz="2000" dirty="0" err="1"/>
              <a:t>generate-mbtiles</a:t>
            </a:r>
            <a:r>
              <a:rPr lang="fr-FR" sz="2000" dirty="0"/>
              <a:t> </a:t>
            </a:r>
            <a:r>
              <a:rPr lang="fr-FR" sz="2000" dirty="0" err="1"/>
              <a:t>minzoom</a:t>
            </a:r>
            <a:r>
              <a:rPr lang="fr-FR" sz="2000" dirty="0"/>
              <a:t>=14 </a:t>
            </a:r>
            <a:r>
              <a:rPr lang="fr-FR" sz="2000" dirty="0" err="1"/>
              <a:t>maxzoom</a:t>
            </a:r>
            <a:r>
              <a:rPr lang="fr-FR" sz="2000" dirty="0"/>
              <a:t>=17</a:t>
            </a:r>
          </a:p>
          <a:p>
            <a:endParaRPr lang="fr-FR" sz="2400" dirty="0" smtClean="0"/>
          </a:p>
          <a:p>
            <a:r>
              <a:rPr lang="fr-FR" sz="2400" dirty="0"/>
              <a:t>Le zoom varie entre 0 (vue globale) et 23 (très détaillé</a:t>
            </a:r>
            <a:r>
              <a:rPr lang="fr-FR" sz="2400" dirty="0" smtClean="0"/>
              <a:t>)</a:t>
            </a:r>
          </a:p>
          <a:p>
            <a:pPr lvl="1"/>
            <a:r>
              <a:rPr lang="fr-FR" sz="2000" dirty="0" smtClean="0"/>
              <a:t>Zoom 12 – 1:144000</a:t>
            </a:r>
          </a:p>
          <a:p>
            <a:pPr lvl="1"/>
            <a:r>
              <a:rPr lang="fr-FR" sz="2000" dirty="0" smtClean="0"/>
              <a:t>Zoom 15 – 1:18000</a:t>
            </a:r>
          </a:p>
          <a:p>
            <a:pPr lvl="1"/>
            <a:r>
              <a:rPr lang="fr-FR" sz="2000" dirty="0" smtClean="0"/>
              <a:t>Zoom 17 – 1:4500</a:t>
            </a:r>
            <a:endParaRPr lang="fr-FR" sz="2000" dirty="0"/>
          </a:p>
          <a:p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40627" r="20404"/>
          <a:stretch/>
        </p:blipFill>
        <p:spPr>
          <a:xfrm>
            <a:off x="6747930" y="4698124"/>
            <a:ext cx="5444070" cy="21598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1577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Sur internet – </a:t>
            </a:r>
            <a:r>
              <a:rPr lang="fr-FR" dirty="0" err="1"/>
              <a:t>carto</a:t>
            </a:r>
            <a:r>
              <a:rPr lang="fr-FR" dirty="0"/>
              <a:t> </a:t>
            </a:r>
            <a:r>
              <a:rPr lang="fr-FR" dirty="0" smtClean="0"/>
              <a:t>Monde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b="1" dirty="0" smtClean="0"/>
              <a:t>Vecteurs – </a:t>
            </a:r>
            <a:r>
              <a:rPr lang="fr-FR" sz="2400" b="1" dirty="0" err="1" smtClean="0"/>
              <a:t>Geonames</a:t>
            </a:r>
            <a:r>
              <a:rPr lang="fr-FR" sz="2400" b="1" dirty="0"/>
              <a:t> </a:t>
            </a:r>
            <a:r>
              <a:rPr lang="fr-FR" sz="2400" b="1" dirty="0" smtClean="0"/>
              <a:t>/ GAZETTER</a:t>
            </a:r>
          </a:p>
          <a:p>
            <a:r>
              <a:rPr lang="fr-FR" sz="1800" dirty="0" smtClean="0"/>
              <a:t>Par pays / catégories sur </a:t>
            </a:r>
            <a:r>
              <a:rPr lang="fr-FR" sz="1800" dirty="0" smtClean="0">
                <a:hlinkClick r:id="rId4"/>
              </a:rPr>
              <a:t>https</a:t>
            </a:r>
            <a:r>
              <a:rPr lang="fr-FR" sz="1800" dirty="0">
                <a:hlinkClick r:id="rId4"/>
              </a:rPr>
              <a:t>://geonames.nga.mil/geonames/GNSData</a:t>
            </a:r>
            <a:r>
              <a:rPr lang="fr-FR" sz="1800" dirty="0" smtClean="0">
                <a:hlinkClick r:id="rId4"/>
              </a:rPr>
              <a:t>/</a:t>
            </a:r>
            <a:endParaRPr lang="fr-FR" sz="1800" dirty="0"/>
          </a:p>
          <a:p>
            <a:r>
              <a:rPr lang="fr-FR" sz="1800" dirty="0" smtClean="0"/>
              <a:t>Détail des champs et fichiers : </a:t>
            </a:r>
            <a:r>
              <a:rPr lang="fr-FR" sz="1800" dirty="0" smtClean="0">
                <a:hlinkClick r:id="rId5"/>
              </a:rPr>
              <a:t>https</a:t>
            </a:r>
            <a:r>
              <a:rPr lang="fr-FR" sz="1800" dirty="0">
                <a:hlinkClick r:id="rId5"/>
              </a:rPr>
              <a:t>://</a:t>
            </a:r>
            <a:r>
              <a:rPr lang="fr-FR" sz="1800" dirty="0" smtClean="0">
                <a:hlinkClick r:id="rId5"/>
              </a:rPr>
              <a:t>geonames.nga.mil/geonames/GNSHome/reference.html</a:t>
            </a:r>
            <a:endParaRPr lang="fr-FR" sz="1800" dirty="0" smtClean="0"/>
          </a:p>
          <a:p>
            <a:endParaRPr lang="fr-FR" sz="1800" dirty="0" smtClean="0"/>
          </a:p>
          <a:p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3359944"/>
            <a:ext cx="8104023" cy="3452812"/>
          </a:xfrm>
          <a:prstGeom prst="rect">
            <a:avLst/>
          </a:prstGeom>
        </p:spPr>
      </p:pic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082888"/>
              </p:ext>
            </p:extLst>
          </p:nvPr>
        </p:nvGraphicFramePr>
        <p:xfrm>
          <a:off x="9583250" y="3676650"/>
          <a:ext cx="220980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Image bitmap" r:id="rId7" imgW="2209680" imgH="2324160" progId="Paint.Picture">
                  <p:embed/>
                </p:oleObj>
              </mc:Choice>
              <mc:Fallback>
                <p:oleObj name="Image bitmap" r:id="rId7" imgW="2209680" imgH="23241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583250" y="3676650"/>
                        <a:ext cx="2209800" cy="232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532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Sur internet – </a:t>
            </a:r>
            <a:r>
              <a:rPr lang="fr-FR" dirty="0" err="1"/>
              <a:t>carto</a:t>
            </a:r>
            <a:r>
              <a:rPr lang="fr-FR" dirty="0"/>
              <a:t> </a:t>
            </a:r>
            <a:r>
              <a:rPr lang="fr-FR" dirty="0" smtClean="0"/>
              <a:t>Monde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b="1" dirty="0"/>
              <a:t>Vecteurs – </a:t>
            </a:r>
            <a:r>
              <a:rPr lang="fr-FR" sz="2400" b="1" dirty="0" err="1"/>
              <a:t>Geonames</a:t>
            </a:r>
            <a:r>
              <a:rPr lang="fr-FR" sz="2400" b="1" dirty="0"/>
              <a:t> / </a:t>
            </a:r>
            <a:r>
              <a:rPr lang="fr-FR" sz="2400" b="1" dirty="0" smtClean="0"/>
              <a:t>GAZETTER</a:t>
            </a:r>
            <a:endParaRPr lang="fr-FR" sz="2400" dirty="0" smtClean="0"/>
          </a:p>
          <a:p>
            <a:r>
              <a:rPr lang="fr-FR" sz="1800" dirty="0" err="1" smtClean="0"/>
              <a:t>OpenStreetMap</a:t>
            </a:r>
            <a:r>
              <a:rPr lang="fr-FR" sz="1800" dirty="0" smtClean="0"/>
              <a:t> (OSM) met aussi à disposition des fichiers OSM</a:t>
            </a:r>
          </a:p>
          <a:p>
            <a:r>
              <a:rPr lang="fr-FR" sz="1800" dirty="0" smtClean="0"/>
              <a:t>Il s’agit de vecteurs très complets (et volumineux)</a:t>
            </a:r>
          </a:p>
          <a:p>
            <a:pPr lvl="1"/>
            <a:r>
              <a:rPr lang="fr-FR" sz="1600" dirty="0" smtClean="0"/>
              <a:t>Routes, voies, chemins</a:t>
            </a:r>
            <a:endParaRPr lang="fr-FR" sz="1800" dirty="0"/>
          </a:p>
          <a:p>
            <a:pPr lvl="1"/>
            <a:endParaRPr lang="fr-FR" sz="1600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886" y="3262039"/>
            <a:ext cx="5472114" cy="35959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670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OpenStreetMap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838200" y="5996686"/>
            <a:ext cx="10515600" cy="576263"/>
          </a:xfrm>
        </p:spPr>
        <p:txBody>
          <a:bodyPr>
            <a:normAutofit fontScale="85000" lnSpcReduction="10000"/>
          </a:bodyPr>
          <a:lstStyle/>
          <a:p>
            <a:r>
              <a:rPr lang="fr-FR" dirty="0" smtClean="0"/>
              <a:t>Données OSM (</a:t>
            </a:r>
            <a:r>
              <a:rPr lang="fr-FR" dirty="0"/>
              <a:t>sélection de zone) : </a:t>
            </a:r>
            <a:r>
              <a:rPr lang="fr-FR" dirty="0">
                <a:hlinkClick r:id="rId2"/>
              </a:rPr>
              <a:t>https://www.openstreetmap.org/export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850" y="1690688"/>
            <a:ext cx="6972198" cy="39481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7615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OpenStreetMap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838200" y="5562601"/>
            <a:ext cx="10515600" cy="1100446"/>
          </a:xfrm>
        </p:spPr>
        <p:txBody>
          <a:bodyPr>
            <a:normAutofit fontScale="77500" lnSpcReduction="20000"/>
          </a:bodyPr>
          <a:lstStyle/>
          <a:p>
            <a:r>
              <a:rPr lang="fr-FR" dirty="0" err="1" smtClean="0"/>
              <a:t>Donées</a:t>
            </a:r>
            <a:r>
              <a:rPr lang="fr-FR" dirty="0" smtClean="0"/>
              <a:t> OSM </a:t>
            </a:r>
            <a:r>
              <a:rPr lang="fr-FR" dirty="0"/>
              <a:t>(par pays/région/département) : </a:t>
            </a:r>
            <a:r>
              <a:rPr lang="fr-FR" dirty="0">
                <a:hlinkClick r:id="rId2"/>
              </a:rPr>
              <a:t>http://download.geofabrik.de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r>
              <a:rPr lang="fr-FR" dirty="0" smtClean="0"/>
              <a:t>Télécharger en .osm.bz2</a:t>
            </a:r>
          </a:p>
          <a:p>
            <a:r>
              <a:rPr lang="fr-FR" dirty="0" err="1" smtClean="0"/>
              <a:t>Dézipper</a:t>
            </a:r>
            <a:r>
              <a:rPr lang="fr-FR" dirty="0" smtClean="0"/>
              <a:t> pour obtenir le fichier .</a:t>
            </a:r>
            <a:r>
              <a:rPr lang="fr-FR" dirty="0" err="1" smtClean="0"/>
              <a:t>osm</a:t>
            </a:r>
            <a:r>
              <a:rPr lang="fr-FR" dirty="0"/>
              <a:t> </a:t>
            </a:r>
            <a:r>
              <a:rPr lang="fr-FR" dirty="0" smtClean="0"/>
              <a:t>importable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1690688"/>
            <a:ext cx="8077200" cy="36467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1277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OpenStreetMap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Outils de traitement des fichiers OSM (avancé)</a:t>
            </a:r>
          </a:p>
          <a:p>
            <a:pPr lvl="1"/>
            <a:r>
              <a:rPr lang="fr-FR" dirty="0" err="1" smtClean="0"/>
              <a:t>Osmosis</a:t>
            </a:r>
            <a:r>
              <a:rPr lang="fr-FR" dirty="0"/>
              <a:t> </a:t>
            </a:r>
            <a:r>
              <a:rPr lang="fr-FR" dirty="0" smtClean="0"/>
              <a:t>: </a:t>
            </a:r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wiki.openstreetmap.org/wiki/Osmosis</a:t>
            </a:r>
            <a:endParaRPr lang="fr-FR" dirty="0" smtClean="0"/>
          </a:p>
          <a:p>
            <a:pPr lvl="1"/>
            <a:r>
              <a:rPr lang="fr-FR" dirty="0" err="1"/>
              <a:t>OSMembrane</a:t>
            </a:r>
            <a:r>
              <a:rPr lang="fr-FR" dirty="0"/>
              <a:t> (interface graphique de </a:t>
            </a:r>
            <a:r>
              <a:rPr lang="fr-FR" dirty="0" err="1"/>
              <a:t>Osmosis</a:t>
            </a:r>
            <a:r>
              <a:rPr lang="fr-FR" dirty="0"/>
              <a:t>) :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wiki.openstreetmap.org/wiki/OSMembrane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3428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Sur internet – </a:t>
            </a:r>
            <a:r>
              <a:rPr lang="fr-FR" dirty="0" err="1"/>
              <a:t>carto</a:t>
            </a:r>
            <a:r>
              <a:rPr lang="fr-FR" dirty="0"/>
              <a:t> </a:t>
            </a:r>
            <a:r>
              <a:rPr lang="fr-FR" dirty="0" smtClean="0"/>
              <a:t>Monde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b="1" dirty="0" smtClean="0"/>
              <a:t>Relief</a:t>
            </a:r>
            <a:endParaRPr lang="fr-FR" sz="1800" dirty="0"/>
          </a:p>
          <a:p>
            <a:r>
              <a:rPr lang="fr-FR" sz="1800" dirty="0" smtClean="0"/>
              <a:t>DTED Europe </a:t>
            </a:r>
            <a:r>
              <a:rPr lang="fr-FR" sz="1800" dirty="0"/>
              <a:t>: </a:t>
            </a:r>
            <a:r>
              <a:rPr lang="fr-FR" sz="1800" dirty="0">
                <a:hlinkClick r:id="rId3"/>
              </a:rPr>
              <a:t>https://</a:t>
            </a:r>
            <a:r>
              <a:rPr lang="fr-FR" sz="1800" dirty="0" smtClean="0">
                <a:hlinkClick r:id="rId3"/>
              </a:rPr>
              <a:t>land.copernicus.eu/imagery-in-situ/eu-dem/eu-dem-v1.1?tab=download</a:t>
            </a:r>
            <a:endParaRPr lang="fr-FR" sz="1800" dirty="0" smtClean="0"/>
          </a:p>
          <a:p>
            <a:endParaRPr lang="fr-FR" sz="1800" dirty="0"/>
          </a:p>
          <a:p>
            <a:endParaRPr lang="fr-FR" sz="18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386" y="2801144"/>
            <a:ext cx="6977063" cy="381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453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Sur internet – </a:t>
            </a:r>
            <a:r>
              <a:rPr lang="fr-FR" dirty="0" err="1"/>
              <a:t>carto</a:t>
            </a:r>
            <a:r>
              <a:rPr lang="fr-FR" dirty="0"/>
              <a:t> Monde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Application </a:t>
            </a:r>
            <a:r>
              <a:rPr lang="fr-FR" sz="2400" dirty="0" smtClean="0"/>
              <a:t>APPEARS</a:t>
            </a:r>
          </a:p>
          <a:p>
            <a:pPr lvl="1"/>
            <a:r>
              <a:rPr lang="fr-FR" sz="1800" dirty="0" smtClean="0">
                <a:hlinkClick r:id="rId2"/>
              </a:rPr>
              <a:t>https</a:t>
            </a:r>
            <a:r>
              <a:rPr lang="fr-FR" sz="1800" dirty="0">
                <a:hlinkClick r:id="rId2"/>
              </a:rPr>
              <a:t>://appeears.earthdatacloud.nasa.gov</a:t>
            </a:r>
            <a:r>
              <a:rPr lang="fr-FR" sz="1800" dirty="0" smtClean="0">
                <a:hlinkClick r:id="rId2"/>
              </a:rPr>
              <a:t>/</a:t>
            </a:r>
            <a:endParaRPr lang="fr-FR" sz="1800" dirty="0" smtClean="0"/>
          </a:p>
          <a:p>
            <a:pPr lvl="1"/>
            <a:r>
              <a:rPr lang="fr-FR" sz="1800" dirty="0" smtClean="0"/>
              <a:t>Sélection de zone à exporter</a:t>
            </a:r>
          </a:p>
          <a:p>
            <a:pPr lvl="1"/>
            <a:r>
              <a:rPr lang="fr-FR" sz="1800" dirty="0" smtClean="0"/>
              <a:t>Couvre la planète</a:t>
            </a:r>
            <a:endParaRPr lang="fr-FR" sz="1800" dirty="0"/>
          </a:p>
          <a:p>
            <a:endParaRPr lang="fr-FR" sz="2400" dirty="0" smtClean="0"/>
          </a:p>
          <a:p>
            <a:r>
              <a:rPr lang="fr-FR" sz="2400" dirty="0" err="1" smtClean="0"/>
              <a:t>OpenDEM</a:t>
            </a:r>
            <a:endParaRPr lang="fr-FR" sz="2400" dirty="0"/>
          </a:p>
          <a:p>
            <a:pPr lvl="1"/>
            <a:r>
              <a:rPr lang="fr-FR" sz="1800" dirty="0" smtClean="0">
                <a:hlinkClick r:id="rId3"/>
              </a:rPr>
              <a:t>https</a:t>
            </a:r>
            <a:r>
              <a:rPr lang="fr-FR" sz="1800" dirty="0">
                <a:hlinkClick r:id="rId3"/>
              </a:rPr>
              <a:t>://</a:t>
            </a:r>
            <a:r>
              <a:rPr lang="fr-FR" sz="1800" dirty="0" smtClean="0">
                <a:hlinkClick r:id="rId3"/>
              </a:rPr>
              <a:t>www.opendem.info/link_dem.html</a:t>
            </a:r>
            <a:endParaRPr lang="fr-FR" sz="1800" dirty="0" smtClean="0"/>
          </a:p>
          <a:p>
            <a:pPr lvl="1"/>
            <a:r>
              <a:rPr lang="fr-FR" sz="1800" dirty="0" smtClean="0"/>
              <a:t>Tuiles </a:t>
            </a:r>
            <a:r>
              <a:rPr lang="fr-FR" sz="1800" dirty="0" err="1" smtClean="0"/>
              <a:t>pré-fabriquées</a:t>
            </a:r>
            <a:endParaRPr lang="fr-FR" sz="1800" dirty="0" smtClean="0"/>
          </a:p>
          <a:p>
            <a:pPr lvl="1"/>
            <a:r>
              <a:rPr lang="fr-FR" sz="1800" dirty="0" smtClean="0"/>
              <a:t>Couvre des zones étendues </a:t>
            </a:r>
            <a:r>
              <a:rPr lang="fr-FR" sz="1800" smtClean="0"/>
              <a:t>(Europe</a:t>
            </a:r>
            <a:r>
              <a:rPr lang="fr-FR" sz="1800" dirty="0" smtClean="0"/>
              <a:t>, </a:t>
            </a:r>
            <a:r>
              <a:rPr lang="fr-FR" sz="1800" dirty="0" err="1" smtClean="0"/>
              <a:t>etc</a:t>
            </a:r>
            <a:r>
              <a:rPr lang="fr-FR" sz="1800" dirty="0" smtClean="0"/>
              <a:t>)</a:t>
            </a:r>
            <a:endParaRPr lang="fr-FR" sz="1800" dirty="0"/>
          </a:p>
          <a:p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567" y="3517290"/>
            <a:ext cx="6159433" cy="33407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6934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Export depuis </a:t>
            </a:r>
            <a:r>
              <a:rPr lang="fr-FR" dirty="0" err="1" smtClean="0"/>
              <a:t>GlobalMapper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86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Guide : obtenir de la </a:t>
            </a:r>
            <a:r>
              <a:rPr lang="fr-FR" dirty="0" err="1" smtClean="0"/>
              <a:t>carto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Internet</a:t>
            </a:r>
          </a:p>
          <a:p>
            <a:pPr lvl="1"/>
            <a:r>
              <a:rPr lang="fr-FR" sz="1600" dirty="0"/>
              <a:t>Données </a:t>
            </a:r>
            <a:r>
              <a:rPr lang="fr-FR" sz="1600" dirty="0" err="1"/>
              <a:t>carto</a:t>
            </a:r>
            <a:r>
              <a:rPr lang="fr-FR" sz="1600" dirty="0"/>
              <a:t> </a:t>
            </a:r>
            <a:r>
              <a:rPr lang="fr-FR" sz="1600" dirty="0" smtClean="0"/>
              <a:t>France</a:t>
            </a:r>
            <a:endParaRPr lang="fr-FR" sz="1600" dirty="0"/>
          </a:p>
          <a:p>
            <a:pPr lvl="1"/>
            <a:r>
              <a:rPr lang="fr-FR" sz="1600" dirty="0"/>
              <a:t>Données </a:t>
            </a:r>
            <a:r>
              <a:rPr lang="fr-FR" sz="1600" dirty="0" err="1"/>
              <a:t>carto</a:t>
            </a:r>
            <a:r>
              <a:rPr lang="fr-FR" sz="1600" dirty="0"/>
              <a:t> </a:t>
            </a:r>
            <a:r>
              <a:rPr lang="fr-FR" sz="1600" dirty="0" smtClean="0"/>
              <a:t>Monde</a:t>
            </a:r>
            <a:endParaRPr lang="fr-FR" sz="1600" dirty="0"/>
          </a:p>
          <a:p>
            <a:pPr lvl="1"/>
            <a:r>
              <a:rPr lang="fr-FR" sz="1600" dirty="0"/>
              <a:t>Utilisation SAS </a:t>
            </a:r>
            <a:r>
              <a:rPr lang="fr-FR" sz="1600" dirty="0" err="1" smtClean="0"/>
              <a:t>Planet</a:t>
            </a:r>
            <a:endParaRPr lang="fr-FR" sz="1600" dirty="0" smtClean="0"/>
          </a:p>
          <a:p>
            <a:pPr lvl="1"/>
            <a:r>
              <a:rPr lang="fr-FR" sz="1600" dirty="0" smtClean="0"/>
              <a:t>Utilisation </a:t>
            </a:r>
            <a:r>
              <a:rPr lang="fr-FR" sz="1600" dirty="0" err="1" smtClean="0"/>
              <a:t>Maperitive</a:t>
            </a:r>
            <a:endParaRPr lang="fr-FR" sz="1600" dirty="0"/>
          </a:p>
          <a:p>
            <a:pPr lvl="1"/>
            <a:r>
              <a:rPr lang="fr-FR" sz="1600" dirty="0"/>
              <a:t>Serveurs de </a:t>
            </a:r>
            <a:r>
              <a:rPr lang="fr-FR" sz="1600" dirty="0" smtClean="0"/>
              <a:t>carte</a:t>
            </a:r>
          </a:p>
          <a:p>
            <a:endParaRPr lang="fr-FR" sz="2000" dirty="0"/>
          </a:p>
          <a:p>
            <a:r>
              <a:rPr lang="fr-FR" sz="2000" dirty="0"/>
              <a:t>Commande auprès de l’EGI</a:t>
            </a:r>
          </a:p>
          <a:p>
            <a:pPr lvl="1"/>
            <a:r>
              <a:rPr lang="fr-FR" sz="2000" dirty="0"/>
              <a:t>Papier ou numérique</a:t>
            </a:r>
          </a:p>
          <a:p>
            <a:endParaRPr lang="fr-FR" sz="2000" dirty="0"/>
          </a:p>
          <a:p>
            <a:r>
              <a:rPr lang="fr-FR" sz="2000" dirty="0" smtClean="0"/>
              <a:t>28GG</a:t>
            </a:r>
          </a:p>
          <a:p>
            <a:pPr lvl="1"/>
            <a:r>
              <a:rPr lang="fr-FR" sz="1600" dirty="0" smtClean="0"/>
              <a:t>Site </a:t>
            </a:r>
            <a:r>
              <a:rPr lang="fr-FR" sz="1600" dirty="0" err="1" smtClean="0"/>
              <a:t>intradef</a:t>
            </a:r>
            <a:endParaRPr lang="fr-FR" sz="1600" dirty="0"/>
          </a:p>
          <a:p>
            <a:pPr lvl="1"/>
            <a:r>
              <a:rPr lang="fr-FR" sz="1600" dirty="0" smtClean="0"/>
              <a:t>CGAO : demande de production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735672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Exporter depuis </a:t>
            </a:r>
            <a:r>
              <a:rPr lang="fr-FR" dirty="0" err="1" smtClean="0"/>
              <a:t>GlobalMapper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Connexion à un serveur de carte et export des données affichées</a:t>
            </a:r>
          </a:p>
          <a:p>
            <a:r>
              <a:rPr lang="fr-FR" dirty="0" smtClean="0"/>
              <a:t>Processus très long avec </a:t>
            </a:r>
            <a:r>
              <a:rPr lang="fr-FR" dirty="0" err="1" smtClean="0"/>
              <a:t>GlobalMapper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Serveurs de cartes :</a:t>
            </a:r>
            <a:endParaRPr lang="fr-FR" dirty="0"/>
          </a:p>
          <a:p>
            <a:pPr lvl="1"/>
            <a:r>
              <a:rPr lang="fr-FR" sz="1700" dirty="0"/>
              <a:t>IGN CARTO (</a:t>
            </a:r>
            <a:r>
              <a:rPr lang="fr-FR" sz="1700" dirty="0" smtClean="0"/>
              <a:t>WMTS) : https</a:t>
            </a:r>
            <a:r>
              <a:rPr lang="fr-FR" sz="1700" dirty="0"/>
              <a:t>://</a:t>
            </a:r>
            <a:r>
              <a:rPr lang="fr-FR" sz="1700" dirty="0" smtClean="0"/>
              <a:t>wxs.ign.fr/essentiels/geoportail/wmts?SERVICE=WMTS&amp;REQUEST=GetCapabilities</a:t>
            </a:r>
            <a:endParaRPr lang="fr-FR" sz="1700" dirty="0"/>
          </a:p>
          <a:p>
            <a:pPr lvl="1"/>
            <a:r>
              <a:rPr lang="fr-FR" sz="1700" dirty="0"/>
              <a:t>IGN SAT (</a:t>
            </a:r>
            <a:r>
              <a:rPr lang="fr-FR" sz="1700" dirty="0" smtClean="0"/>
              <a:t>WMS) : https</a:t>
            </a:r>
            <a:r>
              <a:rPr lang="fr-FR" sz="1700" dirty="0"/>
              <a:t>://</a:t>
            </a:r>
            <a:r>
              <a:rPr lang="fr-FR" sz="1700" dirty="0" smtClean="0"/>
              <a:t>wxs.ign.fr/essentiels/geoportail/r/wms?SERVICE=WMS&amp;VERSION=1.3.0&amp;REQUEST=GetCapabilities</a:t>
            </a:r>
            <a:endParaRPr lang="fr-FR" sz="1700" dirty="0"/>
          </a:p>
          <a:p>
            <a:pPr lvl="1"/>
            <a:r>
              <a:rPr lang="fr-FR" sz="1700" dirty="0" err="1"/>
              <a:t>Stamen</a:t>
            </a:r>
            <a:r>
              <a:rPr lang="fr-FR" sz="1700" dirty="0"/>
              <a:t> (basé sur </a:t>
            </a:r>
            <a:r>
              <a:rPr lang="fr-FR" sz="1700" dirty="0" smtClean="0"/>
              <a:t>OSM) : </a:t>
            </a:r>
            <a:r>
              <a:rPr lang="fr-FR" sz="1700" dirty="0" smtClean="0">
                <a:hlinkClick r:id="rId2"/>
              </a:rPr>
              <a:t>http</a:t>
            </a:r>
            <a:r>
              <a:rPr lang="fr-FR" sz="1700" dirty="0">
                <a:hlinkClick r:id="rId2"/>
              </a:rPr>
              <a:t>://maps.stamen.com/terrain/#</a:t>
            </a:r>
            <a:r>
              <a:rPr lang="fr-FR" sz="1700" dirty="0" smtClean="0">
                <a:hlinkClick r:id="rId2"/>
              </a:rPr>
              <a:t>14/48.8057/7.8598</a:t>
            </a:r>
            <a:endParaRPr lang="fr-FR" sz="1700" dirty="0" smtClean="0"/>
          </a:p>
          <a:p>
            <a:pPr lvl="1"/>
            <a:r>
              <a:rPr lang="fr-FR" sz="1700" dirty="0" smtClean="0"/>
              <a:t>OSM : </a:t>
            </a:r>
            <a:r>
              <a:rPr lang="fr-FR" sz="1700" dirty="0"/>
              <a:t>https://</a:t>
            </a:r>
            <a:r>
              <a:rPr lang="fr-FR" sz="1700" dirty="0" smtClean="0"/>
              <a:t>wms.openstreetmap.fr/wms</a:t>
            </a:r>
          </a:p>
          <a:p>
            <a:endParaRPr lang="fr-FR" dirty="0" smtClean="0"/>
          </a:p>
          <a:p>
            <a:r>
              <a:rPr lang="fr-FR" dirty="0"/>
              <a:t>Tous les services IGN :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geoservices.ign.fr/services-web-essentiels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9523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 auprès de l’EGI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 dirty="0" err="1"/>
              <a:t>Carto</a:t>
            </a:r>
            <a:r>
              <a:rPr lang="fr-FR" b="1" u="sng" dirty="0"/>
              <a:t> numérique</a:t>
            </a:r>
          </a:p>
          <a:p>
            <a:endParaRPr lang="fr-FR" b="1" u="sng" dirty="0"/>
          </a:p>
          <a:p>
            <a:endParaRPr lang="fr-FR" b="1" u="sng" dirty="0"/>
          </a:p>
          <a:p>
            <a:r>
              <a:rPr lang="fr-FR" b="1" u="sng" dirty="0"/>
              <a:t>Cartes papier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433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804" y="2844308"/>
            <a:ext cx="6646898" cy="3646562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7898452" y="5706666"/>
            <a:ext cx="1241822" cy="47029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sz="1350"/>
          </a:p>
        </p:txBody>
      </p:sp>
      <p:sp>
        <p:nvSpPr>
          <p:cNvPr id="8" name="Rectangle 7"/>
          <p:cNvSpPr/>
          <p:nvPr/>
        </p:nvSpPr>
        <p:spPr>
          <a:xfrm>
            <a:off x="7590163" y="3309092"/>
            <a:ext cx="1809000" cy="4670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 auprès de l’EGI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dirty="0" smtClean="0">
                <a:solidFill>
                  <a:srgbClr val="0070C0"/>
                </a:solidFill>
                <a:hlinkClick r:id="rId4"/>
              </a:rPr>
              <a:t>https</a:t>
            </a:r>
            <a:r>
              <a:rPr lang="fr-FR" altLang="fr-FR" dirty="0">
                <a:solidFill>
                  <a:srgbClr val="0070C0"/>
                </a:solidFill>
                <a:hlinkClick r:id="rId4"/>
              </a:rPr>
              <a:t>://dregi-mmvlwf03v.dr-cpt.intradef.gouv.fr</a:t>
            </a:r>
            <a:endParaRPr lang="fr-FR" altLang="fr-FR" dirty="0">
              <a:solidFill>
                <a:srgbClr val="0070C0"/>
              </a:solidFill>
            </a:endParaRPr>
          </a:p>
          <a:p>
            <a:endParaRPr lang="fr-FR" dirty="0" smtClean="0"/>
          </a:p>
          <a:p>
            <a:r>
              <a:rPr lang="fr-FR" altLang="fr-FR" dirty="0">
                <a:solidFill>
                  <a:srgbClr val="0070C0"/>
                </a:solidFill>
                <a:hlinkClick r:id="rId5"/>
              </a:rPr>
              <a:t>https://portail-egi.intradef.gouv.fr</a:t>
            </a:r>
            <a:endParaRPr lang="fr-FR" altLang="fr-FR" dirty="0">
              <a:solidFill>
                <a:srgbClr val="0070C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7107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 auprès de l’EGI</a:t>
            </a:r>
          </a:p>
        </p:txBody>
      </p:sp>
      <p:pic>
        <p:nvPicPr>
          <p:cNvPr id="7" name="Picture 2" descr="J:\Capture EGI commande de produit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22034" y="1825625"/>
            <a:ext cx="594793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38027" y="4724694"/>
            <a:ext cx="1728192" cy="12425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1350"/>
          </a:p>
        </p:txBody>
      </p:sp>
      <p:sp>
        <p:nvSpPr>
          <p:cNvPr id="4" name="Rectangle 3"/>
          <p:cNvSpPr/>
          <p:nvPr/>
        </p:nvSpPr>
        <p:spPr>
          <a:xfrm>
            <a:off x="7068108" y="4742640"/>
            <a:ext cx="2052228" cy="1242588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1350"/>
          </a:p>
        </p:txBody>
      </p:sp>
    </p:spTree>
    <p:extLst>
      <p:ext uri="{BB962C8B-B14F-4D97-AF65-F5344CB8AC3E}">
        <p14:creationId xmlns:p14="http://schemas.microsoft.com/office/powerpoint/2010/main" val="3648376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44765" y="1825625"/>
            <a:ext cx="5902470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Ellipse 2"/>
          <p:cNvSpPr/>
          <p:nvPr/>
        </p:nvSpPr>
        <p:spPr>
          <a:xfrm>
            <a:off x="7427101" y="3737131"/>
            <a:ext cx="2125199" cy="9975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sz="1350"/>
          </a:p>
        </p:txBody>
      </p:sp>
      <p:sp>
        <p:nvSpPr>
          <p:cNvPr id="5" name="Rectangle 4"/>
          <p:cNvSpPr/>
          <p:nvPr/>
        </p:nvSpPr>
        <p:spPr>
          <a:xfrm>
            <a:off x="4799856" y="2456892"/>
            <a:ext cx="3240360" cy="864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Commande auprès de l’EGI</a:t>
            </a:r>
          </a:p>
        </p:txBody>
      </p:sp>
    </p:spTree>
    <p:extLst>
      <p:ext uri="{BB962C8B-B14F-4D97-AF65-F5344CB8AC3E}">
        <p14:creationId xmlns:p14="http://schemas.microsoft.com/office/powerpoint/2010/main" val="2432100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27002" y="2714558"/>
            <a:ext cx="2137996" cy="2370387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Commander auprès de l’EGI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0804303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58071" y="3140419"/>
            <a:ext cx="2469356" cy="1414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83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14995" y="5137096"/>
            <a:ext cx="2438400" cy="1524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4" name="ZoneTexte 1"/>
          <p:cNvSpPr txBox="1">
            <a:spLocks noChangeArrowheads="1"/>
          </p:cNvSpPr>
          <p:nvPr/>
        </p:nvSpPr>
        <p:spPr bwMode="auto">
          <a:xfrm>
            <a:off x="5849626" y="4789433"/>
            <a:ext cx="66556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1350" b="1"/>
              <a:t>SAER</a:t>
            </a:r>
          </a:p>
        </p:txBody>
      </p:sp>
      <p:sp>
        <p:nvSpPr>
          <p:cNvPr id="71685" name="ZoneTexte 8"/>
          <p:cNvSpPr txBox="1">
            <a:spLocks noChangeArrowheads="1"/>
          </p:cNvSpPr>
          <p:nvPr/>
        </p:nvSpPr>
        <p:spPr bwMode="auto">
          <a:xfrm>
            <a:off x="7683187" y="2761800"/>
            <a:ext cx="57900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1350" b="1"/>
              <a:t>SICF</a:t>
            </a:r>
          </a:p>
        </p:txBody>
      </p:sp>
      <p:pic>
        <p:nvPicPr>
          <p:cNvPr id="71686" name="Picture 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90544" y="3084459"/>
            <a:ext cx="2106215" cy="19585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7" name="ZoneTexte 9"/>
          <p:cNvSpPr txBox="1">
            <a:spLocks noChangeArrowheads="1"/>
          </p:cNvSpPr>
          <p:nvPr/>
        </p:nvSpPr>
        <p:spPr bwMode="auto">
          <a:xfrm>
            <a:off x="10202548" y="2796327"/>
            <a:ext cx="47320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1350" b="1"/>
              <a:t>SIR</a:t>
            </a:r>
          </a:p>
        </p:txBody>
      </p:sp>
      <p:sp>
        <p:nvSpPr>
          <p:cNvPr id="71688" name="ZoneTexte 10"/>
          <p:cNvSpPr txBox="1">
            <a:spLocks noChangeArrowheads="1"/>
          </p:cNvSpPr>
          <p:nvPr/>
        </p:nvSpPr>
        <p:spPr bwMode="auto">
          <a:xfrm>
            <a:off x="10415672" y="5574055"/>
            <a:ext cx="84830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1350" b="1"/>
              <a:t>Maestro</a:t>
            </a:r>
          </a:p>
        </p:txBody>
      </p:sp>
      <p:sp>
        <p:nvSpPr>
          <p:cNvPr id="71689" name="ZoneTexte 11"/>
          <p:cNvSpPr txBox="1">
            <a:spLocks noChangeArrowheads="1"/>
          </p:cNvSpPr>
          <p:nvPr/>
        </p:nvSpPr>
        <p:spPr bwMode="auto">
          <a:xfrm>
            <a:off x="10902636" y="6019350"/>
            <a:ext cx="45397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1350" b="1"/>
              <a:t>Etc</a:t>
            </a:r>
          </a:p>
        </p:txBody>
      </p:sp>
      <p:sp>
        <p:nvSpPr>
          <p:cNvPr id="71690" name="ZoneTexte 9"/>
          <p:cNvSpPr txBox="1">
            <a:spLocks noChangeArrowheads="1"/>
          </p:cNvSpPr>
          <p:nvPr/>
        </p:nvSpPr>
        <p:spPr bwMode="auto">
          <a:xfrm>
            <a:off x="8192774" y="4631080"/>
            <a:ext cx="13388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1350" b="1"/>
              <a:t>GlobalMapper</a:t>
            </a:r>
          </a:p>
        </p:txBody>
      </p:sp>
      <p:pic>
        <p:nvPicPr>
          <p:cNvPr id="71691" name="Picture 4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0577" y="5007318"/>
            <a:ext cx="2007394" cy="1600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3" name="Image 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07841" y="2866575"/>
            <a:ext cx="1712119" cy="16883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Commander auprès de l’EGI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0348" y="1960707"/>
            <a:ext cx="4853912" cy="3500042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altLang="fr-FR" sz="2000" b="1" i="1" dirty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Pour les cartes numériques </a:t>
            </a:r>
            <a:r>
              <a:rPr lang="fr-FR" altLang="fr-FR" sz="2000" b="1" i="1" u="sng" dirty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c’est GRATUIT </a:t>
            </a:r>
            <a:r>
              <a:rPr lang="fr-FR" altLang="fr-FR" sz="2000" b="1" i="1" dirty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 </a:t>
            </a:r>
          </a:p>
          <a:p>
            <a:pPr>
              <a:spcBef>
                <a:spcPct val="50000"/>
              </a:spcBef>
              <a:defRPr/>
            </a:pPr>
            <a:r>
              <a:rPr lang="fr-FR" altLang="fr-FR" sz="2000" b="1" i="1" dirty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vous recevrez vos CD et DVD </a:t>
            </a:r>
          </a:p>
          <a:p>
            <a:pPr>
              <a:spcBef>
                <a:spcPct val="50000"/>
              </a:spcBef>
              <a:defRPr/>
            </a:pPr>
            <a:r>
              <a:rPr lang="fr-FR" altLang="fr-FR" sz="2000" b="1" i="1" dirty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par la poste ou par une société de chauffeurs livreurs.</a:t>
            </a:r>
          </a:p>
          <a:p>
            <a:pPr>
              <a:defRPr/>
            </a:pPr>
            <a:endParaRPr lang="fr-FR" sz="20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933926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8782" y="4865059"/>
            <a:ext cx="2293144" cy="154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08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32903" y="4629316"/>
            <a:ext cx="2106216" cy="15692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09" name="Picture 6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51479" y="3383922"/>
            <a:ext cx="2970610" cy="31503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10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56755" y="3497031"/>
            <a:ext cx="2184797" cy="155614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11" name="Picture 7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44923" y="4518589"/>
            <a:ext cx="1677591" cy="115966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Commander auprès de l’EGI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825625"/>
            <a:ext cx="4805855" cy="3925095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altLang="fr-FR" sz="1600" b="1" i="1" dirty="0">
                <a:latin typeface="Arial Black" pitchFamily="34" charset="0"/>
              </a:rPr>
              <a:t>Pour les cartes papiers </a:t>
            </a:r>
            <a:r>
              <a:rPr lang="fr-FR" altLang="fr-FR" sz="1600" b="1" i="1" u="sng" dirty="0">
                <a:latin typeface="Arial Black" pitchFamily="34" charset="0"/>
              </a:rPr>
              <a:t>c’est PAYANT </a:t>
            </a:r>
          </a:p>
          <a:p>
            <a:pPr>
              <a:spcBef>
                <a:spcPct val="50000"/>
              </a:spcBef>
              <a:defRPr/>
            </a:pPr>
            <a:r>
              <a:rPr lang="fr-FR" altLang="fr-FR" sz="1600" b="1" i="1" dirty="0">
                <a:latin typeface="Arial Black" pitchFamily="34" charset="0"/>
              </a:rPr>
              <a:t>(même catalogue) : </a:t>
            </a:r>
          </a:p>
          <a:p>
            <a:pPr>
              <a:spcBef>
                <a:spcPct val="50000"/>
              </a:spcBef>
              <a:defRPr/>
            </a:pPr>
            <a:r>
              <a:rPr lang="fr-FR" altLang="fr-FR" sz="1600" b="1" i="1" dirty="0">
                <a:latin typeface="Arial Black" pitchFamily="34" charset="0"/>
              </a:rPr>
              <a:t>transmettez le fichier EXCEL à votre cellule « budget » vous recevrez vos cartes par la poste </a:t>
            </a:r>
            <a:r>
              <a:rPr lang="fr-FR" altLang="fr-FR" sz="1600" b="1" i="1" dirty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ou par une société de chauffeurs livreurs.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38138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4626" y="2205581"/>
            <a:ext cx="6782747" cy="35914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Ellipse 4"/>
          <p:cNvSpPr/>
          <p:nvPr/>
        </p:nvSpPr>
        <p:spPr>
          <a:xfrm>
            <a:off x="3318699" y="3456496"/>
            <a:ext cx="1751188" cy="3238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sz="1350"/>
          </a:p>
        </p:txBody>
      </p:sp>
      <p:sp>
        <p:nvSpPr>
          <p:cNvPr id="4" name="Ellipse 3"/>
          <p:cNvSpPr/>
          <p:nvPr/>
        </p:nvSpPr>
        <p:spPr>
          <a:xfrm>
            <a:off x="3341694" y="2937011"/>
            <a:ext cx="1188132" cy="3250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sz="1350"/>
          </a:p>
        </p:txBody>
      </p:sp>
    </p:spTree>
    <p:extLst>
      <p:ext uri="{BB962C8B-B14F-4D97-AF65-F5344CB8AC3E}">
        <p14:creationId xmlns:p14="http://schemas.microsoft.com/office/powerpoint/2010/main" val="36474726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Site du 28GG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 dirty="0"/>
              <a:t>Dossiers théâtres</a:t>
            </a:r>
          </a:p>
          <a:p>
            <a:endParaRPr lang="fr-FR" b="1" u="sng" dirty="0"/>
          </a:p>
          <a:p>
            <a:endParaRPr lang="fr-FR" b="1" u="sng" dirty="0"/>
          </a:p>
          <a:p>
            <a:r>
              <a:rPr lang="fr-FR" b="1" u="sng" dirty="0"/>
              <a:t>Contact CGAO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581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56340" y="3633476"/>
            <a:ext cx="412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8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Sur internet – </a:t>
            </a:r>
            <a:r>
              <a:rPr lang="fr-FR" dirty="0" err="1"/>
              <a:t>carto</a:t>
            </a:r>
            <a:r>
              <a:rPr lang="fr-FR" dirty="0"/>
              <a:t> </a:t>
            </a:r>
            <a:r>
              <a:rPr lang="fr-FR" dirty="0" smtClean="0"/>
              <a:t>France (IGN)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2113"/>
          </a:xfrm>
        </p:spPr>
        <p:txBody>
          <a:bodyPr>
            <a:noAutofit/>
          </a:bodyPr>
          <a:lstStyle/>
          <a:p>
            <a:r>
              <a:rPr lang="fr-FR" sz="2000" dirty="0"/>
              <a:t>Images SAT </a:t>
            </a:r>
          </a:p>
          <a:p>
            <a:pPr lvl="1"/>
            <a:r>
              <a:rPr lang="fr-FR" sz="1600" dirty="0" smtClean="0"/>
              <a:t>Précision 0m20</a:t>
            </a:r>
            <a:endParaRPr lang="fr-FR" sz="1600" dirty="0"/>
          </a:p>
          <a:p>
            <a:r>
              <a:rPr lang="fr-FR" sz="2000" dirty="0"/>
              <a:t>Cartes scannées </a:t>
            </a:r>
          </a:p>
          <a:p>
            <a:pPr lvl="1"/>
            <a:r>
              <a:rPr lang="fr-FR" sz="1600" dirty="0" smtClean="0"/>
              <a:t>25K, 50K, 100K, 500K, 100K</a:t>
            </a:r>
          </a:p>
          <a:p>
            <a:r>
              <a:rPr lang="fr-FR" sz="2000" dirty="0" smtClean="0"/>
              <a:t>Plan IGN</a:t>
            </a:r>
          </a:p>
          <a:p>
            <a:pPr lvl="1"/>
            <a:r>
              <a:rPr lang="fr-FR" sz="1600" dirty="0" smtClean="0"/>
              <a:t>Echelle 8 à 19</a:t>
            </a:r>
            <a:endParaRPr lang="fr-FR" sz="1600" dirty="0"/>
          </a:p>
          <a:p>
            <a:r>
              <a:rPr lang="fr-FR" sz="2000" dirty="0"/>
              <a:t>Relief</a:t>
            </a:r>
          </a:p>
          <a:p>
            <a:pPr lvl="1"/>
            <a:r>
              <a:rPr lang="fr-FR" sz="1600" dirty="0" smtClean="0"/>
              <a:t>Précision 1m et 5m</a:t>
            </a:r>
            <a:endParaRPr lang="fr-FR" sz="1600" dirty="0"/>
          </a:p>
          <a:p>
            <a:r>
              <a:rPr lang="fr-FR" sz="2000" dirty="0"/>
              <a:t>Vecteurs</a:t>
            </a:r>
          </a:p>
          <a:p>
            <a:pPr lvl="1"/>
            <a:r>
              <a:rPr lang="fr-FR" sz="1600" dirty="0"/>
              <a:t>Localités, routes, cadastre, </a:t>
            </a:r>
            <a:r>
              <a:rPr lang="fr-FR" sz="1600" dirty="0" smtClean="0"/>
              <a:t>forêts</a:t>
            </a:r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 smtClean="0"/>
              <a:t>Catalogue </a:t>
            </a:r>
            <a:r>
              <a:rPr lang="fr-FR" sz="2000" dirty="0"/>
              <a:t>IGN : </a:t>
            </a:r>
            <a:r>
              <a:rPr lang="fr-FR" sz="2000" dirty="0">
                <a:hlinkClick r:id="rId2"/>
              </a:rPr>
              <a:t>https://geoservices.ign.fr/catalogue</a:t>
            </a:r>
            <a:endParaRPr lang="fr-FR" sz="2000" dirty="0"/>
          </a:p>
          <a:p>
            <a:r>
              <a:rPr lang="fr-FR" sz="2000" dirty="0" smtClean="0"/>
              <a:t>Miroir </a:t>
            </a:r>
            <a:r>
              <a:rPr lang="fr-FR" sz="2000" dirty="0"/>
              <a:t>: </a:t>
            </a:r>
            <a:r>
              <a:rPr lang="fr-FR" sz="2000" dirty="0">
                <a:hlinkClick r:id="rId3"/>
              </a:rPr>
              <a:t>http://files.opendatarchives.fr/professionnels.ign.fr/</a:t>
            </a:r>
            <a:endParaRPr lang="fr-FR" sz="2000" dirty="0"/>
          </a:p>
          <a:p>
            <a:endParaRPr lang="fr-FR" sz="2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785" y="1451458"/>
            <a:ext cx="1800225" cy="2114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8149" y="1397624"/>
            <a:ext cx="4902790" cy="40304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45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Site du 28GG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dirty="0">
                <a:latin typeface="Arial" panose="020B0604020202020204" pitchFamily="34" charset="0"/>
                <a:hlinkClick r:id="rId3"/>
              </a:rPr>
              <a:t>http://portail-gg28.intradef.gouv.fr/</a:t>
            </a:r>
            <a:endParaRPr lang="fr-FR" altLang="fr-FR" dirty="0">
              <a:latin typeface="Arial" panose="020B0604020202020204" pitchFamily="34" charset="0"/>
            </a:endParaRP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3091738"/>
            <a:ext cx="10713431" cy="233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06364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Contact CGAO - 28 GG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Commandement CGAO / Demande de production GEO :</a:t>
            </a:r>
          </a:p>
          <a:p>
            <a:r>
              <a:rPr lang="fr-FR" dirty="0">
                <a:hlinkClick r:id="rId2"/>
              </a:rPr>
              <a:t>28gg.stg-chef.fct@intradef.gouv.fr</a:t>
            </a:r>
            <a:endParaRPr lang="fr-FR" dirty="0"/>
          </a:p>
          <a:p>
            <a:r>
              <a:rPr lang="fr-FR" dirty="0"/>
              <a:t>821 673 87 23 / 03 88 06 87 23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Expertise / Appui technique GEO :</a:t>
            </a:r>
          </a:p>
          <a:p>
            <a:r>
              <a:rPr lang="fr-FR" dirty="0">
                <a:hlinkClick r:id="rId3"/>
              </a:rPr>
              <a:t>28gg-stg.trait.fct@intradef.gouv.fr</a:t>
            </a:r>
            <a:endParaRPr lang="fr-FR" dirty="0"/>
          </a:p>
          <a:p>
            <a:r>
              <a:rPr lang="fr-FR" dirty="0"/>
              <a:t>821 673 87 94 / 03 88 06 87 94</a:t>
            </a:r>
          </a:p>
        </p:txBody>
      </p:sp>
    </p:spTree>
    <p:extLst>
      <p:ext uri="{BB962C8B-B14F-4D97-AF65-F5344CB8AC3E}">
        <p14:creationId xmlns:p14="http://schemas.microsoft.com/office/powerpoint/2010/main" val="138558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Sur internet – </a:t>
            </a:r>
            <a:r>
              <a:rPr lang="fr-FR" dirty="0" err="1" smtClean="0"/>
              <a:t>carto</a:t>
            </a:r>
            <a:r>
              <a:rPr lang="fr-FR" dirty="0" smtClean="0"/>
              <a:t> France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smtClean="0"/>
              <a:t>Autres sources</a:t>
            </a:r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1800" dirty="0" smtClean="0">
                <a:hlinkClick r:id="rId2"/>
              </a:rPr>
              <a:t>https</a:t>
            </a:r>
            <a:r>
              <a:rPr lang="fr-FR" sz="1800" dirty="0">
                <a:hlinkClick r:id="rId2"/>
              </a:rPr>
              <a:t>://</a:t>
            </a:r>
            <a:r>
              <a:rPr lang="fr-FR" sz="1800" dirty="0" smtClean="0">
                <a:hlinkClick r:id="rId2"/>
              </a:rPr>
              <a:t>geo.data.gouv.fr</a:t>
            </a:r>
            <a:endParaRPr lang="fr-FR" sz="1800" dirty="0" smtClean="0"/>
          </a:p>
          <a:p>
            <a:r>
              <a:rPr lang="fr-FR" sz="1800" dirty="0" smtClean="0"/>
              <a:t>Moteur </a:t>
            </a:r>
            <a:r>
              <a:rPr lang="fr-FR" sz="1800" dirty="0"/>
              <a:t>de recherche qui recense la </a:t>
            </a:r>
            <a:r>
              <a:rPr lang="fr-FR" sz="1800" dirty="0" err="1"/>
              <a:t>carto</a:t>
            </a:r>
            <a:r>
              <a:rPr lang="fr-FR" sz="1800" dirty="0"/>
              <a:t> « open data » des départements/régions</a:t>
            </a:r>
          </a:p>
          <a:p>
            <a:r>
              <a:rPr lang="fr-FR" sz="1800" dirty="0"/>
              <a:t>L’accessibilité des données dépend de chaque région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 smtClean="0">
                <a:hlinkClick r:id="rId3"/>
              </a:rPr>
              <a:t>https</a:t>
            </a:r>
            <a:r>
              <a:rPr lang="fr-FR" sz="1800" dirty="0">
                <a:hlinkClick r:id="rId3"/>
              </a:rPr>
              <a:t>://www.data.gouv.fr/fr/datasets/donnees-sur-les-installations-radioelectriques-de-plus-de-5-watts-1</a:t>
            </a:r>
            <a:r>
              <a:rPr lang="fr-FR" sz="1800" dirty="0" smtClean="0">
                <a:hlinkClick r:id="rId3"/>
              </a:rPr>
              <a:t>/</a:t>
            </a:r>
            <a:endParaRPr lang="fr-FR" sz="1800" dirty="0" smtClean="0"/>
          </a:p>
          <a:p>
            <a:pPr marL="0" indent="0">
              <a:buNone/>
            </a:pPr>
            <a:r>
              <a:rPr lang="fr-FR" sz="1800" dirty="0"/>
              <a:t>Emetteurs (tous types) de plus de 5W</a:t>
            </a:r>
          </a:p>
          <a:p>
            <a:pPr marL="0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8916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Sur internet – </a:t>
            </a:r>
            <a:r>
              <a:rPr lang="fr-FR" dirty="0" err="1"/>
              <a:t>carto</a:t>
            </a:r>
            <a:r>
              <a:rPr lang="fr-FR" dirty="0"/>
              <a:t> </a:t>
            </a:r>
            <a:r>
              <a:rPr lang="fr-FR" dirty="0" smtClean="0"/>
              <a:t>Monde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b="1" dirty="0" smtClean="0"/>
              <a:t>Images SAT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SASGIS </a:t>
            </a:r>
            <a:r>
              <a:rPr lang="fr-FR" dirty="0"/>
              <a:t>/ SAS </a:t>
            </a:r>
            <a:r>
              <a:rPr lang="fr-FR" dirty="0" err="1"/>
              <a:t>Planet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http://www.sasgis.org/download/</a:t>
            </a:r>
            <a:endParaRPr lang="fr-FR" dirty="0"/>
          </a:p>
          <a:p>
            <a:pPr lvl="1"/>
            <a:r>
              <a:rPr lang="fr-FR" dirty="0"/>
              <a:t>Logiciel de visualisation de la </a:t>
            </a:r>
            <a:r>
              <a:rPr lang="fr-FR" dirty="0" err="1"/>
              <a:t>carto</a:t>
            </a:r>
            <a:r>
              <a:rPr lang="fr-FR" dirty="0"/>
              <a:t> Google/Bing/OSM/</a:t>
            </a:r>
            <a:r>
              <a:rPr lang="fr-FR" dirty="0" err="1"/>
              <a:t>etc</a:t>
            </a:r>
            <a:endParaRPr lang="fr-FR" dirty="0"/>
          </a:p>
          <a:p>
            <a:pPr lvl="1"/>
            <a:r>
              <a:rPr lang="fr-FR" dirty="0"/>
              <a:t>Export de la </a:t>
            </a:r>
            <a:r>
              <a:rPr lang="fr-FR" dirty="0" err="1"/>
              <a:t>carto</a:t>
            </a:r>
            <a:r>
              <a:rPr lang="fr-FR" dirty="0"/>
              <a:t> affichée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8196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116" y="4278614"/>
            <a:ext cx="7193884" cy="25793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Exporter depuis SAS </a:t>
            </a:r>
            <a:r>
              <a:rPr lang="fr-FR" dirty="0" err="1" smtClean="0"/>
              <a:t>Planet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SAS </a:t>
            </a:r>
            <a:r>
              <a:rPr lang="fr-FR" dirty="0" err="1"/>
              <a:t>Planet</a:t>
            </a:r>
            <a:r>
              <a:rPr lang="fr-FR" dirty="0"/>
              <a:t> </a:t>
            </a:r>
            <a:r>
              <a:rPr lang="fr-FR" dirty="0" smtClean="0"/>
              <a:t>affiche et exporte des images SAT de plusieurs sources</a:t>
            </a:r>
            <a:endParaRPr lang="fr-FR" dirty="0"/>
          </a:p>
          <a:p>
            <a:endParaRPr lang="fr-FR" dirty="0"/>
          </a:p>
          <a:p>
            <a:r>
              <a:rPr lang="fr-FR" dirty="0"/>
              <a:t>Passer SAS </a:t>
            </a:r>
            <a:r>
              <a:rPr lang="fr-FR" dirty="0" err="1"/>
              <a:t>Planet</a:t>
            </a:r>
            <a:r>
              <a:rPr lang="fr-FR" dirty="0"/>
              <a:t> en français :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285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817" y="2357408"/>
            <a:ext cx="4543425" cy="4124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816" y="3681382"/>
            <a:ext cx="2476500" cy="2514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ZoneTexte 6"/>
          <p:cNvSpPr txBox="1"/>
          <p:nvPr/>
        </p:nvSpPr>
        <p:spPr>
          <a:xfrm>
            <a:off x="7711816" y="2869813"/>
            <a:ext cx="2106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Sélection de la zone à exporter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Exporter depuis SAS </a:t>
            </a:r>
            <a:r>
              <a:rPr lang="fr-FR" dirty="0" err="1" smtClean="0"/>
              <a:t>Planet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Choix de la/des couches à afficher/exporter</a:t>
            </a:r>
          </a:p>
        </p:txBody>
      </p:sp>
    </p:spTree>
    <p:extLst>
      <p:ext uri="{BB962C8B-B14F-4D97-AF65-F5344CB8AC3E}">
        <p14:creationId xmlns:p14="http://schemas.microsoft.com/office/powerpoint/2010/main" val="252314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3699" t="1934" r="4458" b="1734"/>
          <a:stretch/>
        </p:blipFill>
        <p:spPr>
          <a:xfrm>
            <a:off x="2150036" y="3894083"/>
            <a:ext cx="3677952" cy="29639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691" y="3894083"/>
            <a:ext cx="3744309" cy="29954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Exporter depuis SAS </a:t>
            </a:r>
            <a:r>
              <a:rPr lang="fr-FR" dirty="0" err="1" smtClean="0"/>
              <a:t>Planet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fr-FR" sz="2400" dirty="0" smtClean="0"/>
              <a:t>Après sélection de la zone, la fenêtre « Gestionnaire de sélection » s’ouvre</a:t>
            </a:r>
          </a:p>
          <a:p>
            <a:pPr marL="285750" indent="-285750">
              <a:buFontTx/>
              <a:buChar char="-"/>
            </a:pPr>
            <a:r>
              <a:rPr lang="fr-FR" sz="2400" dirty="0" smtClean="0"/>
              <a:t>Onglet Télécharger </a:t>
            </a:r>
          </a:p>
          <a:p>
            <a:pPr marL="742950" lvl="1" indent="-285750">
              <a:buFontTx/>
              <a:buChar char="-"/>
            </a:pPr>
            <a:r>
              <a:rPr lang="fr-FR" sz="2000" dirty="0" smtClean="0"/>
              <a:t>Enregistre en cache les </a:t>
            </a:r>
            <a:r>
              <a:rPr lang="fr-FR" sz="2000" dirty="0"/>
              <a:t>dalles sur la couche et au niveau de zoom voulus</a:t>
            </a:r>
          </a:p>
          <a:p>
            <a:pPr marL="285750" indent="-285750">
              <a:buFontTx/>
              <a:buChar char="-"/>
            </a:pPr>
            <a:r>
              <a:rPr lang="fr-FR" sz="2400" dirty="0" smtClean="0"/>
              <a:t>Onglet Assembler</a:t>
            </a:r>
          </a:p>
          <a:p>
            <a:pPr marL="742950" lvl="1" indent="-285750">
              <a:buFontTx/>
              <a:buChar char="-"/>
            </a:pPr>
            <a:r>
              <a:rPr lang="fr-FR" sz="2000" dirty="0" smtClean="0"/>
              <a:t>Exporte la couche au </a:t>
            </a:r>
            <a:r>
              <a:rPr lang="fr-FR" sz="2000" dirty="0"/>
              <a:t>zoom </a:t>
            </a:r>
            <a:r>
              <a:rPr lang="fr-FR" sz="2000" dirty="0" smtClean="0"/>
              <a:t>sélectionné vers le </a:t>
            </a:r>
            <a:r>
              <a:rPr lang="fr-FR" sz="2000" smtClean="0"/>
              <a:t>format choisi</a:t>
            </a:r>
            <a:endParaRPr lang="fr-FR" sz="2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237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Sur internet – </a:t>
            </a:r>
            <a:r>
              <a:rPr lang="fr-FR" dirty="0" err="1"/>
              <a:t>carto</a:t>
            </a:r>
            <a:r>
              <a:rPr lang="fr-FR" dirty="0"/>
              <a:t> </a:t>
            </a:r>
            <a:r>
              <a:rPr lang="fr-FR" dirty="0" smtClean="0"/>
              <a:t>Monde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b="1" dirty="0" smtClean="0"/>
              <a:t>Carte </a:t>
            </a:r>
            <a:r>
              <a:rPr lang="fr-FR" b="1" dirty="0" err="1" smtClean="0"/>
              <a:t>OpenStreetMap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Maperitive</a:t>
            </a:r>
            <a:r>
              <a:rPr lang="fr-FR" dirty="0" smtClean="0"/>
              <a:t> </a:t>
            </a:r>
            <a:r>
              <a:rPr lang="fr-FR" dirty="0"/>
              <a:t>: </a:t>
            </a:r>
            <a:r>
              <a:rPr lang="fr-FR" dirty="0">
                <a:hlinkClick r:id="rId3"/>
              </a:rPr>
              <a:t>http://maperitive.net</a:t>
            </a:r>
            <a:r>
              <a:rPr lang="fr-FR" dirty="0" smtClean="0">
                <a:hlinkClick r:id="rId3"/>
              </a:rPr>
              <a:t>/</a:t>
            </a:r>
            <a:endParaRPr lang="fr-FR" dirty="0"/>
          </a:p>
          <a:p>
            <a:pPr lvl="1"/>
            <a:r>
              <a:rPr lang="fr-FR" dirty="0"/>
              <a:t>Logiciel de visualisation de la </a:t>
            </a:r>
            <a:r>
              <a:rPr lang="fr-FR" dirty="0" err="1"/>
              <a:t>carto</a:t>
            </a:r>
            <a:r>
              <a:rPr lang="fr-FR" dirty="0"/>
              <a:t> </a:t>
            </a:r>
            <a:endParaRPr lang="fr-FR" dirty="0" smtClean="0"/>
          </a:p>
          <a:p>
            <a:pPr lvl="1"/>
            <a:r>
              <a:rPr lang="fr-FR" dirty="0" smtClean="0"/>
              <a:t>Export </a:t>
            </a:r>
            <a:r>
              <a:rPr lang="fr-FR" dirty="0"/>
              <a:t>de la </a:t>
            </a:r>
            <a:r>
              <a:rPr lang="fr-FR" dirty="0" err="1"/>
              <a:t>carto</a:t>
            </a:r>
            <a:r>
              <a:rPr lang="fr-FR" dirty="0"/>
              <a:t> </a:t>
            </a:r>
            <a:r>
              <a:rPr lang="fr-FR" dirty="0" smtClean="0"/>
              <a:t>affichée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15089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11910</TotalTime>
  <Words>740</Words>
  <Application>Microsoft Office PowerPoint</Application>
  <PresentationFormat>Grand écran</PresentationFormat>
  <Paragraphs>191</Paragraphs>
  <Slides>31</Slides>
  <Notes>12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8" baseType="lpstr">
      <vt:lpstr>Arial</vt:lpstr>
      <vt:lpstr>Arial Black</vt:lpstr>
      <vt:lpstr>Calibri</vt:lpstr>
      <vt:lpstr>Calibri Light</vt:lpstr>
      <vt:lpstr>1_Thème Office</vt:lpstr>
      <vt:lpstr>2_Thème Office</vt:lpstr>
      <vt:lpstr>Image bitmap</vt:lpstr>
      <vt:lpstr>Guide : obtenir de la carto</vt:lpstr>
      <vt:lpstr>Guide : obtenir de la carto</vt:lpstr>
      <vt:lpstr>Sur internet – carto France (IGN)</vt:lpstr>
      <vt:lpstr>Sur internet – carto France</vt:lpstr>
      <vt:lpstr>Sur internet – carto Monde</vt:lpstr>
      <vt:lpstr>Exporter depuis SAS Planet</vt:lpstr>
      <vt:lpstr>Exporter depuis SAS Planet</vt:lpstr>
      <vt:lpstr>Exporter depuis SAS Planet</vt:lpstr>
      <vt:lpstr>Sur internet – carto Monde</vt:lpstr>
      <vt:lpstr>Exporter depuis Maperitive</vt:lpstr>
      <vt:lpstr>Exporter depuis Maperitive</vt:lpstr>
      <vt:lpstr>Sur internet – carto Monde</vt:lpstr>
      <vt:lpstr>Sur internet – carto Monde</vt:lpstr>
      <vt:lpstr>OpenStreetMap</vt:lpstr>
      <vt:lpstr>OpenStreetMap</vt:lpstr>
      <vt:lpstr>OpenStreetMap</vt:lpstr>
      <vt:lpstr>Sur internet – carto Monde</vt:lpstr>
      <vt:lpstr>Sur internet – carto Monde</vt:lpstr>
      <vt:lpstr>Export depuis GlobalMapper</vt:lpstr>
      <vt:lpstr>Exporter depuis GlobalMapper</vt:lpstr>
      <vt:lpstr>Commande auprès de l’EGI</vt:lpstr>
      <vt:lpstr>Commande auprès de l’EGI</vt:lpstr>
      <vt:lpstr>Commande auprès de l’EGI</vt:lpstr>
      <vt:lpstr>Commande auprès de l’EGI</vt:lpstr>
      <vt:lpstr>Commander auprès de l’EGI</vt:lpstr>
      <vt:lpstr>Commander auprès de l’EGI</vt:lpstr>
      <vt:lpstr>Commander auprès de l’EGI</vt:lpstr>
      <vt:lpstr>Présentation PowerPoint</vt:lpstr>
      <vt:lpstr>Site du 28GG</vt:lpstr>
      <vt:lpstr>Site du 28GG</vt:lpstr>
      <vt:lpstr>Contact CGAO - 28 GG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Marty</dc:creator>
  <cp:lastModifiedBy>Marty</cp:lastModifiedBy>
  <cp:revision>169</cp:revision>
  <dcterms:created xsi:type="dcterms:W3CDTF">2020-11-03T08:47:41Z</dcterms:created>
  <dcterms:modified xsi:type="dcterms:W3CDTF">2022-10-24T12:43:35Z</dcterms:modified>
</cp:coreProperties>
</file>