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30"/>
  </p:notesMasterIdLst>
  <p:sldIdLst>
    <p:sldId id="276" r:id="rId3"/>
    <p:sldId id="297" r:id="rId4"/>
    <p:sldId id="293" r:id="rId5"/>
    <p:sldId id="279" r:id="rId6"/>
    <p:sldId id="282" r:id="rId7"/>
    <p:sldId id="281" r:id="rId8"/>
    <p:sldId id="296" r:id="rId9"/>
    <p:sldId id="286" r:id="rId10"/>
    <p:sldId id="287" r:id="rId11"/>
    <p:sldId id="291" r:id="rId12"/>
    <p:sldId id="289" r:id="rId13"/>
    <p:sldId id="298" r:id="rId14"/>
    <p:sldId id="278" r:id="rId15"/>
    <p:sldId id="280" r:id="rId16"/>
    <p:sldId id="283" r:id="rId17"/>
    <p:sldId id="284" r:id="rId18"/>
    <p:sldId id="294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95" r:id="rId27"/>
    <p:sldId id="265" r:id="rId28"/>
    <p:sldId id="29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0" autoAdjust="0"/>
    <p:restoredTop sz="80350" autoAdjust="0"/>
  </p:normalViewPr>
  <p:slideViewPr>
    <p:cSldViewPr snapToGrid="0">
      <p:cViewPr varScale="1">
        <p:scale>
          <a:sx n="54" d="100"/>
          <a:sy n="54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05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 dirty="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258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57912-63F7-4A8E-AE6F-FA2BEB0C3766}" type="slidenum">
              <a:rPr lang="fr-FR" altLang="fr-FR" smtClean="0"/>
              <a:pPr/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0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3B3D9B-304E-4593-8A8D-5C27BDC7C2FE}" type="slidenum">
              <a:rPr lang="fr-FR" altLang="fr-FR" sz="1200"/>
              <a:pPr algn="r" eaLnBrk="1" hangingPunct="1"/>
              <a:t>21</a:t>
            </a:fld>
            <a:endParaRPr lang="fr-FR" altLang="fr-FR" sz="120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FC898-948F-4235-BA58-329820EBA4AE}" type="slidenum">
              <a:rPr lang="fr-FR" altLang="fr-FR" sz="1200"/>
              <a:pPr algn="r" eaLnBrk="1" hangingPunct="1"/>
              <a:t>21</a:t>
            </a:fld>
            <a:endParaRPr lang="fr-FR" altLang="fr-FR" sz="12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543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371713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243694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69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C598FC-A51A-4C10-BC7E-08C80E287FDA}" type="slidenum">
              <a:rPr lang="fr-FR" altLang="fr-FR" smtClean="0"/>
              <a:pPr/>
              <a:t>24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278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26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0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74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82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7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77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8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61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4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769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955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95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17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5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6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42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87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3EA5-292C-4331-BAB5-A6575F471254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0781-3C42-4FAC-8567-5AC67471936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22" descr="D:\utilisateurs\u.canet1\Pictures\comnrens.png"/>
          <p:cNvPicPr>
            <a:picLocks noChangeAspect="1" noChangeArrowheads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57"/>
          <a:stretch/>
        </p:blipFill>
        <p:spPr bwMode="auto">
          <a:xfrm>
            <a:off x="88778" y="29854"/>
            <a:ext cx="736847" cy="1148705"/>
          </a:xfrm>
          <a:prstGeom prst="rect">
            <a:avLst/>
          </a:prstGeom>
          <a:noFill/>
          <a:effectLst>
            <a:outerShdw blurRad="50800" dist="635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M:\15-PUBLIC\5 - BOI\7_INS\00-Instruction générale\Logos unités\54RT.png"/>
          <p:cNvPicPr/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447" y="102947"/>
            <a:ext cx="805180" cy="792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4114800" y="-38100"/>
            <a:ext cx="3962400" cy="21358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sz="788" b="1" dirty="0" smtClean="0">
                <a:solidFill>
                  <a:srgbClr val="FF0000"/>
                </a:solidFill>
              </a:rPr>
              <a:t>DIFFUSION RESTREINTE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18" y="1274151"/>
            <a:ext cx="11050565" cy="508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2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ortail-egi.intradef.gouv.fr/" TargetMode="External"/><Relationship Id="rId4" Type="http://schemas.openxmlformats.org/officeDocument/2006/relationships/hyperlink" Target="https://dregi-mmvlwf03v.dr-cpt.intradef.gouv.f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documentation/diffusion/telechargement-donnees-libres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data.gouv.fr/fr/datasets/donnees-sur-les-installations-radioelectriques-de-plus-de-5-watts-1/" TargetMode="External"/><Relationship Id="rId4" Type="http://schemas.openxmlformats.org/officeDocument/2006/relationships/hyperlink" Target="https://geo.data.gouv.f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pdaacsvc.cr.usgs.gov/appeears" TargetMode="External"/><Relationship Id="rId3" Type="http://schemas.openxmlformats.org/officeDocument/2006/relationships/hyperlink" Target="http://www.sasgis.org/download/" TargetMode="External"/><Relationship Id="rId7" Type="http://schemas.openxmlformats.org/officeDocument/2006/relationships/hyperlink" Target="https://www.opencellid.org/download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wnload.geofabrik.de/" TargetMode="External"/><Relationship Id="rId5" Type="http://schemas.openxmlformats.org/officeDocument/2006/relationships/hyperlink" Target="https://www.openstreetmap.org/export" TargetMode="External"/><Relationship Id="rId4" Type="http://schemas.openxmlformats.org/officeDocument/2006/relationships/hyperlink" Target="https://geonames.nga.mil/gns/html/namefiles.html" TargetMode="External"/><Relationship Id="rId9" Type="http://schemas.openxmlformats.org/officeDocument/2006/relationships/hyperlink" Target="https://www.opendem.info/link_dem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3699" t="1934" r="4458" b="1734"/>
          <a:stretch/>
        </p:blipFill>
        <p:spPr>
          <a:xfrm>
            <a:off x="1524001" y="3389586"/>
            <a:ext cx="4303987" cy="3468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69" y="3389585"/>
            <a:ext cx="4374931" cy="3499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Télécharger les dalles sur la couche et au niveau de zoom voulus</a:t>
            </a:r>
          </a:p>
          <a:p>
            <a:pPr marL="285750" indent="-285750">
              <a:buFontTx/>
              <a:buChar char="-"/>
            </a:pPr>
            <a:r>
              <a:rPr lang="fr-FR" dirty="0"/>
              <a:t>Assembler en sélectionnant la couche et le zoom </a:t>
            </a:r>
            <a:r>
              <a:rPr lang="fr-FR" dirty="0" smtClean="0"/>
              <a:t>sélectionnés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2" y="2167731"/>
            <a:ext cx="5400675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00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Export vecteur</a:t>
            </a:r>
          </a:p>
          <a:p>
            <a:endParaRPr lang="fr-FR" dirty="0"/>
          </a:p>
          <a:p>
            <a:r>
              <a:rPr lang="fr-FR" dirty="0" smtClean="0"/>
              <a:t>Export DTED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427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</a:t>
            </a:r>
            <a:r>
              <a:rPr lang="fr-FR" dirty="0" err="1" smtClean="0"/>
              <a:t>carto</a:t>
            </a:r>
            <a:r>
              <a:rPr lang="fr-FR" dirty="0" smtClean="0"/>
              <a:t> (WMS)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https</a:t>
            </a:r>
            <a:r>
              <a:rPr lang="fr-FR" dirty="0"/>
              <a:t>://</a:t>
            </a:r>
            <a:r>
              <a:rPr lang="fr-FR" dirty="0" smtClean="0"/>
              <a:t>wms.openstreetmap.fr/wms</a:t>
            </a:r>
            <a:endParaRPr lang="fr-FR" dirty="0"/>
          </a:p>
          <a:p>
            <a:endParaRPr lang="fr-FR" dirty="0"/>
          </a:p>
          <a:p>
            <a:r>
              <a:rPr lang="fr-FR" dirty="0"/>
              <a:t>IGN CARTO (WMTS)</a:t>
            </a:r>
          </a:p>
          <a:p>
            <a:r>
              <a:rPr lang="fr-FR" dirty="0"/>
              <a:t>https://wxs.ign.fr/essentiels/geoportail/wmts?SERVICE=WMTS&amp;REQUEST=GetCapabilities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IGN SAT (WMS)</a:t>
            </a:r>
          </a:p>
          <a:p>
            <a:r>
              <a:rPr lang="fr-FR" dirty="0"/>
              <a:t>https://wxs.ign.fr/essentiels/geoportail/r/wms?SERVICE=WMS&amp;VERSION=1.3.0&amp;REQUEST=GetCapabilities</a:t>
            </a:r>
          </a:p>
          <a:p>
            <a:endParaRPr lang="fr-FR" dirty="0"/>
          </a:p>
          <a:p>
            <a:r>
              <a:rPr lang="fr-FR" dirty="0"/>
              <a:t>Tous les services IGN : https://geoservices.ign.fr/services-web-essentiels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Stamen</a:t>
            </a:r>
            <a:r>
              <a:rPr lang="fr-FR" dirty="0"/>
              <a:t> (basé sur OSM)</a:t>
            </a:r>
          </a:p>
          <a:p>
            <a:r>
              <a:rPr lang="fr-FR" dirty="0"/>
              <a:t>http://maps.stamen.com/terrain/#14/48.8057/7.8598</a:t>
            </a:r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un serveur de cartes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559" y="1446235"/>
            <a:ext cx="6632881" cy="5411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685292" y="1887218"/>
            <a:ext cx="727148" cy="254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3362948" y="3843189"/>
            <a:ext cx="1056929" cy="308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1994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un serveur de cartes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691" y="1515231"/>
            <a:ext cx="6228617" cy="5342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49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un serveur de cartes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Afficher dans </a:t>
            </a:r>
            <a:r>
              <a:rPr lang="fr-FR" dirty="0" err="1"/>
              <a:t>GlobalMapper</a:t>
            </a:r>
            <a:r>
              <a:rPr lang="fr-FR" dirty="0"/>
              <a:t> la zone voulue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Clic droit sur la couche -&gt; Couche -&gt; Exporter</a:t>
            </a:r>
          </a:p>
          <a:p>
            <a:pPr marL="285750" indent="-285750">
              <a:buFontTx/>
              <a:buChar char="-"/>
            </a:pPr>
            <a:r>
              <a:rPr lang="fr-FR" dirty="0"/>
              <a:t>Choisir le format </a:t>
            </a:r>
            <a:r>
              <a:rPr lang="fr-FR" dirty="0" err="1"/>
              <a:t>GeoTiff</a:t>
            </a:r>
            <a:r>
              <a:rPr lang="fr-FR" dirty="0"/>
              <a:t> ou ECW</a:t>
            </a:r>
          </a:p>
          <a:p>
            <a:pPr marL="285750" indent="-285750">
              <a:buFontTx/>
              <a:buChar char="-"/>
            </a:pPr>
            <a:r>
              <a:rPr lang="fr-FR" dirty="0"/>
              <a:t>Dans « limites d’export », cocher « exporter les données visibles à </a:t>
            </a:r>
            <a:r>
              <a:rPr lang="fr-FR" dirty="0" smtClean="0"/>
              <a:t>l’écran »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L’export peut prendre facilement 30min voire plusieurs heures</a:t>
            </a:r>
          </a:p>
        </p:txBody>
      </p:sp>
    </p:spTree>
    <p:extLst>
      <p:ext uri="{BB962C8B-B14F-4D97-AF65-F5344CB8AC3E}">
        <p14:creationId xmlns:p14="http://schemas.microsoft.com/office/powerpoint/2010/main" val="20325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err="1"/>
              <a:t>Carto</a:t>
            </a:r>
            <a:r>
              <a:rPr lang="fr-FR" b="1" u="sng" dirty="0"/>
              <a:t> numérique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Cartes papier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804" y="2844308"/>
            <a:ext cx="6646898" cy="3646562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7898452" y="5706666"/>
            <a:ext cx="1241822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8" name="Rectangle 7"/>
          <p:cNvSpPr/>
          <p:nvPr/>
        </p:nvSpPr>
        <p:spPr>
          <a:xfrm>
            <a:off x="7590163" y="3309092"/>
            <a:ext cx="1809000" cy="46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auprès de l’EGI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fr-FR" altLang="fr-FR" dirty="0">
                <a:solidFill>
                  <a:srgbClr val="0070C0"/>
                </a:solidFill>
                <a:hlinkClick r:id="rId4"/>
              </a:rPr>
              <a:t>://dregi-mmvlwf03v.dr-cpt.intradef.gouv.fr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 smtClean="0"/>
          </a:p>
          <a:p>
            <a:r>
              <a:rPr lang="fr-FR" altLang="fr-FR" dirty="0">
                <a:solidFill>
                  <a:srgbClr val="0070C0"/>
                </a:solidFill>
                <a:hlinkClick r:id="rId5"/>
              </a:rPr>
              <a:t>https://portail-egi.intradef.gouv.fr</a:t>
            </a:r>
            <a:endParaRPr lang="fr-FR" altLang="fr-FR" dirty="0">
              <a:solidFill>
                <a:srgbClr val="0070C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auprès de l’EGI</a:t>
            </a:r>
          </a:p>
        </p:txBody>
      </p:sp>
      <p:pic>
        <p:nvPicPr>
          <p:cNvPr id="7" name="Picture 2" descr="J:\Capture EGI commande de produi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2034" y="1825625"/>
            <a:ext cx="59479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8027" y="4724694"/>
            <a:ext cx="1728192" cy="124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7068108" y="4742640"/>
            <a:ext cx="2052228" cy="124258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837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Guide : obtenir de la </a:t>
            </a:r>
            <a:r>
              <a:rPr lang="fr-FR" dirty="0" err="1" smtClean="0"/>
              <a:t>carto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Internet</a:t>
            </a:r>
          </a:p>
          <a:p>
            <a:endParaRPr lang="fr-FR" sz="2000" dirty="0"/>
          </a:p>
          <a:p>
            <a:r>
              <a:rPr lang="fr-FR" sz="2000" dirty="0"/>
              <a:t>Commande auprès de l’EGI</a:t>
            </a:r>
          </a:p>
          <a:p>
            <a:pPr lvl="1"/>
            <a:r>
              <a:rPr lang="fr-FR" sz="2000" dirty="0"/>
              <a:t>Papier ou numérique</a:t>
            </a:r>
          </a:p>
          <a:p>
            <a:endParaRPr lang="fr-FR" sz="2000" dirty="0"/>
          </a:p>
          <a:p>
            <a:r>
              <a:rPr lang="fr-FR" sz="2000" dirty="0"/>
              <a:t>Site </a:t>
            </a:r>
            <a:r>
              <a:rPr lang="fr-FR" sz="2000" dirty="0" err="1"/>
              <a:t>intradef</a:t>
            </a:r>
            <a:r>
              <a:rPr lang="fr-FR" sz="2000" dirty="0"/>
              <a:t> / contact du 28</a:t>
            </a:r>
            <a:r>
              <a:rPr lang="fr-FR" sz="2000" baseline="30000" dirty="0"/>
              <a:t>e</a:t>
            </a:r>
            <a:r>
              <a:rPr lang="fr-FR" sz="2000" dirty="0"/>
              <a:t> </a:t>
            </a:r>
            <a:r>
              <a:rPr lang="fr-FR" sz="2000" dirty="0" smtClean="0"/>
              <a:t>1GG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35672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4765" y="1825625"/>
            <a:ext cx="590247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7427101" y="3737131"/>
            <a:ext cx="2125199" cy="99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4799856" y="2456892"/>
            <a:ext cx="324036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Commande auprès de l’EGI</a:t>
            </a:r>
          </a:p>
        </p:txBody>
      </p:sp>
    </p:spTree>
    <p:extLst>
      <p:ext uri="{BB962C8B-B14F-4D97-AF65-F5344CB8AC3E}">
        <p14:creationId xmlns:p14="http://schemas.microsoft.com/office/powerpoint/2010/main" val="243210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7002" y="2714558"/>
            <a:ext cx="2137996" cy="2370387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Commander auprès de l’EGI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80430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071" y="3140419"/>
            <a:ext cx="2469356" cy="1414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4995" y="5137096"/>
            <a:ext cx="2438400" cy="152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ZoneTexte 1"/>
          <p:cNvSpPr txBox="1">
            <a:spLocks noChangeArrowheads="1"/>
          </p:cNvSpPr>
          <p:nvPr/>
        </p:nvSpPr>
        <p:spPr bwMode="auto">
          <a:xfrm>
            <a:off x="5849626" y="4789433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SAER</a:t>
            </a:r>
          </a:p>
        </p:txBody>
      </p:sp>
      <p:sp>
        <p:nvSpPr>
          <p:cNvPr id="71685" name="ZoneTexte 8"/>
          <p:cNvSpPr txBox="1">
            <a:spLocks noChangeArrowheads="1"/>
          </p:cNvSpPr>
          <p:nvPr/>
        </p:nvSpPr>
        <p:spPr bwMode="auto">
          <a:xfrm>
            <a:off x="7683187" y="2761800"/>
            <a:ext cx="5790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SICF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544" y="3084459"/>
            <a:ext cx="2106215" cy="1958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ZoneTexte 9"/>
          <p:cNvSpPr txBox="1">
            <a:spLocks noChangeArrowheads="1"/>
          </p:cNvSpPr>
          <p:nvPr/>
        </p:nvSpPr>
        <p:spPr bwMode="auto">
          <a:xfrm>
            <a:off x="10202548" y="2796327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SIR</a:t>
            </a:r>
          </a:p>
        </p:txBody>
      </p:sp>
      <p:sp>
        <p:nvSpPr>
          <p:cNvPr id="71688" name="ZoneTexte 10"/>
          <p:cNvSpPr txBox="1">
            <a:spLocks noChangeArrowheads="1"/>
          </p:cNvSpPr>
          <p:nvPr/>
        </p:nvSpPr>
        <p:spPr bwMode="auto">
          <a:xfrm>
            <a:off x="10415672" y="5574055"/>
            <a:ext cx="848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Maestro</a:t>
            </a:r>
          </a:p>
        </p:txBody>
      </p:sp>
      <p:sp>
        <p:nvSpPr>
          <p:cNvPr id="71689" name="ZoneTexte 11"/>
          <p:cNvSpPr txBox="1">
            <a:spLocks noChangeArrowheads="1"/>
          </p:cNvSpPr>
          <p:nvPr/>
        </p:nvSpPr>
        <p:spPr bwMode="auto">
          <a:xfrm>
            <a:off x="10902636" y="6019350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Etc</a:t>
            </a:r>
          </a:p>
        </p:txBody>
      </p:sp>
      <p:sp>
        <p:nvSpPr>
          <p:cNvPr id="71690" name="ZoneTexte 9"/>
          <p:cNvSpPr txBox="1">
            <a:spLocks noChangeArrowheads="1"/>
          </p:cNvSpPr>
          <p:nvPr/>
        </p:nvSpPr>
        <p:spPr bwMode="auto">
          <a:xfrm>
            <a:off x="8192774" y="4631080"/>
            <a:ext cx="13388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GlobalMapper</a:t>
            </a:r>
          </a:p>
        </p:txBody>
      </p:sp>
      <p:pic>
        <p:nvPicPr>
          <p:cNvPr id="71691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577" y="5007318"/>
            <a:ext cx="2007394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7841" y="2866575"/>
            <a:ext cx="1712119" cy="168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0348" y="1960707"/>
            <a:ext cx="4853912" cy="350004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Pour les cartes numériques </a:t>
            </a:r>
            <a:r>
              <a:rPr lang="fr-FR" altLang="fr-FR" sz="2000" b="1" i="1" u="sng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c’est GRATUIT </a:t>
            </a: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vous recevrez vos CD et DVD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20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par la poste ou par une société de chauffeurs livreurs.</a:t>
            </a:r>
          </a:p>
          <a:p>
            <a:pPr>
              <a:defRPr/>
            </a:pPr>
            <a:endParaRPr lang="fr-FR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3392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782" y="4865059"/>
            <a:ext cx="2293144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32903" y="4629316"/>
            <a:ext cx="2106216" cy="1569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1479" y="3383922"/>
            <a:ext cx="2970610" cy="3150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55" y="3497031"/>
            <a:ext cx="2184797" cy="1556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4923" y="4518589"/>
            <a:ext cx="1677591" cy="11596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Commander auprès de l’EGI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4805855" cy="392509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Pour les cartes papiers </a:t>
            </a:r>
            <a:r>
              <a:rPr lang="fr-FR" altLang="fr-FR" sz="1600" b="1" i="1" u="sng" dirty="0">
                <a:latin typeface="Arial Black" pitchFamily="34" charset="0"/>
              </a:rPr>
              <a:t>c’est PAYANT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(même catalogue) : </a:t>
            </a:r>
          </a:p>
          <a:p>
            <a:pPr>
              <a:spcBef>
                <a:spcPct val="50000"/>
              </a:spcBef>
              <a:defRPr/>
            </a:pPr>
            <a:r>
              <a:rPr lang="fr-FR" altLang="fr-FR" sz="1600" b="1" i="1" dirty="0">
                <a:latin typeface="Arial Black" pitchFamily="34" charset="0"/>
              </a:rPr>
              <a:t>transmettez le fichier EXCEL à votre cellule « budget » vous recevrez vos cartes par la poste </a:t>
            </a:r>
            <a:r>
              <a:rPr lang="fr-FR" altLang="fr-FR" sz="1600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ou par une société de chauffeurs livreurs.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1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4626" y="2205581"/>
            <a:ext cx="6782747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3318699" y="3456496"/>
            <a:ext cx="1751188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4" name="Ellipse 3"/>
          <p:cNvSpPr/>
          <p:nvPr/>
        </p:nvSpPr>
        <p:spPr>
          <a:xfrm>
            <a:off x="3341694" y="2937011"/>
            <a:ext cx="1188132" cy="325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7472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Dossiers théâtres</a:t>
            </a:r>
          </a:p>
          <a:p>
            <a:endParaRPr lang="fr-FR" b="1" u="sng" dirty="0"/>
          </a:p>
          <a:p>
            <a:endParaRPr lang="fr-FR" b="1" u="sng" dirty="0"/>
          </a:p>
          <a:p>
            <a:r>
              <a:rPr lang="fr-FR" b="1" u="sng" dirty="0"/>
              <a:t>Contact CGAO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8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Site du 28GG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091738"/>
            <a:ext cx="10713431" cy="23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Contact CGAO - 28 GG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>
                <a:hlinkClick r:id="rId2"/>
              </a:rPr>
              <a:t>28gg.stg-chef.fct@intradef.gouv.fr</a:t>
            </a:r>
            <a:endParaRPr lang="fr-FR" dirty="0"/>
          </a:p>
          <a:p>
            <a:r>
              <a:rPr lang="fr-FR" dirty="0"/>
              <a:t>821 673 87 23 / 03 88 06 87 23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>
                <a:hlinkClick r:id="rId3"/>
              </a:rPr>
              <a:t>28gg-stg.trait.fct@intradef.gouv.fr</a:t>
            </a:r>
            <a:endParaRPr lang="fr-FR" dirty="0"/>
          </a:p>
          <a:p>
            <a:r>
              <a:rPr lang="fr-FR" dirty="0"/>
              <a:t>821 673 87 94 / 03 88 06 87 94</a:t>
            </a:r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internet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Données </a:t>
            </a:r>
            <a:r>
              <a:rPr lang="fr-FR" sz="2400" dirty="0" err="1"/>
              <a:t>carto</a:t>
            </a:r>
            <a:r>
              <a:rPr lang="fr-FR" sz="2400" dirty="0"/>
              <a:t> France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Données </a:t>
            </a:r>
            <a:r>
              <a:rPr lang="fr-FR" sz="2400" dirty="0" err="1"/>
              <a:t>carto</a:t>
            </a:r>
            <a:r>
              <a:rPr lang="fr-FR" sz="2400" dirty="0"/>
              <a:t> Monde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Utilisation SAS </a:t>
            </a:r>
            <a:r>
              <a:rPr lang="fr-FR" sz="2400" dirty="0" err="1" smtClean="0"/>
              <a:t>Planet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Serveurs de cartes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86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 </a:t>
            </a:r>
            <a:r>
              <a:rPr lang="fr-FR" dirty="0" smtClean="0"/>
              <a:t>internet – </a:t>
            </a:r>
            <a:r>
              <a:rPr lang="fr-FR" dirty="0" err="1" smtClean="0"/>
              <a:t>carto</a:t>
            </a:r>
            <a:r>
              <a:rPr lang="fr-FR" dirty="0" smtClean="0"/>
              <a:t> France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IGN </a:t>
            </a:r>
            <a:r>
              <a:rPr lang="fr-FR" sz="1800" dirty="0"/>
              <a:t>– Institut National de l’information </a:t>
            </a:r>
            <a:r>
              <a:rPr lang="fr-FR" sz="1800" dirty="0" err="1"/>
              <a:t>Geographique</a:t>
            </a:r>
            <a:endParaRPr lang="fr-FR" sz="1800" dirty="0"/>
          </a:p>
          <a:p>
            <a:r>
              <a:rPr lang="fr-FR" sz="1800" dirty="0"/>
              <a:t>Site : </a:t>
            </a:r>
            <a:r>
              <a:rPr lang="fr-FR" sz="1800" dirty="0">
                <a:hlinkClick r:id="rId2"/>
              </a:rPr>
              <a:t>https://geoservices.ign.fr/documentation/diffusion/telechargement-donnees-libres.html</a:t>
            </a:r>
            <a:endParaRPr lang="fr-FR" sz="1800" dirty="0"/>
          </a:p>
          <a:p>
            <a:r>
              <a:rPr lang="fr-FR" sz="1800" dirty="0"/>
              <a:t>Miroir : </a:t>
            </a:r>
            <a:r>
              <a:rPr lang="fr-FR" sz="1800" dirty="0">
                <a:hlinkClick r:id="rId3"/>
              </a:rPr>
              <a:t>http://files.opendatarchives.fr/professionnels.ign.fr/</a:t>
            </a:r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r>
              <a:rPr lang="fr-FR" sz="1800" dirty="0">
                <a:hlinkClick r:id="rId4"/>
              </a:rPr>
              <a:t>https://geo.data.gouv.fr</a:t>
            </a:r>
            <a:endParaRPr lang="fr-FR" sz="1800" dirty="0"/>
          </a:p>
          <a:p>
            <a:r>
              <a:rPr lang="fr-FR" sz="1800" dirty="0"/>
              <a:t>Moteur de recherche qui recense la </a:t>
            </a:r>
            <a:r>
              <a:rPr lang="fr-FR" sz="1800" dirty="0" err="1"/>
              <a:t>carto</a:t>
            </a:r>
            <a:r>
              <a:rPr lang="fr-FR" sz="1800" dirty="0"/>
              <a:t> « open data » des départements/régions</a:t>
            </a:r>
          </a:p>
          <a:p>
            <a:r>
              <a:rPr lang="fr-FR" sz="1800" dirty="0"/>
              <a:t>L’accessibilité des données dépend de chaque région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Emetteurs (tous types) de plus de 5W</a:t>
            </a:r>
          </a:p>
          <a:p>
            <a:r>
              <a:rPr lang="fr-FR" sz="1800" dirty="0">
                <a:hlinkClick r:id="rId5"/>
              </a:rPr>
              <a:t>https://www.data.gouv.fr/fr/datasets/donnees-sur-les-installations-radioelectriques-de-plus-de-5-watts-1</a:t>
            </a:r>
            <a:r>
              <a:rPr lang="fr-FR" sz="1800" dirty="0" smtClean="0">
                <a:hlinkClick r:id="rId5"/>
              </a:rPr>
              <a:t>/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45" y="1298298"/>
            <a:ext cx="1800225" cy="2114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35" y="1298298"/>
            <a:ext cx="5681200" cy="46703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856340" y="3633476"/>
            <a:ext cx="412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France (IGN)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Images SAT </a:t>
            </a:r>
          </a:p>
          <a:p>
            <a:pPr lvl="1"/>
            <a:r>
              <a:rPr lang="fr-FR" sz="1400" dirty="0"/>
              <a:t>0m20</a:t>
            </a:r>
          </a:p>
          <a:p>
            <a:pPr lvl="1"/>
            <a:endParaRPr lang="fr-FR" sz="1400" dirty="0"/>
          </a:p>
          <a:p>
            <a:r>
              <a:rPr lang="fr-FR" sz="1800" dirty="0"/>
              <a:t>Cartes scannées </a:t>
            </a:r>
          </a:p>
          <a:p>
            <a:pPr lvl="1"/>
            <a:r>
              <a:rPr lang="fr-FR" sz="1400" dirty="0"/>
              <a:t>Échelles 8 à 19</a:t>
            </a:r>
          </a:p>
          <a:p>
            <a:pPr lvl="1"/>
            <a:endParaRPr lang="fr-FR" sz="1400" dirty="0"/>
          </a:p>
          <a:p>
            <a:r>
              <a:rPr lang="fr-FR" sz="1800" dirty="0"/>
              <a:t>Relief</a:t>
            </a:r>
          </a:p>
          <a:p>
            <a:pPr lvl="1"/>
            <a:r>
              <a:rPr lang="fr-FR" sz="1400" dirty="0"/>
              <a:t>1m, 5m, 25m</a:t>
            </a:r>
          </a:p>
          <a:p>
            <a:pPr lvl="1"/>
            <a:endParaRPr lang="fr-FR" sz="1400" dirty="0"/>
          </a:p>
          <a:p>
            <a:r>
              <a:rPr lang="fr-FR" sz="1800" dirty="0"/>
              <a:t>Vecteurs</a:t>
            </a:r>
          </a:p>
          <a:p>
            <a:pPr lvl="1"/>
            <a:r>
              <a:rPr lang="fr-FR" sz="1400" dirty="0"/>
              <a:t>Localités, routes, cadastre, forêts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 internet – </a:t>
            </a:r>
            <a:r>
              <a:rPr lang="fr-FR" dirty="0" err="1"/>
              <a:t>carto</a:t>
            </a:r>
            <a:r>
              <a:rPr lang="fr-FR" dirty="0"/>
              <a:t> </a:t>
            </a:r>
            <a:r>
              <a:rPr lang="fr-FR" dirty="0" smtClean="0"/>
              <a:t>Monde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 smtClean="0"/>
              <a:t>Cartes </a:t>
            </a:r>
            <a:r>
              <a:rPr lang="fr-FR" sz="1400" b="1" dirty="0"/>
              <a:t>/ Photos SAT :</a:t>
            </a:r>
            <a:endParaRPr lang="fr-FR" sz="1400" dirty="0"/>
          </a:p>
          <a:p>
            <a:r>
              <a:rPr lang="fr-FR" sz="1400" dirty="0"/>
              <a:t>SASGIS / SAS </a:t>
            </a:r>
            <a:r>
              <a:rPr lang="fr-FR" sz="1400" dirty="0" err="1"/>
              <a:t>Planet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http://www.sasgis.org/download/</a:t>
            </a:r>
            <a:endParaRPr lang="fr-FR" sz="1400" dirty="0"/>
          </a:p>
          <a:p>
            <a:r>
              <a:rPr lang="fr-FR" sz="1400" dirty="0"/>
              <a:t>Logiciel de visualisation de la </a:t>
            </a:r>
            <a:r>
              <a:rPr lang="fr-FR" sz="1400" dirty="0" err="1"/>
              <a:t>carto</a:t>
            </a:r>
            <a:r>
              <a:rPr lang="fr-FR" sz="1400" dirty="0"/>
              <a:t> Google/Bing/OSM/</a:t>
            </a:r>
            <a:r>
              <a:rPr lang="fr-FR" sz="1400" dirty="0" err="1"/>
              <a:t>etc</a:t>
            </a:r>
            <a:endParaRPr lang="fr-FR" sz="1400" dirty="0"/>
          </a:p>
          <a:p>
            <a:r>
              <a:rPr lang="fr-FR" sz="1400" dirty="0"/>
              <a:t>Export de la </a:t>
            </a:r>
            <a:r>
              <a:rPr lang="fr-FR" sz="1400" dirty="0" err="1"/>
              <a:t>carto</a:t>
            </a:r>
            <a:r>
              <a:rPr lang="fr-FR" sz="1400" dirty="0"/>
              <a:t> affichée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Vecteur</a:t>
            </a:r>
          </a:p>
          <a:p>
            <a:r>
              <a:rPr lang="fr-FR" sz="1400" dirty="0" err="1"/>
              <a:t>Geonames</a:t>
            </a:r>
            <a:r>
              <a:rPr lang="fr-FR" sz="1400" dirty="0"/>
              <a:t> par pays : </a:t>
            </a:r>
            <a:r>
              <a:rPr lang="fr-FR" sz="1400" dirty="0">
                <a:hlinkClick r:id="rId4"/>
              </a:rPr>
              <a:t>https://geonames.nga.mil/gns/html/namefiles.html</a:t>
            </a:r>
            <a:endParaRPr lang="fr-FR" sz="1400" dirty="0"/>
          </a:p>
          <a:p>
            <a:r>
              <a:rPr lang="fr-FR" sz="1400" dirty="0"/>
              <a:t>OSM (sélection de zone) : </a:t>
            </a:r>
            <a:r>
              <a:rPr lang="fr-FR" sz="1400" dirty="0">
                <a:hlinkClick r:id="rId5"/>
              </a:rPr>
              <a:t>https://www.openstreetmap.org/export</a:t>
            </a:r>
            <a:endParaRPr lang="fr-FR" sz="1400" dirty="0"/>
          </a:p>
          <a:p>
            <a:r>
              <a:rPr lang="fr-FR" sz="1400" dirty="0"/>
              <a:t>OSM (par pays/région/département) : </a:t>
            </a:r>
            <a:r>
              <a:rPr lang="fr-FR" sz="1400" dirty="0">
                <a:hlinkClick r:id="rId6"/>
              </a:rPr>
              <a:t>http://download.geofabrik.de/</a:t>
            </a:r>
            <a:endParaRPr lang="fr-FR" sz="1400" dirty="0"/>
          </a:p>
          <a:p>
            <a:r>
              <a:rPr lang="fr-FR" sz="1400" dirty="0" err="1"/>
              <a:t>CellID</a:t>
            </a:r>
            <a:r>
              <a:rPr lang="fr-FR" sz="1400" dirty="0"/>
              <a:t> sur le monde : </a:t>
            </a:r>
            <a:r>
              <a:rPr lang="fr-FR" sz="1400" dirty="0">
                <a:hlinkClick r:id="rId7"/>
              </a:rPr>
              <a:t>https://www.opencellid.org/downloads.php</a:t>
            </a: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Relief</a:t>
            </a:r>
            <a:endParaRPr lang="fr-FR" sz="1400" dirty="0"/>
          </a:p>
          <a:p>
            <a:r>
              <a:rPr lang="fr-FR" sz="1400" dirty="0"/>
              <a:t>Application APPEARS (données NASA) </a:t>
            </a:r>
            <a:r>
              <a:rPr lang="fr-FR" sz="1400" dirty="0">
                <a:hlinkClick r:id="rId8"/>
              </a:rPr>
              <a:t>https://lpdaacsvc.cr.usgs.gov/appeears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OpenDEM</a:t>
            </a:r>
            <a:r>
              <a:rPr lang="fr-FR" sz="1400" dirty="0"/>
              <a:t> : </a:t>
            </a:r>
            <a:r>
              <a:rPr lang="fr-FR" sz="1400" dirty="0">
                <a:hlinkClick r:id="rId9"/>
              </a:rPr>
              <a:t>https://www.opendem.info/link_dem.html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OpenStreetMap</a:t>
            </a:r>
            <a:r>
              <a:rPr lang="fr-FR" dirty="0" smtClean="0"/>
              <a:t> (OSM)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u="sng" dirty="0"/>
              <a:t>Exploiter des données </a:t>
            </a:r>
            <a:r>
              <a:rPr lang="fr-FR" sz="1400" b="1" u="sng" dirty="0" smtClean="0"/>
              <a:t>OSM</a:t>
            </a:r>
            <a:endParaRPr lang="fr-FR" sz="1400" dirty="0"/>
          </a:p>
          <a:p>
            <a:r>
              <a:rPr lang="fr-FR" sz="1400" dirty="0"/>
              <a:t>Les données OSM sont souvent fournies avec l’extension .bz2 (compressée)</a:t>
            </a:r>
          </a:p>
          <a:p>
            <a:r>
              <a:rPr lang="fr-FR" sz="1400" dirty="0"/>
              <a:t>Les fichiers .</a:t>
            </a:r>
            <a:r>
              <a:rPr lang="fr-FR" sz="1400" dirty="0" err="1"/>
              <a:t>osm</a:t>
            </a:r>
            <a:r>
              <a:rPr lang="fr-FR" sz="1400" dirty="0"/>
              <a:t> sont des fichiers XML directement importable.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Les données apparaissent toutes dans une couche.</a:t>
            </a:r>
          </a:p>
          <a:p>
            <a:r>
              <a:rPr lang="fr-FR" sz="1400" dirty="0"/>
              <a:t>Pour y voir plus clair, il faut diviser la couche par thématique.</a:t>
            </a:r>
          </a:p>
          <a:p>
            <a:endParaRPr lang="fr-FR" sz="1400" dirty="0"/>
          </a:p>
          <a:p>
            <a:r>
              <a:rPr lang="fr-FR" sz="1400" dirty="0"/>
              <a:t>Sur la couche OSM, clic droit -&gt; LAYER -&gt; SPLIT</a:t>
            </a:r>
          </a:p>
          <a:p>
            <a:pPr marL="342900" indent="-342900">
              <a:buFontTx/>
              <a:buChar char="-"/>
            </a:pPr>
            <a:r>
              <a:rPr lang="fr-FR" sz="1400" dirty="0"/>
              <a:t>Découpage classique : choisir « </a:t>
            </a:r>
            <a:r>
              <a:rPr lang="fr-FR" sz="1400" dirty="0" err="1"/>
              <a:t>Feature</a:t>
            </a:r>
            <a:r>
              <a:rPr lang="fr-FR" sz="1400" dirty="0"/>
              <a:t> Type »</a:t>
            </a:r>
          </a:p>
          <a:p>
            <a:pPr marL="342900" indent="-342900">
              <a:buFontTx/>
              <a:buChar char="-"/>
            </a:pPr>
            <a:r>
              <a:rPr lang="fr-FR" sz="1400" dirty="0"/>
              <a:t>Découpage détaillé : choisir « </a:t>
            </a:r>
            <a:r>
              <a:rPr lang="fr-FR" sz="1400" dirty="0" err="1"/>
              <a:t>Feature</a:t>
            </a:r>
            <a:r>
              <a:rPr lang="fr-FR" sz="1400" dirty="0"/>
              <a:t> Description »</a:t>
            </a:r>
          </a:p>
          <a:p>
            <a:endParaRPr lang="fr-FR" sz="1400" dirty="0"/>
          </a:p>
          <a:p>
            <a:r>
              <a:rPr lang="fr-FR" sz="1400" dirty="0"/>
              <a:t>La couche OSM est subdivisée en plusieurs couches (building, </a:t>
            </a:r>
            <a:r>
              <a:rPr lang="fr-FR" sz="1400" dirty="0" err="1"/>
              <a:t>highway</a:t>
            </a:r>
            <a:r>
              <a:rPr lang="fr-FR" sz="1400" dirty="0"/>
              <a:t>, shopping)</a:t>
            </a:r>
          </a:p>
          <a:p>
            <a:r>
              <a:rPr lang="fr-FR" sz="1400" dirty="0"/>
              <a:t>De nombreux point non classés se retrouvent dans une couche « </a:t>
            </a:r>
            <a:r>
              <a:rPr lang="fr-FR" sz="1400" dirty="0" err="1"/>
              <a:t>Unknown</a:t>
            </a:r>
            <a:r>
              <a:rPr lang="fr-FR" sz="1400" dirty="0"/>
              <a:t> Point </a:t>
            </a:r>
            <a:r>
              <a:rPr lang="fr-FR" sz="1400" dirty="0" err="1"/>
              <a:t>Feature</a:t>
            </a:r>
            <a:r>
              <a:rPr lang="fr-FR" sz="1400" dirty="0"/>
              <a:t> </a:t>
            </a:r>
            <a:r>
              <a:rPr lang="fr-FR" sz="1400" dirty="0" smtClean="0"/>
              <a:t>»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24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16" y="4278614"/>
            <a:ext cx="7193884" cy="25793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SAS </a:t>
            </a:r>
            <a:r>
              <a:rPr lang="fr-FR" dirty="0" err="1"/>
              <a:t>Planet</a:t>
            </a:r>
            <a:r>
              <a:rPr lang="fr-FR" dirty="0"/>
              <a:t> est un logiciel extrêmement pratique : il permet d’afficher de nombreuses sources de </a:t>
            </a:r>
            <a:r>
              <a:rPr lang="fr-FR" dirty="0" err="1"/>
              <a:t>carto</a:t>
            </a:r>
            <a:r>
              <a:rPr lang="fr-FR" dirty="0"/>
              <a:t> et de les exporter facilement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Passer SAS </a:t>
            </a:r>
            <a:r>
              <a:rPr lang="fr-FR" dirty="0" err="1"/>
              <a:t>Planet</a:t>
            </a:r>
            <a:r>
              <a:rPr lang="fr-FR" dirty="0"/>
              <a:t> en français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85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17" y="2357408"/>
            <a:ext cx="45434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6" y="3681382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7711816" y="2869813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 de la zone à exporter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Exporter depuis SAS </a:t>
            </a:r>
            <a:r>
              <a:rPr lang="fr-FR" dirty="0" err="1" smtClean="0"/>
              <a:t>Planet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de la/des couches à afficher/exporter</a:t>
            </a:r>
          </a:p>
        </p:txBody>
      </p:sp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10135</TotalTime>
  <Words>618</Words>
  <Application>Microsoft Office PowerPoint</Application>
  <PresentationFormat>Grand écran</PresentationFormat>
  <Paragraphs>161</Paragraphs>
  <Slides>27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1_Thème Office</vt:lpstr>
      <vt:lpstr>2_Thème Office</vt:lpstr>
      <vt:lpstr>Guide : obtenir de la carto</vt:lpstr>
      <vt:lpstr>Guide : obtenir de la carto</vt:lpstr>
      <vt:lpstr>Sur internet</vt:lpstr>
      <vt:lpstr>Sur internet – carto France</vt:lpstr>
      <vt:lpstr>Sur internet – carto France (IGN)</vt:lpstr>
      <vt:lpstr>Sur internet – carto Monde</vt:lpstr>
      <vt:lpstr>OpenStreetMap (OSM)</vt:lpstr>
      <vt:lpstr>Exporter depuis SAS Planet</vt:lpstr>
      <vt:lpstr>Exporter depuis SAS Planet</vt:lpstr>
      <vt:lpstr>Exporter depuis SAS Planet</vt:lpstr>
      <vt:lpstr>Exporter depuis SAS Planet</vt:lpstr>
      <vt:lpstr>Présentation PowerPoint</vt:lpstr>
      <vt:lpstr>Serveur de carto (WMS)</vt:lpstr>
      <vt:lpstr>Exporter depuis un serveur de cartes</vt:lpstr>
      <vt:lpstr>Exporter depuis un serveur de cartes</vt:lpstr>
      <vt:lpstr>Exporter depuis un serveur de cartes</vt:lpstr>
      <vt:lpstr>Commande auprès de l’EGI</vt:lpstr>
      <vt:lpstr>Commande auprès de l’EGI</vt:lpstr>
      <vt:lpstr>Commande auprès de l’EGI</vt:lpstr>
      <vt:lpstr>Commande auprès de l’EGI</vt:lpstr>
      <vt:lpstr>Commander auprès de l’EGI</vt:lpstr>
      <vt:lpstr>Commander auprès de l’EGI</vt:lpstr>
      <vt:lpstr>Commander auprès de l’EGI</vt:lpstr>
      <vt:lpstr>Présentation PowerPoint</vt:lpstr>
      <vt:lpstr>Site du 28GG</vt:lpstr>
      <vt:lpstr>Site du 28GG</vt:lpstr>
      <vt:lpstr>Contact CGAO - 28 GG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123</cp:revision>
  <dcterms:created xsi:type="dcterms:W3CDTF">2020-11-03T08:47:41Z</dcterms:created>
  <dcterms:modified xsi:type="dcterms:W3CDTF">2022-06-19T07:49:25Z</dcterms:modified>
</cp:coreProperties>
</file>