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86" r:id="rId3"/>
    <p:sldId id="431" r:id="rId4"/>
    <p:sldId id="417" r:id="rId5"/>
    <p:sldId id="427" r:id="rId6"/>
    <p:sldId id="408" r:id="rId7"/>
    <p:sldId id="416" r:id="rId8"/>
    <p:sldId id="428" r:id="rId9"/>
    <p:sldId id="429" r:id="rId10"/>
    <p:sldId id="406" r:id="rId11"/>
    <p:sldId id="425" r:id="rId12"/>
    <p:sldId id="421" r:id="rId13"/>
    <p:sldId id="409" r:id="rId14"/>
    <p:sldId id="378" r:id="rId15"/>
    <p:sldId id="404" r:id="rId16"/>
    <p:sldId id="405" r:id="rId17"/>
    <p:sldId id="432" r:id="rId18"/>
    <p:sldId id="379" r:id="rId19"/>
    <p:sldId id="380" r:id="rId20"/>
    <p:sldId id="387" r:id="rId21"/>
    <p:sldId id="398" r:id="rId22"/>
    <p:sldId id="419" r:id="rId23"/>
    <p:sldId id="410" r:id="rId24"/>
    <p:sldId id="422" r:id="rId25"/>
    <p:sldId id="412" r:id="rId26"/>
    <p:sldId id="413" r:id="rId27"/>
    <p:sldId id="415" r:id="rId28"/>
    <p:sldId id="418" r:id="rId29"/>
    <p:sldId id="381" r:id="rId30"/>
    <p:sldId id="382" r:id="rId31"/>
    <p:sldId id="365" r:id="rId32"/>
    <p:sldId id="423" r:id="rId33"/>
    <p:sldId id="350" r:id="rId34"/>
    <p:sldId id="366" r:id="rId35"/>
    <p:sldId id="343" r:id="rId36"/>
    <p:sldId id="364" r:id="rId37"/>
    <p:sldId id="391" r:id="rId38"/>
    <p:sldId id="383" r:id="rId39"/>
    <p:sldId id="396" r:id="rId40"/>
    <p:sldId id="424" r:id="rId41"/>
    <p:sldId id="394" r:id="rId42"/>
    <p:sldId id="395" r:id="rId43"/>
    <p:sldId id="426" r:id="rId44"/>
    <p:sldId id="430" r:id="rId45"/>
    <p:sldId id="393" r:id="rId4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6" autoAdjust="0"/>
    <p:restoredTop sz="48249" autoAdjust="0"/>
  </p:normalViewPr>
  <p:slideViewPr>
    <p:cSldViewPr>
      <p:cViewPr varScale="1">
        <p:scale>
          <a:sx n="33" d="100"/>
          <a:sy n="33" d="100"/>
        </p:scale>
        <p:origin x="186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3F20-7B5F-49E4-985D-BEB4253963F3}" type="datetimeFigureOut">
              <a:rPr lang="fr-FR" smtClean="0"/>
              <a:pPr/>
              <a:t>01/05/2021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BD0D7-0D9F-4D34-AE75-DF05F8DD5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3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4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/>
              <a:t>Sélectionner le point, clic droit -&gt; Move/</a:t>
            </a:r>
            <a:r>
              <a:rPr lang="fr-FR" baseline="0" dirty="0" err="1"/>
              <a:t>Reshape</a:t>
            </a:r>
            <a:r>
              <a:rPr lang="fr-FR" baseline="0" dirty="0"/>
              <a:t> </a:t>
            </a:r>
            <a:r>
              <a:rPr lang="fr-FR" baseline="0" dirty="0" err="1"/>
              <a:t>features</a:t>
            </a:r>
            <a:r>
              <a:rPr lang="fr-FR" baseline="0" dirty="0"/>
              <a:t> -&gt; </a:t>
            </a:r>
            <a:r>
              <a:rPr lang="fr-FR" baseline="0" dirty="0" smtClean="0"/>
              <a:t>Shift </a:t>
            </a:r>
            <a:r>
              <a:rPr lang="fr-FR" baseline="0" dirty="0"/>
              <a:t>(offset) point </a:t>
            </a:r>
            <a:r>
              <a:rPr lang="fr-FR" baseline="0" dirty="0" err="1"/>
              <a:t>features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Décaler de +60m en latitude et -165m en longitude</a:t>
            </a:r>
          </a:p>
          <a:p>
            <a:pPr marL="0" lvl="0" indent="0">
              <a:buNone/>
            </a:pPr>
            <a:endParaRPr lang="fr-FR" baseline="0" dirty="0"/>
          </a:p>
          <a:p>
            <a:pPr marL="0" lvl="0" indent="0">
              <a:buNone/>
            </a:pPr>
            <a:r>
              <a:rPr lang="fr-FR" baseline="0" dirty="0" smtClean="0"/>
              <a:t>2) Pour </a:t>
            </a:r>
            <a:r>
              <a:rPr lang="fr-FR" baseline="0" dirty="0"/>
              <a:t>appliquer la zone tampon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la surface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create</a:t>
            </a:r>
            <a:r>
              <a:rPr lang="fr-FR" baseline="0" dirty="0"/>
              <a:t> area </a:t>
            </a:r>
            <a:r>
              <a:rPr lang="fr-FR" baseline="0" dirty="0" err="1"/>
              <a:t>features</a:t>
            </a:r>
            <a:r>
              <a:rPr lang="fr-FR" baseline="0" dirty="0"/>
              <a:t> -&gt; Buffer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Définir sur 300m</a:t>
            </a:r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0" lvl="0" indent="0">
              <a:buNone/>
            </a:pPr>
            <a:r>
              <a:rPr lang="fr-FR" baseline="0" dirty="0" smtClean="0"/>
              <a:t>3) Découper </a:t>
            </a:r>
            <a:r>
              <a:rPr lang="fr-FR" baseline="0" dirty="0"/>
              <a:t>une zone dans une autre (création d’île)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la petite zone/future île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Crop</a:t>
            </a:r>
            <a:r>
              <a:rPr lang="fr-FR" baseline="0" dirty="0"/>
              <a:t>/combine/split </a:t>
            </a:r>
            <a:r>
              <a:rPr lang="fr-FR" baseline="0" dirty="0" err="1"/>
              <a:t>functions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 err="1"/>
              <a:t>Cut</a:t>
            </a:r>
            <a:r>
              <a:rPr lang="fr-FR" baseline="0" dirty="0"/>
              <a:t> </a:t>
            </a:r>
            <a:r>
              <a:rPr lang="fr-FR" baseline="0" dirty="0" err="1"/>
              <a:t>selected</a:t>
            </a:r>
            <a:r>
              <a:rPr lang="fr-FR" baseline="0" dirty="0"/>
              <a:t> areas </a:t>
            </a:r>
            <a:r>
              <a:rPr lang="fr-FR" baseline="0" dirty="0" err="1"/>
              <a:t>from</a:t>
            </a:r>
            <a:r>
              <a:rPr lang="fr-FR" baseline="0" dirty="0"/>
              <a:t> </a:t>
            </a:r>
            <a:r>
              <a:rPr lang="fr-FR" baseline="0" dirty="0" err="1"/>
              <a:t>another</a:t>
            </a:r>
            <a:r>
              <a:rPr lang="fr-FR" baseline="0" dirty="0"/>
              <a:t> area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la grande zone (zone parent)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/>
              <a:t>Créer une zone de couverture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les points de la couche </a:t>
            </a:r>
            <a:r>
              <a:rPr lang="fr-FR" baseline="0" dirty="0" err="1"/>
              <a:t>villes_ouest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Create</a:t>
            </a:r>
            <a:r>
              <a:rPr lang="fr-FR" baseline="0" dirty="0"/>
              <a:t> Area </a:t>
            </a:r>
            <a:r>
              <a:rPr lang="fr-FR" baseline="0" dirty="0" err="1"/>
              <a:t>features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 err="1"/>
              <a:t>Create</a:t>
            </a:r>
            <a:r>
              <a:rPr lang="fr-FR" baseline="0" dirty="0"/>
              <a:t> </a:t>
            </a:r>
            <a:r>
              <a:rPr lang="fr-FR" baseline="0" dirty="0" err="1"/>
              <a:t>coverage</a:t>
            </a:r>
            <a:r>
              <a:rPr lang="fr-FR" baseline="0" dirty="0"/>
              <a:t> area</a:t>
            </a:r>
            <a:endParaRPr lang="fr-FR" dirty="0"/>
          </a:p>
          <a:p>
            <a:pPr marL="228600" indent="-228600">
              <a:buAutoNum type="arabicParenR"/>
            </a:pPr>
            <a:endParaRPr lang="fr-FR" dirty="0"/>
          </a:p>
          <a:p>
            <a:pPr marL="228600" indent="-228600">
              <a:buAutoNum type="arabicParenR"/>
            </a:pPr>
            <a:r>
              <a:rPr lang="fr-FR" dirty="0"/>
              <a:t>Créer une grille</a:t>
            </a:r>
          </a:p>
          <a:p>
            <a:pPr marL="685800" lvl="1" indent="-228600">
              <a:buAutoNum type="arabicParenR"/>
            </a:pPr>
            <a:r>
              <a:rPr lang="fr-FR" dirty="0"/>
              <a:t>Utiliser l’outil grille</a:t>
            </a:r>
          </a:p>
          <a:p>
            <a:pPr marL="685800" lvl="1" indent="-228600">
              <a:buAutoNum type="arabicParenR"/>
            </a:pPr>
            <a:r>
              <a:rPr lang="fr-FR" dirty="0"/>
              <a:t>Définir 10x10 cases, 1500mx1500m</a:t>
            </a:r>
          </a:p>
          <a:p>
            <a:pPr marL="685800" lvl="1" indent="-228600">
              <a:buAutoNum type="arabicParenR"/>
            </a:pPr>
            <a:r>
              <a:rPr lang="fr-FR" dirty="0"/>
              <a:t>Définir la localisation du</a:t>
            </a:r>
            <a:r>
              <a:rPr lang="fr-FR" baseline="0" dirty="0"/>
              <a:t> coin supérieur gauche (bouton Anchor point)</a:t>
            </a:r>
          </a:p>
          <a:p>
            <a:pPr marL="685800" lvl="1" indent="-228600">
              <a:buAutoNum type="arabicParenR"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73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2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814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une zone de couverture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les relais, puis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-&gt; RANGE RING</a:t>
            </a:r>
            <a:endParaRPr lang="fr-FR" baseline="0" dirty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Créer les cercles avec les points comme centre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radius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 et choisir l’attribut RAYON, unité en mètres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Outil recherche de données vecteurs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Entrer la requête LOCALITE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‘PC*’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55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440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Outil de recherche par nom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Créer </a:t>
            </a:r>
            <a:r>
              <a:rPr lang="fr-FR" dirty="0"/>
              <a:t>une vue</a:t>
            </a:r>
            <a:r>
              <a:rPr lang="fr-FR" baseline="0" dirty="0"/>
              <a:t> : </a:t>
            </a:r>
            <a:r>
              <a:rPr lang="fr-FR" dirty="0"/>
              <a:t>Menu affichage -&gt; Sauvegarder et nommer la vue courante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Restaurer </a:t>
            </a:r>
            <a:r>
              <a:rPr lang="fr-FR" dirty="0"/>
              <a:t>une vue : Menu</a:t>
            </a:r>
            <a:r>
              <a:rPr lang="fr-FR" baseline="0" dirty="0"/>
              <a:t> affichage -&gt; Restaure vue nommée</a:t>
            </a:r>
          </a:p>
          <a:p>
            <a:pPr marL="228600" indent="-228600">
              <a:buAutoNum type="arabicParenR"/>
            </a:pPr>
            <a:endParaRPr lang="fr-FR" baseline="0" dirty="0"/>
          </a:p>
          <a:p>
            <a:pPr marL="228600" indent="-228600">
              <a:buAutoNum type="arabicParenR"/>
            </a:pPr>
            <a:r>
              <a:rPr lang="fr-FR" baseline="0" dirty="0"/>
              <a:t>Recherche données vecteurs :</a:t>
            </a:r>
          </a:p>
          <a:p>
            <a:pPr marL="685800" lvl="1" indent="-228600">
              <a:buAutoNum type="arabicParenR"/>
            </a:pPr>
            <a:r>
              <a:rPr lang="en-US" dirty="0"/>
              <a:t> %POPULATION%  &gt;= 800</a:t>
            </a:r>
          </a:p>
          <a:p>
            <a:pPr marL="685800" lvl="1" indent="-228600">
              <a:buAutoNum type="arabicParenR"/>
            </a:pPr>
            <a:r>
              <a:rPr lang="en-US" dirty="0"/>
              <a:t> %POPULATION%  &gt;= 800 and  %ELEVATION% &gt;= 300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315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315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Ajouter les données de relief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points de la couche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elevations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dirty="0" smtClean="0"/>
              <a:t>Ajouter les données de coordonnées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points de la couche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coordinates</a:t>
            </a:r>
            <a:r>
              <a:rPr lang="fr-FR" dirty="0" smtClean="0"/>
              <a:t>/</a:t>
            </a:r>
            <a:r>
              <a:rPr lang="fr-FR" dirty="0" err="1" smtClean="0"/>
              <a:t>bounds</a:t>
            </a:r>
            <a:r>
              <a:rPr lang="fr-FR" dirty="0" smtClean="0"/>
              <a:t> </a:t>
            </a:r>
            <a:r>
              <a:rPr lang="fr-FR" dirty="0" err="1" smtClean="0"/>
              <a:t>atributes</a:t>
            </a:r>
            <a:r>
              <a:rPr lang="fr-FR" dirty="0" smtClean="0"/>
              <a:t> to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71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 smtClean="0"/>
              <a:t>Création </a:t>
            </a:r>
            <a:r>
              <a:rPr lang="fr-FR" baseline="0" dirty="0"/>
              <a:t>de grille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les surfaces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-&gt; </a:t>
            </a:r>
            <a:r>
              <a:rPr lang="fr-FR" baseline="0" dirty="0" err="1"/>
              <a:t>Attribute</a:t>
            </a:r>
            <a:r>
              <a:rPr lang="fr-FR" baseline="0" dirty="0"/>
              <a:t>/Style </a:t>
            </a:r>
            <a:r>
              <a:rPr lang="fr-FR" baseline="0" dirty="0" err="1"/>
              <a:t>functions</a:t>
            </a:r>
            <a:r>
              <a:rPr lang="fr-FR" baseline="0" dirty="0"/>
              <a:t> -&gt; </a:t>
            </a:r>
            <a:r>
              <a:rPr lang="fr-FR" baseline="0" dirty="0" err="1"/>
              <a:t>Add</a:t>
            </a:r>
            <a:r>
              <a:rPr lang="fr-FR" baseline="0" dirty="0"/>
              <a:t> </a:t>
            </a:r>
            <a:r>
              <a:rPr lang="fr-FR" baseline="0" dirty="0" err="1"/>
              <a:t>attribute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count of points and </a:t>
            </a:r>
            <a:r>
              <a:rPr lang="fr-FR" baseline="0" dirty="0" err="1"/>
              <a:t>lines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La grille contient un attribut comptant les points contenus.</a:t>
            </a:r>
          </a:p>
          <a:p>
            <a:pPr marL="228600" lvl="0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Sauvegarde des étiquettes dans un attribut « OLD_NAME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/>
              <a:t>Clic droit -&gt; </a:t>
            </a:r>
            <a:r>
              <a:rPr lang="fr-FR" baseline="0" dirty="0" err="1"/>
              <a:t>Attribute</a:t>
            </a:r>
            <a:r>
              <a:rPr lang="fr-FR" baseline="0" dirty="0"/>
              <a:t>/Style </a:t>
            </a:r>
            <a:r>
              <a:rPr lang="fr-FR" baseline="0" dirty="0" err="1"/>
              <a:t>functions</a:t>
            </a:r>
            <a:r>
              <a:rPr lang="fr-FR" baseline="0" dirty="0"/>
              <a:t> -&gt; </a:t>
            </a:r>
            <a:r>
              <a:rPr lang="fr-FR" dirty="0" err="1"/>
              <a:t>Calculate</a:t>
            </a:r>
            <a:r>
              <a:rPr lang="fr-FR" dirty="0"/>
              <a:t>/Copy </a:t>
            </a:r>
            <a:r>
              <a:rPr lang="fr-FR" dirty="0" err="1"/>
              <a:t>attributes</a:t>
            </a:r>
            <a:r>
              <a:rPr lang="fr-FR" dirty="0"/>
              <a:t> for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/>
              <a:t>Entrer le nom du nouvel attribut : « OLD_NAME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/>
              <a:t>Attribut source : « </a:t>
            </a:r>
            <a:r>
              <a:rPr lang="fr-FR" dirty="0" err="1"/>
              <a:t>Feature</a:t>
            </a:r>
            <a:r>
              <a:rPr lang="fr-FR" dirty="0"/>
              <a:t> Name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err="1"/>
              <a:t>Operation</a:t>
            </a:r>
            <a:r>
              <a:rPr lang="fr-FR" dirty="0"/>
              <a:t> : « copy source </a:t>
            </a:r>
            <a:r>
              <a:rPr lang="fr-FR" dirty="0" err="1"/>
              <a:t>attribute</a:t>
            </a:r>
            <a:r>
              <a:rPr lang="fr-FR" dirty="0"/>
              <a:t> to new </a:t>
            </a:r>
            <a:r>
              <a:rPr lang="fr-FR" dirty="0" err="1"/>
              <a:t>attribute</a:t>
            </a:r>
            <a:r>
              <a:rPr lang="fr-FR" dirty="0"/>
              <a:t> »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/>
              <a:t>Changer les étiquettes pour afficher le nombre de points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 de la grille,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Onglet « labels », utiliser l’attribut POINT_COUNT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« Oui » pour remplacer le nom existant</a:t>
            </a:r>
          </a:p>
          <a:p>
            <a:pPr marL="228600" lvl="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3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But du cours :</a:t>
            </a:r>
            <a:r>
              <a:rPr lang="fr-FR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un rappel des bases du logiciel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Explorer des fonctions plus avancés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Manipuler plusieurs formats de données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84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/>
              <a:t>Jointure de table attributaire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couche, clic droit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Layer -&gt; JOIN – </a:t>
            </a:r>
            <a:r>
              <a:rPr lang="fr-FR" baseline="0" dirty="0" err="1"/>
              <a:t>join</a:t>
            </a:r>
            <a:r>
              <a:rPr lang="fr-FR" baseline="0" dirty="0"/>
              <a:t> </a:t>
            </a:r>
            <a:r>
              <a:rPr lang="fr-FR" baseline="0" dirty="0" err="1"/>
              <a:t>attribute</a:t>
            </a:r>
            <a:r>
              <a:rPr lang="fr-FR" baseline="0" dirty="0"/>
              <a:t> table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 fichier relais_data.csv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Délimiteur : point virgule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Attribut du fichier : OBJECTID, attribut de la couche : OBJECTID</a:t>
            </a:r>
          </a:p>
          <a:p>
            <a:pPr marL="228600" lvl="0" indent="-228600">
              <a:buNone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Création de l’attribut NOM_COURT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couche, clic droit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Layer -&gt; </a:t>
            </a:r>
            <a:r>
              <a:rPr lang="fr-FR" baseline="0" dirty="0" err="1"/>
              <a:t>Calculate</a:t>
            </a:r>
            <a:r>
              <a:rPr lang="fr-FR" baseline="0" dirty="0"/>
              <a:t>/copy </a:t>
            </a:r>
            <a:r>
              <a:rPr lang="fr-FR" baseline="0" dirty="0" err="1"/>
              <a:t>attribute</a:t>
            </a:r>
            <a:r>
              <a:rPr lang="fr-FR" baseline="0" dirty="0"/>
              <a:t> values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Indiquer le nom du champ : NOM_COURT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Utiliser une formule, depuis le champ localité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Utiliser la fonction </a:t>
            </a:r>
            <a:r>
              <a:rPr lang="fr-FR" baseline="0" dirty="0" err="1"/>
              <a:t>left</a:t>
            </a:r>
            <a:r>
              <a:rPr lang="fr-FR" baseline="0" dirty="0"/>
              <a:t>()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Résultat : </a:t>
            </a:r>
            <a:r>
              <a:rPr lang="fr-FR" baseline="0" dirty="0" err="1"/>
              <a:t>left</a:t>
            </a:r>
            <a:r>
              <a:rPr lang="fr-FR" baseline="0" dirty="0"/>
              <a:t>(LOCALITE, 3)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Valider avec </a:t>
            </a:r>
            <a:r>
              <a:rPr lang="fr-FR" baseline="0" dirty="0" err="1"/>
              <a:t>calculate</a:t>
            </a:r>
            <a:endParaRPr lang="fr-FR" baseline="0" dirty="0"/>
          </a:p>
          <a:p>
            <a:pPr marL="228600" lvl="0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Diviser la couche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Sur la couche, clic droit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Layer -&gt; SPLIT – Split </a:t>
            </a:r>
            <a:r>
              <a:rPr lang="fr-FR" baseline="0" dirty="0" err="1"/>
              <a:t>into</a:t>
            </a:r>
            <a:r>
              <a:rPr lang="fr-FR" baseline="0" dirty="0"/>
              <a:t> </a:t>
            </a:r>
            <a:r>
              <a:rPr lang="fr-FR" baseline="0" dirty="0" err="1"/>
              <a:t>separate</a:t>
            </a:r>
            <a:r>
              <a:rPr lang="fr-FR" baseline="0" dirty="0"/>
              <a:t> </a:t>
            </a:r>
            <a:r>
              <a:rPr lang="fr-FR" baseline="0" dirty="0" err="1"/>
              <a:t>layers</a:t>
            </a:r>
            <a:r>
              <a:rPr lang="fr-FR" baseline="0" dirty="0"/>
              <a:t> </a:t>
            </a:r>
            <a:r>
              <a:rPr lang="fr-FR" baseline="0" dirty="0" err="1"/>
              <a:t>based</a:t>
            </a:r>
            <a:r>
              <a:rPr lang="fr-FR" baseline="0" dirty="0"/>
              <a:t> on </a:t>
            </a:r>
            <a:r>
              <a:rPr lang="fr-FR" baseline="0" dirty="0" err="1"/>
              <a:t>attribute</a:t>
            </a:r>
            <a:r>
              <a:rPr lang="fr-FR" baseline="0" dirty="0"/>
              <a:t> value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Sélectionner le champ NORME</a:t>
            </a:r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930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Générer le diagramme</a:t>
            </a:r>
          </a:p>
          <a:p>
            <a:pPr marL="685800" lvl="1" indent="-228600">
              <a:buAutoNum type="arabicParenR"/>
            </a:pPr>
            <a:r>
              <a:rPr lang="fr-FR" dirty="0"/>
              <a:t>Sélectionner les points de la couche relais</a:t>
            </a:r>
          </a:p>
          <a:p>
            <a:pPr marL="685800" lvl="1" indent="-228600">
              <a:buAutoNum type="arabicParenR"/>
            </a:pPr>
            <a:r>
              <a:rPr lang="fr-FR" dirty="0"/>
              <a:t>Menu </a:t>
            </a:r>
            <a:r>
              <a:rPr lang="fr-FR" dirty="0" err="1"/>
              <a:t>Analysis</a:t>
            </a:r>
            <a:r>
              <a:rPr lang="fr-FR" dirty="0"/>
              <a:t> -&gt;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Voronoi</a:t>
            </a:r>
            <a:r>
              <a:rPr lang="fr-FR" dirty="0"/>
              <a:t>/</a:t>
            </a:r>
            <a:r>
              <a:rPr lang="fr-FR" dirty="0" err="1"/>
              <a:t>Thiessen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  <a:p>
            <a:pPr marL="685800" lvl="1" indent="-228600">
              <a:buAutoNum type="arabicParenR"/>
            </a:pPr>
            <a:endParaRPr lang="fr-FR" dirty="0"/>
          </a:p>
          <a:p>
            <a:pPr marL="228600" lvl="0" indent="-228600">
              <a:buAutoNum type="arabicParenR"/>
            </a:pPr>
            <a:r>
              <a:rPr lang="fr-FR" dirty="0"/>
              <a:t>Carte de chaleur</a:t>
            </a:r>
          </a:p>
          <a:p>
            <a:pPr marL="685800" lvl="1" indent="-228600">
              <a:buAutoNum type="arabicParenR"/>
            </a:pPr>
            <a:r>
              <a:rPr lang="fr-FR" dirty="0"/>
              <a:t>Importer le vecteur trajets</a:t>
            </a:r>
          </a:p>
          <a:p>
            <a:pPr marL="685800" lvl="1" indent="-228600">
              <a:buAutoNum type="arabicParenR"/>
            </a:pPr>
            <a:r>
              <a:rPr lang="fr-FR" dirty="0"/>
              <a:t>Sélectionner les lignes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 -&gt;</a:t>
            </a:r>
            <a:r>
              <a:rPr lang="fr-FR" baseline="0" dirty="0"/>
              <a:t> Advanced </a:t>
            </a:r>
            <a:r>
              <a:rPr lang="fr-FR" baseline="0" dirty="0" err="1"/>
              <a:t>feature</a:t>
            </a:r>
            <a:r>
              <a:rPr lang="fr-FR" baseline="0" dirty="0"/>
              <a:t> </a:t>
            </a:r>
            <a:r>
              <a:rPr lang="fr-FR" baseline="0" dirty="0" err="1"/>
              <a:t>creation</a:t>
            </a:r>
            <a:r>
              <a:rPr lang="fr-FR" baseline="0" dirty="0"/>
              <a:t> options -&gt; </a:t>
            </a:r>
            <a:r>
              <a:rPr lang="fr-FR" baseline="0" dirty="0" err="1"/>
              <a:t>create</a:t>
            </a:r>
            <a:r>
              <a:rPr lang="fr-FR" baseline="0" dirty="0"/>
              <a:t> point </a:t>
            </a:r>
            <a:r>
              <a:rPr lang="fr-FR" baseline="0" dirty="0" err="1"/>
              <a:t>features</a:t>
            </a:r>
            <a:r>
              <a:rPr lang="fr-FR" baseline="0" dirty="0"/>
              <a:t> </a:t>
            </a:r>
            <a:r>
              <a:rPr lang="fr-FR" baseline="0" dirty="0" err="1"/>
              <a:t>spaced</a:t>
            </a:r>
            <a:r>
              <a:rPr lang="fr-FR" baseline="0" dirty="0"/>
              <a:t> </a:t>
            </a:r>
            <a:r>
              <a:rPr lang="fr-FR" baseline="0" dirty="0" err="1"/>
              <a:t>along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Définir un espacement de 150m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Clic droit sur la couche des points créés, </a:t>
            </a:r>
            <a:r>
              <a:rPr lang="fr-FR" baseline="0" dirty="0" err="1"/>
              <a:t>Analysis</a:t>
            </a:r>
            <a:r>
              <a:rPr lang="fr-FR" baseline="0" dirty="0"/>
              <a:t> -&gt; </a:t>
            </a:r>
            <a:r>
              <a:rPr lang="fr-FR" baseline="0" dirty="0" smtClean="0"/>
              <a:t>DENSITY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Compter les points dans une surface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la/les surfaces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 and </a:t>
            </a:r>
            <a:r>
              <a:rPr lang="fr-FR" baseline="0" dirty="0" err="1" smtClean="0"/>
              <a:t>lines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areas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Afficher le nombre de points en étiquette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de la grille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« label », utiliser l’attribut POINT_COUNT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632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Importer</a:t>
            </a:r>
            <a:r>
              <a:rPr lang="fr-FR" baseline="0" dirty="0" smtClean="0"/>
              <a:t> l’itinéraire GPX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l’itinéraire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PATH PROFILE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2eme option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Tools -&gt; </a:t>
            </a:r>
            <a:r>
              <a:rPr lang="fr-FR" baseline="0" dirty="0" err="1" smtClean="0"/>
              <a:t>Path</a:t>
            </a:r>
            <a:r>
              <a:rPr lang="fr-FR" baseline="0" dirty="0" smtClean="0"/>
              <a:t> profile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Dessiner à la main le tracé voulu.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talweg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r>
              <a:rPr lang="fr-FR" baseline="0" dirty="0" smtClean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 : 50 pour des talweg simple, 500 pour plus de détail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Décocher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r>
              <a:rPr lang="fr-FR" baseline="0" dirty="0" smtClean="0"/>
              <a:t> areas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lignes de crête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à 50 (default 500)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N’afficher les lignes de crêtes qu’à partir de X mètres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Générer les courbes de niveaux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Menu Analyse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Contours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Intervalle entre 25 et 50m (intervalle plus petit = plus précis, moins lisible).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On peut n’afficher que les contours au dessus de X mètres.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16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Outil</a:t>
            </a:r>
            <a:r>
              <a:rPr lang="fr-FR" baseline="0" dirty="0"/>
              <a:t> </a:t>
            </a:r>
            <a:r>
              <a:rPr lang="fr-FR" baseline="0" dirty="0" err="1"/>
              <a:t>intervisibilité</a:t>
            </a:r>
            <a:endParaRPr lang="fr-FR" baseline="0" dirty="0"/>
          </a:p>
          <a:p>
            <a:pPr marL="228600" indent="-228600">
              <a:buAutoNum type="arabicParenR"/>
            </a:pPr>
            <a:endParaRPr lang="fr-FR" baseline="0" dirty="0"/>
          </a:p>
          <a:p>
            <a:pPr marL="228600" indent="-228600">
              <a:buAutoNum type="arabicParenR"/>
            </a:pPr>
            <a:r>
              <a:rPr lang="fr-FR" baseline="0" dirty="0"/>
              <a:t>Zone commune</a:t>
            </a:r>
            <a:endParaRPr lang="fr-FR" dirty="0"/>
          </a:p>
          <a:p>
            <a:pPr marL="228600" indent="-228600">
              <a:buAutoNum type="arabicParenR"/>
            </a:pPr>
            <a:endParaRPr lang="fr-FR" dirty="0"/>
          </a:p>
          <a:p>
            <a:pPr marL="685800" lvl="1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458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fr-FR" dirty="0" smtClean="0"/>
              <a:t>Créer</a:t>
            </a:r>
            <a:r>
              <a:rPr lang="fr-FR" baseline="0" dirty="0" smtClean="0"/>
              <a:t> un bâtiment 3D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Créer une surface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Ajouter un attribut « HAUTEUR » avec valeur « 30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du bâtiment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« </a:t>
            </a:r>
            <a:r>
              <a:rPr lang="fr-FR" baseline="0" dirty="0" err="1" smtClean="0"/>
              <a:t>Elevations</a:t>
            </a:r>
            <a:r>
              <a:rPr lang="fr-FR" baseline="0" dirty="0" smtClean="0"/>
              <a:t> », utiliser l’attribut « HAUTEUR » pour définir la taille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mode d’altitude « Relatif au sol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61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fr-FR" dirty="0" smtClean="0"/>
              <a:t>Fusionner</a:t>
            </a:r>
            <a:r>
              <a:rPr lang="fr-FR" baseline="0" dirty="0" smtClean="0"/>
              <a:t> les deux surfaces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les deux surfaces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 -&gt; </a:t>
            </a:r>
            <a:r>
              <a:rPr lang="fr-FR" dirty="0" err="1" smtClean="0"/>
              <a:t>Crop</a:t>
            </a:r>
            <a:r>
              <a:rPr lang="fr-FR" dirty="0" smtClean="0"/>
              <a:t>/combine/split </a:t>
            </a:r>
            <a:r>
              <a:rPr lang="fr-FR" dirty="0" err="1" smtClean="0"/>
              <a:t>functions</a:t>
            </a:r>
            <a:r>
              <a:rPr lang="fr-FR" dirty="0" smtClean="0"/>
              <a:t> -&gt; </a:t>
            </a:r>
            <a:r>
              <a:rPr lang="fr-FR" dirty="0" err="1" smtClean="0"/>
              <a:t>find</a:t>
            </a:r>
            <a:r>
              <a:rPr lang="fr-FR" dirty="0" smtClean="0"/>
              <a:t> intersection of </a:t>
            </a:r>
            <a:r>
              <a:rPr lang="fr-FR" dirty="0" err="1" smtClean="0"/>
              <a:t>selected</a:t>
            </a:r>
            <a:r>
              <a:rPr lang="fr-FR" dirty="0" smtClean="0"/>
              <a:t> areas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« non »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Nommer la nouvelle surface « </a:t>
            </a:r>
            <a:r>
              <a:rPr lang="fr-FR" dirty="0" err="1" smtClean="0"/>
              <a:t>intervisible</a:t>
            </a:r>
            <a:r>
              <a:rPr lang="fr-FR" dirty="0" smtClean="0"/>
              <a:t> » et définir un style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367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Créer une carte des pentes</a:t>
            </a:r>
          </a:p>
          <a:p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Configurer la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altitude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Menu </a:t>
            </a:r>
            <a:r>
              <a:rPr lang="fr-FR" dirty="0"/>
              <a:t>Outils -&gt; </a:t>
            </a:r>
            <a:r>
              <a:rPr lang="fr-FR" dirty="0" smtClean="0"/>
              <a:t>Configurer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Onglet</a:t>
            </a:r>
            <a:r>
              <a:rPr lang="fr-FR" baseline="0" dirty="0" smtClean="0"/>
              <a:t> </a:t>
            </a:r>
            <a:r>
              <a:rPr lang="fr-FR" baseline="0" dirty="0"/>
              <a:t>« Options d’</a:t>
            </a:r>
            <a:r>
              <a:rPr lang="fr-FR" baseline="0" dirty="0" err="1"/>
              <a:t>alitude</a:t>
            </a:r>
            <a:r>
              <a:rPr lang="fr-FR" baseline="0" dirty="0"/>
              <a:t> </a:t>
            </a:r>
            <a:r>
              <a:rPr lang="fr-FR" baseline="0" dirty="0" smtClean="0"/>
              <a:t>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Remplacer </a:t>
            </a:r>
            <a:r>
              <a:rPr lang="fr-FR" baseline="0" dirty="0"/>
              <a:t>le </a:t>
            </a:r>
            <a:r>
              <a:rPr lang="fr-FR" baseline="0" dirty="0" err="1"/>
              <a:t>shader</a:t>
            </a:r>
            <a:r>
              <a:rPr lang="fr-FR" baseline="0" dirty="0"/>
              <a:t> « Atlas » par « pente </a:t>
            </a:r>
            <a:r>
              <a:rPr lang="fr-FR" baseline="0" dirty="0" smtClean="0"/>
              <a:t>» ou « 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</a:t>
            </a:r>
            <a:r>
              <a:rPr lang="fr-FR" baseline="0" dirty="0"/>
              <a:t>« Options de </a:t>
            </a:r>
            <a:r>
              <a:rPr lang="fr-FR" baseline="0" dirty="0" err="1"/>
              <a:t>shader</a:t>
            </a:r>
            <a:r>
              <a:rPr lang="fr-FR" baseline="0" dirty="0"/>
              <a:t> </a:t>
            </a:r>
            <a:r>
              <a:rPr lang="fr-FR" baseline="0" dirty="0" smtClean="0"/>
              <a:t>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Définir </a:t>
            </a:r>
            <a:r>
              <a:rPr lang="fr-FR" baseline="0" dirty="0"/>
              <a:t>les valeurs de pente </a:t>
            </a:r>
            <a:r>
              <a:rPr lang="fr-FR" baseline="0" dirty="0" smtClean="0"/>
              <a:t>: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Minimum </a:t>
            </a:r>
            <a:r>
              <a:rPr lang="fr-FR" baseline="0" dirty="0"/>
              <a:t>: En dessous de cette valeur, afficher la couleur </a:t>
            </a:r>
            <a:r>
              <a:rPr lang="fr-FR" baseline="0" dirty="0" smtClean="0"/>
              <a:t>blanche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Maximum </a:t>
            </a:r>
            <a:r>
              <a:rPr lang="fr-FR" baseline="0" dirty="0"/>
              <a:t>: Au-delà de cette valeur, afficher la couleur </a:t>
            </a:r>
            <a:r>
              <a:rPr lang="fr-FR" baseline="0" dirty="0" smtClean="0"/>
              <a:t>rouge</a:t>
            </a:r>
          </a:p>
          <a:p>
            <a:pPr marL="1143000" lvl="2" indent="-228600">
              <a:buAutoNum type="arabicParenR"/>
            </a:pPr>
            <a:r>
              <a:rPr lang="fr-FR" baseline="0" dirty="0" smtClean="0"/>
              <a:t>Couleur </a:t>
            </a:r>
            <a:r>
              <a:rPr lang="fr-FR" baseline="0" dirty="0"/>
              <a:t>entre min et max, afficher la couleur </a:t>
            </a:r>
            <a:r>
              <a:rPr lang="fr-FR" baseline="0" dirty="0" smtClean="0"/>
              <a:t>jaune</a:t>
            </a:r>
          </a:p>
          <a:p>
            <a:pPr marL="1143000" lvl="2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Afficher la carte des pentes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Changer </a:t>
            </a:r>
            <a:r>
              <a:rPr lang="fr-FR" baseline="0" dirty="0"/>
              <a:t>l’ordre des couche pour mettre le relief PAR-DESSUS la </a:t>
            </a:r>
            <a:r>
              <a:rPr lang="fr-FR" baseline="0" dirty="0" smtClean="0"/>
              <a:t>carte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</a:t>
            </a:r>
            <a:r>
              <a:rPr lang="fr-FR" baseline="0" dirty="0"/>
              <a:t>la couche </a:t>
            </a:r>
            <a:r>
              <a:rPr lang="fr-FR" baseline="0" dirty="0" smtClean="0"/>
              <a:t>relief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</a:t>
            </a:r>
            <a:r>
              <a:rPr lang="fr-FR" baseline="0" dirty="0"/>
              <a:t>droit -&gt; </a:t>
            </a:r>
            <a:r>
              <a:rPr lang="fr-FR" baseline="0" dirty="0" smtClean="0"/>
              <a:t>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Affichage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Régler </a:t>
            </a:r>
            <a:r>
              <a:rPr lang="fr-FR" baseline="0" dirty="0"/>
              <a:t>l’opacité à </a:t>
            </a:r>
            <a:r>
              <a:rPr lang="fr-FR" baseline="0" dirty="0" smtClean="0"/>
              <a:t>80%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Activer </a:t>
            </a:r>
            <a:r>
              <a:rPr lang="fr-FR" baseline="0" dirty="0"/>
              <a:t>la transparence et définir la couleur de transparence sur blanc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2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8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fr-FR" baseline="0" dirty="0"/>
              <a:t>Afficher un carroyage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Configuration -&gt; Display options</a:t>
            </a:r>
          </a:p>
          <a:p>
            <a:pPr marL="685800" lvl="1" indent="-228600">
              <a:buAutoNum type="arabicParenR"/>
            </a:pPr>
            <a:r>
              <a:rPr lang="fr-FR" dirty="0"/>
              <a:t>Dans</a:t>
            </a:r>
            <a:r>
              <a:rPr lang="fr-FR" baseline="0" dirty="0"/>
              <a:t> </a:t>
            </a:r>
            <a:r>
              <a:rPr lang="fr-FR" baseline="0" dirty="0" err="1"/>
              <a:t>Grid</a:t>
            </a:r>
            <a:r>
              <a:rPr lang="fr-FR" baseline="0" dirty="0"/>
              <a:t> display, choisir la </a:t>
            </a:r>
            <a:r>
              <a:rPr lang="fr-FR" baseline="0" dirty="0" smtClean="0"/>
              <a:t>projection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Choix de la taille des carreaux</a:t>
            </a:r>
            <a:endParaRPr lang="fr-FR" baseline="0" dirty="0"/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Définir </a:t>
            </a:r>
            <a:r>
              <a:rPr lang="fr-FR" baseline="0" dirty="0" smtClean="0"/>
              <a:t>l’affichage des coordonnées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baseline="0" dirty="0"/>
              <a:t>Configuration -&gt; General -&gt; </a:t>
            </a:r>
            <a:r>
              <a:rPr lang="fr-FR" baseline="0" dirty="0" err="1"/>
              <a:t>Measure</a:t>
            </a:r>
            <a:r>
              <a:rPr lang="fr-FR" baseline="0" dirty="0"/>
              <a:t>/</a:t>
            </a:r>
            <a:r>
              <a:rPr lang="fr-FR" baseline="0" dirty="0" err="1"/>
              <a:t>units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dirty="0"/>
              <a:t>Choisir</a:t>
            </a:r>
            <a:r>
              <a:rPr lang="fr-FR" baseline="0" dirty="0"/>
              <a:t> dans Position Display </a:t>
            </a:r>
            <a:r>
              <a:rPr lang="fr-FR" baseline="0" dirty="0" smtClean="0"/>
              <a:t>format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dirty="0" smtClean="0"/>
              <a:t>Afficher la carte à l’échelle 1:25000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Menu </a:t>
            </a:r>
            <a:r>
              <a:rPr lang="fr-FR" dirty="0" err="1" smtClean="0"/>
              <a:t>View</a:t>
            </a:r>
            <a:r>
              <a:rPr lang="fr-FR" dirty="0" smtClean="0"/>
              <a:t> -&gt; Zoom </a:t>
            </a:r>
            <a:r>
              <a:rPr lang="fr-FR" dirty="0" err="1" smtClean="0"/>
              <a:t>View</a:t>
            </a:r>
            <a:r>
              <a:rPr lang="fr-FR" baseline="0" dirty="0" smtClean="0"/>
              <a:t> -&gt; Zoom to </a:t>
            </a:r>
            <a:r>
              <a:rPr lang="fr-FR" baseline="0" dirty="0" err="1" smtClean="0"/>
              <a:t>scale</a:t>
            </a: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Régler le « </a:t>
            </a:r>
            <a:r>
              <a:rPr lang="fr-FR" dirty="0" err="1" smtClean="0"/>
              <a:t>snap</a:t>
            </a:r>
            <a:r>
              <a:rPr lang="fr-FR" dirty="0" smtClean="0"/>
              <a:t>-to-</a:t>
            </a:r>
            <a:r>
              <a:rPr lang="fr-FR" dirty="0" err="1" smtClean="0"/>
              <a:t>feature</a:t>
            </a:r>
            <a:r>
              <a:rPr lang="fr-FR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Configuration -&gt;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Display -&gt; Advanced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Choix du type de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à accrocher, Snap </a:t>
            </a:r>
            <a:r>
              <a:rPr lang="fr-FR" baseline="0" dirty="0" err="1" smtClean="0"/>
              <a:t>Tolerance</a:t>
            </a:r>
            <a:endParaRPr lang="fr-FR" baseline="0" dirty="0" smtClean="0"/>
          </a:p>
          <a:p>
            <a:pPr marL="228600" lvl="0" indent="-228600">
              <a:buAutoNum type="arabi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4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CSV : particulièrement utile pour l’import massif, pour les points avec</a:t>
            </a:r>
            <a:r>
              <a:rPr lang="fr-FR" baseline="0" dirty="0" smtClean="0"/>
              <a:t> métadonnées</a:t>
            </a:r>
          </a:p>
          <a:p>
            <a:r>
              <a:rPr lang="fr-FR" baseline="0" dirty="0" smtClean="0"/>
              <a:t>TXT : pratique pour point/ligne/surface, avec du style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aseline="0" dirty="0" smtClean="0"/>
              <a:t>Pour mieux comprendre les fichiers TXT/CSV, exporter une couche existante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Export TXT : coordonnées </a:t>
            </a:r>
            <a:r>
              <a:rPr lang="fr-FR" baseline="0" dirty="0" err="1" smtClean="0"/>
              <a:t>Geo</a:t>
            </a:r>
            <a:r>
              <a:rPr lang="fr-FR" baseline="0" dirty="0" smtClean="0"/>
              <a:t>, MGRS ou ECEF, génère attributs, style, et fichier de projection</a:t>
            </a:r>
          </a:p>
          <a:p>
            <a:r>
              <a:rPr lang="fr-FR" baseline="0" dirty="0" smtClean="0"/>
              <a:t>Export CSV : coordonnées en projection courante, génère attributs, symbole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les points n’apparaissent pas ou en décalé : vérifier X/Y ou Y/X, la projection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02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Ouvrir alsace2.tif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Faire glisser le fichier cartes/alsace2.tif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ORTHO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fichier -&gt; ouvrir tous les fichiers dans une arborescence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définir l’extension sur *.ecw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Faire glisser le fichier vecteurs/</a:t>
            </a:r>
            <a:r>
              <a:rPr lang="fr-FR" baseline="0" dirty="0" err="1" smtClean="0"/>
              <a:t>villes_alsace</a:t>
            </a:r>
            <a:r>
              <a:rPr lang="fr-FR" baseline="0" dirty="0" smtClean="0"/>
              <a:t>/villes_alsace.shp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relais.csv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Point </a:t>
            </a:r>
            <a:r>
              <a:rPr lang="fr-FR" dirty="0" err="1" smtClean="0"/>
              <a:t>only</a:t>
            </a:r>
            <a:endParaRPr lang="fr-FR" dirty="0" smtClean="0"/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Coordonnées</a:t>
            </a:r>
            <a:r>
              <a:rPr lang="fr-FR" baseline="0" dirty="0" smtClean="0"/>
              <a:t> MGRS</a:t>
            </a:r>
          </a:p>
          <a:p>
            <a:pPr marL="685800" lvl="1" indent="-228600">
              <a:buFontTx/>
              <a:buAutoNum type="arabicParenR"/>
            </a:pPr>
            <a:r>
              <a:rPr lang="fr-FR" baseline="0" dirty="0" err="1" smtClean="0"/>
              <a:t>Delimiter</a:t>
            </a:r>
            <a:r>
              <a:rPr lang="fr-FR" baseline="0" dirty="0" smtClean="0"/>
              <a:t> : auto-</a:t>
            </a:r>
            <a:r>
              <a:rPr lang="fr-FR" baseline="0" dirty="0" err="1" smtClean="0"/>
              <a:t>detect</a:t>
            </a:r>
            <a:endParaRPr lang="fr-FR" dirty="0" smtClean="0"/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Cocher « 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 » 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Cocher</a:t>
            </a:r>
            <a:r>
              <a:rPr lang="fr-FR" baseline="0" dirty="0" smtClean="0"/>
              <a:t> </a:t>
            </a:r>
            <a:r>
              <a:rPr lang="fr-FR" dirty="0" smtClean="0"/>
              <a:t>« </a:t>
            </a:r>
            <a:r>
              <a:rPr lang="fr-FR" dirty="0" err="1" smtClean="0"/>
              <a:t>Column</a:t>
            </a:r>
            <a:r>
              <a:rPr lang="fr-FR" dirty="0" smtClean="0"/>
              <a:t> headers in first </a:t>
            </a:r>
            <a:r>
              <a:rPr lang="fr-FR" dirty="0" err="1" smtClean="0"/>
              <a:t>row</a:t>
            </a:r>
            <a:r>
              <a:rPr lang="fr-FR" dirty="0" smtClean="0"/>
              <a:t> »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Décocher « </a:t>
            </a:r>
            <a:r>
              <a:rPr lang="fr-FR" dirty="0" err="1" smtClean="0"/>
              <a:t>Treat</a:t>
            </a:r>
            <a:r>
              <a:rPr lang="fr-FR" dirty="0" smtClean="0"/>
              <a:t> 3rd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coordinate</a:t>
            </a:r>
            <a:r>
              <a:rPr lang="fr-FR" baseline="0" dirty="0" smtClean="0"/>
              <a:t> value as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 »</a:t>
            </a:r>
            <a:endParaRPr lang="fr-FR" dirty="0" smtClean="0"/>
          </a:p>
          <a:p>
            <a:pPr marL="685800" lvl="1" indent="-228600">
              <a:buFontTx/>
              <a:buAutoNum type="arabicParenR"/>
            </a:pPr>
            <a:r>
              <a:rPr lang="fr-FR" baseline="0" dirty="0" smtClean="0"/>
              <a:t>Attribuer le style de point « relais » </a:t>
            </a:r>
          </a:p>
          <a:p>
            <a:pPr marL="685800" lvl="1" indent="-228600">
              <a:buFontTx/>
              <a:buAutoNum type="arabicParenR"/>
            </a:pPr>
            <a:r>
              <a:rPr lang="fr-FR" dirty="0" smtClean="0"/>
              <a:t>Projection</a:t>
            </a:r>
            <a:r>
              <a:rPr lang="fr-FR" baseline="0" dirty="0" smtClean="0"/>
              <a:t> =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/WGS84</a:t>
            </a:r>
            <a:endParaRPr lang="fr-FR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3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Export KMZ</a:t>
            </a:r>
          </a:p>
          <a:p>
            <a:pPr marL="685800" lvl="1" indent="-228600">
              <a:buAutoNum type="arabicParenR"/>
            </a:pPr>
            <a:r>
              <a:rPr lang="fr-FR" dirty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KML/KMZ (</a:t>
            </a:r>
            <a:r>
              <a:rPr lang="fr-FR" baseline="0" dirty="0" err="1"/>
              <a:t>vector</a:t>
            </a:r>
            <a:r>
              <a:rPr lang="fr-FR" baseline="0" dirty="0"/>
              <a:t> data </a:t>
            </a:r>
            <a:r>
              <a:rPr lang="fr-FR" baseline="0" dirty="0" err="1"/>
              <a:t>only</a:t>
            </a:r>
            <a:r>
              <a:rPr lang="fr-FR" baseline="0" dirty="0"/>
              <a:t>)</a:t>
            </a:r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Export </a:t>
            </a:r>
            <a:r>
              <a:rPr lang="fr-FR" baseline="0" dirty="0" smtClean="0"/>
              <a:t>SHP</a:t>
            </a:r>
            <a:endParaRPr lang="fr-FR" baseline="0" dirty="0"/>
          </a:p>
          <a:p>
            <a:pPr marL="685800" lvl="1" indent="-228600">
              <a:buAutoNum type="arabicParenR"/>
            </a:pPr>
            <a:r>
              <a:rPr lang="fr-FR" dirty="0"/>
              <a:t>Sélectionner la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</a:t>
            </a:r>
            <a:r>
              <a:rPr lang="fr-FR" baseline="0" dirty="0" err="1" smtClean="0"/>
              <a:t>Shapefile</a:t>
            </a:r>
            <a:endParaRPr lang="fr-FR" baseline="0" dirty="0"/>
          </a:p>
          <a:p>
            <a:pPr marL="685800" lvl="1" indent="-228600">
              <a:buAutoNum type="arabicParenR"/>
            </a:pPr>
            <a:endParaRPr lang="fr-FR" baseline="0" dirty="0"/>
          </a:p>
          <a:p>
            <a:pPr marL="228600" lvl="0" indent="-228600">
              <a:buAutoNum type="arabicParenR"/>
            </a:pPr>
            <a:r>
              <a:rPr lang="fr-FR" baseline="0" dirty="0"/>
              <a:t>Export DTED</a:t>
            </a:r>
          </a:p>
          <a:p>
            <a:pPr marL="685800" lvl="1" indent="-228600">
              <a:buAutoNum type="arabicParenR"/>
            </a:pPr>
            <a:r>
              <a:rPr lang="fr-FR" dirty="0"/>
              <a:t>Sélectionner la/les couche</a:t>
            </a:r>
          </a:p>
          <a:p>
            <a:pPr marL="685800" lvl="1" indent="-228600">
              <a:buAutoNum type="arabicParenR"/>
            </a:pPr>
            <a:r>
              <a:rPr lang="fr-FR" dirty="0"/>
              <a:t>Clic droit</a:t>
            </a:r>
            <a:r>
              <a:rPr lang="fr-FR" baseline="0" dirty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Choisir le format </a:t>
            </a:r>
            <a:r>
              <a:rPr lang="fr-FR" baseline="0" dirty="0" err="1"/>
              <a:t>Geotiff</a:t>
            </a:r>
            <a:endParaRPr lang="fr-FR" baseline="0" dirty="0"/>
          </a:p>
          <a:p>
            <a:pPr marL="685800" lvl="1" indent="-228600"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84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Créer un catalogue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File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Catalog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les fichiers/dossiers de cartes à inclure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à quel moment afficher la carte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un catalogue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Faire glisser le fichier </a:t>
            </a:r>
            <a:r>
              <a:rPr lang="fr-FR" baseline="0" dirty="0" err="1" smtClean="0"/>
              <a:t>gmc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Selon le réglage lors de la création, zoomer pour voir la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 s’afficher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16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Retirer la couleur de fond</a:t>
            </a:r>
          </a:p>
          <a:p>
            <a:pPr marL="685800" lvl="1" indent="-228600">
              <a:buAutoNum type="arabicParenR"/>
            </a:pPr>
            <a:r>
              <a:rPr lang="fr-FR" dirty="0"/>
              <a:t>Sur</a:t>
            </a:r>
            <a:r>
              <a:rPr lang="fr-FR" baseline="0" dirty="0"/>
              <a:t> la couche,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Dans l’onglet « display », cocher « transparent » et sélectionner la couleur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Si nécessaire, augmenter la tolérance de couleur de transparence</a:t>
            </a:r>
          </a:p>
          <a:p>
            <a:pPr marL="228600" lvl="0" indent="-228600">
              <a:buNone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Exporter une coupe de la ville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Sur</a:t>
            </a:r>
            <a:r>
              <a:rPr lang="fr-FR" baseline="0" dirty="0" smtClean="0"/>
              <a:t> la couche, clic droit -&gt; Layer -&gt; Export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 », choisir « </a:t>
            </a:r>
            <a:r>
              <a:rPr lang="fr-FR" baseline="0" dirty="0" err="1" smtClean="0"/>
              <a:t>draw</a:t>
            </a:r>
            <a:r>
              <a:rPr lang="fr-FR" baseline="0" dirty="0" smtClean="0"/>
              <a:t> a box »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2</a:t>
            </a:r>
            <a:r>
              <a:rPr lang="fr-FR" baseline="30000" dirty="0" smtClean="0"/>
              <a:t>e</a:t>
            </a:r>
            <a:r>
              <a:rPr lang="fr-FR" baseline="0" dirty="0" smtClean="0"/>
              <a:t> option :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Tracer une</a:t>
            </a:r>
            <a:r>
              <a:rPr lang="fr-FR" baseline="0" dirty="0" smtClean="0"/>
              <a:t> surface couvrant la ville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sélectionner la surface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Sélectionner la/les</a:t>
            </a:r>
            <a:r>
              <a:rPr lang="fr-FR" baseline="0" dirty="0" smtClean="0"/>
              <a:t> </a:t>
            </a:r>
            <a:r>
              <a:rPr lang="fr-FR" dirty="0" smtClean="0"/>
              <a:t>couches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Clic droit</a:t>
            </a:r>
            <a:r>
              <a:rPr lang="fr-FR" baseline="0" dirty="0" smtClean="0"/>
              <a:t>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Choisir le format </a:t>
            </a:r>
            <a:r>
              <a:rPr lang="fr-FR" baseline="0" dirty="0" err="1" smtClean="0"/>
              <a:t>Geotiff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</a:t>
            </a:r>
            <a:r>
              <a:rPr lang="fr-FR" baseline="0" dirty="0" smtClean="0"/>
              <a:t> », choisir de rogner selon la surface sélectionnée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</a:t>
            </a:r>
            <a:r>
              <a:rPr lang="fr-FR" baseline="0" dirty="0"/>
              <a:t>l’image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Rectifier manuellement l’image</a:t>
            </a:r>
          </a:p>
          <a:p>
            <a:pPr marL="685800" lvl="1" indent="-228600">
              <a:buAutoNum type="arabicParenR"/>
            </a:pPr>
            <a:r>
              <a:rPr lang="fr-FR" baseline="0" dirty="0"/>
              <a:t>Placer une dizaine de points et valider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D0D7-0D9F-4D34-AE75-DF05F8DD555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15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037" y="-4760"/>
            <a:ext cx="944962" cy="9449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761"/>
            <a:ext cx="1060796" cy="94496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names.org/" TargetMode="External"/><Relationship Id="rId2" Type="http://schemas.openxmlformats.org/officeDocument/2006/relationships/hyperlink" Target="https://www.data.gouv.fr/fr/datasets/donnees-sur-les-installations-radioelectriques-de-plus-de-5-watts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opengeoportal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568375"/>
            <a:ext cx="7772400" cy="1470025"/>
          </a:xfrm>
        </p:spPr>
        <p:txBody>
          <a:bodyPr/>
          <a:lstStyle/>
          <a:p>
            <a:r>
              <a:rPr lang="fr-FR" dirty="0"/>
              <a:t>Global Mapper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060978"/>
            <a:ext cx="6400800" cy="1752600"/>
          </a:xfrm>
        </p:spPr>
        <p:txBody>
          <a:bodyPr/>
          <a:lstStyle/>
          <a:p>
            <a:r>
              <a:rPr lang="fr-FR" dirty="0"/>
              <a:t>Perfectionnement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800" y="3257600"/>
            <a:ext cx="3600400" cy="36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Shift </a:t>
            </a:r>
            <a:r>
              <a:rPr lang="fr-FR" dirty="0"/>
              <a:t>+ S : </a:t>
            </a:r>
            <a:r>
              <a:rPr lang="fr-FR" dirty="0" smtClean="0"/>
              <a:t>Affiche/masque </a:t>
            </a:r>
            <a:r>
              <a:rPr lang="fr-FR" dirty="0"/>
              <a:t>l’échelle de distance</a:t>
            </a:r>
          </a:p>
          <a:p>
            <a:endParaRPr lang="fr-FR" dirty="0" smtClean="0"/>
          </a:p>
          <a:p>
            <a:r>
              <a:rPr lang="fr-FR" dirty="0" smtClean="0"/>
              <a:t>Shift </a:t>
            </a:r>
            <a:r>
              <a:rPr lang="fr-FR" dirty="0"/>
              <a:t>+ L : </a:t>
            </a:r>
            <a:r>
              <a:rPr lang="fr-FR" dirty="0" smtClean="0"/>
              <a:t>Affiche/masque </a:t>
            </a:r>
            <a:r>
              <a:rPr lang="fr-FR" dirty="0"/>
              <a:t>l’échelle d’altitude</a:t>
            </a:r>
          </a:p>
          <a:p>
            <a:endParaRPr lang="fr-FR" dirty="0" smtClean="0"/>
          </a:p>
          <a:p>
            <a:r>
              <a:rPr lang="fr-FR" dirty="0" smtClean="0"/>
              <a:t>Shift </a:t>
            </a:r>
            <a:r>
              <a:rPr lang="fr-FR" dirty="0"/>
              <a:t>+ G : </a:t>
            </a:r>
            <a:r>
              <a:rPr lang="fr-FR" dirty="0" smtClean="0"/>
              <a:t>Affiche/masque </a:t>
            </a:r>
            <a:r>
              <a:rPr lang="fr-FR" dirty="0"/>
              <a:t>le </a:t>
            </a:r>
            <a:r>
              <a:rPr lang="fr-FR" dirty="0" smtClean="0"/>
              <a:t>quadrillage</a:t>
            </a:r>
          </a:p>
          <a:p>
            <a:endParaRPr lang="fr-FR" dirty="0" smtClean="0"/>
          </a:p>
          <a:p>
            <a:r>
              <a:rPr lang="fr-FR" dirty="0" smtClean="0"/>
              <a:t>Maintenir ALT en dessin : désactive le « </a:t>
            </a:r>
            <a:r>
              <a:rPr lang="fr-FR" dirty="0" err="1" smtClean="0"/>
              <a:t>snap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46527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Ctrl </a:t>
            </a:r>
            <a:r>
              <a:rPr lang="fr-FR" dirty="0"/>
              <a:t>+ Shift + D : </a:t>
            </a:r>
            <a:r>
              <a:rPr lang="fr-FR" dirty="0" smtClean="0"/>
              <a:t>Affiche/masque </a:t>
            </a:r>
            <a:r>
              <a:rPr lang="fr-FR" dirty="0"/>
              <a:t>les éléments supprimés</a:t>
            </a:r>
          </a:p>
          <a:p>
            <a:endParaRPr lang="fr-FR" dirty="0" smtClean="0"/>
          </a:p>
          <a:p>
            <a:r>
              <a:rPr lang="fr-FR" dirty="0" smtClean="0"/>
              <a:t>Ctrl </a:t>
            </a:r>
            <a:r>
              <a:rPr lang="fr-FR" dirty="0"/>
              <a:t>+ </a:t>
            </a:r>
            <a:r>
              <a:rPr lang="fr-FR" dirty="0" err="1"/>
              <a:t>Origin</a:t>
            </a:r>
            <a:r>
              <a:rPr lang="fr-FR" dirty="0"/>
              <a:t> : Centre la vue sur un </a:t>
            </a:r>
            <a:r>
              <a:rPr lang="fr-FR" dirty="0" smtClean="0"/>
              <a:t>point</a:t>
            </a:r>
          </a:p>
          <a:p>
            <a:endParaRPr lang="fr-FR" dirty="0" smtClean="0"/>
          </a:p>
          <a:p>
            <a:r>
              <a:rPr lang="fr-FR" dirty="0" smtClean="0"/>
              <a:t>Ctrl </a:t>
            </a:r>
            <a:r>
              <a:rPr lang="fr-FR" dirty="0"/>
              <a:t>+ L : copier les coordonnées </a:t>
            </a:r>
          </a:p>
        </p:txBody>
      </p:sp>
    </p:spTree>
    <p:extLst>
      <p:ext uri="{BB962C8B-B14F-4D97-AF65-F5344CB8AC3E}">
        <p14:creationId xmlns:p14="http://schemas.microsoft.com/office/powerpoint/2010/main" val="246527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</a:p>
          <a:p>
            <a:endParaRPr lang="fr-FR" dirty="0"/>
          </a:p>
          <a:p>
            <a:r>
              <a:rPr lang="fr-FR" dirty="0" smtClean="0"/>
              <a:t>Importation</a:t>
            </a:r>
          </a:p>
          <a:p>
            <a:endParaRPr lang="fr-FR" dirty="0"/>
          </a:p>
          <a:p>
            <a:r>
              <a:rPr lang="fr-FR" dirty="0" smtClean="0"/>
              <a:t>Vecteurs</a:t>
            </a:r>
          </a:p>
          <a:p>
            <a:endParaRPr lang="fr-FR" dirty="0"/>
          </a:p>
          <a:p>
            <a:r>
              <a:rPr lang="fr-FR" dirty="0" smtClean="0"/>
              <a:t>Relief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89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fr-FR" dirty="0"/>
              <a:t>Afficher un carroyage</a:t>
            </a:r>
          </a:p>
          <a:p>
            <a:endParaRPr lang="fr-FR" dirty="0"/>
          </a:p>
          <a:p>
            <a:r>
              <a:rPr lang="fr-FR" dirty="0"/>
              <a:t>Définir l’affichage des coordonnées en D°M’S ’’</a:t>
            </a:r>
          </a:p>
          <a:p>
            <a:endParaRPr lang="fr-FR" dirty="0" smtClean="0"/>
          </a:p>
          <a:p>
            <a:r>
              <a:rPr lang="fr-FR" dirty="0" smtClean="0"/>
              <a:t>Afficher la carte à l’échelle 1:25000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Régler le « </a:t>
            </a:r>
            <a:r>
              <a:rPr lang="fr-FR" dirty="0" err="1" smtClean="0"/>
              <a:t>snap</a:t>
            </a:r>
            <a:r>
              <a:rPr lang="fr-FR" dirty="0" smtClean="0"/>
              <a:t>-to-</a:t>
            </a:r>
            <a:r>
              <a:rPr lang="fr-FR" dirty="0" err="1" smtClean="0"/>
              <a:t>feature</a:t>
            </a:r>
            <a:r>
              <a:rPr lang="fr-FR" dirty="0" smtClean="0"/>
              <a:t> »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62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fichier texte/CSV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Facile à générer automatiquement et à modifier</a:t>
            </a:r>
          </a:p>
          <a:p>
            <a:endParaRPr lang="fr-FR" dirty="0" smtClean="0"/>
          </a:p>
          <a:p>
            <a:r>
              <a:rPr lang="fr-FR" dirty="0" smtClean="0"/>
              <a:t>Création de points, lignes, surfaces</a:t>
            </a:r>
          </a:p>
          <a:p>
            <a:endParaRPr lang="fr-FR" dirty="0" smtClean="0"/>
          </a:p>
          <a:p>
            <a:r>
              <a:rPr lang="fr-FR" dirty="0" smtClean="0"/>
              <a:t>Prise en charge des métadonnées </a:t>
            </a:r>
            <a:r>
              <a:rPr lang="fr-FR" dirty="0"/>
              <a:t>et </a:t>
            </a:r>
            <a:r>
              <a:rPr lang="fr-FR" dirty="0" smtClean="0"/>
              <a:t>des styles</a:t>
            </a:r>
          </a:p>
          <a:p>
            <a:endParaRPr lang="fr-FR" dirty="0" smtClean="0"/>
          </a:p>
          <a:p>
            <a:r>
              <a:rPr lang="fr-FR" dirty="0" smtClean="0"/>
              <a:t>Coordonnées principalement en MGRS ou </a:t>
            </a:r>
            <a:r>
              <a:rPr lang="fr-FR" dirty="0"/>
              <a:t>D°M’S"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Nécessite d’expliciter la construction du fichier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341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r>
              <a:rPr lang="fr-FR" dirty="0" smtClean="0"/>
              <a:t>Utile </a:t>
            </a:r>
            <a:r>
              <a:rPr lang="fr-FR" dirty="0"/>
              <a:t>pour importer une masse de point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Chaque colonne est un </a:t>
            </a:r>
            <a:r>
              <a:rPr lang="fr-FR" dirty="0" smtClean="0"/>
              <a:t>attribut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</a:t>
            </a:r>
            <a:r>
              <a:rPr lang="fr-FR" dirty="0"/>
              <a:t>de fichier </a:t>
            </a:r>
            <a:r>
              <a:rPr lang="fr-FR" dirty="0" smtClean="0"/>
              <a:t>: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9825"/>
              </p:ext>
            </p:extLst>
          </p:nvPr>
        </p:nvGraphicFramePr>
        <p:xfrm>
          <a:off x="1403649" y="5085183"/>
          <a:ext cx="5616626" cy="129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4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41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Y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NAME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NB HABITANT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48.85435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7.54964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Zutzendorf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5000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48.90986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7.07434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Zollingen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200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7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 adapté pour les lignes </a:t>
            </a:r>
            <a:r>
              <a:rPr lang="fr-FR" dirty="0"/>
              <a:t>et </a:t>
            </a:r>
            <a:r>
              <a:rPr lang="fr-FR" dirty="0" smtClean="0"/>
              <a:t>surfaces</a:t>
            </a:r>
          </a:p>
          <a:p>
            <a:r>
              <a:rPr lang="fr-FR" dirty="0" smtClean="0"/>
              <a:t>A</a:t>
            </a:r>
            <a:r>
              <a:rPr lang="fr-FR" dirty="0" smtClean="0"/>
              <a:t>vec </a:t>
            </a:r>
            <a:r>
              <a:rPr lang="fr-FR" dirty="0"/>
              <a:t>des attributs et des styles personnalisés.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400" dirty="0"/>
              <a:t>DESCRIPTION=Unknown Line Type</a:t>
            </a:r>
          </a:p>
          <a:p>
            <a:pPr marL="0" indent="0">
              <a:buNone/>
            </a:pPr>
            <a:r>
              <a:rPr lang="en-US" sz="2400" dirty="0"/>
              <a:t>NAME=D88</a:t>
            </a:r>
          </a:p>
          <a:p>
            <a:pPr marL="0" indent="0">
              <a:buNone/>
            </a:pPr>
            <a:r>
              <a:rPr lang="en-US" sz="2400" dirty="0"/>
              <a:t>LONGUEUR=8.378 km</a:t>
            </a:r>
          </a:p>
          <a:p>
            <a:pPr marL="0" indent="0">
              <a:buNone/>
            </a:pPr>
            <a:r>
              <a:rPr lang="en-US" sz="2400" dirty="0"/>
              <a:t>344453.758;5424804.503;-999999</a:t>
            </a:r>
          </a:p>
          <a:p>
            <a:pPr marL="0" indent="0">
              <a:buNone/>
            </a:pPr>
            <a:r>
              <a:rPr lang="en-US" sz="2400" dirty="0"/>
              <a:t>344772.893;5424548.355;-999999</a:t>
            </a:r>
          </a:p>
          <a:p>
            <a:pPr marL="0" indent="0">
              <a:buNone/>
            </a:pPr>
            <a:r>
              <a:rPr lang="en-US" sz="2400" dirty="0"/>
              <a:t>345856.274;5424279.609;-999999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056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Certains noms de colonnes sont reconnus automatiquement :</a:t>
            </a:r>
          </a:p>
          <a:p>
            <a:pPr lvl="1"/>
            <a:r>
              <a:rPr lang="fr-FR" dirty="0"/>
              <a:t>NAME, LABEL </a:t>
            </a:r>
            <a:r>
              <a:rPr lang="fr-FR" dirty="0" smtClean="0"/>
              <a:t>–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/>
          </a:p>
          <a:p>
            <a:pPr lvl="1"/>
            <a:r>
              <a:rPr lang="fr-FR" dirty="0"/>
              <a:t>DESC, DESCRIPTION, LAYER, TYPE –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smtClean="0"/>
              <a:t>description</a:t>
            </a:r>
            <a:endParaRPr lang="fr-FR" dirty="0"/>
          </a:p>
          <a:p>
            <a:pPr lvl="1"/>
            <a:r>
              <a:rPr lang="fr-FR" dirty="0"/>
              <a:t>GM_TYPE classification</a:t>
            </a:r>
          </a:p>
          <a:p>
            <a:pPr lvl="1"/>
            <a:r>
              <a:rPr lang="fr-FR" dirty="0"/>
              <a:t>ELEVATION, ELEV, Z, HEIGHT, DEPTH, </a:t>
            </a:r>
            <a:r>
              <a:rPr lang="fr-FR" dirty="0" smtClean="0"/>
              <a:t>Altitude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46230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855364"/>
            <a:ext cx="9144000" cy="50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7884368" y="220486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231168" y="3371658"/>
            <a:ext cx="2804426" cy="572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123417" y="4077072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1772" y="2348880"/>
            <a:ext cx="29878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082584" y="2852936"/>
            <a:ext cx="1497528" cy="299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110192" y="3403589"/>
            <a:ext cx="1973976" cy="1520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4051866" y="5107066"/>
            <a:ext cx="472135" cy="856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texte/CSV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18788" y="1301366"/>
            <a:ext cx="199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FR" dirty="0"/>
              <a:t>Importer </a:t>
            </a:r>
            <a:r>
              <a:rPr lang="fr-FR" b="1" dirty="0"/>
              <a:t>relais.csv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2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texte/CSV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3888432" cy="46562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1641070"/>
            <a:ext cx="446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MGRS = </a:t>
            </a:r>
            <a:r>
              <a:rPr lang="fr-FR" sz="2400" dirty="0" err="1" smtClean="0"/>
              <a:t>Geographic</a:t>
            </a:r>
            <a:r>
              <a:rPr lang="fr-FR" sz="2400" dirty="0" smtClean="0"/>
              <a:t> / WGS84</a:t>
            </a:r>
          </a:p>
          <a:p>
            <a:endParaRPr lang="fr-FR" sz="2400" dirty="0" smtClean="0"/>
          </a:p>
          <a:p>
            <a:r>
              <a:rPr lang="fr-FR" sz="2400" dirty="0" smtClean="0"/>
              <a:t>D</a:t>
            </a:r>
            <a:r>
              <a:rPr lang="fr-FR" sz="2400" dirty="0"/>
              <a:t>° M’ S</a:t>
            </a:r>
            <a:r>
              <a:rPr lang="fr-FR" sz="2400" dirty="0" smtClean="0"/>
              <a:t>’’ </a:t>
            </a:r>
            <a:r>
              <a:rPr lang="fr-FR" sz="2400" dirty="0"/>
              <a:t>= </a:t>
            </a:r>
            <a:r>
              <a:rPr lang="fr-FR" sz="2400" dirty="0" err="1"/>
              <a:t>Geographic</a:t>
            </a:r>
            <a:r>
              <a:rPr lang="fr-FR" sz="2400" dirty="0"/>
              <a:t> / WGS84</a:t>
            </a:r>
          </a:p>
          <a:p>
            <a:r>
              <a:rPr lang="fr-FR" sz="2400" dirty="0" err="1" smtClean="0"/>
              <a:t>DD.ddddd</a:t>
            </a:r>
            <a:r>
              <a:rPr lang="fr-FR" sz="2400" dirty="0" smtClean="0"/>
              <a:t>° = </a:t>
            </a:r>
            <a:r>
              <a:rPr lang="fr-FR" sz="2400" dirty="0" err="1"/>
              <a:t>Geographic</a:t>
            </a:r>
            <a:r>
              <a:rPr lang="fr-FR" sz="2400" dirty="0"/>
              <a:t> / WGS84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UTM = UTM / </a:t>
            </a:r>
            <a:r>
              <a:rPr lang="fr-FR" sz="2400" b="1" dirty="0" smtClean="0"/>
              <a:t>Zone</a:t>
            </a:r>
            <a:r>
              <a:rPr lang="fr-FR" sz="2400" dirty="0" smtClean="0"/>
              <a:t> / WGS84</a:t>
            </a:r>
          </a:p>
          <a:p>
            <a:endParaRPr lang="fr-FR" sz="2400" dirty="0" smtClean="0"/>
          </a:p>
          <a:p>
            <a:r>
              <a:rPr lang="fr-FR" sz="2400" dirty="0" smtClean="0"/>
              <a:t>Lambert = Lambert-93 / Base Lambert 93 / RGF-93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36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Rappels théoriques</a:t>
            </a:r>
          </a:p>
          <a:p>
            <a:pPr>
              <a:buNone/>
            </a:pPr>
            <a:endParaRPr lang="fr-FR" dirty="0"/>
          </a:p>
          <a:p>
            <a:r>
              <a:rPr lang="fr-FR" dirty="0" smtClean="0"/>
              <a:t>Import / Export</a:t>
            </a:r>
          </a:p>
          <a:p>
            <a:endParaRPr lang="fr-FR" dirty="0"/>
          </a:p>
          <a:p>
            <a:r>
              <a:rPr lang="fr-FR" dirty="0" smtClean="0"/>
              <a:t>Vecteurs</a:t>
            </a:r>
          </a:p>
          <a:p>
            <a:endParaRPr lang="fr-FR" dirty="0"/>
          </a:p>
          <a:p>
            <a:r>
              <a:rPr lang="fr-FR" dirty="0" smtClean="0"/>
              <a:t>Relief</a:t>
            </a:r>
          </a:p>
          <a:p>
            <a:endParaRPr lang="fr-FR" dirty="0"/>
          </a:p>
          <a:p>
            <a:r>
              <a:rPr lang="fr-FR" dirty="0" smtClean="0"/>
              <a:t>Recherche</a:t>
            </a:r>
          </a:p>
          <a:p>
            <a:endParaRPr lang="fr-FR" dirty="0"/>
          </a:p>
          <a:p>
            <a:r>
              <a:rPr lang="fr-FR" dirty="0" smtClean="0"/>
              <a:t>Fonctions Style / Attributs</a:t>
            </a:r>
          </a:p>
          <a:p>
            <a:endParaRPr lang="fr-FR" dirty="0"/>
          </a:p>
          <a:p>
            <a:r>
              <a:rPr lang="fr-FR" dirty="0" smtClean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3963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/ Export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fr-FR" dirty="0" smtClean="0"/>
              <a:t>Ouvrir la carte </a:t>
            </a:r>
            <a:r>
              <a:rPr lang="fr-FR" b="1" dirty="0" smtClean="0"/>
              <a:t>alsace2.tif</a:t>
            </a:r>
            <a:r>
              <a:rPr lang="fr-FR" dirty="0" smtClean="0"/>
              <a:t> 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Importer le dossier </a:t>
            </a:r>
            <a:r>
              <a:rPr lang="fr-FR" b="1" dirty="0" smtClean="0"/>
              <a:t>ORTHO</a:t>
            </a:r>
            <a:endParaRPr lang="fr-FR" dirty="0" smtClean="0"/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Importer le SHP </a:t>
            </a:r>
            <a:r>
              <a:rPr lang="fr-FR" b="1" dirty="0" err="1" smtClean="0"/>
              <a:t>villes_alsace</a:t>
            </a:r>
            <a:endParaRPr lang="fr-FR" b="1" dirty="0" smtClean="0"/>
          </a:p>
          <a:p>
            <a:pPr hangingPunct="0"/>
            <a:endParaRPr lang="fr-FR" dirty="0" smtClean="0"/>
          </a:p>
          <a:p>
            <a:pPr hangingPunct="0"/>
            <a:r>
              <a:rPr lang="fr-FR" dirty="0"/>
              <a:t>Importer le </a:t>
            </a:r>
            <a:r>
              <a:rPr lang="fr-FR" b="1" dirty="0" smtClean="0"/>
              <a:t>relais.csv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464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/ Export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fr-FR" dirty="0"/>
              <a:t>Exporter les </a:t>
            </a:r>
            <a:r>
              <a:rPr lang="fr-FR" b="1" dirty="0" smtClean="0"/>
              <a:t>relais </a:t>
            </a:r>
            <a:r>
              <a:rPr lang="fr-FR" dirty="0" smtClean="0"/>
              <a:t>au format KML</a:t>
            </a:r>
          </a:p>
          <a:p>
            <a:endParaRPr lang="fr-FR" dirty="0"/>
          </a:p>
          <a:p>
            <a:r>
              <a:rPr lang="fr-FR" dirty="0"/>
              <a:t>Exporter les </a:t>
            </a:r>
            <a:r>
              <a:rPr lang="fr-FR" b="1" dirty="0" smtClean="0"/>
              <a:t>relais </a:t>
            </a:r>
            <a:r>
              <a:rPr lang="fr-FR" dirty="0" smtClean="0"/>
              <a:t>au </a:t>
            </a:r>
            <a:r>
              <a:rPr lang="fr-FR" dirty="0"/>
              <a:t>format </a:t>
            </a:r>
            <a:r>
              <a:rPr lang="fr-FR" dirty="0" smtClean="0"/>
              <a:t>SHP</a:t>
            </a:r>
            <a:endParaRPr lang="fr-FR" dirty="0"/>
          </a:p>
          <a:p>
            <a:endParaRPr lang="fr-FR" dirty="0"/>
          </a:p>
          <a:p>
            <a:r>
              <a:rPr lang="fr-FR" dirty="0"/>
              <a:t>Exporter les DTED au format </a:t>
            </a:r>
            <a:r>
              <a:rPr lang="fr-FR" dirty="0" smtClean="0"/>
              <a:t>GEOTIFF</a:t>
            </a:r>
          </a:p>
          <a:p>
            <a:endParaRPr lang="fr-FR" dirty="0"/>
          </a:p>
          <a:p>
            <a:r>
              <a:rPr lang="fr-FR" dirty="0" smtClean="0"/>
              <a:t>Exporter les couches ortho en tuilage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68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Cartographie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fr-FR" dirty="0" smtClean="0"/>
              <a:t>Import de nombreuses tuiles ou de la </a:t>
            </a:r>
            <a:r>
              <a:rPr lang="fr-FR" dirty="0" err="1" smtClean="0"/>
              <a:t>carto</a:t>
            </a:r>
            <a:r>
              <a:rPr lang="fr-FR" dirty="0" smtClean="0"/>
              <a:t> lourde : créer un catalogue qui ne chargera que les fichiers nécessaires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Créer un catalogue de cartes pour le dossier BDORTHO 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Importer le catalogue créé</a:t>
            </a:r>
          </a:p>
          <a:p>
            <a:pPr hangingPunct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074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/>
              <a:t>Retirer la couleur de fond de la couche </a:t>
            </a:r>
            <a:r>
              <a:rPr lang="fr-FR" b="1" dirty="0"/>
              <a:t>coupeJP2</a:t>
            </a:r>
          </a:p>
          <a:p>
            <a:endParaRPr lang="fr-FR" dirty="0" smtClean="0"/>
          </a:p>
          <a:p>
            <a:r>
              <a:rPr lang="fr-FR" dirty="0" smtClean="0"/>
              <a:t>Exporter une coupe de la ville de Lauterbourg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Importer </a:t>
            </a:r>
            <a:r>
              <a:rPr lang="fr-FR" dirty="0"/>
              <a:t>et </a:t>
            </a:r>
            <a:r>
              <a:rPr lang="fr-FR" dirty="0" err="1"/>
              <a:t>géoréférencer</a:t>
            </a:r>
            <a:r>
              <a:rPr lang="fr-FR" dirty="0"/>
              <a:t> l’image </a:t>
            </a:r>
            <a:r>
              <a:rPr lang="fr-FR" b="1" dirty="0"/>
              <a:t>lauterbourg.png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19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Dessiner deux surfaces qui se chevauchent</a:t>
            </a:r>
          </a:p>
          <a:p>
            <a:endParaRPr lang="fr-FR" dirty="0" smtClean="0"/>
          </a:p>
          <a:p>
            <a:r>
              <a:rPr lang="fr-FR" dirty="0" smtClean="0"/>
              <a:t>Dessiner un itinéraire</a:t>
            </a:r>
          </a:p>
          <a:p>
            <a:endParaRPr lang="fr-FR" dirty="0" smtClean="0"/>
          </a:p>
          <a:p>
            <a:r>
              <a:rPr lang="fr-FR" dirty="0" smtClean="0"/>
              <a:t>Dessiner 4 points proches</a:t>
            </a:r>
          </a:p>
          <a:p>
            <a:endParaRPr lang="fr-FR" dirty="0" smtClean="0"/>
          </a:p>
          <a:p>
            <a:r>
              <a:rPr lang="fr-FR" dirty="0" smtClean="0"/>
              <a:t>Placer un point </a:t>
            </a:r>
            <a:r>
              <a:rPr lang="fr-FR" dirty="0" smtClean="0"/>
              <a:t>de type « relais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2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fr-FR" dirty="0"/>
              <a:t>Déplacer le point </a:t>
            </a:r>
            <a:r>
              <a:rPr lang="fr-FR" i="1" dirty="0"/>
              <a:t>Albestroff</a:t>
            </a:r>
            <a:r>
              <a:rPr lang="fr-FR" dirty="0"/>
              <a:t> de 60m vers le nord et de 165m vers l’ouest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Tracer une surface recouvrant le bois au nord de </a:t>
            </a:r>
            <a:r>
              <a:rPr lang="fr-FR" i="1" dirty="0" err="1"/>
              <a:t>Givrycourt</a:t>
            </a:r>
            <a:r>
              <a:rPr lang="fr-FR" dirty="0"/>
              <a:t>, appliquer une zone tampon de 300m</a:t>
            </a:r>
          </a:p>
          <a:p>
            <a:endParaRPr lang="fr-FR" dirty="0"/>
          </a:p>
          <a:p>
            <a:r>
              <a:rPr lang="fr-FR" dirty="0"/>
              <a:t>Dans la zone tampon, découper la forme du bois précédemment tracée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704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zone de couverture sur les points de la couche </a:t>
            </a:r>
            <a:r>
              <a:rPr lang="fr-FR" b="1" dirty="0" smtClean="0"/>
              <a:t>relais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Créer une grille de 10x10 cases de 1500m x 1500m, dont le coin supérieur gauche est situé en </a:t>
            </a:r>
            <a:r>
              <a:rPr lang="pl-PL" dirty="0"/>
              <a:t>32 U LV 96243 34329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21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Fusionner les deux surfaces</a:t>
            </a:r>
          </a:p>
          <a:p>
            <a:endParaRPr lang="fr-FR" dirty="0" smtClean="0"/>
          </a:p>
          <a:p>
            <a:r>
              <a:rPr lang="fr-FR" dirty="0" smtClean="0"/>
              <a:t>Relier les 4 points par des lignes</a:t>
            </a:r>
          </a:p>
          <a:p>
            <a:endParaRPr lang="fr-FR" dirty="0" smtClean="0"/>
          </a:p>
          <a:p>
            <a:r>
              <a:rPr lang="fr-FR" dirty="0" smtClean="0"/>
              <a:t>Transformer les lignes en surface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11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Ajouter le point </a:t>
            </a:r>
            <a:r>
              <a:rPr lang="fr-FR" b="1" dirty="0" smtClean="0"/>
              <a:t>relais X</a:t>
            </a:r>
            <a:r>
              <a:rPr lang="fr-FR" dirty="0" smtClean="0"/>
              <a:t> dans une couche existante</a:t>
            </a:r>
          </a:p>
          <a:p>
            <a:endParaRPr lang="fr-FR" dirty="0" smtClean="0"/>
          </a:p>
          <a:p>
            <a:r>
              <a:rPr lang="fr-FR" dirty="0"/>
              <a:t>En partant d’un point. Utiliser </a:t>
            </a:r>
            <a:r>
              <a:rPr lang="fr-FR" dirty="0" err="1"/>
              <a:t>cogo</a:t>
            </a:r>
            <a:r>
              <a:rPr lang="fr-FR" dirty="0"/>
              <a:t> pour trouver les coordonnées du point à 50km / 85</a:t>
            </a:r>
            <a:r>
              <a:rPr lang="fr-FR" dirty="0" smtClean="0"/>
              <a:t>°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Attacher un fichier sur un point</a:t>
            </a:r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9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Enrichissement des 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65104"/>
          </a:xfrm>
        </p:spPr>
        <p:txBody>
          <a:bodyPr>
            <a:normAutofit/>
          </a:bodyPr>
          <a:lstStyle/>
          <a:p>
            <a:pPr hangingPunct="0"/>
            <a:r>
              <a:rPr lang="fr-FR" dirty="0" smtClean="0"/>
              <a:t>Attribuer le style « relais » à la couche </a:t>
            </a:r>
            <a:r>
              <a:rPr lang="fr-FR" b="1" dirty="0" smtClean="0"/>
              <a:t>relais</a:t>
            </a:r>
          </a:p>
          <a:p>
            <a:pPr marL="0" indent="0" hangingPunct="0">
              <a:buNone/>
            </a:pPr>
            <a:endParaRPr lang="fr-FR" dirty="0"/>
          </a:p>
          <a:p>
            <a:pPr hangingPunct="0"/>
            <a:r>
              <a:rPr lang="fr-FR" dirty="0" smtClean="0"/>
              <a:t>Afficher la zone de couverture des relais en se basant sur l’attribut RAYON</a:t>
            </a:r>
          </a:p>
          <a:p>
            <a:pPr hangingPunct="0"/>
            <a:endParaRPr lang="fr-FR" dirty="0"/>
          </a:p>
          <a:p>
            <a:pPr hangingPunct="0"/>
            <a:r>
              <a:rPr lang="fr-FR" dirty="0" smtClean="0"/>
              <a:t>Chercher les relais dont la localité commence par PC</a:t>
            </a:r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6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= logiciel </a:t>
            </a:r>
            <a:r>
              <a:rPr lang="fr-FR" dirty="0" err="1" smtClean="0"/>
              <a:t>carto</a:t>
            </a:r>
            <a:r>
              <a:rPr lang="fr-FR" dirty="0" smtClean="0"/>
              <a:t> très complet</a:t>
            </a:r>
          </a:p>
          <a:p>
            <a:r>
              <a:rPr lang="fr-FR" dirty="0" smtClean="0"/>
              <a:t>Importe et exporte dans de nombreux formats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682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Enrichissement des vecteurs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6" y="1244327"/>
            <a:ext cx="8586601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Chercher les villes </a:t>
            </a:r>
            <a:r>
              <a:rPr lang="fr-FR" i="1" dirty="0" err="1"/>
              <a:t>Zollingen</a:t>
            </a:r>
            <a:r>
              <a:rPr lang="fr-FR" dirty="0"/>
              <a:t> et </a:t>
            </a:r>
            <a:r>
              <a:rPr lang="fr-FR" i="1" dirty="0" err="1"/>
              <a:t>Osthoffen</a:t>
            </a:r>
            <a:endParaRPr lang="fr-FR" i="1" dirty="0"/>
          </a:p>
          <a:p>
            <a:r>
              <a:rPr lang="fr-FR" dirty="0"/>
              <a:t>Créer une vue </a:t>
            </a:r>
            <a:r>
              <a:rPr lang="fr-FR" dirty="0" smtClean="0"/>
              <a:t>nommée </a:t>
            </a:r>
            <a:r>
              <a:rPr lang="fr-FR" dirty="0"/>
              <a:t>pour chaque ville</a:t>
            </a:r>
          </a:p>
          <a:p>
            <a:endParaRPr lang="fr-FR" dirty="0"/>
          </a:p>
          <a:p>
            <a:r>
              <a:rPr lang="fr-FR" dirty="0"/>
              <a:t>Rechercher les localités de plus de 800 habitants.</a:t>
            </a:r>
          </a:p>
          <a:p>
            <a:r>
              <a:rPr lang="fr-FR" dirty="0"/>
              <a:t>Ajouter un filtre gardant les localités situées à plus de 300m d’altitude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1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Copier </a:t>
            </a:r>
            <a:r>
              <a:rPr lang="fr-FR" dirty="0"/>
              <a:t>les villes obtenues dans une nouvelle </a:t>
            </a:r>
            <a:r>
              <a:rPr lang="fr-FR" dirty="0" smtClean="0"/>
              <a:t>couche</a:t>
            </a:r>
          </a:p>
          <a:p>
            <a:endParaRPr lang="fr-FR" dirty="0" smtClean="0"/>
          </a:p>
          <a:p>
            <a:r>
              <a:rPr lang="fr-FR" dirty="0" smtClean="0"/>
              <a:t>Rechercher les relais de norme </a:t>
            </a:r>
            <a:r>
              <a:rPr lang="fr-FR" b="1" dirty="0" smtClean="0"/>
              <a:t>XXX</a:t>
            </a:r>
            <a:r>
              <a:rPr lang="fr-FR" dirty="0" smtClean="0"/>
              <a:t> et un rayon supérieur à </a:t>
            </a:r>
            <a:r>
              <a:rPr lang="fr-FR" b="1" dirty="0" smtClean="0"/>
              <a:t>YYY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12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Style /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 la couche relais.csv, ajouter en attributs :</a:t>
            </a:r>
          </a:p>
          <a:p>
            <a:pPr lvl="1"/>
            <a:r>
              <a:rPr lang="fr-FR" dirty="0" smtClean="0"/>
              <a:t>Les données d’élévation</a:t>
            </a:r>
          </a:p>
          <a:p>
            <a:pPr lvl="1"/>
            <a:r>
              <a:rPr lang="fr-FR" dirty="0" smtClean="0"/>
              <a:t>Les coordonnées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3225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Style /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Compter </a:t>
            </a:r>
            <a:r>
              <a:rPr lang="fr-FR" dirty="0"/>
              <a:t>les points contenus dans chaque carré de la grille</a:t>
            </a:r>
          </a:p>
          <a:p>
            <a:pPr lvl="1"/>
            <a:r>
              <a:rPr lang="fr-FR" dirty="0"/>
              <a:t>Sauvegarder le nom des carrés dans un attribut</a:t>
            </a:r>
          </a:p>
          <a:p>
            <a:pPr lvl="1"/>
            <a:r>
              <a:rPr lang="fr-FR" dirty="0"/>
              <a:t>Afficher le nombre de point comme nom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672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Style /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Depuis la couche </a:t>
            </a:r>
            <a:r>
              <a:rPr lang="fr-FR" b="1" dirty="0" smtClean="0"/>
              <a:t>relais</a:t>
            </a:r>
            <a:r>
              <a:rPr lang="fr-FR" dirty="0" smtClean="0"/>
              <a:t>, effectuer une jointure de table avec le fichier </a:t>
            </a:r>
            <a:r>
              <a:rPr lang="fr-FR" b="1" dirty="0" smtClean="0"/>
              <a:t>relais_data.csv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la couche </a:t>
            </a:r>
            <a:r>
              <a:rPr lang="fr-FR" b="1" dirty="0"/>
              <a:t>relais</a:t>
            </a:r>
            <a:r>
              <a:rPr lang="fr-FR" dirty="0"/>
              <a:t>, créer un champ NOM_COURT contenant les trois première lettres de la localité</a:t>
            </a:r>
          </a:p>
          <a:p>
            <a:endParaRPr lang="fr-FR" dirty="0"/>
          </a:p>
          <a:p>
            <a:r>
              <a:rPr lang="fr-FR" dirty="0"/>
              <a:t>Diviser la couche </a:t>
            </a:r>
            <a:r>
              <a:rPr lang="fr-FR" b="1" dirty="0"/>
              <a:t>relais</a:t>
            </a:r>
            <a:r>
              <a:rPr lang="fr-FR" dirty="0"/>
              <a:t> selon le champ NORME</a:t>
            </a:r>
          </a:p>
        </p:txBody>
      </p:sp>
    </p:spTree>
    <p:extLst>
      <p:ext uri="{BB962C8B-B14F-4D97-AF65-F5344CB8AC3E}">
        <p14:creationId xmlns:p14="http://schemas.microsoft.com/office/powerpoint/2010/main" val="326820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un diagramme </a:t>
            </a:r>
            <a:r>
              <a:rPr lang="fr-FR" dirty="0" err="1"/>
              <a:t>Voronoi</a:t>
            </a:r>
            <a:r>
              <a:rPr lang="fr-FR" dirty="0"/>
              <a:t> </a:t>
            </a:r>
            <a:r>
              <a:rPr lang="fr-FR" dirty="0" err="1"/>
              <a:t>Thiessen</a:t>
            </a:r>
            <a:r>
              <a:rPr lang="fr-FR" dirty="0"/>
              <a:t> autour des relais</a:t>
            </a:r>
          </a:p>
          <a:p>
            <a:endParaRPr lang="fr-FR" dirty="0"/>
          </a:p>
          <a:p>
            <a:r>
              <a:rPr lang="fr-FR" dirty="0"/>
              <a:t>Générer une carte de chaleur avec la couche </a:t>
            </a:r>
            <a:r>
              <a:rPr lang="fr-FR" dirty="0" smtClean="0"/>
              <a:t>trajet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Compter les points dans une grille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91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Relief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13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Relief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92500" lnSpcReduction="10000"/>
          </a:bodyPr>
          <a:lstStyle/>
          <a:p>
            <a:pPr hangingPunct="0"/>
            <a:r>
              <a:rPr lang="fr-FR" dirty="0" smtClean="0"/>
              <a:t>Reprendre l’itinéraire précédent et en faire le profil du tracé.</a:t>
            </a:r>
          </a:p>
          <a:p>
            <a:pPr lvl="1" hangingPunct="0"/>
            <a:r>
              <a:rPr lang="fr-FR" dirty="0" smtClean="0"/>
              <a:t>afficher </a:t>
            </a:r>
            <a:r>
              <a:rPr lang="fr-FR" dirty="0"/>
              <a:t>les points les plus hauts et bas</a:t>
            </a:r>
          </a:p>
          <a:p>
            <a:pPr hangingPunct="0"/>
            <a:endParaRPr lang="fr-FR" dirty="0" smtClean="0"/>
          </a:p>
          <a:p>
            <a:pPr lvl="0" hangingPunct="0"/>
            <a:endParaRPr lang="fr-FR" dirty="0"/>
          </a:p>
          <a:p>
            <a:pPr hangingPunct="0"/>
            <a:r>
              <a:rPr lang="fr-FR" dirty="0"/>
              <a:t>Générer les talweg (</a:t>
            </a:r>
            <a:r>
              <a:rPr lang="fr-FR" dirty="0" err="1"/>
              <a:t>watershed</a:t>
            </a:r>
            <a:r>
              <a:rPr lang="fr-FR" dirty="0" smtClean="0"/>
              <a:t>)</a:t>
            </a:r>
          </a:p>
          <a:p>
            <a:pPr hangingPunct="0"/>
            <a:endParaRPr lang="fr-FR" dirty="0"/>
          </a:p>
          <a:p>
            <a:pPr lvl="0" hangingPunct="0"/>
            <a:r>
              <a:rPr lang="fr-FR" dirty="0"/>
              <a:t>Générer les lignes de crêtes (</a:t>
            </a:r>
            <a:r>
              <a:rPr lang="fr-FR" dirty="0" err="1"/>
              <a:t>ridge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 smtClean="0"/>
              <a:t>)</a:t>
            </a:r>
          </a:p>
          <a:p>
            <a:pPr hangingPunct="0"/>
            <a:endParaRPr lang="fr-FR" dirty="0" smtClean="0"/>
          </a:p>
          <a:p>
            <a:pPr hangingPunct="0"/>
            <a:r>
              <a:rPr lang="fr-FR" dirty="0" smtClean="0"/>
              <a:t>Générer les courbes de niveaux</a:t>
            </a:r>
          </a:p>
          <a:p>
            <a:pPr hangingPunct="0"/>
            <a:endParaRPr lang="fr-FR" dirty="0" smtClean="0"/>
          </a:p>
          <a:p>
            <a:pPr lvl="0"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5733256"/>
            <a:ext cx="469578" cy="5104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212976"/>
            <a:ext cx="690364" cy="74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Faire </a:t>
            </a:r>
            <a:r>
              <a:rPr lang="fr-FR" dirty="0"/>
              <a:t>apparaître la zone commune aux champs de vision des deux points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Créer un bâtiment de 30m de haut</a:t>
            </a:r>
          </a:p>
          <a:p>
            <a:endParaRPr lang="fr-FR" dirty="0"/>
          </a:p>
          <a:p>
            <a:r>
              <a:rPr lang="fr-FR" dirty="0"/>
              <a:t>Créer une carte des pentes</a:t>
            </a:r>
          </a:p>
        </p:txBody>
      </p:sp>
    </p:spTree>
    <p:extLst>
      <p:ext uri="{BB962C8B-B14F-4D97-AF65-F5344CB8AC3E}">
        <p14:creationId xmlns:p14="http://schemas.microsoft.com/office/powerpoint/2010/main" val="23484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3 types de données</a:t>
            </a:r>
          </a:p>
          <a:p>
            <a:pPr lvl="1"/>
            <a:r>
              <a:rPr lang="fr-FR" dirty="0" smtClean="0"/>
              <a:t>Raster</a:t>
            </a:r>
          </a:p>
          <a:p>
            <a:pPr lvl="1"/>
            <a:r>
              <a:rPr lang="fr-FR" dirty="0" smtClean="0"/>
              <a:t>Vecteurs</a:t>
            </a:r>
          </a:p>
          <a:p>
            <a:pPr lvl="1"/>
            <a:r>
              <a:rPr lang="fr-FR" dirty="0" smtClean="0"/>
              <a:t>Relief</a:t>
            </a:r>
          </a:p>
          <a:p>
            <a:pPr lvl="1"/>
            <a:endParaRPr lang="fr-FR" dirty="0"/>
          </a:p>
          <a:p>
            <a:r>
              <a:rPr lang="fr-FR" dirty="0" smtClean="0"/>
              <a:t>Un fichier importé = une couche</a:t>
            </a:r>
          </a:p>
          <a:p>
            <a:endParaRPr lang="fr-FR" dirty="0" smtClean="0"/>
          </a:p>
          <a:p>
            <a:r>
              <a:rPr lang="fr-FR" dirty="0" smtClean="0"/>
              <a:t>Une couche peut contenir plusieurs éléments</a:t>
            </a:r>
          </a:p>
          <a:p>
            <a:pPr lvl="1"/>
            <a:r>
              <a:rPr lang="fr-FR" dirty="0" smtClean="0"/>
              <a:t>Vecteurs</a:t>
            </a:r>
          </a:p>
          <a:p>
            <a:pPr lvl="1"/>
            <a:r>
              <a:rPr lang="fr-FR" dirty="0" smtClean="0"/>
              <a:t>Catalogue de cartes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033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</a:t>
            </a:r>
            <a:r>
              <a:rPr lang="fr-FR" dirty="0"/>
              <a:t>des objets </a:t>
            </a:r>
            <a:r>
              <a:rPr lang="fr-FR" dirty="0" smtClean="0"/>
              <a:t>3D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286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Intervisibilité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Utiliser l’outil </a:t>
            </a:r>
            <a:r>
              <a:rPr lang="fr-FR" dirty="0" err="1" smtClean="0"/>
              <a:t>intervisibilité</a:t>
            </a:r>
            <a:r>
              <a:rPr lang="fr-FR" dirty="0" smtClean="0"/>
              <a:t> depuis les deux points</a:t>
            </a:r>
          </a:p>
          <a:p>
            <a:pPr lvl="1"/>
            <a:r>
              <a:rPr lang="pl-PL" dirty="0" smtClean="0"/>
              <a:t>32 U KV 88535 06070</a:t>
            </a:r>
            <a:endParaRPr lang="fr-FR" dirty="0" smtClean="0"/>
          </a:p>
          <a:p>
            <a:pPr lvl="1"/>
            <a:r>
              <a:rPr lang="pl-PL" dirty="0" smtClean="0"/>
              <a:t>32 U KV 90667 05805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286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Relief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Carte des pentes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3252454"/>
            <a:ext cx="6143668" cy="2866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40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Script d’automatisation de tâches</a:t>
            </a:r>
          </a:p>
          <a:p>
            <a:endParaRPr lang="fr-FR" dirty="0"/>
          </a:p>
          <a:p>
            <a:r>
              <a:rPr lang="fr-FR" dirty="0" smtClean="0"/>
              <a:t>Toutes les fonctionnalités de </a:t>
            </a:r>
            <a:r>
              <a:rPr lang="fr-FR" dirty="0" err="1" smtClean="0"/>
              <a:t>GlobalMapper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 libérer du travail long et/ou répétitif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74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</a:p>
          <a:p>
            <a:pPr lvl="1"/>
            <a:r>
              <a:rPr lang="fr-FR" dirty="0" err="1" smtClean="0"/>
              <a:t>Carto</a:t>
            </a:r>
            <a:endParaRPr lang="fr-FR" dirty="0" smtClean="0"/>
          </a:p>
          <a:p>
            <a:pPr lvl="1"/>
            <a:r>
              <a:rPr lang="fr-FR" dirty="0" smtClean="0"/>
              <a:t>Relais</a:t>
            </a:r>
          </a:p>
          <a:p>
            <a:r>
              <a:rPr lang="fr-FR" dirty="0" smtClean="0"/>
              <a:t>Jointure table attributs</a:t>
            </a:r>
          </a:p>
          <a:p>
            <a:r>
              <a:rPr lang="fr-FR" dirty="0" smtClean="0"/>
              <a:t>Création des cercles</a:t>
            </a:r>
          </a:p>
          <a:p>
            <a:r>
              <a:rPr lang="fr-FR" dirty="0" smtClean="0"/>
              <a:t>Sauvegarde dans un </a:t>
            </a:r>
            <a:r>
              <a:rPr lang="fr-FR" dirty="0" err="1" smtClean="0"/>
              <a:t>workspace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714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www.data.gouv.fr/fr/datasets/donnees-sur-les-installations-radioelectriques-de-plus-de-5-watts-1/</a:t>
            </a:r>
            <a:endParaRPr lang="fr-FR" dirty="0" smtClean="0"/>
          </a:p>
          <a:p>
            <a:pPr hangingPunct="0"/>
            <a:endParaRPr lang="fr-FR" dirty="0"/>
          </a:p>
          <a:p>
            <a:pPr hangingPunct="0"/>
            <a:endParaRPr lang="fr-FR" dirty="0" smtClean="0"/>
          </a:p>
          <a:p>
            <a:pPr hangingPunct="0"/>
            <a:r>
              <a:rPr lang="fr-FR" dirty="0"/>
              <a:t>Alternatives : </a:t>
            </a:r>
            <a:r>
              <a:rPr lang="en-US" u="sng" dirty="0">
                <a:hlinkClick r:id="rId3"/>
              </a:rPr>
              <a:t>https://www.geonames.org/</a:t>
            </a:r>
            <a:r>
              <a:rPr lang="fr-FR" dirty="0"/>
              <a:t> ou </a:t>
            </a:r>
            <a:r>
              <a:rPr lang="en-US" u="sng" dirty="0">
                <a:hlinkClick r:id="rId4"/>
              </a:rPr>
              <a:t>http://data.opengeoportal.io/</a:t>
            </a:r>
            <a:endParaRPr lang="fr-FR" dirty="0"/>
          </a:p>
          <a:p>
            <a:pPr hangingPunc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69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Couches</a:t>
            </a:r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1"/>
            <a:ext cx="7286676" cy="4771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7408"/>
            <a:ext cx="2820014" cy="3640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4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projection consiste à adapter les coordonnées pour les afficher sur un plan 2D</a:t>
            </a:r>
          </a:p>
          <a:p>
            <a:endParaRPr lang="fr-FR" dirty="0"/>
          </a:p>
          <a:p>
            <a:r>
              <a:rPr lang="fr-FR" dirty="0"/>
              <a:t>GM gère les différentes projections de façon transparente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Lorsque l’on crée une nouvelle couche, il faut spécifier la projection (par défaut, c’est celle de la première couche importée)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91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Carto</a:t>
            </a:r>
            <a:r>
              <a:rPr lang="fr-FR" dirty="0" smtClean="0"/>
              <a:t> en ligne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GlobalMapper</a:t>
            </a:r>
            <a:r>
              <a:rPr lang="fr-FR" dirty="0" smtClean="0"/>
              <a:t> est capable de se connecter à un serveur fournissant des tuiles de </a:t>
            </a:r>
            <a:r>
              <a:rPr lang="fr-FR" dirty="0" err="1" smtClean="0"/>
              <a:t>carto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Cela permet d’accéder facilement à des données de qualité (scan, ortho, vecteurs)</a:t>
            </a:r>
          </a:p>
          <a:p>
            <a:endParaRPr lang="fr-FR" dirty="0" smtClean="0"/>
          </a:p>
          <a:p>
            <a:r>
              <a:rPr lang="fr-FR" dirty="0" err="1" smtClean="0"/>
              <a:t>GlobalMapper</a:t>
            </a:r>
            <a:r>
              <a:rPr lang="fr-FR" dirty="0" smtClean="0"/>
              <a:t> peut exporter les données affichées (l’opération peut être longue et la qualité dégradée)</a:t>
            </a:r>
          </a:p>
        </p:txBody>
      </p:sp>
    </p:spTree>
    <p:extLst>
      <p:ext uri="{BB962C8B-B14F-4D97-AF65-F5344CB8AC3E}">
        <p14:creationId xmlns:p14="http://schemas.microsoft.com/office/powerpoint/2010/main" val="96978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Tuilages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10" y="1712650"/>
            <a:ext cx="4964979" cy="51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1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projection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une mauvaise projection est choisie lors de l’import, la carte apparaîtra déformée, et les points seront décalés ou non affichés.</a:t>
            </a:r>
          </a:p>
          <a:p>
            <a:endParaRPr lang="fr-FR" dirty="0" smtClean="0"/>
          </a:p>
          <a:p>
            <a:r>
              <a:rPr lang="fr-FR" dirty="0" smtClean="0"/>
              <a:t>Coordonnées géographiques</a:t>
            </a:r>
          </a:p>
          <a:p>
            <a:endParaRPr lang="fr-FR" dirty="0"/>
          </a:p>
          <a:p>
            <a:r>
              <a:rPr lang="fr-FR" dirty="0" smtClean="0"/>
              <a:t>MGRS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145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32111</TotalTime>
  <Words>1951</Words>
  <Application>Microsoft Office PowerPoint</Application>
  <PresentationFormat>Affichage à l'écran (4:3)</PresentationFormat>
  <Paragraphs>560</Paragraphs>
  <Slides>45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8" baseType="lpstr">
      <vt:lpstr>Arial</vt:lpstr>
      <vt:lpstr>Calibri</vt:lpstr>
      <vt:lpstr>Thème Office</vt:lpstr>
      <vt:lpstr>Global Mapper</vt:lpstr>
      <vt:lpstr>Plan</vt:lpstr>
      <vt:lpstr>Rappels</vt:lpstr>
      <vt:lpstr>Rappels</vt:lpstr>
      <vt:lpstr>Couches</vt:lpstr>
      <vt:lpstr>La projection</vt:lpstr>
      <vt:lpstr>Carto en ligne</vt:lpstr>
      <vt:lpstr>Tuilages</vt:lpstr>
      <vt:lpstr>La projection</vt:lpstr>
      <vt:lpstr>Raccourcis</vt:lpstr>
      <vt:lpstr>Raccourcis</vt:lpstr>
      <vt:lpstr>Exercices</vt:lpstr>
      <vt:lpstr>Configuration</vt:lpstr>
      <vt:lpstr>Import de fichier texte/CSV</vt:lpstr>
      <vt:lpstr>Import CSV</vt:lpstr>
      <vt:lpstr>Import texte</vt:lpstr>
      <vt:lpstr>Import</vt:lpstr>
      <vt:lpstr>Import texte/CSV</vt:lpstr>
      <vt:lpstr>Import texte/CSV</vt:lpstr>
      <vt:lpstr>Import / Export</vt:lpstr>
      <vt:lpstr>Import / Export</vt:lpstr>
      <vt:lpstr>Cartographie</vt:lpstr>
      <vt:lpstr>Cartographie</vt:lpstr>
      <vt:lpstr>Vecteurs</vt:lpstr>
      <vt:lpstr>Vecteurs</vt:lpstr>
      <vt:lpstr>Vecteurs</vt:lpstr>
      <vt:lpstr>Vecteurs</vt:lpstr>
      <vt:lpstr>Vecteurs</vt:lpstr>
      <vt:lpstr>Enrichissement des vecteurs</vt:lpstr>
      <vt:lpstr>Enrichissement des vecteurs</vt:lpstr>
      <vt:lpstr>Recherche</vt:lpstr>
      <vt:lpstr>Recherche</vt:lpstr>
      <vt:lpstr>Fonctions Style / Attributs</vt:lpstr>
      <vt:lpstr>Fonctions Style / Attributs</vt:lpstr>
      <vt:lpstr>Fonctions Style / Attributs</vt:lpstr>
      <vt:lpstr>Analyse</vt:lpstr>
      <vt:lpstr>Relief</vt:lpstr>
      <vt:lpstr>Relief</vt:lpstr>
      <vt:lpstr>Relief</vt:lpstr>
      <vt:lpstr>Relief</vt:lpstr>
      <vt:lpstr>Relief</vt:lpstr>
      <vt:lpstr>Relief</vt:lpstr>
      <vt:lpstr>Automatisation</vt:lpstr>
      <vt:lpstr>Automatisation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exploit</dc:creator>
  <cp:lastModifiedBy>Marty</cp:lastModifiedBy>
  <cp:revision>845</cp:revision>
  <dcterms:created xsi:type="dcterms:W3CDTF">2020-01-14T07:46:33Z</dcterms:created>
  <dcterms:modified xsi:type="dcterms:W3CDTF">2021-05-01T09:17:45Z</dcterms:modified>
</cp:coreProperties>
</file>