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1"/>
  </p:notesMasterIdLst>
  <p:sldIdLst>
    <p:sldId id="276" r:id="rId2"/>
    <p:sldId id="293" r:id="rId3"/>
    <p:sldId id="279" r:id="rId4"/>
    <p:sldId id="282" r:id="rId5"/>
    <p:sldId id="281" r:id="rId6"/>
    <p:sldId id="296" r:id="rId7"/>
    <p:sldId id="286" r:id="rId8"/>
    <p:sldId id="287" r:id="rId9"/>
    <p:sldId id="291" r:id="rId10"/>
    <p:sldId id="290" r:id="rId11"/>
    <p:sldId id="289" r:id="rId12"/>
    <p:sldId id="278" r:id="rId13"/>
    <p:sldId id="280" r:id="rId14"/>
    <p:sldId id="283" r:id="rId15"/>
    <p:sldId id="284" r:id="rId16"/>
    <p:sldId id="294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95" r:id="rId25"/>
    <p:sldId id="265" r:id="rId26"/>
    <p:sldId id="266" r:id="rId27"/>
    <p:sldId id="267" r:id="rId28"/>
    <p:sldId id="268" r:id="rId29"/>
    <p:sldId id="292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80350" autoAdjust="0"/>
  </p:normalViewPr>
  <p:slideViewPr>
    <p:cSldViewPr snapToGrid="0">
      <p:cViewPr varScale="1">
        <p:scale>
          <a:sx n="53" d="100"/>
          <a:sy n="53" d="100"/>
        </p:scale>
        <p:origin x="9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Cartographie réalisée sur le théatre (MGCP) téléchargeable sur le site du 28GG </a:t>
            </a:r>
          </a:p>
        </p:txBody>
      </p:sp>
      <p:sp>
        <p:nvSpPr>
          <p:cNvPr id="12493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FE29A-0FFA-4EAC-A640-10268E671FEF}" type="slidenum">
              <a:rPr lang="fr-FR" altLang="fr-FR"/>
              <a:pPr/>
              <a:t>26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8672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27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47154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98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>
                <a:latin typeface="Arial" panose="020B0604020202020204" pitchFamily="34" charset="0"/>
              </a:rPr>
              <a:t>Le 28</a:t>
            </a:r>
            <a:r>
              <a:rPr lang="fr-FR" altLang="fr-FR" sz="1600" baseline="30000">
                <a:latin typeface="Arial" panose="020B0604020202020204" pitchFamily="34" charset="0"/>
              </a:rPr>
              <a:t>e</a:t>
            </a:r>
            <a:r>
              <a:rPr lang="fr-FR" altLang="fr-FR" sz="1600">
                <a:latin typeface="Arial" panose="020B0604020202020204" pitchFamily="34" charset="0"/>
              </a:rPr>
              <a:t> GG a également pour mission de mettre à jour les cartes de camps de manœuvre. Vous pouvez vous rendre sur leur site (lien en pièce jointe) et télécharger leurs cartes.</a:t>
            </a:r>
          </a:p>
        </p:txBody>
      </p:sp>
      <p:sp>
        <p:nvSpPr>
          <p:cNvPr id="1198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64F7EC-DB9F-46A5-B64A-DBB9FFB03107}" type="slidenum">
              <a:rPr lang="fr-FR" altLang="fr-FR"/>
              <a:pPr/>
              <a:t>28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2774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5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/>
              <a:t>Pour accéder au site de l’EGI</a:t>
            </a:r>
          </a:p>
        </p:txBody>
      </p:sp>
      <p:sp>
        <p:nvSpPr>
          <p:cNvPr id="151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A2A086-7015-4C97-BA6D-D976F45991F9}" type="slidenum">
              <a:rPr lang="fr-FR" altLang="fr-FR" smtClean="0"/>
              <a:pPr/>
              <a:t>17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133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25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5258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957912-63F7-4A8E-AE6F-FA2BEB0C3766}" type="slidenum">
              <a:rPr lang="fr-FR" altLang="fr-FR" smtClean="0"/>
              <a:pPr/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107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3B3D9B-304E-4593-8A8D-5C27BDC7C2FE}" type="slidenum">
              <a:rPr lang="fr-FR" altLang="fr-FR" sz="1200"/>
              <a:pPr algn="r" eaLnBrk="1" hangingPunct="1"/>
              <a:t>20</a:t>
            </a:fld>
            <a:endParaRPr lang="fr-FR" altLang="fr-FR" sz="1200"/>
          </a:p>
        </p:txBody>
      </p:sp>
      <p:sp>
        <p:nvSpPr>
          <p:cNvPr id="153603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4FC898-948F-4235-BA58-329820EBA4AE}" type="slidenum">
              <a:rPr lang="fr-FR" altLang="fr-FR" sz="1200"/>
              <a:pPr algn="r" eaLnBrk="1" hangingPunct="1"/>
              <a:t>20</a:t>
            </a:fld>
            <a:endParaRPr lang="fr-FR" altLang="fr-FR" sz="120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543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371713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243694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9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69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C598FC-A51A-4C10-BC7E-08C80E287FDA}" type="slidenum">
              <a:rPr lang="fr-FR" altLang="fr-FR" smtClean="0"/>
              <a:pPr/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278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25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24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4FBF-4AF8-4639-B60E-CD3D72474494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4B6C-7F02-4F6D-B4D3-3D1611AA8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6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4FBF-4AF8-4639-B60E-CD3D72474494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4B6C-7F02-4F6D-B4D3-3D1611AA876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rtail-egi.intradef.gouv.fr/" TargetMode="External"/><Relationship Id="rId4" Type="http://schemas.openxmlformats.org/officeDocument/2006/relationships/hyperlink" Target="https://dregi-mmvlwf03v.dr-cpt.intradef.gouv.f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-gg28.intradef.gouv.f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hyperlink" Target="http://portail-gg28.intradef.gouv.fr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28gg-stg.trait.fct@intradef.gouv.fr" TargetMode="External"/><Relationship Id="rId2" Type="http://schemas.openxmlformats.org/officeDocument/2006/relationships/hyperlink" Target="mailto:28gg.stg-chef.fct@intradef.gouv.f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opendatarchives.fr/professionnels.ign.fr/" TargetMode="External"/><Relationship Id="rId2" Type="http://schemas.openxmlformats.org/officeDocument/2006/relationships/hyperlink" Target="https://geoservices.ign.fr/documentation/diffusion/telechargement-donnees-libre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.gouv.fr/fr/datasets/donnees-sur-les-installations-radioelectriques-de-plus-de-5-watts-1/" TargetMode="External"/><Relationship Id="rId4" Type="http://schemas.openxmlformats.org/officeDocument/2006/relationships/hyperlink" Target="https://geo.data.gouv.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pdaacsvc.cr.usgs.gov/appeears" TargetMode="External"/><Relationship Id="rId3" Type="http://schemas.openxmlformats.org/officeDocument/2006/relationships/hyperlink" Target="http://www.sasgis.org/download/" TargetMode="External"/><Relationship Id="rId7" Type="http://schemas.openxmlformats.org/officeDocument/2006/relationships/hyperlink" Target="https://www.opencellid.org/download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load.geofabrik.de/" TargetMode="External"/><Relationship Id="rId5" Type="http://schemas.openxmlformats.org/officeDocument/2006/relationships/hyperlink" Target="https://www.openstreetmap.org/export" TargetMode="External"/><Relationship Id="rId4" Type="http://schemas.openxmlformats.org/officeDocument/2006/relationships/hyperlink" Target="https://geonames.nga.mil/gns/html/namefiles.html" TargetMode="External"/><Relationship Id="rId9" Type="http://schemas.openxmlformats.org/officeDocument/2006/relationships/hyperlink" Target="https://www.opendem.info/link_dem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Comment obtenir des cartes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59417" y="173581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Internet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Commande </a:t>
            </a:r>
            <a:r>
              <a:rPr lang="fr-FR" sz="2000" dirty="0"/>
              <a:t>auprès de </a:t>
            </a:r>
            <a:r>
              <a:rPr lang="fr-FR" sz="2000" dirty="0" smtClean="0"/>
              <a:t>l’EGI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Papier ou numérique</a:t>
            </a:r>
            <a:endParaRPr lang="fr-FR" sz="2000" dirty="0"/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Site </a:t>
            </a:r>
            <a:r>
              <a:rPr lang="fr-FR" sz="2000" dirty="0" err="1"/>
              <a:t>intradef</a:t>
            </a:r>
            <a:r>
              <a:rPr lang="fr-FR" sz="2000" dirty="0"/>
              <a:t> </a:t>
            </a:r>
            <a:r>
              <a:rPr lang="fr-FR" sz="2000" dirty="0" smtClean="0"/>
              <a:t>/ contact du </a:t>
            </a:r>
            <a:r>
              <a:rPr lang="fr-FR" sz="2000" dirty="0"/>
              <a:t>28</a:t>
            </a:r>
            <a:r>
              <a:rPr lang="fr-FR" sz="2000" baseline="30000" dirty="0"/>
              <a:t>e</a:t>
            </a:r>
            <a:r>
              <a:rPr lang="fr-FR" sz="2000" dirty="0"/>
              <a:t> </a:t>
            </a:r>
            <a:r>
              <a:rPr lang="fr-FR" sz="2000" dirty="0" smtClean="0"/>
              <a:t>GG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1056485" y="5637605"/>
            <a:ext cx="7031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L’onglet Assembler permet d’exporter la </a:t>
            </a:r>
            <a:r>
              <a:rPr lang="fr-FR" dirty="0" err="1" smtClean="0"/>
              <a:t>carto</a:t>
            </a:r>
            <a:r>
              <a:rPr lang="fr-FR" dirty="0" smtClean="0"/>
              <a:t> dans un format exploitable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Choisir la carte, le niveau de zoom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Il est possible de découper la carte si elle est imposante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0" y="1502917"/>
            <a:ext cx="4562475" cy="3619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617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243400" y="6220918"/>
            <a:ext cx="346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 avec le niveau de zoom 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96" y="1250049"/>
            <a:ext cx="6934408" cy="470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00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98" y="1362000"/>
            <a:ext cx="8655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OSM </a:t>
            </a:r>
            <a:r>
              <a:rPr lang="fr-FR" dirty="0"/>
              <a:t>SCAN 25</a:t>
            </a:r>
          </a:p>
          <a:p>
            <a:r>
              <a:rPr lang="fr-FR" dirty="0"/>
              <a:t>https://osm.cquest.org/topen25/#15/48.8049/7.8592</a:t>
            </a:r>
          </a:p>
          <a:p>
            <a:endParaRPr lang="fr-FR" dirty="0"/>
          </a:p>
          <a:p>
            <a:r>
              <a:rPr lang="fr-FR" dirty="0"/>
              <a:t>raster </a:t>
            </a:r>
            <a:r>
              <a:rPr lang="fr-FR" dirty="0" smtClean="0"/>
              <a:t>IGN </a:t>
            </a:r>
            <a:endParaRPr lang="fr-FR" dirty="0"/>
          </a:p>
          <a:p>
            <a:r>
              <a:rPr lang="fr-FR" dirty="0"/>
              <a:t>https://wxs.ign.fr/choisirgeoportail/geoportail/r/wms?SERVICE=WMS&amp;VERSION=1.3.0&amp;REQUEST=GetCapabilities</a:t>
            </a:r>
          </a:p>
          <a:p>
            <a:endParaRPr lang="fr-FR" dirty="0"/>
          </a:p>
          <a:p>
            <a:r>
              <a:rPr lang="fr-FR" dirty="0"/>
              <a:t>vecteur </a:t>
            </a:r>
            <a:r>
              <a:rPr lang="fr-FR" dirty="0" smtClean="0"/>
              <a:t>IGN</a:t>
            </a:r>
            <a:endParaRPr lang="fr-FR" dirty="0"/>
          </a:p>
          <a:p>
            <a:r>
              <a:rPr lang="fr-FR" dirty="0"/>
              <a:t>https://wxs.ign.fr/choisirgeoportail/geoportail/v/wms?SERVICE=WMS&amp;VERSION=1.3.0&amp;REQUEST=GetCapabilities</a:t>
            </a:r>
          </a:p>
          <a:p>
            <a:endParaRPr lang="fr-FR" dirty="0"/>
          </a:p>
          <a:p>
            <a:r>
              <a:rPr lang="fr-FR" dirty="0"/>
              <a:t>autre</a:t>
            </a:r>
          </a:p>
          <a:p>
            <a:r>
              <a:rPr lang="fr-FR" dirty="0"/>
              <a:t>http://maps.stamen.com/terrain/#</a:t>
            </a:r>
            <a:r>
              <a:rPr lang="fr-FR" dirty="0" smtClean="0"/>
              <a:t>14/48.8057/7.8598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Serveur de </a:t>
            </a:r>
            <a:r>
              <a:rPr lang="fr-FR" sz="3200" dirty="0" err="1" smtClean="0"/>
              <a:t>carto</a:t>
            </a:r>
            <a:r>
              <a:rPr lang="fr-FR" sz="3200" dirty="0" smtClean="0"/>
              <a:t> (WMS)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8952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81" y="1277132"/>
            <a:ext cx="6479198" cy="528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096831" y="1733266"/>
            <a:ext cx="727148" cy="254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1803778" y="3611392"/>
            <a:ext cx="1056929" cy="308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un serveur de cartes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1994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un serveur de cartes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590675"/>
            <a:ext cx="4286250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549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32232" y="1528550"/>
            <a:ext cx="8156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/>
              <a:t>Afficher dans </a:t>
            </a:r>
            <a:r>
              <a:rPr lang="fr-FR" sz="2000" dirty="0" err="1" smtClean="0"/>
              <a:t>GlobalMapper</a:t>
            </a:r>
            <a:r>
              <a:rPr lang="fr-FR" sz="2000" dirty="0" smtClean="0"/>
              <a:t> la zone voulue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Clic droit sur la couche -&gt; Couche -&gt; Exporter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Choisir </a:t>
            </a:r>
            <a:r>
              <a:rPr lang="fr-FR" sz="2000" dirty="0"/>
              <a:t>le format </a:t>
            </a:r>
            <a:r>
              <a:rPr lang="fr-FR" sz="2000" dirty="0" err="1" smtClean="0"/>
              <a:t>GeoTiff</a:t>
            </a:r>
            <a:r>
              <a:rPr lang="fr-FR" sz="2000" dirty="0" smtClean="0"/>
              <a:t> ou ECW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Dans « limites d’export », cocher « exporter les données visibles à l’écran !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L’export peut prendre facilement 30min voire plusieurs heures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un serveur de cartes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325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Commande auprès de l’EGI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numérique</a:t>
            </a:r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 smtClean="0"/>
              <a:t>Cartes papier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84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02" y="2222007"/>
            <a:ext cx="6646898" cy="3646562"/>
          </a:xfrm>
          <a:prstGeom prst="rect">
            <a:avLst/>
          </a:prstGeom>
        </p:spPr>
      </p:pic>
      <p:sp>
        <p:nvSpPr>
          <p:cNvPr id="73731" name="ZoneTexte 2"/>
          <p:cNvSpPr txBox="1">
            <a:spLocks noChangeArrowheads="1"/>
          </p:cNvSpPr>
          <p:nvPr/>
        </p:nvSpPr>
        <p:spPr bwMode="auto">
          <a:xfrm>
            <a:off x="2072807" y="1689962"/>
            <a:ext cx="5034968" cy="3808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875" dirty="0">
                <a:solidFill>
                  <a:srgbClr val="0070C0"/>
                </a:solidFill>
                <a:hlinkClick r:id="rId4"/>
              </a:rPr>
              <a:t>https://dregi-mmvlwf03v.dr-cpt.intradef.gouv.fr</a:t>
            </a:r>
            <a:endParaRPr lang="fr-FR" altLang="fr-FR" sz="1875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978093" y="5052418"/>
            <a:ext cx="1241822" cy="4702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8" name="Rectangle 7"/>
          <p:cNvSpPr/>
          <p:nvPr/>
        </p:nvSpPr>
        <p:spPr>
          <a:xfrm>
            <a:off x="3669804" y="2654845"/>
            <a:ext cx="1809000" cy="46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ZoneTexte 6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Commander auprès de l’EGI</a:t>
            </a:r>
            <a:endParaRPr lang="fr-FR" sz="3200" dirty="0"/>
          </a:p>
        </p:txBody>
      </p:sp>
      <p:sp>
        <p:nvSpPr>
          <p:cNvPr id="10" name="ZoneTexte 2"/>
          <p:cNvSpPr txBox="1">
            <a:spLocks noChangeArrowheads="1"/>
          </p:cNvSpPr>
          <p:nvPr/>
        </p:nvSpPr>
        <p:spPr bwMode="auto">
          <a:xfrm>
            <a:off x="2766954" y="1233503"/>
            <a:ext cx="3610091" cy="3808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875" dirty="0">
                <a:solidFill>
                  <a:srgbClr val="0070C0"/>
                </a:solidFill>
                <a:hlinkClick r:id="rId5"/>
              </a:rPr>
              <a:t>https</a:t>
            </a:r>
            <a:r>
              <a:rPr lang="fr-FR" altLang="fr-FR" sz="1875" dirty="0" smtClean="0">
                <a:solidFill>
                  <a:srgbClr val="0070C0"/>
                </a:solidFill>
                <a:hlinkClick r:id="rId5"/>
              </a:rPr>
              <a:t>://portail-egi.intradef.gouv.fr</a:t>
            </a:r>
            <a:endParaRPr lang="fr-FR" altLang="fr-FR" sz="1875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0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Capture EGI commande de produi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107" y="924601"/>
            <a:ext cx="6866174" cy="50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14027" y="4724694"/>
            <a:ext cx="1728192" cy="124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5544108" y="4742640"/>
            <a:ext cx="2052228" cy="124258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837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137" y="890179"/>
            <a:ext cx="6878198" cy="507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5903100" y="3737130"/>
            <a:ext cx="2125199" cy="99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3275856" y="2456892"/>
            <a:ext cx="324036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43210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Via Internet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Données </a:t>
            </a:r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France</a:t>
            </a:r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/>
              <a:t>Données </a:t>
            </a:r>
            <a:r>
              <a:rPr lang="fr-FR" sz="2000" b="1" u="sng" dirty="0" err="1"/>
              <a:t>carto</a:t>
            </a:r>
            <a:r>
              <a:rPr lang="fr-FR" sz="2000" b="1" u="sng" dirty="0"/>
              <a:t> </a:t>
            </a:r>
            <a:r>
              <a:rPr lang="fr-FR" sz="2000" b="1" u="sng" dirty="0" smtClean="0"/>
              <a:t>Monde</a:t>
            </a:r>
          </a:p>
          <a:p>
            <a:endParaRPr lang="fr-FR" sz="2000" b="1" u="sng" dirty="0" smtClean="0"/>
          </a:p>
          <a:p>
            <a:endParaRPr lang="fr-FR" sz="2000" b="1" u="sng" dirty="0" smtClean="0"/>
          </a:p>
          <a:p>
            <a:r>
              <a:rPr lang="fr-FR" sz="2000" b="1" u="sng" dirty="0" smtClean="0"/>
              <a:t>Utilisation SAS </a:t>
            </a:r>
            <a:r>
              <a:rPr lang="fr-FR" sz="2000" b="1" u="sng" dirty="0" err="1" smtClean="0"/>
              <a:t>Planet</a:t>
            </a:r>
            <a:endParaRPr lang="fr-FR" sz="2000" b="1" u="sng" dirty="0"/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 smtClean="0"/>
              <a:t>Serveurs de cartes</a:t>
            </a:r>
            <a:endParaRPr lang="fr-FR" sz="2000" b="1" u="sng" dirty="0"/>
          </a:p>
          <a:p>
            <a:endParaRPr lang="fr-FR" sz="2000" dirty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60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idx="4294967295"/>
          </p:nvPr>
        </p:nvSpPr>
        <p:spPr>
          <a:xfrm>
            <a:off x="0" y="1006475"/>
            <a:ext cx="6858000" cy="630238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COMMANDER</a:t>
            </a:r>
            <a:b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CARTOGRAPHIE AUPRES DE l’</a:t>
            </a:r>
            <a:r>
              <a:rPr lang="fr-FR" sz="2100" b="1" i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</a:t>
            </a:r>
            <a: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fr-FR" sz="21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05" y="2335500"/>
            <a:ext cx="1972594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430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195" y="2446735"/>
            <a:ext cx="2469356" cy="1414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119" y="4443413"/>
            <a:ext cx="2438400" cy="152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ZoneTexte 1"/>
          <p:cNvSpPr txBox="1">
            <a:spLocks noChangeArrowheads="1"/>
          </p:cNvSpPr>
          <p:nvPr/>
        </p:nvSpPr>
        <p:spPr bwMode="auto">
          <a:xfrm>
            <a:off x="2165749" y="4095750"/>
            <a:ext cx="665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SAER</a:t>
            </a:r>
          </a:p>
        </p:txBody>
      </p:sp>
      <p:sp>
        <p:nvSpPr>
          <p:cNvPr id="71685" name="ZoneTexte 8"/>
          <p:cNvSpPr txBox="1">
            <a:spLocks noChangeArrowheads="1"/>
          </p:cNvSpPr>
          <p:nvPr/>
        </p:nvSpPr>
        <p:spPr bwMode="auto">
          <a:xfrm>
            <a:off x="3999310" y="2068117"/>
            <a:ext cx="57900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SICF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6667" y="2390775"/>
            <a:ext cx="2106215" cy="1958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ZoneTexte 9"/>
          <p:cNvSpPr txBox="1">
            <a:spLocks noChangeArrowheads="1"/>
          </p:cNvSpPr>
          <p:nvPr/>
        </p:nvSpPr>
        <p:spPr bwMode="auto">
          <a:xfrm>
            <a:off x="6518672" y="2102644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SIR</a:t>
            </a:r>
          </a:p>
        </p:txBody>
      </p:sp>
      <p:sp>
        <p:nvSpPr>
          <p:cNvPr id="71688" name="ZoneTexte 10"/>
          <p:cNvSpPr txBox="1">
            <a:spLocks noChangeArrowheads="1"/>
          </p:cNvSpPr>
          <p:nvPr/>
        </p:nvSpPr>
        <p:spPr bwMode="auto">
          <a:xfrm>
            <a:off x="6731795" y="4880372"/>
            <a:ext cx="8483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Maestro</a:t>
            </a:r>
          </a:p>
        </p:txBody>
      </p:sp>
      <p:sp>
        <p:nvSpPr>
          <p:cNvPr id="71689" name="ZoneTexte 11"/>
          <p:cNvSpPr txBox="1">
            <a:spLocks noChangeArrowheads="1"/>
          </p:cNvSpPr>
          <p:nvPr/>
        </p:nvSpPr>
        <p:spPr bwMode="auto">
          <a:xfrm>
            <a:off x="7218760" y="5325667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Etc</a:t>
            </a:r>
          </a:p>
        </p:txBody>
      </p:sp>
      <p:sp>
        <p:nvSpPr>
          <p:cNvPr id="71690" name="ZoneTexte 9"/>
          <p:cNvSpPr txBox="1">
            <a:spLocks noChangeArrowheads="1"/>
          </p:cNvSpPr>
          <p:nvPr/>
        </p:nvSpPr>
        <p:spPr bwMode="auto">
          <a:xfrm>
            <a:off x="4508898" y="3937397"/>
            <a:ext cx="13388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GlobalMapper</a:t>
            </a:r>
          </a:p>
        </p:txBody>
      </p:sp>
      <p:pic>
        <p:nvPicPr>
          <p:cNvPr id="71691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6701" y="4313635"/>
            <a:ext cx="2007394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213951" y="898923"/>
            <a:ext cx="6742295" cy="14196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Pour les cartes numériques </a:t>
            </a:r>
            <a:r>
              <a:rPr lang="fr-FR" altLang="fr-FR" sz="1725" b="1" i="1" u="sng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c’est GRATUIT </a:t>
            </a: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vous recevrez vos CD et DVD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par la poste ou par une société de chauffeurs livreurs.</a:t>
            </a:r>
          </a:p>
          <a:p>
            <a:pPr eaLnBrk="1" hangingPunct="1">
              <a:defRPr/>
            </a:pPr>
            <a:endParaRPr lang="fr-FR" sz="1725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1693" name="Imag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4" y="2172892"/>
            <a:ext cx="1712119" cy="1688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4" name="ZoneTexte 2"/>
          <p:cNvSpPr txBox="1">
            <a:spLocks noChangeArrowheads="1"/>
          </p:cNvSpPr>
          <p:nvPr/>
        </p:nvSpPr>
        <p:spPr bwMode="auto">
          <a:xfrm rot="-1250891">
            <a:off x="3292087" y="3561116"/>
            <a:ext cx="203357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3300" b="1" i="1">
                <a:solidFill>
                  <a:srgbClr val="FF0000"/>
                </a:solidFill>
              </a:rPr>
              <a:t>GRATUIT</a:t>
            </a:r>
          </a:p>
        </p:txBody>
      </p:sp>
    </p:spTree>
    <p:extLst>
      <p:ext uri="{BB962C8B-B14F-4D97-AF65-F5344CB8AC3E}">
        <p14:creationId xmlns:p14="http://schemas.microsoft.com/office/powerpoint/2010/main" val="193392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6806" y="904876"/>
            <a:ext cx="6858000" cy="16850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latin typeface="Arial Black" pitchFamily="34" charset="0"/>
              </a:rPr>
              <a:t>Pour les cartes papiers </a:t>
            </a:r>
            <a:r>
              <a:rPr lang="fr-FR" altLang="fr-FR" sz="1725" b="1" i="1" u="sng" dirty="0">
                <a:latin typeface="Arial Black" pitchFamily="34" charset="0"/>
              </a:rPr>
              <a:t>c’est PAYANT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latin typeface="Arial Black" pitchFamily="34" charset="0"/>
              </a:rPr>
              <a:t>(même catalogue) :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latin typeface="Arial Black" pitchFamily="34" charset="0"/>
              </a:rPr>
              <a:t>transmettez le fichier EXCEL à votre cellule « budget » vous recevrez vos cartes par la poste </a:t>
            </a: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ou par une société de chauffeurs livreurs.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8423" y="4202906"/>
            <a:ext cx="2293144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2544" y="3967164"/>
            <a:ext cx="2106216" cy="1569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120" y="2721770"/>
            <a:ext cx="2970610" cy="3150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395" y="2834878"/>
            <a:ext cx="2184797" cy="15561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4563" y="3856436"/>
            <a:ext cx="1677591" cy="11596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2" name="ZoneTexte 7"/>
          <p:cNvSpPr txBox="1">
            <a:spLocks noChangeArrowheads="1"/>
          </p:cNvSpPr>
          <p:nvPr/>
        </p:nvSpPr>
        <p:spPr bwMode="auto">
          <a:xfrm rot="-1250891">
            <a:off x="3393238" y="3561116"/>
            <a:ext cx="183127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3300" b="1" i="1">
                <a:solidFill>
                  <a:srgbClr val="FF0000"/>
                </a:solidFill>
              </a:rPr>
              <a:t>PAYANT</a:t>
            </a:r>
          </a:p>
        </p:txBody>
      </p:sp>
    </p:spTree>
    <p:extLst>
      <p:ext uri="{BB962C8B-B14F-4D97-AF65-F5344CB8AC3E}">
        <p14:creationId xmlns:p14="http://schemas.microsoft.com/office/powerpoint/2010/main" val="1381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049" y="1633500"/>
            <a:ext cx="6781902" cy="35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1794699" y="2888940"/>
            <a:ext cx="1751188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4" name="Ellipse 3"/>
          <p:cNvSpPr/>
          <p:nvPr/>
        </p:nvSpPr>
        <p:spPr>
          <a:xfrm>
            <a:off x="1817694" y="2369454"/>
            <a:ext cx="1188132" cy="325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7472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28 GG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Dossiers théâtres</a:t>
            </a:r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 smtClean="0"/>
              <a:t>Contact CGAO</a:t>
            </a:r>
            <a:endParaRPr lang="fr-FR" sz="2000" b="1" u="sng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158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2155809" y="3427314"/>
            <a:ext cx="2430270" cy="918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2550" i="1" u="sng" dirty="0">
                <a:solidFill>
                  <a:schemeClr val="accent6">
                    <a:lumMod val="50000"/>
                  </a:schemeClr>
                </a:solidFill>
              </a:rPr>
              <a:t>PLAN DE VILLE </a:t>
            </a:r>
          </a:p>
          <a:p>
            <a:pPr algn="ctr" eaLnBrk="1" hangingPunct="1">
              <a:defRPr/>
            </a:pPr>
            <a:r>
              <a:rPr lang="fr-FR" sz="2550" i="1" u="sng" dirty="0">
                <a:solidFill>
                  <a:schemeClr val="accent6">
                    <a:lumMod val="50000"/>
                  </a:schemeClr>
                </a:solidFill>
              </a:rPr>
              <a:t>D’ARLIT (NIGER)</a:t>
            </a:r>
          </a:p>
        </p:txBody>
      </p:sp>
      <p:sp>
        <p:nvSpPr>
          <p:cNvPr id="49155" name="ZoneTexte 5"/>
          <p:cNvSpPr txBox="1">
            <a:spLocks noChangeArrowheads="1"/>
          </p:cNvSpPr>
          <p:nvPr/>
        </p:nvSpPr>
        <p:spPr bwMode="auto">
          <a:xfrm>
            <a:off x="436732" y="733935"/>
            <a:ext cx="343815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http://portail-gg28.intradef.gouv.fr/</a:t>
            </a:r>
            <a:endParaRPr lang="fr-FR" altLang="fr-FR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5151" y="1503637"/>
            <a:ext cx="6858000" cy="1492529"/>
          </a:xfrm>
          <a:prstGeom prst="rect">
            <a:avLst/>
          </a:prstGeom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0176" y="3107276"/>
            <a:ext cx="2484514" cy="3512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6314271" y="2725237"/>
            <a:ext cx="378161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05540636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74" y="2420757"/>
            <a:ext cx="2526548" cy="353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3" name="ZoneTexte 5"/>
          <p:cNvSpPr txBox="1">
            <a:spLocks noChangeArrowheads="1"/>
          </p:cNvSpPr>
          <p:nvPr/>
        </p:nvSpPr>
        <p:spPr bwMode="auto">
          <a:xfrm>
            <a:off x="5042299" y="939404"/>
            <a:ext cx="2768707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35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http://portail-gg28.intradef.gouv.fr/</a:t>
            </a:r>
            <a:endParaRPr lang="fr-FR" altLang="fr-FR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1940" y="3292712"/>
            <a:ext cx="3748088" cy="2620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857251"/>
            <a:ext cx="6858000" cy="1492529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5652120" y="2078851"/>
            <a:ext cx="378161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Rectangle 18"/>
          <p:cNvSpPr txBox="1">
            <a:spLocks noChangeArrowheads="1"/>
          </p:cNvSpPr>
          <p:nvPr/>
        </p:nvSpPr>
        <p:spPr>
          <a:xfrm>
            <a:off x="4517994" y="2402886"/>
            <a:ext cx="3024336" cy="80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2100" i="1" u="sng" dirty="0">
                <a:solidFill>
                  <a:schemeClr val="accent6">
                    <a:lumMod val="50000"/>
                  </a:schemeClr>
                </a:solidFill>
              </a:rPr>
              <a:t>CARTOGRAPHIE DU MALI</a:t>
            </a:r>
          </a:p>
          <a:p>
            <a:pPr algn="ctr" eaLnBrk="1" hangingPunct="1">
              <a:defRPr/>
            </a:pPr>
            <a:r>
              <a:rPr lang="fr-FR" sz="2100" i="1" u="sng" dirty="0">
                <a:solidFill>
                  <a:schemeClr val="accent6">
                    <a:lumMod val="50000"/>
                  </a:schemeClr>
                </a:solidFill>
              </a:rPr>
              <a:t>1/50 000 ET 1/100 000</a:t>
            </a:r>
          </a:p>
        </p:txBody>
      </p:sp>
    </p:spTree>
    <p:extLst>
      <p:ext uri="{BB962C8B-B14F-4D97-AF65-F5344CB8AC3E}">
        <p14:creationId xmlns:p14="http://schemas.microsoft.com/office/powerpoint/2010/main" val="259345073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857251"/>
            <a:ext cx="6858000" cy="149252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6678115" y="2078851"/>
            <a:ext cx="918221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2951820" y="2450511"/>
            <a:ext cx="32403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18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 SENTINELLE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3989" y="2996952"/>
            <a:ext cx="4236023" cy="299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59322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857251"/>
            <a:ext cx="6858000" cy="149252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287745" y="2078851"/>
            <a:ext cx="864215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1535" y="2855901"/>
            <a:ext cx="4400933" cy="31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3046521" y="2402421"/>
            <a:ext cx="3050958" cy="41660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18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CARTES DE CAMPS.</a:t>
            </a:r>
          </a:p>
        </p:txBody>
      </p:sp>
    </p:spTree>
    <p:extLst>
      <p:ext uri="{BB962C8B-B14F-4D97-AF65-F5344CB8AC3E}">
        <p14:creationId xmlns:p14="http://schemas.microsoft.com/office/powerpoint/2010/main" val="215662481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132948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Commandement CGAO / Demande de production GEO :</a:t>
            </a:r>
          </a:p>
          <a:p>
            <a:r>
              <a:rPr lang="fr-FR" dirty="0" smtClean="0">
                <a:hlinkClick r:id="rId2"/>
              </a:rPr>
              <a:t>28gg.stg-chef.fct@intradef.gouv.fr</a:t>
            </a:r>
            <a:endParaRPr lang="fr-FR" dirty="0" smtClean="0"/>
          </a:p>
          <a:p>
            <a:r>
              <a:rPr lang="fr-FR" dirty="0" smtClean="0"/>
              <a:t>821 </a:t>
            </a:r>
            <a:r>
              <a:rPr lang="fr-FR" dirty="0"/>
              <a:t>673 87 23 / 03 88 06 87 23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Expertise / Appui technique GEO :</a:t>
            </a:r>
          </a:p>
          <a:p>
            <a:r>
              <a:rPr lang="fr-FR" dirty="0" smtClean="0">
                <a:hlinkClick r:id="rId3"/>
              </a:rPr>
              <a:t>28gg-stg.trait.fct@intradef.gouv.fr</a:t>
            </a:r>
            <a:endParaRPr lang="fr-FR" dirty="0" smtClean="0"/>
          </a:p>
          <a:p>
            <a:r>
              <a:rPr lang="fr-FR" dirty="0" smtClean="0"/>
              <a:t>821 </a:t>
            </a:r>
            <a:r>
              <a:rPr lang="fr-FR" dirty="0"/>
              <a:t>673 87 94 / 03 88 06 87 94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Contact CGAO - 28 GG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8558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Via Internet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Données </a:t>
            </a:r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France</a:t>
            </a:r>
          </a:p>
          <a:p>
            <a:endParaRPr lang="fr-FR" dirty="0"/>
          </a:p>
          <a:p>
            <a:r>
              <a:rPr lang="fr-FR" dirty="0" smtClean="0"/>
              <a:t>IGN – Institut National de l’information </a:t>
            </a:r>
            <a:r>
              <a:rPr lang="fr-FR" dirty="0" err="1" smtClean="0"/>
              <a:t>Geographique</a:t>
            </a:r>
            <a:endParaRPr lang="fr-FR" dirty="0" smtClean="0"/>
          </a:p>
          <a:p>
            <a:r>
              <a:rPr lang="fr-FR" dirty="0" smtClean="0"/>
              <a:t>Site 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geoservices.ign.fr/documentation/diffusion/telechargement-donnees-libres.html</a:t>
            </a:r>
            <a:endParaRPr lang="fr-FR" dirty="0" smtClean="0"/>
          </a:p>
          <a:p>
            <a:r>
              <a:rPr lang="fr-FR" dirty="0" smtClean="0"/>
              <a:t>Miroir : </a:t>
            </a: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://files.opendatarchives.fr/professionnels.ign.fr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geo.data.gouv.fr</a:t>
            </a:r>
            <a:endParaRPr lang="fr-FR" dirty="0" smtClean="0"/>
          </a:p>
          <a:p>
            <a:r>
              <a:rPr lang="fr-FR" dirty="0" smtClean="0"/>
              <a:t>Moteur de recherche qui recense la </a:t>
            </a:r>
            <a:r>
              <a:rPr lang="fr-FR" dirty="0" err="1" smtClean="0"/>
              <a:t>carto</a:t>
            </a:r>
            <a:r>
              <a:rPr lang="fr-FR" dirty="0" smtClean="0"/>
              <a:t> « open data » des départements/régions</a:t>
            </a:r>
          </a:p>
          <a:p>
            <a:r>
              <a:rPr lang="fr-FR" dirty="0" smtClean="0"/>
              <a:t>L’accessibilité des données dépend de chaque région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Emetteurs (tous types) de plus de 5W</a:t>
            </a:r>
          </a:p>
          <a:p>
            <a:r>
              <a:rPr lang="fr-FR" dirty="0">
                <a:hlinkClick r:id="rId5"/>
              </a:rPr>
              <a:t>https://www.data.gouv.fr/fr/datasets/donnees-sur-les-installations-radioelectriques-de-plus-de-5-watts-1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1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IGN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9" y="1298298"/>
            <a:ext cx="1800225" cy="2114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15" y="1298298"/>
            <a:ext cx="5681200" cy="46703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32339" y="3633476"/>
            <a:ext cx="4120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Images SAT 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0m20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Cartes scannées 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Échelles 8 à 19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Relief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1m, 5m, 25m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Vecteurs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</a:t>
            </a:r>
            <a:r>
              <a:rPr lang="fr-FR" dirty="0" smtClean="0"/>
              <a:t>ocalités, routes, cadastre, forêts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Via Internet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6" y="1214651"/>
            <a:ext cx="834703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Données </a:t>
            </a:r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Monde</a:t>
            </a:r>
          </a:p>
          <a:p>
            <a:endParaRPr lang="fr-FR" dirty="0"/>
          </a:p>
          <a:p>
            <a:r>
              <a:rPr lang="fr-FR" b="1" dirty="0" smtClean="0"/>
              <a:t>Cartes / Photos SAT :</a:t>
            </a:r>
            <a:endParaRPr lang="fr-FR" dirty="0" smtClean="0"/>
          </a:p>
          <a:p>
            <a:r>
              <a:rPr lang="fr-FR" dirty="0" smtClean="0"/>
              <a:t>SASGIS / SAS </a:t>
            </a:r>
            <a:r>
              <a:rPr lang="fr-FR" dirty="0" err="1" smtClean="0"/>
              <a:t>Planet</a:t>
            </a:r>
            <a:r>
              <a:rPr lang="fr-FR" dirty="0" smtClean="0"/>
              <a:t> : </a:t>
            </a: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://www.sasgis.org/download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 smtClean="0"/>
              <a:t>Logiciel de visualisation de la </a:t>
            </a:r>
            <a:r>
              <a:rPr lang="fr-FR" dirty="0" err="1" smtClean="0"/>
              <a:t>carto</a:t>
            </a:r>
            <a:r>
              <a:rPr lang="fr-FR" dirty="0" smtClean="0"/>
              <a:t> Google/Bing/OSM/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Export de la </a:t>
            </a:r>
            <a:r>
              <a:rPr lang="fr-FR" dirty="0" err="1" smtClean="0"/>
              <a:t>carto</a:t>
            </a:r>
            <a:r>
              <a:rPr lang="fr-FR" dirty="0" smtClean="0"/>
              <a:t> affichée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Vecteur</a:t>
            </a:r>
          </a:p>
          <a:p>
            <a:r>
              <a:rPr lang="fr-FR" dirty="0" err="1" smtClean="0"/>
              <a:t>Geonames</a:t>
            </a:r>
            <a:r>
              <a:rPr lang="fr-FR" dirty="0" smtClean="0"/>
              <a:t> par pays :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geonames.nga.mil/gns/html/namefiles.html</a:t>
            </a:r>
            <a:endParaRPr lang="fr-FR" dirty="0" smtClean="0"/>
          </a:p>
          <a:p>
            <a:r>
              <a:rPr lang="fr-FR" dirty="0" smtClean="0"/>
              <a:t>OSM (sélection de zone) </a:t>
            </a:r>
            <a:r>
              <a:rPr lang="fr-FR" dirty="0"/>
              <a:t>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www.openstreetmap.org/export</a:t>
            </a:r>
            <a:endParaRPr lang="fr-FR" dirty="0" smtClean="0"/>
          </a:p>
          <a:p>
            <a:r>
              <a:rPr lang="fr-FR" dirty="0" smtClean="0"/>
              <a:t>OSM (par pays/région/département) : </a:t>
            </a:r>
            <a:r>
              <a:rPr lang="fr-FR" dirty="0" smtClean="0">
                <a:hlinkClick r:id="rId6"/>
              </a:rPr>
              <a:t>http</a:t>
            </a:r>
            <a:r>
              <a:rPr lang="fr-FR" dirty="0">
                <a:hlinkClick r:id="rId6"/>
              </a:rPr>
              <a:t>://download.geofabrik.de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r>
              <a:rPr lang="fr-FR" dirty="0" err="1" smtClean="0"/>
              <a:t>CellID</a:t>
            </a:r>
            <a:r>
              <a:rPr lang="fr-FR" dirty="0" smtClean="0"/>
              <a:t> sur le monde : </a:t>
            </a:r>
            <a:r>
              <a:rPr lang="fr-FR" dirty="0" smtClean="0">
                <a:hlinkClick r:id="rId7"/>
              </a:rPr>
              <a:t>https</a:t>
            </a:r>
            <a:r>
              <a:rPr lang="fr-FR" dirty="0">
                <a:hlinkClick r:id="rId7"/>
              </a:rPr>
              <a:t>://</a:t>
            </a:r>
            <a:r>
              <a:rPr lang="fr-FR" dirty="0" smtClean="0">
                <a:hlinkClick r:id="rId7"/>
              </a:rPr>
              <a:t>www.opencellid.org/downloads.php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Relief</a:t>
            </a:r>
            <a:endParaRPr lang="fr-FR" dirty="0" smtClean="0"/>
          </a:p>
          <a:p>
            <a:r>
              <a:rPr lang="fr-FR" dirty="0" smtClean="0"/>
              <a:t>Application APPEARS (données NASA) </a:t>
            </a:r>
            <a:r>
              <a:rPr lang="fr-FR" dirty="0">
                <a:hlinkClick r:id="rId8"/>
              </a:rPr>
              <a:t>https://</a:t>
            </a:r>
            <a:r>
              <a:rPr lang="fr-FR" dirty="0" smtClean="0">
                <a:hlinkClick r:id="rId8"/>
              </a:rPr>
              <a:t>lpdaacsvc.cr.usgs.gov/appeears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OpenDEM</a:t>
            </a:r>
            <a:r>
              <a:rPr lang="fr-FR" dirty="0" smtClean="0"/>
              <a:t> : </a:t>
            </a:r>
            <a:r>
              <a:rPr lang="fr-FR" dirty="0" smtClean="0">
                <a:hlinkClick r:id="rId9"/>
              </a:rPr>
              <a:t>https</a:t>
            </a:r>
            <a:r>
              <a:rPr lang="fr-FR" dirty="0">
                <a:hlinkClick r:id="rId9"/>
              </a:rPr>
              <a:t>://</a:t>
            </a:r>
            <a:r>
              <a:rPr lang="fr-FR" dirty="0" smtClean="0">
                <a:hlinkClick r:id="rId9"/>
              </a:rPr>
              <a:t>www.opendem.info/link_dem.html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OSM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6" y="1214651"/>
            <a:ext cx="866333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Exploiter des données OSM</a:t>
            </a:r>
          </a:p>
          <a:p>
            <a:endParaRPr lang="fr-FR" sz="2000" dirty="0"/>
          </a:p>
          <a:p>
            <a:r>
              <a:rPr lang="fr-FR" sz="2000" dirty="0" smtClean="0"/>
              <a:t>Les données OSM sont souvent fournies avec l’extension .bz2 (compressée)</a:t>
            </a:r>
          </a:p>
          <a:p>
            <a:r>
              <a:rPr lang="fr-FR" sz="2000" dirty="0" smtClean="0"/>
              <a:t>Les fichiers .</a:t>
            </a:r>
            <a:r>
              <a:rPr lang="fr-FR" sz="2000" dirty="0" err="1" smtClean="0"/>
              <a:t>osm</a:t>
            </a:r>
            <a:r>
              <a:rPr lang="fr-FR" sz="2000" dirty="0" smtClean="0"/>
              <a:t> sont de fichiers XML directement importable.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Les données apparaissent toutes dans une couche.</a:t>
            </a:r>
          </a:p>
          <a:p>
            <a:r>
              <a:rPr lang="fr-FR" sz="2000" dirty="0" smtClean="0"/>
              <a:t>Pour y voir plus clair, il faut diviser la couche par thématique.</a:t>
            </a:r>
          </a:p>
          <a:p>
            <a:endParaRPr lang="fr-FR" sz="2000" dirty="0"/>
          </a:p>
          <a:p>
            <a:r>
              <a:rPr lang="fr-FR" sz="2000" dirty="0" smtClean="0"/>
              <a:t>Sur la couche OSM, clic droit -&gt; LAYER -&gt; SPLIT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Découpage classique : choisir « </a:t>
            </a:r>
            <a:r>
              <a:rPr lang="fr-FR" sz="2000" dirty="0" err="1" smtClean="0"/>
              <a:t>Feature</a:t>
            </a:r>
            <a:r>
              <a:rPr lang="fr-FR" sz="2000" dirty="0" smtClean="0"/>
              <a:t> Type »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Découpage détaillé </a:t>
            </a:r>
            <a:r>
              <a:rPr lang="fr-FR" sz="2000" dirty="0"/>
              <a:t>: choisir « </a:t>
            </a:r>
            <a:r>
              <a:rPr lang="fr-FR" sz="2000" dirty="0" err="1"/>
              <a:t>Feature</a:t>
            </a:r>
            <a:r>
              <a:rPr lang="fr-FR" sz="2000" dirty="0"/>
              <a:t> </a:t>
            </a:r>
            <a:r>
              <a:rPr lang="fr-FR" sz="2000" dirty="0" smtClean="0"/>
              <a:t>Description</a:t>
            </a:r>
            <a:r>
              <a:rPr lang="fr-FR" sz="2000" dirty="0"/>
              <a:t> »</a:t>
            </a:r>
          </a:p>
          <a:p>
            <a:endParaRPr lang="fr-FR" sz="2000" dirty="0" smtClean="0"/>
          </a:p>
          <a:p>
            <a:r>
              <a:rPr lang="fr-FR" sz="2000" dirty="0" smtClean="0"/>
              <a:t>La couche OSM est subdivisée en plusieurs couches (building, </a:t>
            </a:r>
            <a:r>
              <a:rPr lang="fr-FR" sz="2000" dirty="0" err="1" smtClean="0"/>
              <a:t>highway</a:t>
            </a:r>
            <a:r>
              <a:rPr lang="fr-FR" sz="2000" dirty="0" smtClean="0"/>
              <a:t>, shopping)</a:t>
            </a:r>
          </a:p>
          <a:p>
            <a:r>
              <a:rPr lang="fr-FR" dirty="0" smtClean="0"/>
              <a:t>De nombreux point non classés se retrouvent dans une couche « </a:t>
            </a:r>
            <a:r>
              <a:rPr lang="fr-FR" dirty="0" err="1" smtClean="0"/>
              <a:t>Unknown</a:t>
            </a:r>
            <a:r>
              <a:rPr lang="fr-FR" dirty="0" smtClean="0"/>
              <a:t> Point 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1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704916" y="1425326"/>
            <a:ext cx="795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SAS </a:t>
            </a:r>
            <a:r>
              <a:rPr lang="fr-FR" dirty="0" err="1" smtClean="0"/>
              <a:t>Planet</a:t>
            </a:r>
            <a:r>
              <a:rPr lang="fr-FR" dirty="0" smtClean="0"/>
              <a:t> est un logiciel extrêmement pratique : il permet d’afficher de nombreuses sources de </a:t>
            </a:r>
            <a:r>
              <a:rPr lang="fr-FR" dirty="0" err="1" smtClean="0"/>
              <a:t>carto</a:t>
            </a:r>
            <a:r>
              <a:rPr lang="fr-FR" dirty="0" smtClean="0"/>
              <a:t> et de les exporter facilement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Passer SAS </a:t>
            </a:r>
            <a:r>
              <a:rPr lang="fr-FR" dirty="0" err="1" smtClean="0"/>
              <a:t>Planet</a:t>
            </a:r>
            <a:r>
              <a:rPr lang="fr-FR" dirty="0" smtClean="0"/>
              <a:t> en français :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74" y="3617248"/>
            <a:ext cx="7193884" cy="2579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285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6" y="2071657"/>
            <a:ext cx="45434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16" y="3681382"/>
            <a:ext cx="24765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247716" y="1489865"/>
            <a:ext cx="470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de la/des couches à afficher/exporter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87816" y="2869812"/>
            <a:ext cx="21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de la zone à exporter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14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36592" y="5498457"/>
            <a:ext cx="907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D’abord télécharger la couche voulu (photos </a:t>
            </a:r>
            <a:r>
              <a:rPr lang="fr-FR" dirty="0" err="1" smtClean="0"/>
              <a:t>sat</a:t>
            </a:r>
            <a:r>
              <a:rPr lang="fr-FR" dirty="0" smtClean="0"/>
              <a:t>, cartes scan, </a:t>
            </a:r>
            <a:r>
              <a:rPr lang="fr-FR" dirty="0" err="1" smtClean="0"/>
              <a:t>etc</a:t>
            </a:r>
            <a:r>
              <a:rPr lang="fr-FR" dirty="0" smtClean="0"/>
              <a:t>) aux niveaux de zoom voulus. </a:t>
            </a:r>
          </a:p>
          <a:p>
            <a:r>
              <a:rPr lang="fr-FR" dirty="0" smtClean="0"/>
              <a:t>Une fois téléchargé, la </a:t>
            </a:r>
            <a:r>
              <a:rPr lang="fr-FR" dirty="0" err="1" smtClean="0"/>
              <a:t>carto</a:t>
            </a:r>
            <a:r>
              <a:rPr lang="fr-FR" dirty="0" smtClean="0"/>
              <a:t> est en cache et est plus rapide à traiter</a:t>
            </a:r>
          </a:p>
          <a:p>
            <a:endParaRPr lang="fr-FR" dirty="0"/>
          </a:p>
          <a:p>
            <a:r>
              <a:rPr lang="fr-FR" dirty="0"/>
              <a:t>Le zoom courant est affiché sur la gauche de la </a:t>
            </a:r>
            <a:r>
              <a:rPr lang="fr-FR" dirty="0" smtClean="0"/>
              <a:t>fenêtre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628775"/>
            <a:ext cx="4686300" cy="3600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23795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7515</TotalTime>
  <Words>733</Words>
  <Application>Microsoft Office PowerPoint</Application>
  <PresentationFormat>Affichage à l'écran (4:3)</PresentationFormat>
  <Paragraphs>187</Paragraphs>
  <Slides>29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Comment COMMANDER DE LA CARTOGRAPHIE AUPRES DE l’egi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75</cp:revision>
  <dcterms:created xsi:type="dcterms:W3CDTF">2020-11-03T08:47:41Z</dcterms:created>
  <dcterms:modified xsi:type="dcterms:W3CDTF">2021-05-29T17:13:37Z</dcterms:modified>
</cp:coreProperties>
</file>