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59" r:id="rId3"/>
    <p:sldId id="260" r:id="rId4"/>
    <p:sldId id="265" r:id="rId5"/>
    <p:sldId id="264" r:id="rId6"/>
    <p:sldId id="263" r:id="rId7"/>
    <p:sldId id="262" r:id="rId8"/>
    <p:sldId id="261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5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2A71B-5DC1-4CC3-81B5-30C08E317B94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097-BE11-43AE-B31F-1224F494E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74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473C4-7BD1-414A-9C3D-208F5482DDB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4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473C4-7BD1-414A-9C3D-208F5482DDB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36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A078-8F0D-4B44-934F-D3DB161891DE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83F3-4ED0-48C0-9B4C-3F03468B3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4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A078-8F0D-4B44-934F-D3DB161891DE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83F3-4ED0-48C0-9B4C-3F03468B3758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0"/>
            <a:ext cx="1019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960" y="548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Tutoriel BDD_GONIO</a:t>
            </a:r>
            <a:endParaRPr lang="fr-FR" sz="16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52400" y="1556792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BDD_GONIO est un fichier Excel avec macros dont le but est de recenser les relevés radiogoniométriques d’un ou plusieurs capteurs, afin de produire </a:t>
            </a:r>
            <a:r>
              <a:rPr lang="fr-FR" i="1" dirty="0" smtClean="0"/>
              <a:t>in fine</a:t>
            </a:r>
            <a:r>
              <a:rPr lang="fr-FR" dirty="0" smtClean="0"/>
              <a:t> un fichier KML importable sur </a:t>
            </a:r>
            <a:r>
              <a:rPr lang="fr-FR" dirty="0" err="1" smtClean="0"/>
              <a:t>GlobalMapper</a:t>
            </a:r>
            <a:r>
              <a:rPr lang="fr-FR" dirty="0" smtClean="0"/>
              <a:t> affichant une représentation graphique des « tirs </a:t>
            </a:r>
            <a:r>
              <a:rPr lang="fr-FR" dirty="0" err="1" smtClean="0"/>
              <a:t>gonios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/>
              <a:t>La </a:t>
            </a:r>
            <a:r>
              <a:rPr lang="fr-FR" dirty="0" smtClean="0"/>
              <a:t>BDD_GONIO est à destination des analystes et éventuellement chef de patrouille pour tenir un registre des relevés </a:t>
            </a:r>
            <a:r>
              <a:rPr lang="fr-FR" dirty="0" err="1" smtClean="0"/>
              <a:t>gonio</a:t>
            </a:r>
            <a:r>
              <a:rPr lang="fr-FR" dirty="0" smtClean="0"/>
              <a:t>, sur une ou plusieurs missions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3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4800" y="3696143"/>
            <a:ext cx="83216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Excel affiche parfois cet avertissement sur les fichiers utilisant des macros</a:t>
            </a:r>
          </a:p>
          <a:p>
            <a:endParaRPr lang="fr-FR" dirty="0"/>
          </a:p>
          <a:p>
            <a:r>
              <a:rPr lang="fr-FR" sz="2000" b="1" dirty="0" smtClean="0">
                <a:solidFill>
                  <a:srgbClr val="FF0000"/>
                </a:solidFill>
              </a:rPr>
              <a:t>IL FAUT « ACTIVER LE CONTENU » POUR QUE LES MACROS FONCTIONNENT</a:t>
            </a:r>
            <a:endParaRPr lang="fr-FR" sz="2000" b="1" dirty="0">
              <a:solidFill>
                <a:srgbClr val="FF0000"/>
              </a:solidFill>
            </a:endParaRP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60" y="966517"/>
            <a:ext cx="6540621" cy="2480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Avertissement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4201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5" y="2069608"/>
            <a:ext cx="8820044" cy="34182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Présentation de l’interface</a:t>
            </a:r>
            <a:endParaRPr lang="fr-FR" sz="2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777042" y="1239797"/>
            <a:ext cx="174253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Liste des relevés </a:t>
            </a:r>
            <a:r>
              <a:rPr lang="fr-FR" sz="1200" dirty="0" err="1" smtClean="0"/>
              <a:t>gonio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139552" y="1950956"/>
            <a:ext cx="5767024" cy="2978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474435" y="4076833"/>
            <a:ext cx="881708" cy="219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stCxn id="7" idx="0"/>
            <a:endCxn id="6" idx="2"/>
          </p:cNvCxnSpPr>
          <p:nvPr/>
        </p:nvCxnSpPr>
        <p:spPr>
          <a:xfrm flipH="1" flipV="1">
            <a:off x="2648310" y="1516796"/>
            <a:ext cx="374754" cy="4341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758014" y="5785756"/>
            <a:ext cx="13222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Affiche un petit guide pas à pas</a:t>
            </a:r>
            <a:endParaRPr lang="fr-FR" sz="1200" dirty="0"/>
          </a:p>
        </p:txBody>
      </p:sp>
      <p:cxnSp>
        <p:nvCxnSpPr>
          <p:cNvPr id="11" name="Connecteur droit 10"/>
          <p:cNvCxnSpPr>
            <a:stCxn id="58" idx="2"/>
            <a:endCxn id="10" idx="0"/>
          </p:cNvCxnSpPr>
          <p:nvPr/>
        </p:nvCxnSpPr>
        <p:spPr>
          <a:xfrm>
            <a:off x="8262680" y="3724382"/>
            <a:ext cx="156452" cy="20613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272915" y="2876227"/>
            <a:ext cx="1200317" cy="559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5457143" y="1298678"/>
            <a:ext cx="13222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Génération du fichier KML</a:t>
            </a:r>
            <a:endParaRPr lang="fr-FR" sz="1200" dirty="0"/>
          </a:p>
        </p:txBody>
      </p:sp>
      <p:cxnSp>
        <p:nvCxnSpPr>
          <p:cNvPr id="26" name="Connecteur droit 25"/>
          <p:cNvCxnSpPr>
            <a:stCxn id="24" idx="0"/>
            <a:endCxn id="25" idx="2"/>
          </p:cNvCxnSpPr>
          <p:nvPr/>
        </p:nvCxnSpPr>
        <p:spPr>
          <a:xfrm flipH="1" flipV="1">
            <a:off x="6118261" y="1760343"/>
            <a:ext cx="754813" cy="11158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474435" y="3598389"/>
            <a:ext cx="881708" cy="353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4026090" y="5887137"/>
            <a:ext cx="16654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Pré-rempli une nouvelle ligne. Voir l’exemple en ligne 3</a:t>
            </a:r>
            <a:endParaRPr lang="fr-FR" sz="1200" dirty="0"/>
          </a:p>
        </p:txBody>
      </p:sp>
      <p:cxnSp>
        <p:nvCxnSpPr>
          <p:cNvPr id="39" name="Connecteur droit 38"/>
          <p:cNvCxnSpPr>
            <a:stCxn id="37" idx="2"/>
            <a:endCxn id="38" idx="0"/>
          </p:cNvCxnSpPr>
          <p:nvPr/>
        </p:nvCxnSpPr>
        <p:spPr>
          <a:xfrm flipH="1">
            <a:off x="4858822" y="3951816"/>
            <a:ext cx="2056467" cy="19353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686592" y="2715904"/>
            <a:ext cx="1200317" cy="52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7084759" y="1191105"/>
            <a:ext cx="191701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Affiche un outil de conversion de coordonnées</a:t>
            </a:r>
          </a:p>
          <a:p>
            <a:r>
              <a:rPr lang="fr-FR" sz="1200" dirty="0" smtClean="0"/>
              <a:t>Degrés/minutes/secondes (DMS) &lt; - &gt; décimales</a:t>
            </a:r>
            <a:endParaRPr lang="fr-FR" sz="1200" dirty="0"/>
          </a:p>
        </p:txBody>
      </p:sp>
      <p:cxnSp>
        <p:nvCxnSpPr>
          <p:cNvPr id="46" name="Connecteur droit 45"/>
          <p:cNvCxnSpPr>
            <a:stCxn id="44" idx="0"/>
            <a:endCxn id="45" idx="2"/>
          </p:cNvCxnSpPr>
          <p:nvPr/>
        </p:nvCxnSpPr>
        <p:spPr>
          <a:xfrm flipH="1" flipV="1">
            <a:off x="8043266" y="2022102"/>
            <a:ext cx="243485" cy="693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804441" y="3362200"/>
            <a:ext cx="916477" cy="362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5937446" y="5832772"/>
            <a:ext cx="153578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Vide le tableau (après confirmation)</a:t>
            </a:r>
            <a:endParaRPr lang="fr-FR" sz="1200" dirty="0"/>
          </a:p>
        </p:txBody>
      </p:sp>
      <p:cxnSp>
        <p:nvCxnSpPr>
          <p:cNvPr id="63" name="Connecteur droit 62"/>
          <p:cNvCxnSpPr>
            <a:stCxn id="8" idx="2"/>
            <a:endCxn id="62" idx="0"/>
          </p:cNvCxnSpPr>
          <p:nvPr/>
        </p:nvCxnSpPr>
        <p:spPr>
          <a:xfrm flipH="1">
            <a:off x="6705339" y="4296770"/>
            <a:ext cx="209950" cy="15360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139552" y="6061317"/>
            <a:ext cx="142253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Interface principale de la BDD_GONIO</a:t>
            </a:r>
            <a:endParaRPr lang="fr-FR" sz="1200" dirty="0"/>
          </a:p>
        </p:txBody>
      </p:sp>
      <p:cxnSp>
        <p:nvCxnSpPr>
          <p:cNvPr id="73" name="Connecteur droit 72"/>
          <p:cNvCxnSpPr>
            <a:stCxn id="74" idx="2"/>
            <a:endCxn id="72" idx="0"/>
          </p:cNvCxnSpPr>
          <p:nvPr/>
        </p:nvCxnSpPr>
        <p:spPr>
          <a:xfrm flipH="1">
            <a:off x="850821" y="5239209"/>
            <a:ext cx="824146" cy="8221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003549" y="4897822"/>
            <a:ext cx="1342836" cy="341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1979857" y="5968983"/>
            <a:ext cx="171166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Outil de conversion de coordonnées DMS &lt;-&gt; décimales</a:t>
            </a:r>
            <a:endParaRPr lang="fr-FR" sz="1200" dirty="0"/>
          </a:p>
        </p:txBody>
      </p:sp>
      <p:cxnSp>
        <p:nvCxnSpPr>
          <p:cNvPr id="79" name="Connecteur droit 78"/>
          <p:cNvCxnSpPr>
            <a:stCxn id="80" idx="2"/>
            <a:endCxn id="78" idx="0"/>
          </p:cNvCxnSpPr>
          <p:nvPr/>
        </p:nvCxnSpPr>
        <p:spPr>
          <a:xfrm>
            <a:off x="2702703" y="5344867"/>
            <a:ext cx="132984" cy="6241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244464" y="4982685"/>
            <a:ext cx="916477" cy="362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10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66677" t="17198" b="25119"/>
          <a:stretch/>
        </p:blipFill>
        <p:spPr>
          <a:xfrm>
            <a:off x="3102437" y="1993943"/>
            <a:ext cx="2939126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Présentation de l’interface</a:t>
            </a:r>
            <a:endParaRPr lang="fr-FR" sz="2000" b="1" dirty="0"/>
          </a:p>
        </p:txBody>
      </p:sp>
      <p:cxnSp>
        <p:nvCxnSpPr>
          <p:cNvPr id="11" name="Connecteur droit 10"/>
          <p:cNvCxnSpPr>
            <a:stCxn id="58" idx="2"/>
            <a:endCxn id="78" idx="0"/>
          </p:cNvCxnSpPr>
          <p:nvPr/>
        </p:nvCxnSpPr>
        <p:spPr>
          <a:xfrm flipH="1">
            <a:off x="1841059" y="3328361"/>
            <a:ext cx="2059343" cy="7803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300243" y="2256798"/>
            <a:ext cx="1200317" cy="52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798259" y="1031518"/>
            <a:ext cx="271646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Génère un fichier contenant tous les relevés </a:t>
            </a:r>
            <a:r>
              <a:rPr lang="fr-FR" sz="1200" dirty="0" err="1" smtClean="0"/>
              <a:t>gonio</a:t>
            </a:r>
            <a:r>
              <a:rPr lang="fr-FR" sz="1200" dirty="0" smtClean="0"/>
              <a:t> du tableau (SAUF ceux présentant un problème de coordonnée ou d’azimut)</a:t>
            </a:r>
            <a:endParaRPr lang="fr-FR" sz="1200" dirty="0"/>
          </a:p>
        </p:txBody>
      </p:sp>
      <p:cxnSp>
        <p:nvCxnSpPr>
          <p:cNvPr id="46" name="Connecteur droit 45"/>
          <p:cNvCxnSpPr>
            <a:stCxn id="44" idx="0"/>
            <a:endCxn id="45" idx="2"/>
          </p:cNvCxnSpPr>
          <p:nvPr/>
        </p:nvCxnSpPr>
        <p:spPr>
          <a:xfrm flipH="1" flipV="1">
            <a:off x="2156492" y="1862515"/>
            <a:ext cx="1743910" cy="3942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442163" y="2966179"/>
            <a:ext cx="916477" cy="362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579681" y="4108738"/>
            <a:ext cx="2522755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Pré rempli une nouvelle ligne en reprenant les éléments de la ligne précédente :</a:t>
            </a:r>
          </a:p>
          <a:p>
            <a:pPr marL="171450" indent="-171450">
              <a:buFontTx/>
              <a:buChar char="-"/>
            </a:pPr>
            <a:r>
              <a:rPr lang="fr-FR" sz="1200" dirty="0" smtClean="0"/>
              <a:t>GDH courant</a:t>
            </a:r>
          </a:p>
          <a:p>
            <a:pPr marL="171450" indent="-171450">
              <a:buFontTx/>
              <a:buChar char="-"/>
            </a:pPr>
            <a:r>
              <a:rPr lang="fr-FR" sz="1200" dirty="0" smtClean="0"/>
              <a:t>Position capteur</a:t>
            </a:r>
          </a:p>
          <a:p>
            <a:pPr marL="171450" indent="-171450">
              <a:buFontTx/>
              <a:buChar char="-"/>
            </a:pPr>
            <a:r>
              <a:rPr lang="fr-FR" sz="1200" dirty="0" smtClean="0"/>
              <a:t>Nom capteur</a:t>
            </a:r>
          </a:p>
          <a:p>
            <a:pPr marL="171450" indent="-171450">
              <a:buFontTx/>
              <a:buChar char="-"/>
            </a:pPr>
            <a:r>
              <a:rPr lang="fr-FR" sz="1200" dirty="0" smtClean="0"/>
              <a:t>Couleur du tir</a:t>
            </a:r>
          </a:p>
        </p:txBody>
      </p:sp>
      <p:cxnSp>
        <p:nvCxnSpPr>
          <p:cNvPr id="40" name="Connecteur droit 39"/>
          <p:cNvCxnSpPr>
            <a:stCxn id="41" idx="2"/>
            <a:endCxn id="42" idx="0"/>
          </p:cNvCxnSpPr>
          <p:nvPr/>
        </p:nvCxnSpPr>
        <p:spPr>
          <a:xfrm>
            <a:off x="5271060" y="3055122"/>
            <a:ext cx="1857379" cy="12631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12821" y="2692940"/>
            <a:ext cx="916477" cy="362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6041564" y="4318288"/>
            <a:ext cx="217375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Affiche une aide simple rappelant le minimum pour faire fonctionner l’outil</a:t>
            </a:r>
          </a:p>
        </p:txBody>
      </p:sp>
      <p:cxnSp>
        <p:nvCxnSpPr>
          <p:cNvPr id="43" name="Connecteur droit 42"/>
          <p:cNvCxnSpPr>
            <a:stCxn id="47" idx="3"/>
            <a:endCxn id="48" idx="0"/>
          </p:cNvCxnSpPr>
          <p:nvPr/>
        </p:nvCxnSpPr>
        <p:spPr>
          <a:xfrm>
            <a:off x="5943601" y="2365100"/>
            <a:ext cx="1954321" cy="2917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726942" y="2130486"/>
            <a:ext cx="1216659" cy="46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6811047" y="2656866"/>
            <a:ext cx="217375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Affiche un outil de conversion des coordonnées DMS &lt;-&gt; décimales</a:t>
            </a:r>
          </a:p>
        </p:txBody>
      </p:sp>
    </p:spTree>
    <p:extLst>
      <p:ext uri="{BB962C8B-B14F-4D97-AF65-F5344CB8AC3E}">
        <p14:creationId xmlns:p14="http://schemas.microsoft.com/office/powerpoint/2010/main" val="147465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Présentation de l’interface</a:t>
            </a:r>
            <a:endParaRPr lang="fr-FR" sz="20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67544"/>
            <a:ext cx="9144000" cy="8841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Rectangle 28"/>
          <p:cNvSpPr/>
          <p:nvPr/>
        </p:nvSpPr>
        <p:spPr>
          <a:xfrm>
            <a:off x="1382685" y="3030243"/>
            <a:ext cx="640381" cy="322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853230" y="4105710"/>
            <a:ext cx="13222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Nom arbitraire du capteur. Ex : PLAE, 81, OPE M206,…</a:t>
            </a:r>
            <a:endParaRPr lang="fr-FR" sz="1200" dirty="0"/>
          </a:p>
        </p:txBody>
      </p:sp>
      <p:cxnSp>
        <p:nvCxnSpPr>
          <p:cNvPr id="31" name="Connecteur droit 30"/>
          <p:cNvCxnSpPr>
            <a:stCxn id="29" idx="2"/>
            <a:endCxn id="30" idx="0"/>
          </p:cNvCxnSpPr>
          <p:nvPr/>
        </p:nvCxnSpPr>
        <p:spPr>
          <a:xfrm flipH="1">
            <a:off x="1514348" y="3352278"/>
            <a:ext cx="188528" cy="7534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2112" y="3026169"/>
            <a:ext cx="1058910" cy="32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192112" y="2181758"/>
            <a:ext cx="13222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Date et heure au moment du tir </a:t>
            </a:r>
            <a:endParaRPr lang="fr-FR" sz="1200" dirty="0"/>
          </a:p>
        </p:txBody>
      </p:sp>
      <p:cxnSp>
        <p:nvCxnSpPr>
          <p:cNvPr id="41" name="Connecteur droit 40"/>
          <p:cNvCxnSpPr>
            <a:stCxn id="36" idx="0"/>
            <a:endCxn id="40" idx="2"/>
          </p:cNvCxnSpPr>
          <p:nvPr/>
        </p:nvCxnSpPr>
        <p:spPr>
          <a:xfrm flipV="1">
            <a:off x="721567" y="2643423"/>
            <a:ext cx="131663" cy="3827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104251" y="3026169"/>
            <a:ext cx="482677" cy="32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1733099" y="2093697"/>
            <a:ext cx="13222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Fréquence sur laquelle porte le relevé</a:t>
            </a:r>
            <a:endParaRPr lang="fr-FR" sz="1200" dirty="0"/>
          </a:p>
        </p:txBody>
      </p:sp>
      <p:cxnSp>
        <p:nvCxnSpPr>
          <p:cNvPr id="52" name="Connecteur droit 51"/>
          <p:cNvCxnSpPr>
            <a:stCxn id="50" idx="0"/>
            <a:endCxn id="51" idx="2"/>
          </p:cNvCxnSpPr>
          <p:nvPr/>
        </p:nvCxnSpPr>
        <p:spPr>
          <a:xfrm flipV="1">
            <a:off x="2345590" y="2740028"/>
            <a:ext cx="48627" cy="2861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166260" y="2985670"/>
            <a:ext cx="1965297" cy="366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3166260" y="2006460"/>
            <a:ext cx="19925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Coordonnées capteur au moment du tir. Au format D°M’S’’ ou </a:t>
            </a:r>
            <a:r>
              <a:rPr lang="fr-FR" sz="1200" dirty="0" err="1" smtClean="0"/>
              <a:t>dd.dddd</a:t>
            </a:r>
            <a:endParaRPr lang="fr-FR" sz="1200" dirty="0"/>
          </a:p>
        </p:txBody>
      </p:sp>
      <p:cxnSp>
        <p:nvCxnSpPr>
          <p:cNvPr id="60" name="Connecteur droit 59"/>
          <p:cNvCxnSpPr>
            <a:stCxn id="57" idx="0"/>
            <a:endCxn id="59" idx="2"/>
          </p:cNvCxnSpPr>
          <p:nvPr/>
        </p:nvCxnSpPr>
        <p:spPr>
          <a:xfrm flipV="1">
            <a:off x="4148909" y="2652791"/>
            <a:ext cx="13647" cy="332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720918" y="3039817"/>
            <a:ext cx="409433" cy="285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7700655" y="1979609"/>
            <a:ext cx="13222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Longueur en km du tir affiché sur </a:t>
            </a:r>
            <a:r>
              <a:rPr lang="fr-FR" sz="1200" dirty="0" err="1" smtClean="0"/>
              <a:t>GlobalMapper</a:t>
            </a:r>
            <a:endParaRPr lang="fr-FR" sz="1200" dirty="0"/>
          </a:p>
        </p:txBody>
      </p:sp>
      <p:cxnSp>
        <p:nvCxnSpPr>
          <p:cNvPr id="67" name="Connecteur droit 66"/>
          <p:cNvCxnSpPr>
            <a:stCxn id="65" idx="0"/>
            <a:endCxn id="66" idx="2"/>
          </p:cNvCxnSpPr>
          <p:nvPr/>
        </p:nvCxnSpPr>
        <p:spPr>
          <a:xfrm flipH="1" flipV="1">
            <a:off x="8361773" y="2625940"/>
            <a:ext cx="563862" cy="4138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632560" y="3056458"/>
            <a:ext cx="415178" cy="285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2423983" y="4070501"/>
            <a:ext cx="10219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API émettant au moment du relevé</a:t>
            </a:r>
            <a:endParaRPr lang="fr-FR" sz="1200" dirty="0"/>
          </a:p>
        </p:txBody>
      </p:sp>
      <p:cxnSp>
        <p:nvCxnSpPr>
          <p:cNvPr id="76" name="Connecteur droit 75"/>
          <p:cNvCxnSpPr>
            <a:stCxn id="71" idx="2"/>
            <a:endCxn id="75" idx="0"/>
          </p:cNvCxnSpPr>
          <p:nvPr/>
        </p:nvCxnSpPr>
        <p:spPr>
          <a:xfrm>
            <a:off x="2840149" y="3342178"/>
            <a:ext cx="94815" cy="7283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159615" y="3030243"/>
            <a:ext cx="640381" cy="322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4630160" y="4105710"/>
            <a:ext cx="13222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Azimut en degré du relevé</a:t>
            </a:r>
            <a:endParaRPr lang="fr-FR" sz="1200" dirty="0"/>
          </a:p>
        </p:txBody>
      </p:sp>
      <p:cxnSp>
        <p:nvCxnSpPr>
          <p:cNvPr id="82" name="Connecteur droit 81"/>
          <p:cNvCxnSpPr>
            <a:stCxn id="77" idx="2"/>
            <a:endCxn id="81" idx="0"/>
          </p:cNvCxnSpPr>
          <p:nvPr/>
        </p:nvCxnSpPr>
        <p:spPr>
          <a:xfrm flipH="1">
            <a:off x="5291278" y="3352278"/>
            <a:ext cx="188528" cy="7534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799996" y="2994803"/>
            <a:ext cx="1058910" cy="32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5799996" y="2150392"/>
            <a:ext cx="13222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Couleur du tir sur </a:t>
            </a:r>
            <a:r>
              <a:rPr lang="fr-FR" sz="1200" dirty="0" err="1" smtClean="0"/>
              <a:t>GlobalMapper</a:t>
            </a:r>
            <a:endParaRPr lang="fr-FR" sz="1200" dirty="0"/>
          </a:p>
        </p:txBody>
      </p:sp>
      <p:cxnSp>
        <p:nvCxnSpPr>
          <p:cNvPr id="85" name="Connecteur droit 84"/>
          <p:cNvCxnSpPr>
            <a:stCxn id="83" idx="0"/>
            <a:endCxn id="84" idx="2"/>
          </p:cNvCxnSpPr>
          <p:nvPr/>
        </p:nvCxnSpPr>
        <p:spPr>
          <a:xfrm flipV="1">
            <a:off x="6329451" y="2612057"/>
            <a:ext cx="131663" cy="3827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98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Guide d’utilisation</a:t>
            </a:r>
            <a:endParaRPr lang="fr-FR" sz="2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48017" y="1234993"/>
            <a:ext cx="84479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J’obtiens un azimut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Je remplis la base avec AU MINIMUM la </a:t>
            </a:r>
            <a:r>
              <a:rPr lang="fr-FR" dirty="0"/>
              <a:t>position </a:t>
            </a:r>
            <a:r>
              <a:rPr lang="fr-FR" dirty="0" smtClean="0"/>
              <a:t>capteur et l’azimut</a:t>
            </a:r>
            <a:endParaRPr lang="fr-FR" dirty="0"/>
          </a:p>
          <a:p>
            <a:r>
              <a:rPr lang="fr-FR" dirty="0" smtClean="0"/>
              <a:t>(La position capteur peut être en </a:t>
            </a:r>
            <a:r>
              <a:rPr lang="fr-FR" dirty="0"/>
              <a:t>DMS : 48° 51' 59.7151" </a:t>
            </a:r>
            <a:r>
              <a:rPr lang="fr-FR" dirty="0" smtClean="0"/>
              <a:t>N ou en décimales : 48,8665)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Si possible, j’indique le capteur, le GDH et la fréquence du relevé et l’indicatif émettant pour avoir un tir réellement pertinent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Je peux différencier mes tirs avec des couleurs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Exemple :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88" y="4539535"/>
            <a:ext cx="638175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246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52" y="1268104"/>
            <a:ext cx="6102397" cy="5044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Résultat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10700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Rappels</a:t>
            </a:r>
            <a:endParaRPr lang="fr-FR" sz="2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491319" y="1173707"/>
            <a:ext cx="81204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Cet outil a pour but de lister des relevés </a:t>
            </a:r>
            <a:r>
              <a:rPr lang="fr-FR" dirty="0" err="1" smtClean="0"/>
              <a:t>gonio</a:t>
            </a:r>
            <a:r>
              <a:rPr lang="fr-FR" dirty="0" smtClean="0"/>
              <a:t> pour créer un fichier KML importable sur </a:t>
            </a:r>
            <a:r>
              <a:rPr lang="fr-FR" dirty="0" err="1" smtClean="0"/>
              <a:t>GlobalMapper</a:t>
            </a:r>
            <a:r>
              <a:rPr lang="fr-FR" dirty="0" smtClean="0"/>
              <a:t>, et ainsi avoir un visuel des relevés effectués sur telle fréquence, tel indicatif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Pour être valide, un tir a besoin AU MINIMUM de la position Y et X (latitude et longitude) du capteur et d’un azimut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Les coordonnées peuvent être indiquées en degré/minutes/secondes ou en décimales, pourvu que le format ne soit pas trop exotique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 convertisseur DMS &lt;-&gt; décimales est inclus dans l’outil si besoin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Les tirs sont nommés automatiquement de la façon suivante : « GDH / FRQ / API »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Les tirs peuvent avoir les couleurs suivantes </a:t>
            </a:r>
            <a:r>
              <a:rPr lang="fr-FR" dirty="0"/>
              <a:t>: bleu, rouge, jaune, vert, violet, orange, rose, gris, noir et </a:t>
            </a:r>
            <a:r>
              <a:rPr lang="fr-FR" dirty="0" smtClean="0"/>
              <a:t>blanc.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Il suffit de faire glisser le fichier KML dans </a:t>
            </a:r>
            <a:r>
              <a:rPr lang="fr-FR" dirty="0" err="1" smtClean="0"/>
              <a:t>GlobalMapper</a:t>
            </a:r>
            <a:r>
              <a:rPr lang="fr-FR" dirty="0" smtClean="0"/>
              <a:t> pour l’importer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6987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431</Words>
  <Application>Microsoft Office PowerPoint</Application>
  <PresentationFormat>Affichage à l'écran (4:3)</PresentationFormat>
  <Paragraphs>68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49</cp:revision>
  <dcterms:created xsi:type="dcterms:W3CDTF">2021-01-11T10:49:34Z</dcterms:created>
  <dcterms:modified xsi:type="dcterms:W3CDTF">2021-02-09T21:52:41Z</dcterms:modified>
</cp:coreProperties>
</file>