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59" r:id="rId3"/>
    <p:sldId id="260" r:id="rId4"/>
    <p:sldId id="264" r:id="rId5"/>
    <p:sldId id="267" r:id="rId6"/>
    <p:sldId id="261" r:id="rId7"/>
    <p:sldId id="266" r:id="rId8"/>
    <p:sldId id="26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A71B-5DC1-4CC3-81B5-30C08E317B94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097-BE11-43AE-B31F-1224F494E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4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4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365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62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A078-8F0D-4B44-934F-D3DB161891DE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83F3-4ED0-48C0-9B4C-3F03468B3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078-8F0D-4B44-934F-D3DB161891DE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83F3-4ED0-48C0-9B4C-3F03468B375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0"/>
            <a:ext cx="1019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Tutoriel BDD_GONIO_V9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52400" y="1556792"/>
            <a:ext cx="883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La BDD GONIO est un tableau de suivi et d’export des relevés goniométriques.</a:t>
            </a:r>
          </a:p>
          <a:p>
            <a:endParaRPr lang="fr-FR" sz="2000" dirty="0" smtClean="0"/>
          </a:p>
          <a:p>
            <a:r>
              <a:rPr lang="fr-FR" sz="2000" dirty="0" smtClean="0"/>
              <a:t>Il s’agit d’un fichier Excel recensant les relevés dans un tableau avec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Heure du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Capteur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Fréquence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Indicatif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Coordonnées capteur lors du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Azimut du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Couleur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Groupe</a:t>
            </a:r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A partir de ce tableau, la BDD GONIO génère un fichier KML importable dans </a:t>
            </a:r>
            <a:r>
              <a:rPr lang="fr-FR" sz="2000" dirty="0" err="1" smtClean="0"/>
              <a:t>GlobalMapper</a:t>
            </a:r>
            <a:r>
              <a:rPr lang="fr-FR" sz="2000" dirty="0" smtClean="0"/>
              <a:t> afin d’afficher les relevés.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43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4800" y="3696143"/>
            <a:ext cx="83216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Excel affiche parfois cet avertissement sur les fichiers utilisant des macros</a:t>
            </a:r>
          </a:p>
          <a:p>
            <a:endParaRPr lang="fr-FR" dirty="0"/>
          </a:p>
          <a:p>
            <a:r>
              <a:rPr lang="fr-FR" sz="2000" b="1" dirty="0" smtClean="0">
                <a:solidFill>
                  <a:srgbClr val="FF0000"/>
                </a:solidFill>
              </a:rPr>
              <a:t>IL FAUT « ACTIVER LE CONTENU » POUR QUE LES MACROS FONCTIONNENT</a:t>
            </a:r>
            <a:endParaRPr lang="fr-FR" sz="2000" b="1" dirty="0">
              <a:solidFill>
                <a:srgbClr val="FF0000"/>
              </a:solidFill>
            </a:endParaRP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60" y="966517"/>
            <a:ext cx="6540621" cy="2480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Avertissement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4201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b="15449"/>
          <a:stretch/>
        </p:blipFill>
        <p:spPr>
          <a:xfrm>
            <a:off x="0" y="2057387"/>
            <a:ext cx="8789380" cy="3493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Présentation de l’interface</a:t>
            </a:r>
            <a:endParaRPr lang="fr-FR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7492072" y="4395323"/>
            <a:ext cx="881708" cy="389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572610" y="6204285"/>
            <a:ext cx="13222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Affiche un petit guide pas à pas</a:t>
            </a:r>
            <a:endParaRPr lang="fr-FR" sz="1200" dirty="0"/>
          </a:p>
        </p:txBody>
      </p:sp>
      <p:cxnSp>
        <p:nvCxnSpPr>
          <p:cNvPr id="11" name="Connecteur droit 10"/>
          <p:cNvCxnSpPr>
            <a:stCxn id="58" idx="2"/>
            <a:endCxn id="10" idx="0"/>
          </p:cNvCxnSpPr>
          <p:nvPr/>
        </p:nvCxnSpPr>
        <p:spPr>
          <a:xfrm>
            <a:off x="7905811" y="5349349"/>
            <a:ext cx="327917" cy="8549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56143" y="2541076"/>
            <a:ext cx="1200317" cy="559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593975" y="1370060"/>
            <a:ext cx="230087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Crée un fichier KML contenant les relevés indiqués dans le tableau</a:t>
            </a:r>
            <a:endParaRPr lang="fr-FR" sz="1200" dirty="0"/>
          </a:p>
        </p:txBody>
      </p:sp>
      <p:cxnSp>
        <p:nvCxnSpPr>
          <p:cNvPr id="26" name="Connecteur droit 25"/>
          <p:cNvCxnSpPr>
            <a:stCxn id="24" idx="0"/>
            <a:endCxn id="25" idx="2"/>
          </p:cNvCxnSpPr>
          <p:nvPr/>
        </p:nvCxnSpPr>
        <p:spPr>
          <a:xfrm flipH="1" flipV="1">
            <a:off x="7744411" y="1831725"/>
            <a:ext cx="211891" cy="7093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07500" y="3684092"/>
            <a:ext cx="1248959" cy="438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3955146" y="6092874"/>
            <a:ext cx="16654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Déplace les lignes du tableau vers l’onglet « archive »</a:t>
            </a:r>
            <a:endParaRPr lang="fr-FR" sz="1200" dirty="0"/>
          </a:p>
        </p:txBody>
      </p:sp>
      <p:cxnSp>
        <p:nvCxnSpPr>
          <p:cNvPr id="39" name="Connecteur droit 38"/>
          <p:cNvCxnSpPr>
            <a:stCxn id="37" idx="1"/>
            <a:endCxn id="38" idx="0"/>
          </p:cNvCxnSpPr>
          <p:nvPr/>
        </p:nvCxnSpPr>
        <p:spPr>
          <a:xfrm flipH="1">
            <a:off x="4787878" y="3903583"/>
            <a:ext cx="2519622" cy="21892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27101" y="4987167"/>
            <a:ext cx="757419" cy="362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5914183" y="6185208"/>
            <a:ext cx="15357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Vide le tableau (après confirmation)</a:t>
            </a:r>
            <a:endParaRPr lang="fr-FR" sz="1200" dirty="0"/>
          </a:p>
        </p:txBody>
      </p:sp>
      <p:cxnSp>
        <p:nvCxnSpPr>
          <p:cNvPr id="63" name="Connecteur droit 62"/>
          <p:cNvCxnSpPr>
            <a:stCxn id="8" idx="1"/>
            <a:endCxn id="62" idx="0"/>
          </p:cNvCxnSpPr>
          <p:nvPr/>
        </p:nvCxnSpPr>
        <p:spPr>
          <a:xfrm flipH="1">
            <a:off x="6682076" y="4590139"/>
            <a:ext cx="809996" cy="15950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310826" y="3202226"/>
            <a:ext cx="1248959" cy="399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2063208" y="6092874"/>
            <a:ext cx="166546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Pré rempli un nouveau relevé</a:t>
            </a:r>
            <a:endParaRPr lang="fr-FR" sz="1200" dirty="0"/>
          </a:p>
        </p:txBody>
      </p:sp>
      <p:cxnSp>
        <p:nvCxnSpPr>
          <p:cNvPr id="42" name="Connecteur droit 41"/>
          <p:cNvCxnSpPr>
            <a:endCxn id="41" idx="0"/>
          </p:cNvCxnSpPr>
          <p:nvPr/>
        </p:nvCxnSpPr>
        <p:spPr>
          <a:xfrm flipH="1">
            <a:off x="2895940" y="3234347"/>
            <a:ext cx="4398240" cy="28585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0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Présentation de l’interface</a:t>
            </a:r>
            <a:endParaRPr lang="fr-FR" sz="2000" b="1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2"/>
          <a:srcRect r="24323" b="79589"/>
          <a:stretch/>
        </p:blipFill>
        <p:spPr>
          <a:xfrm>
            <a:off x="13650" y="1206791"/>
            <a:ext cx="9130350" cy="1157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ZoneTexte 31"/>
          <p:cNvSpPr txBox="1"/>
          <p:nvPr/>
        </p:nvSpPr>
        <p:spPr>
          <a:xfrm>
            <a:off x="159225" y="2582207"/>
            <a:ext cx="883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Détail des colonnes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GDH : date/heure du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CAPTEUR : capteur ayant effectué le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FREQUENCE : Fréquence 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API : indicatif émetteur au moment du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X/LONG CAPT : coordonnée capteur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Y/LAT CAPT : c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AZM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COULEUR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GROUPE</a:t>
            </a:r>
          </a:p>
        </p:txBody>
      </p:sp>
    </p:spTree>
    <p:extLst>
      <p:ext uri="{BB962C8B-B14F-4D97-AF65-F5344CB8AC3E}">
        <p14:creationId xmlns:p14="http://schemas.microsoft.com/office/powerpoint/2010/main" val="241598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050" y="1071086"/>
            <a:ext cx="8343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générer un tir, </a:t>
            </a:r>
            <a:r>
              <a:rPr lang="fr-FR" dirty="0" smtClean="0"/>
              <a:t>seules </a:t>
            </a:r>
            <a:r>
              <a:rPr lang="fr-FR" dirty="0" smtClean="0"/>
              <a:t>les colonnes X/LONG CAPT, Y/LAT CAPT et AZM sont nécessaires.</a:t>
            </a:r>
          </a:p>
          <a:p>
            <a:r>
              <a:rPr lang="fr-FR" dirty="0" smtClean="0"/>
              <a:t>Rappel : chaque information indiquée dans le tableau alimente les métadonnées du relevé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Exemples de coordonnées fonctionnelles</a:t>
            </a:r>
          </a:p>
          <a:p>
            <a:endParaRPr lang="fr-FR" dirty="0"/>
          </a:p>
          <a:p>
            <a:r>
              <a:rPr lang="fr-FR" dirty="0" smtClean="0"/>
              <a:t>48,86</a:t>
            </a:r>
            <a:endParaRPr lang="fr-FR" dirty="0"/>
          </a:p>
          <a:p>
            <a:r>
              <a:rPr lang="fr-FR" dirty="0"/>
              <a:t>48.86°</a:t>
            </a:r>
          </a:p>
          <a:p>
            <a:r>
              <a:rPr lang="fr-FR" dirty="0"/>
              <a:t>48° 47' 32,8298" N</a:t>
            </a:r>
          </a:p>
          <a:p>
            <a:r>
              <a:rPr lang="fr-FR" dirty="0"/>
              <a:t>48 47 32 N</a:t>
            </a:r>
          </a:p>
          <a:p>
            <a:r>
              <a:rPr lang="fr-FR" dirty="0"/>
              <a:t>S 48° 47' </a:t>
            </a:r>
            <a:r>
              <a:rPr lang="fr-FR" dirty="0" smtClean="0"/>
              <a:t>32,8298"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Si une coordonnée ou un azimut est vide ou illisible, la ligne sera marquée en « PROBLEME »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Consignes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52024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Rappels</a:t>
            </a:r>
            <a:endParaRPr lang="fr-FR" sz="2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91319" y="1173707"/>
            <a:ext cx="81204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Cet outil a pour but de lister des relevés </a:t>
            </a:r>
            <a:r>
              <a:rPr lang="fr-FR" dirty="0" err="1" smtClean="0"/>
              <a:t>gonio</a:t>
            </a:r>
            <a:r>
              <a:rPr lang="fr-FR" dirty="0" smtClean="0"/>
              <a:t> pour créer un fichier KML importable sur </a:t>
            </a:r>
            <a:r>
              <a:rPr lang="fr-FR" dirty="0" err="1" smtClean="0"/>
              <a:t>GlobalMapper</a:t>
            </a:r>
            <a:r>
              <a:rPr lang="fr-FR" dirty="0" smtClean="0"/>
              <a:t>, et ainsi avoir un visuel des relevés effectués sur telle fréquence, tel indicatif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Pour être valide, un tir a besoin AU MINIMUM de la position Y et X (latitude et longitude) du capteur et d’un azimut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Les coordonnées peuvent être indiquées en degré/minutes/secondes ou en décimales, pourvu que le format ne soit pas trop exotique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convertisseur DMS &lt;-&gt; décimales est inclus dans l’outil si besoin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Les tirs sont nommés automatiquement de la façon suivante : « GDH / FRQ / API »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Les tirs peuvent avoir les couleurs suivantes </a:t>
            </a:r>
            <a:r>
              <a:rPr lang="fr-FR" dirty="0"/>
              <a:t>: bleu, rouge, jaune, vert, violet, orange, rose, gris, noir et </a:t>
            </a:r>
            <a:r>
              <a:rPr lang="fr-FR" dirty="0" smtClean="0"/>
              <a:t>blanc.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Il suffit de faire glisser le fichier KML dans </a:t>
            </a:r>
            <a:r>
              <a:rPr lang="fr-FR" dirty="0" err="1" smtClean="0"/>
              <a:t>GlobalMapper</a:t>
            </a:r>
            <a:r>
              <a:rPr lang="fr-FR" dirty="0" smtClean="0"/>
              <a:t> pour l’importer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69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Rappels</a:t>
            </a:r>
            <a:endParaRPr lang="fr-FR" sz="2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91319" y="1173707"/>
            <a:ext cx="8120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Les tirs sont nommés automatiquement de la façon suivante : « GDH / FRQ / API »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Il suffit de faire glisser le fichier KML dans </a:t>
            </a:r>
            <a:r>
              <a:rPr lang="fr-FR" dirty="0" err="1" smtClean="0"/>
              <a:t>GlobalMapper</a:t>
            </a:r>
            <a:r>
              <a:rPr lang="fr-FR" dirty="0" smtClean="0"/>
              <a:t> pour l’importer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Les relevés et les points positions capteur ont pour attributs (métadonnées vecteur) toutes les données indiquées dans le tableau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La colonne groupe est un champ libre pour éventuellement exploitation sous </a:t>
            </a:r>
            <a:r>
              <a:rPr lang="fr-FR" dirty="0" err="1" smtClean="0"/>
              <a:t>GlobalMapper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69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Utilisation avancée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52400" y="1556792"/>
            <a:ext cx="883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Les paramètres suivants sont accessibles dans l’onglet caché « data »</a:t>
            </a:r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Liste des couleurs et leur valeur en hexadécimal</a:t>
            </a:r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Epaisseur du trait affiché sur </a:t>
            </a:r>
            <a:r>
              <a:rPr lang="fr-FR" sz="2000" dirty="0" err="1" smtClean="0"/>
              <a:t>GlobalMapper</a:t>
            </a:r>
            <a:endParaRPr lang="fr-FR" sz="2000" dirty="0" smtClean="0"/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Point capteur : si « oui », crée des entités de points pour marquer la position du capteur</a:t>
            </a:r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Style </a:t>
            </a:r>
            <a:r>
              <a:rPr lang="fr-FR" sz="2000" dirty="0"/>
              <a:t>point </a:t>
            </a:r>
            <a:r>
              <a:rPr lang="fr-FR" sz="2000" dirty="0" smtClean="0"/>
              <a:t>capteur : Nom du style de point, propre à </a:t>
            </a:r>
            <a:r>
              <a:rPr lang="fr-FR" sz="2000" dirty="0" err="1" smtClean="0"/>
              <a:t>GlobalMapper</a:t>
            </a:r>
            <a:r>
              <a:rPr lang="fr-FR" sz="2000" dirty="0" smtClean="0"/>
              <a:t>, utilisé pour symboliser la position capteur</a:t>
            </a:r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Masque nom du tir : Le nom de n’importe quelle colonne peut y être indiqué entre accolades (ex : {AZM}) 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052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365</Words>
  <Application>Microsoft Office PowerPoint</Application>
  <PresentationFormat>Affichage à l'écran (4:3)</PresentationFormat>
  <Paragraphs>88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64</cp:revision>
  <dcterms:created xsi:type="dcterms:W3CDTF">2021-01-11T10:49:34Z</dcterms:created>
  <dcterms:modified xsi:type="dcterms:W3CDTF">2022-04-13T12:09:11Z</dcterms:modified>
</cp:coreProperties>
</file>