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256" r:id="rId2"/>
    <p:sldId id="257" r:id="rId3"/>
    <p:sldId id="288" r:id="rId4"/>
    <p:sldId id="268" r:id="rId5"/>
    <p:sldId id="269" r:id="rId6"/>
    <p:sldId id="266" r:id="rId7"/>
    <p:sldId id="267" r:id="rId8"/>
    <p:sldId id="270" r:id="rId9"/>
    <p:sldId id="276" r:id="rId10"/>
    <p:sldId id="277" r:id="rId11"/>
    <p:sldId id="274" r:id="rId12"/>
    <p:sldId id="275" r:id="rId13"/>
    <p:sldId id="283" r:id="rId14"/>
    <p:sldId id="263" r:id="rId15"/>
    <p:sldId id="262" r:id="rId16"/>
    <p:sldId id="285" r:id="rId17"/>
    <p:sldId id="260" r:id="rId18"/>
    <p:sldId id="282" r:id="rId19"/>
    <p:sldId id="287" r:id="rId20"/>
    <p:sldId id="261" r:id="rId21"/>
    <p:sldId id="28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2" autoAdjust="0"/>
    <p:restoredTop sz="48904" autoAdjust="0"/>
  </p:normalViewPr>
  <p:slideViewPr>
    <p:cSldViewPr snapToGrid="0">
      <p:cViewPr varScale="1">
        <p:scale>
          <a:sx n="29" d="100"/>
          <a:sy n="29" d="100"/>
        </p:scale>
        <p:origin x="12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CARTO/DTED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r>
              <a:rPr lang="fr-FR" dirty="0" smtClean="0"/>
              <a:t>3) 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CARTO/SCAN/alsace2.tif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mesure ou le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 Créer la zone tampon</a:t>
            </a:r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  <a:p>
            <a:pPr marL="0" indent="0">
              <a:buNone/>
            </a:pPr>
            <a:r>
              <a:rPr lang="fr-FR" baseline="0" dirty="0" smtClean="0"/>
              <a:t>Définir une distance d’1km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</a:t>
            </a:r>
            <a:r>
              <a:rPr lang="fr-FR" baseline="0" dirty="0" err="1" smtClean="0"/>
              <a:t>Intervisiblité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None/>
            </a:pPr>
            <a:r>
              <a:rPr lang="fr-FR" baseline="0" dirty="0" smtClean="0"/>
              <a:t>Distance de 3km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3b)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Ouvrir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Faire glisser le fichier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Créer un style de surface</a:t>
            </a:r>
          </a:p>
          <a:p>
            <a:pPr marL="0" indent="0">
              <a:buNone/>
            </a:pPr>
            <a:r>
              <a:rPr lang="fr-FR" baseline="0" dirty="0" smtClean="0"/>
              <a:t>Configurer -&gt; Area Style &gt; New Type</a:t>
            </a:r>
          </a:p>
          <a:p>
            <a:pPr marL="0" indent="0">
              <a:buNone/>
            </a:pPr>
            <a:r>
              <a:rPr lang="fr-FR" baseline="0" dirty="0" smtClean="0"/>
              <a:t>Définir le </a:t>
            </a:r>
            <a:r>
              <a:rPr lang="fr-FR" baseline="0" dirty="0" err="1" smtClean="0"/>
              <a:t>Fill</a:t>
            </a:r>
            <a:r>
              <a:rPr lang="fr-FR" baseline="0" dirty="0" smtClean="0"/>
              <a:t> pattern et le Border Style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3) Créer un territoire ENI (</a:t>
            </a:r>
            <a:r>
              <a:rPr lang="fr-FR" baseline="0" dirty="0" err="1" smtClean="0"/>
              <a:t>Imbsheim</a:t>
            </a:r>
            <a:r>
              <a:rPr lang="fr-FR" baseline="0" dirty="0" smtClean="0"/>
              <a:t> est au nord ouest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Sélectionner l’outil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Modifier le territoire ENI</a:t>
            </a:r>
          </a:p>
          <a:p>
            <a:pPr marL="0" indent="0">
              <a:buNone/>
            </a:pPr>
            <a:r>
              <a:rPr lang="fr-FR" baseline="0" dirty="0" smtClean="0"/>
              <a:t>Avec l’outil numériseur, sélectionner une ou plusieurs arrêtes</a:t>
            </a:r>
          </a:p>
          <a:p>
            <a:pPr marL="0" indent="0">
              <a:buNone/>
            </a:pPr>
            <a:r>
              <a:rPr lang="fr-FR" baseline="0" dirty="0" smtClean="0"/>
              <a:t>Utiliser l’outil « Move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pour agrandir la surface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Tracer une FLOT</a:t>
            </a:r>
          </a:p>
          <a:p>
            <a:pPr marL="0" indent="0">
              <a:buNone/>
            </a:pPr>
            <a:r>
              <a:rPr lang="fr-FR" baseline="0" dirty="0" smtClean="0"/>
              <a:t>Sélectionner l’outil 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2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Créer des surfaces,</a:t>
            </a:r>
            <a:r>
              <a:rPr lang="fr-FR" baseline="0" dirty="0" smtClean="0"/>
              <a:t> 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Fusion de surfaces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zones du quartier et du camp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Combiner sans prendre compte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métadonnées sont mises à jour automatiquement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Découpage d’une zone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Tracer la surface à retirer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surface avec l’outil </a:t>
            </a:r>
            <a:r>
              <a:rPr lang="fr-FR" baseline="0" dirty="0" err="1" smtClean="0"/>
              <a:t>Digitizer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surface parente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« Oui » pour supprimer l’entité qui à servit à marquer le trou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surface, les iles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6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Affecter une couleur selon un attribut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le fichier </a:t>
            </a:r>
            <a:r>
              <a:rPr lang="fr-FR" baseline="0" dirty="0" err="1" smtClean="0"/>
              <a:t>zones_emprises.shp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Double clic sur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Area Styles, Appliquer le style en se basant sur les valeurs d’attributs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l’attribut APPARTENANCE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Pour les GAT : noir, pour les FDS : jaune, pour l’ONU : bleu, pour les rebelles : rouge (avec transparence à 60%)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Combiner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deux zones FDS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Combiner sans prendre compte des attributs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Création d’un nom 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LAYER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Remplir le premier champ avec la valeur « NOM_COURT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la zone « Utiliser une formule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la formule « 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 » avec l’attribut « 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et la valeur 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Valider avec « 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Labels, utiliser l’attribut NOM_COURT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6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Configuration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Afficher le carroyage : Configure -&gt; Display option -&gt; </a:t>
            </a:r>
            <a:r>
              <a:rPr lang="fr-FR" baseline="0" dirty="0" err="1" smtClean="0"/>
              <a:t>grid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Afficher le nord : 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Changer le format de coordonnées : 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  <a:endParaRPr lang="fr-FR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Créer un catalogue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Ou importer</a:t>
            </a:r>
            <a:r>
              <a:rPr lang="fr-FR" baseline="0" dirty="0" smtClean="0"/>
              <a:t> les cartes, les sélectionner, puis clic droit -&gt; LAYER -&gt; MAP CATALOG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des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7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Outil recherche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Champ ELEVATION, opérateur &gt;=,</a:t>
            </a:r>
            <a:r>
              <a:rPr lang="fr-FR" baseline="0" dirty="0" smtClean="0"/>
              <a:t> valeur 270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</a:t>
            </a:r>
            <a:r>
              <a:rPr lang="fr-FR" dirty="0" err="1" smtClean="0"/>
              <a:t>Intervisibilité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Sélectionner les résultats de</a:t>
            </a:r>
            <a:r>
              <a:rPr lang="fr-FR" baseline="0" dirty="0" smtClean="0"/>
              <a:t> la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une carte des pentes</a:t>
            </a:r>
          </a:p>
          <a:p>
            <a:pPr lvl="0"/>
            <a:r>
              <a:rPr lang="fr-FR" dirty="0" smtClean="0"/>
              <a:t>a) Configurer</a:t>
            </a:r>
          </a:p>
          <a:p>
            <a:pPr lvl="0"/>
            <a:r>
              <a:rPr lang="fr-FR" dirty="0" smtClean="0"/>
              <a:t>Menu Outils -&gt; Configurer -&gt; </a:t>
            </a:r>
            <a:r>
              <a:rPr lang="fr-FR" baseline="0" dirty="0" smtClean="0"/>
              <a:t>Options d’</a:t>
            </a:r>
            <a:r>
              <a:rPr lang="fr-FR" baseline="0" dirty="0" err="1" smtClean="0"/>
              <a:t>alitude</a:t>
            </a:r>
            <a:endParaRPr lang="fr-FR" baseline="0" dirty="0" smtClean="0"/>
          </a:p>
          <a:p>
            <a:pPr lvl="0"/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 (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)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Configurer -&gt; Options des </a:t>
            </a:r>
            <a:r>
              <a:rPr lang="fr-FR" baseline="0" dirty="0" err="1" smtClean="0"/>
              <a:t>shaders</a:t>
            </a:r>
            <a:endParaRPr lang="fr-FR" baseline="0" dirty="0" smtClean="0"/>
          </a:p>
          <a:p>
            <a:pPr lvl="0"/>
            <a:r>
              <a:rPr lang="fr-FR" baseline="0" dirty="0" smtClean="0"/>
              <a:t>Définir les valeurs de pente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b) Arranger l’affichage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02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geonames_67.csv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Y (latitude) / X (longitude)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Carte de densité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geonames_67.csv,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Accepter les paramètres par défaut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3 ) Grille et comptage de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</a:t>
            </a:r>
            <a:r>
              <a:rPr lang="fr-FR" baseline="0" dirty="0" err="1" smtClean="0"/>
              <a:t>Oberhausbergen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une grille de 10x10 cellules, de 1km x 1km chacune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nouvellement crée, clic droit -&gt; SELECT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présence de l’attribut POINT_COUNT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de la grille, clic</a:t>
            </a:r>
            <a:r>
              <a:rPr lang="fr-FR" baseline="0" dirty="0" smtClean="0"/>
              <a:t>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Dans l’onglet Labels, utiliser l’attribut POINT_COUNT comme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47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Trouver le point le plus haut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endParaRPr lang="fr-FR" baseline="0" dirty="0" smtClean="0"/>
          </a:p>
          <a:p>
            <a:r>
              <a:rPr lang="fr-FR" baseline="0" dirty="0" smtClean="0"/>
              <a:t>Créer les points haut et bas de la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Créer une zone tampon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point central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9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Géo-référencement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Importer lauterbourg.png, choisir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rectify</a:t>
            </a:r>
            <a:r>
              <a:rPr lang="fr-FR" baseline="0" dirty="0" smtClean="0"/>
              <a:t> image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Ploter un point sur notre image, un point sur la carte et cliquer sur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 to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« 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 » pour voir si la carte est correctement affichée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Vérifier avec Tools -&gt; Image </a:t>
            </a:r>
            <a:r>
              <a:rPr lang="fr-FR" baseline="0" dirty="0" err="1" smtClean="0"/>
              <a:t>swipe</a:t>
            </a:r>
            <a:r>
              <a:rPr lang="fr-FR" baseline="0" dirty="0" smtClean="0"/>
              <a:t>. Sélectionner la/les couches supérieures et jouer avec le curseur pour masquer/afficher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Il est possible de corriger le référencement avec clic droit sur l’image -&gt; RECTIFY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</a:t>
            </a:r>
            <a:r>
              <a:rPr lang="fr-FR" baseline="0" dirty="0" smtClean="0"/>
              <a:t> Export partiel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alsace-</a:t>
            </a:r>
            <a:r>
              <a:rPr lang="fr-FR" dirty="0" err="1" smtClean="0"/>
              <a:t>moselle</a:t>
            </a:r>
            <a:r>
              <a:rPr lang="fr-FR" dirty="0" smtClean="0"/>
              <a:t>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Choisir </a:t>
            </a:r>
            <a:r>
              <a:rPr lang="fr-FR" dirty="0" err="1" smtClean="0"/>
              <a:t>GeoTiff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Onglet « Export </a:t>
            </a:r>
            <a:r>
              <a:rPr lang="fr-FR" dirty="0" err="1" smtClean="0"/>
              <a:t>Bounds</a:t>
            </a:r>
            <a:r>
              <a:rPr lang="fr-FR" dirty="0" smtClean="0"/>
              <a:t> », on peut choisir des coordonnées, dessiner un rectangle à la main, ou choisir une surface pour</a:t>
            </a:r>
            <a:r>
              <a:rPr lang="fr-FR" baseline="0" dirty="0" smtClean="0"/>
              <a:t> délimiter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villes_alsace.kmz</a:t>
            </a:r>
            <a:r>
              <a:rPr lang="fr-FR" baseline="0" dirty="0" smtClean="0"/>
              <a:t> dans Global Mapper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dans Global Mapper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4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Exporter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la couche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KMZ : choisir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GPX : choisir le format GPX (GPS </a:t>
            </a:r>
            <a:r>
              <a:rPr lang="fr-FR" baseline="0" dirty="0" err="1" smtClean="0"/>
              <a:t>eXchange</a:t>
            </a:r>
            <a:r>
              <a:rPr lang="fr-FR" baseline="0" dirty="0" smtClean="0"/>
              <a:t> Format)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Enregistrer l’espace de travail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Fichier -&gt; Enregistrer l’espace de travail sous…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0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Ouvrir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- Faire glisser le fichier dans Global Mapper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bonus/BDD_GONIO_V9.xlsm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8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Dessiner un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entité de surface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Modifier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Selon les cas, option 1 : insérer un point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insérer </a:t>
            </a:r>
            <a:r>
              <a:rPr lang="fr-FR" baseline="0" dirty="0" err="1" smtClean="0"/>
              <a:t>vertice</a:t>
            </a:r>
            <a:r>
              <a:rPr lang="fr-FR" baseline="0" dirty="0" smtClean="0"/>
              <a:t> »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Cliquer à l’endroit voulu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Le point est inséré entrer les deux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 les plus proches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Option 2 : déplacer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un ou plusieurs points composants le </a:t>
            </a:r>
            <a:r>
              <a:rPr lang="fr-FR" baseline="0" dirty="0" err="1" smtClean="0"/>
              <a:t>poylgone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</a:t>
            </a:r>
            <a:r>
              <a:rPr lang="fr-FR" baseline="0" dirty="0" err="1" smtClean="0"/>
              <a:t>dépacer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</a:t>
            </a:r>
            <a:r>
              <a:rPr lang="fr-FR" b="1" baseline="0" dirty="0" smtClean="0"/>
              <a:t>(attention à ne pas sélectionner « déplacer l’entité »)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Déplacer le/les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pour agrandir le polygone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Outil de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</a:t>
            </a:r>
            <a:r>
              <a:rPr lang="fr-FR" baseline="0" dirty="0" err="1" smtClean="0"/>
              <a:t>Printzheim</a:t>
            </a:r>
            <a:r>
              <a:rPr lang="fr-FR" baseline="0" dirty="0" smtClean="0"/>
              <a:t> et double cliquer sur le résultat pour centrer la vue</a:t>
            </a:r>
          </a:p>
          <a:p>
            <a:pPr marL="228600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Zoomer</a:t>
            </a:r>
            <a:r>
              <a:rPr lang="fr-FR" baseline="0" dirty="0" smtClean="0"/>
              <a:t>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50000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Exporter la couche alsace2.tif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Idem que précédent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1) Importer </a:t>
            </a:r>
            <a:r>
              <a:rPr lang="fr-FR" b="1" baseline="0" dirty="0" err="1" smtClean="0"/>
              <a:t>exo_base.gmw</a:t>
            </a:r>
            <a:endParaRPr lang="fr-FR" b="1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2) </a:t>
            </a:r>
            <a:r>
              <a:rPr lang="fr-FR" dirty="0" smtClean="0"/>
              <a:t>Importer la </a:t>
            </a:r>
            <a:r>
              <a:rPr lang="fr-FR" dirty="0" err="1" smtClean="0"/>
              <a:t>carto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Printzheim.tif</a:t>
            </a:r>
            <a:r>
              <a:rPr lang="fr-FR" baseline="0" dirty="0" smtClean="0"/>
              <a:t> dans Global Mapper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Printzheim_relief.tif</a:t>
            </a:r>
            <a:r>
              <a:rPr lang="fr-FR" baseline="0" dirty="0" smtClean="0"/>
              <a:t> dans Global Mapper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Export en tuiles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Sur la couche, clic droit -&gt; layer -&gt; 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Sélectionner le type GEOTIFF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spécifier 5 lignes et 5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all data visible 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CBB6-C5F9-4F99-A264-BFD13EB95464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CBB6-C5F9-4F99-A264-BFD13EB95464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7" y="-4760"/>
            <a:ext cx="944962" cy="944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1"/>
            <a:ext cx="106079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CBB6-C5F9-4F99-A264-BFD13EB95464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144647" cy="4351338"/>
          </a:xfrm>
        </p:spPr>
        <p:txBody>
          <a:bodyPr/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Importer les fichier</a:t>
            </a:r>
          </a:p>
          <a:p>
            <a:pPr lvl="1"/>
            <a:r>
              <a:rPr lang="fr-FR" dirty="0" smtClean="0"/>
              <a:t>Carte : </a:t>
            </a:r>
            <a:r>
              <a:rPr lang="fr-FR" b="1" dirty="0" err="1" smtClean="0"/>
              <a:t>Printzheim.tif</a:t>
            </a:r>
            <a:endParaRPr lang="fr-FR" b="1" dirty="0" smtClean="0"/>
          </a:p>
          <a:p>
            <a:pPr lvl="1"/>
            <a:r>
              <a:rPr lang="fr-FR" dirty="0" smtClean="0"/>
              <a:t>Relief : </a:t>
            </a:r>
            <a:r>
              <a:rPr lang="fr-FR" b="1" dirty="0" err="1" smtClean="0"/>
              <a:t>Printzheim_relief.tif</a:t>
            </a:r>
            <a:endParaRPr lang="fr-FR" b="1" dirty="0"/>
          </a:p>
          <a:p>
            <a:endParaRPr lang="fr-FR" b="1" dirty="0" smtClean="0"/>
          </a:p>
          <a:p>
            <a:r>
              <a:rPr lang="fr-FR" dirty="0" smtClean="0"/>
              <a:t>Exporter </a:t>
            </a:r>
            <a:r>
              <a:rPr lang="fr-FR" b="1" dirty="0" err="1" smtClean="0"/>
              <a:t>Printzheim.tif</a:t>
            </a:r>
            <a:r>
              <a:rPr lang="fr-FR" dirty="0" smtClean="0"/>
              <a:t> en 5x5 tuiles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1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17176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nommé « SAEB 1 »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fr-FR" dirty="0"/>
              <a:t>Depuis le point </a:t>
            </a:r>
            <a:r>
              <a:rPr lang="fr-FR" dirty="0" smtClean="0"/>
              <a:t>SAEB 1, créer </a:t>
            </a:r>
            <a:r>
              <a:rPr lang="fr-FR" dirty="0"/>
              <a:t>une zone tampon </a:t>
            </a:r>
            <a:r>
              <a:rPr lang="fr-FR" dirty="0" smtClean="0"/>
              <a:t>d’1km</a:t>
            </a:r>
          </a:p>
          <a:p>
            <a:r>
              <a:rPr lang="fr-FR" dirty="0" smtClean="0"/>
              <a:t>Depuis le point SAEB 1, 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sur 3km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Créer le style de point « VAB » </a:t>
            </a:r>
            <a:r>
              <a:rPr lang="fr-FR" dirty="0" smtClean="0"/>
              <a:t>avec le </a:t>
            </a:r>
            <a:r>
              <a:rPr lang="fr-FR" dirty="0" smtClean="0"/>
              <a:t>symbole VAB</a:t>
            </a:r>
          </a:p>
          <a:p>
            <a:endParaRPr lang="fr-FR" dirty="0"/>
          </a:p>
          <a:p>
            <a:r>
              <a:rPr lang="fr-FR" dirty="0" smtClean="0"/>
              <a:t>Définir le point « SAEB 1» comme étant de type VAB</a:t>
            </a:r>
            <a:endParaRPr lang="fr-FR" dirty="0"/>
          </a:p>
          <a:p>
            <a:endParaRPr lang="fr-FR" dirty="0"/>
          </a:p>
          <a:p>
            <a:r>
              <a:rPr lang="fr-FR" dirty="0"/>
              <a:t>Enregistrer l’espace de travail </a:t>
            </a:r>
            <a:r>
              <a:rPr lang="fr-FR" b="1" dirty="0" smtClean="0"/>
              <a:t>exo4_Printzheim.gmw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1030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Ouvrir </a:t>
            </a:r>
            <a:r>
              <a:rPr lang="fr-FR" b="1" dirty="0" smtClean="0"/>
              <a:t>exo4_printzheim.gmw</a:t>
            </a:r>
            <a:r>
              <a:rPr lang="fr-FR" dirty="0" smtClean="0"/>
              <a:t>, centrer la vue sur </a:t>
            </a:r>
            <a:r>
              <a:rPr lang="fr-FR" b="1" dirty="0" err="1" smtClean="0"/>
              <a:t>Printzheim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Créer un style de surface Territoire ENI</a:t>
            </a:r>
          </a:p>
          <a:p>
            <a:pPr lvl="1"/>
            <a:r>
              <a:rPr lang="fr-FR" dirty="0" smtClean="0"/>
              <a:t>Remplissage en rayures rouges</a:t>
            </a:r>
          </a:p>
          <a:p>
            <a:pPr lvl="1"/>
            <a:r>
              <a:rPr lang="fr-FR" dirty="0" smtClean="0"/>
              <a:t>Délimiter en rouge sombre</a:t>
            </a:r>
          </a:p>
          <a:p>
            <a:endParaRPr lang="fr-FR" dirty="0"/>
          </a:p>
          <a:p>
            <a:r>
              <a:rPr lang="fr-FR" dirty="0" smtClean="0"/>
              <a:t>Créer un territoire ENI autour de </a:t>
            </a:r>
            <a:r>
              <a:rPr lang="fr-FR" b="1" dirty="0" err="1" smtClean="0"/>
              <a:t>Imbsheim</a:t>
            </a:r>
            <a:endParaRPr lang="fr-FR" dirty="0"/>
          </a:p>
          <a:p>
            <a:r>
              <a:rPr lang="fr-FR" dirty="0" smtClean="0"/>
              <a:t>Modifier le territoire ENI pour englober </a:t>
            </a:r>
            <a:r>
              <a:rPr lang="fr-FR" b="1" dirty="0" err="1" smtClean="0"/>
              <a:t>Riedheim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Tracer une FLOT entre </a:t>
            </a:r>
            <a:r>
              <a:rPr lang="fr-FR" b="1" dirty="0" err="1" smtClean="0"/>
              <a:t>Printzheim</a:t>
            </a:r>
            <a:r>
              <a:rPr lang="fr-FR" dirty="0" smtClean="0"/>
              <a:t> et ce territoire ENI</a:t>
            </a:r>
          </a:p>
          <a:p>
            <a:pPr lvl="1"/>
            <a:r>
              <a:rPr lang="fr-FR" dirty="0" smtClean="0"/>
              <a:t>Tirets jaunes, épaisseur de 3 pixels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96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210550" cy="3628119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</a:pPr>
            <a:r>
              <a:rPr lang="fr-FR" dirty="0" smtClean="0"/>
              <a:t>Dans </a:t>
            </a:r>
            <a:r>
              <a:rPr lang="fr-FR" dirty="0"/>
              <a:t>le secteur d’</a:t>
            </a:r>
            <a:r>
              <a:rPr lang="fr-FR" i="1" dirty="0"/>
              <a:t>Haguenau</a:t>
            </a:r>
            <a:r>
              <a:rPr lang="fr-FR" dirty="0"/>
              <a:t>, créer </a:t>
            </a:r>
            <a:r>
              <a:rPr lang="fr-FR" dirty="0" smtClean="0"/>
              <a:t>deux surfaces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camp </a:t>
            </a:r>
            <a:r>
              <a:rPr lang="fr-FR" dirty="0" smtClean="0"/>
              <a:t>d’</a:t>
            </a:r>
            <a:r>
              <a:rPr lang="fr-FR" dirty="0" err="1" smtClean="0"/>
              <a:t>Oberhoffen</a:t>
            </a:r>
            <a:r>
              <a:rPr lang="fr-FR" dirty="0" smtClean="0"/>
              <a:t> (zone de manœuvre)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quartier </a:t>
            </a:r>
            <a:r>
              <a:rPr lang="fr-FR" dirty="0" smtClean="0"/>
              <a:t>Estienne (bâtiments)</a:t>
            </a:r>
            <a:endParaRPr lang="fr-FR" dirty="0"/>
          </a:p>
          <a:p>
            <a:pPr marL="0" indent="0" hangingPunct="0">
              <a:spcBef>
                <a:spcPts val="0"/>
              </a:spcBef>
              <a:buNone/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 smtClean="0"/>
              <a:t>Fusionner les deux zones</a:t>
            </a:r>
          </a:p>
          <a:p>
            <a:pPr hangingPunct="0">
              <a:spcBef>
                <a:spcPts val="0"/>
              </a:spcBef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/>
              <a:t>Créer une surface pour la zone de verdure autour du point 32 UMV 15450 07250 et la découper de la surface du camp</a:t>
            </a:r>
          </a:p>
        </p:txBody>
      </p:sp>
    </p:spTree>
    <p:extLst>
      <p:ext uri="{BB962C8B-B14F-4D97-AF65-F5344CB8AC3E}">
        <p14:creationId xmlns:p14="http://schemas.microsoft.com/office/powerpoint/2010/main" val="355922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825625"/>
            <a:ext cx="8243501" cy="4822310"/>
          </a:xfrm>
        </p:spPr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zones_emprises.shp</a:t>
            </a:r>
            <a:r>
              <a:rPr lang="fr-FR" dirty="0" smtClean="0"/>
              <a:t>. Affecter une couleur à chaque zone, selon l’attribut APPARTENANCE</a:t>
            </a:r>
          </a:p>
          <a:p>
            <a:endParaRPr lang="fr-FR" dirty="0"/>
          </a:p>
          <a:p>
            <a:r>
              <a:rPr lang="fr-FR" dirty="0" smtClean="0"/>
              <a:t>Fusionner les deux zones FDS pour ne former qu’une surface</a:t>
            </a:r>
          </a:p>
          <a:p>
            <a:endParaRPr lang="fr-FR" dirty="0"/>
          </a:p>
          <a:p>
            <a:r>
              <a:rPr lang="fr-FR" dirty="0" smtClean="0"/>
              <a:t>Créer un attribut « NOM_COURT » contenant les trois premières lettres de NAME</a:t>
            </a:r>
          </a:p>
          <a:p>
            <a:pPr lvl="1"/>
            <a:r>
              <a:rPr lang="fr-FR" dirty="0" smtClean="0"/>
              <a:t>Modifier la couche pour que chaque </a:t>
            </a:r>
            <a:r>
              <a:rPr lang="fr-FR" dirty="0" err="1" smtClean="0"/>
              <a:t>feature</a:t>
            </a:r>
            <a:r>
              <a:rPr lang="fr-FR" dirty="0" smtClean="0"/>
              <a:t> affiche l’attribut NOM_COURT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7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</a:p>
          <a:p>
            <a:pPr lvl="1"/>
            <a:r>
              <a:rPr lang="fr-FR" dirty="0" smtClean="0"/>
              <a:t>Afficher </a:t>
            </a:r>
            <a:r>
              <a:rPr lang="fr-FR" dirty="0"/>
              <a:t>le </a:t>
            </a:r>
            <a:r>
              <a:rPr lang="fr-FR" dirty="0" smtClean="0"/>
              <a:t>carroyage</a:t>
            </a:r>
          </a:p>
          <a:p>
            <a:pPr lvl="1"/>
            <a:r>
              <a:rPr lang="fr-FR" dirty="0" smtClean="0"/>
              <a:t>Afficher le nord</a:t>
            </a:r>
          </a:p>
          <a:p>
            <a:pPr lvl="1"/>
            <a:r>
              <a:rPr lang="fr-FR" dirty="0" smtClean="0"/>
              <a:t>Afficher les coordonnées en DMS</a:t>
            </a:r>
          </a:p>
          <a:p>
            <a:pPr lvl="1"/>
            <a:endParaRPr lang="fr-FR" dirty="0"/>
          </a:p>
          <a:p>
            <a:r>
              <a:rPr lang="fr-FR" dirty="0"/>
              <a:t>Créer un </a:t>
            </a:r>
            <a:r>
              <a:rPr lang="fr-FR" dirty="0" smtClean="0"/>
              <a:t>catalogue contenant le dossier DTED</a:t>
            </a:r>
          </a:p>
          <a:p>
            <a:endParaRPr lang="fr-FR" dirty="0" smtClean="0"/>
          </a:p>
          <a:p>
            <a:r>
              <a:rPr lang="fr-FR" dirty="0"/>
              <a:t>Ajouter les données élévations à la couche </a:t>
            </a:r>
            <a:r>
              <a:rPr lang="fr-FR" b="1" dirty="0" err="1" smtClean="0"/>
              <a:t>villes_ouest.kmz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03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7471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Faire une recherche pour n’afficher que les localités située à plus de 270m d’altitude</a:t>
            </a:r>
          </a:p>
          <a:p>
            <a:endParaRPr lang="fr-FR" dirty="0" smtClean="0"/>
          </a:p>
          <a:p>
            <a:r>
              <a:rPr lang="fr-FR" dirty="0" smtClean="0"/>
              <a:t>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à partir des localités résultantes</a:t>
            </a:r>
          </a:p>
          <a:p>
            <a:endParaRPr lang="fr-FR" dirty="0"/>
          </a:p>
          <a:p>
            <a:r>
              <a:rPr lang="fr-FR" dirty="0"/>
              <a:t>Créer une carte des pentes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12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smtClean="0"/>
              <a:t>geonames_67.csv</a:t>
            </a:r>
          </a:p>
          <a:p>
            <a:endParaRPr lang="fr-FR" dirty="0"/>
          </a:p>
          <a:p>
            <a:r>
              <a:rPr lang="fr-FR" dirty="0" smtClean="0"/>
              <a:t>Créer une carte de chaleur/grille de densité</a:t>
            </a:r>
          </a:p>
          <a:p>
            <a:endParaRPr lang="fr-FR" dirty="0" smtClean="0"/>
          </a:p>
          <a:p>
            <a:r>
              <a:rPr lang="fr-FR" dirty="0" smtClean="0"/>
              <a:t>Créer une grille</a:t>
            </a:r>
          </a:p>
          <a:p>
            <a:pPr lvl="1"/>
            <a:r>
              <a:rPr lang="fr-FR" dirty="0" smtClean="0"/>
              <a:t>Coin gauche situé sur </a:t>
            </a:r>
            <a:r>
              <a:rPr lang="fr-FR" dirty="0" err="1" smtClean="0"/>
              <a:t>Oberhausbergen</a:t>
            </a:r>
            <a:endParaRPr lang="fr-FR" dirty="0" smtClean="0"/>
          </a:p>
          <a:p>
            <a:pPr lvl="1"/>
            <a:r>
              <a:rPr lang="fr-FR" dirty="0" smtClean="0"/>
              <a:t>10 x 10 cases de 1km x 1km</a:t>
            </a:r>
          </a:p>
          <a:p>
            <a:pPr lvl="1"/>
            <a:r>
              <a:rPr lang="fr-FR" dirty="0" smtClean="0"/>
              <a:t>Afficher pour chaque case le nombre de point contenus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5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une surface englobant les points de la couche </a:t>
            </a:r>
            <a:r>
              <a:rPr lang="fr-FR" b="1" dirty="0"/>
              <a:t>geonames_67.csv</a:t>
            </a:r>
          </a:p>
          <a:p>
            <a:endParaRPr lang="fr-FR" dirty="0"/>
          </a:p>
          <a:p>
            <a:r>
              <a:rPr lang="fr-FR" dirty="0"/>
              <a:t>Créer un point central de cette zone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Trouver le point le plus haut de cette zone</a:t>
            </a:r>
          </a:p>
          <a:p>
            <a:endParaRPr lang="fr-FR" dirty="0"/>
          </a:p>
          <a:p>
            <a:r>
              <a:rPr lang="fr-FR" dirty="0" smtClean="0"/>
              <a:t>Tampon autour du point central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45186" cy="4614932"/>
          </a:xfrm>
        </p:spPr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dirty="0" smtClean="0"/>
              <a:t>les fichiers </a:t>
            </a:r>
            <a:r>
              <a:rPr lang="fr-FR" b="1" dirty="0" smtClean="0"/>
              <a:t>CARTO/BDORTHO/*.ECW</a:t>
            </a:r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dirty="0" smtClean="0"/>
              <a:t>tout le dossier </a:t>
            </a:r>
            <a:r>
              <a:rPr lang="fr-FR" b="1" dirty="0" smtClean="0"/>
              <a:t>CARTO/DTED</a:t>
            </a:r>
            <a:endParaRPr lang="fr-FR" b="1" dirty="0"/>
          </a:p>
          <a:p>
            <a:endParaRPr lang="fr-FR" dirty="0" smtClean="0"/>
          </a:p>
          <a:p>
            <a:r>
              <a:rPr lang="fr-FR" dirty="0"/>
              <a:t>Importer </a:t>
            </a:r>
            <a:r>
              <a:rPr lang="fr-FR" dirty="0" smtClean="0"/>
              <a:t>le fichier </a:t>
            </a:r>
            <a:r>
              <a:rPr lang="fr-FR" b="1" dirty="0" smtClean="0"/>
              <a:t>SCAN/alsace2.tif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Importer </a:t>
            </a:r>
            <a:r>
              <a:rPr lang="fr-FR" b="1" dirty="0" smtClean="0"/>
              <a:t>lauterbourg.png</a:t>
            </a:r>
            <a:r>
              <a:rPr lang="fr-FR" dirty="0" smtClean="0"/>
              <a:t> et la géo-référencer.</a:t>
            </a:r>
          </a:p>
          <a:p>
            <a:pPr lvl="1"/>
            <a:r>
              <a:rPr lang="fr-FR" dirty="0" smtClean="0"/>
              <a:t>Utiliser l’outil </a:t>
            </a:r>
            <a:r>
              <a:rPr lang="fr-FR" b="1" dirty="0" smtClean="0"/>
              <a:t>Image </a:t>
            </a:r>
            <a:r>
              <a:rPr lang="fr-FR" b="1" dirty="0" err="1" smtClean="0"/>
              <a:t>swipe</a:t>
            </a:r>
            <a:r>
              <a:rPr lang="fr-FR" dirty="0" smtClean="0"/>
              <a:t> pour vérifier la cohérence.</a:t>
            </a:r>
          </a:p>
          <a:p>
            <a:endParaRPr lang="fr-FR" dirty="0" smtClean="0"/>
          </a:p>
          <a:p>
            <a:r>
              <a:rPr lang="fr-FR" dirty="0" smtClean="0"/>
              <a:t>Exporter la couche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 et ne garder que la zone entourant Lauterbourg.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576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rajouter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Jointure</a:t>
            </a:r>
          </a:p>
          <a:p>
            <a:r>
              <a:rPr lang="fr-FR" dirty="0" smtClean="0"/>
              <a:t>Restaurer élément supprimé</a:t>
            </a:r>
          </a:p>
          <a:p>
            <a:r>
              <a:rPr lang="fr-FR" dirty="0" smtClean="0"/>
              <a:t>Enregistrer une vue (sur </a:t>
            </a:r>
            <a:r>
              <a:rPr lang="fr-FR" dirty="0" err="1" smtClean="0"/>
              <a:t>printzheim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Générer ligne de crêtes et </a:t>
            </a:r>
            <a:r>
              <a:rPr lang="fr-FR" dirty="0" smtClean="0"/>
              <a:t>thalweg</a:t>
            </a:r>
          </a:p>
          <a:p>
            <a:r>
              <a:rPr lang="fr-FR" dirty="0" smtClean="0"/>
              <a:t>Trouver le point le plus haut </a:t>
            </a:r>
            <a:r>
              <a:rPr lang="fr-FR" smtClean="0"/>
              <a:t>d’une zone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88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45186" cy="4614932"/>
          </a:xfrm>
        </p:spPr>
        <p:txBody>
          <a:bodyPr>
            <a:normAutofit/>
          </a:bodyPr>
          <a:lstStyle/>
          <a:p>
            <a:r>
              <a:rPr lang="fr-FR" dirty="0"/>
              <a:t>Importer le vecteur </a:t>
            </a:r>
            <a:r>
              <a:rPr lang="fr-FR" b="1" dirty="0" err="1"/>
              <a:t>villes_alsace.kmz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Importer le vecteur </a:t>
            </a:r>
            <a:r>
              <a:rPr lang="fr-FR" b="1" dirty="0" err="1" smtClean="0"/>
              <a:t>villes_ouest.kmz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Centrer </a:t>
            </a:r>
            <a:r>
              <a:rPr lang="fr-FR" dirty="0"/>
              <a:t>la vue sur </a:t>
            </a:r>
            <a:r>
              <a:rPr lang="pl-PL" dirty="0"/>
              <a:t>32 U LV 54890 </a:t>
            </a:r>
            <a:r>
              <a:rPr lang="pl-PL" dirty="0" smtClean="0"/>
              <a:t>21021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err="1" smtClean="0"/>
              <a:t>exo_base.gmw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14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245186" cy="4833593"/>
          </a:xfrm>
        </p:spPr>
        <p:txBody>
          <a:bodyPr>
            <a:normAutofit/>
          </a:bodyPr>
          <a:lstStyle/>
          <a:p>
            <a:r>
              <a:rPr lang="fr-FR" dirty="0"/>
              <a:t>Tracer un </a:t>
            </a:r>
            <a:r>
              <a:rPr lang="fr-FR" dirty="0" smtClean="0"/>
              <a:t>itinéraire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pPr lvl="1"/>
            <a:r>
              <a:rPr lang="fr-FR" dirty="0"/>
              <a:t>Style : ligne en pointillé, rouge, épaisseur de </a:t>
            </a:r>
            <a:r>
              <a:rPr lang="fr-FR" dirty="0" smtClean="0"/>
              <a:t>3</a:t>
            </a:r>
          </a:p>
          <a:p>
            <a:pPr lvl="1"/>
            <a:r>
              <a:rPr lang="fr-FR" dirty="0" smtClean="0"/>
              <a:t>Enregistrer dans une couche « itinéraire »</a:t>
            </a:r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33593"/>
          </a:xfrm>
        </p:spPr>
        <p:txBody>
          <a:bodyPr>
            <a:normAutofit/>
          </a:bodyPr>
          <a:lstStyle/>
          <a:p>
            <a:r>
              <a:rPr lang="fr-FR" dirty="0" smtClean="0"/>
              <a:t>Exporter l’itinéraire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KMZ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GPX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Enregistrer l’espace de travail </a:t>
            </a:r>
            <a:r>
              <a:rPr lang="fr-FR" b="1" dirty="0" smtClean="0"/>
              <a:t>exo1.gmw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34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58874"/>
            <a:ext cx="8245186" cy="4999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Ouvrir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</a:t>
            </a:r>
            <a:r>
              <a:rPr lang="fr-FR" dirty="0"/>
              <a:t>° 54' 29.5456" </a:t>
            </a:r>
            <a:r>
              <a:rPr lang="fr-FR" dirty="0" smtClean="0"/>
              <a:t>N ; </a:t>
            </a:r>
            <a:r>
              <a:rPr lang="fr-FR" dirty="0"/>
              <a:t>7° 00' 18.9347" </a:t>
            </a:r>
            <a:r>
              <a:rPr lang="fr-FR" dirty="0" smtClean="0"/>
              <a:t>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 ; 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BDD_GONIO_V9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8922"/>
              </p:ext>
            </p:extLst>
          </p:nvPr>
        </p:nvGraphicFramePr>
        <p:xfrm>
          <a:off x="3425800" y="4474355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58873"/>
            <a:ext cx="8245186" cy="462143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Aller en </a:t>
            </a:r>
            <a:r>
              <a:rPr lang="pl-PL" dirty="0"/>
              <a:t>32 U LV 54828 </a:t>
            </a:r>
            <a:r>
              <a:rPr lang="pl-PL" dirty="0" smtClean="0"/>
              <a:t>19723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Dessiner un polygone autour du bassin</a:t>
            </a:r>
          </a:p>
          <a:p>
            <a:endParaRPr lang="fr-FR" dirty="0"/>
          </a:p>
          <a:p>
            <a:r>
              <a:rPr lang="fr-FR" dirty="0" smtClean="0"/>
              <a:t>Modifier le polygone pour inclure le carré boisé à l’est</a:t>
            </a:r>
          </a:p>
          <a:p>
            <a:endParaRPr lang="fr-FR" dirty="0" smtClean="0"/>
          </a:p>
          <a:p>
            <a:r>
              <a:rPr lang="fr-FR" dirty="0" smtClean="0"/>
              <a:t>Enregistrer l’espace </a:t>
            </a:r>
            <a:r>
              <a:rPr lang="fr-FR" b="1" dirty="0" smtClean="0"/>
              <a:t>exo2.gmw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356324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Ouvrir </a:t>
            </a:r>
            <a:r>
              <a:rPr lang="fr-FR" b="1" dirty="0" err="1" smtClean="0"/>
              <a:t>exo_base.gmw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Utiliser l’outil recherche </a:t>
            </a:r>
            <a:r>
              <a:rPr lang="fr-FR" dirty="0"/>
              <a:t>pour localiser </a:t>
            </a:r>
            <a:r>
              <a:rPr lang="fr-FR" dirty="0" err="1"/>
              <a:t>Printzheim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Zoomer à l’échelle 1:50000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065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217176" cy="4595053"/>
          </a:xfrm>
        </p:spPr>
        <p:txBody>
          <a:bodyPr>
            <a:normAutofit/>
          </a:bodyPr>
          <a:lstStyle/>
          <a:p>
            <a:r>
              <a:rPr lang="fr-FR" dirty="0" smtClean="0"/>
              <a:t>Exporter la couche alsace2.tif</a:t>
            </a:r>
          </a:p>
          <a:p>
            <a:pPr lvl="1"/>
            <a:r>
              <a:rPr lang="fr-FR" dirty="0" smtClean="0"/>
              <a:t>Format GEOTIFF</a:t>
            </a:r>
          </a:p>
          <a:p>
            <a:pPr lvl="1"/>
            <a:r>
              <a:rPr lang="fr-FR" dirty="0" smtClean="0"/>
              <a:t>Exporter les données visibles à l’écran</a:t>
            </a:r>
          </a:p>
          <a:p>
            <a:pPr lvl="1"/>
            <a:r>
              <a:rPr lang="fr-FR" dirty="0" smtClean="0"/>
              <a:t>Sous le nom « </a:t>
            </a:r>
            <a:r>
              <a:rPr lang="fr-FR" b="1" dirty="0" err="1" smtClean="0"/>
              <a:t>Printzheim.tif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r>
              <a:rPr lang="fr-FR" dirty="0" smtClean="0"/>
              <a:t>Répéter la procédure pour les données relief</a:t>
            </a:r>
          </a:p>
          <a:p>
            <a:pPr lvl="1"/>
            <a:r>
              <a:rPr lang="fr-FR" dirty="0" smtClean="0"/>
              <a:t>Exporter vers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b="1" dirty="0"/>
          </a:p>
          <a:p>
            <a:r>
              <a:rPr lang="fr-FR" dirty="0"/>
              <a:t>Enregistrer l’espace de travail </a:t>
            </a:r>
            <a:r>
              <a:rPr lang="fr-FR" b="1" dirty="0" smtClean="0"/>
              <a:t>exo3.gmw</a:t>
            </a:r>
            <a:endParaRPr lang="fr-FR" dirty="0"/>
          </a:p>
          <a:p>
            <a:pPr lvl="1"/>
            <a:endParaRPr lang="fr-FR" b="1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</TotalTime>
  <Words>1921</Words>
  <Application>Microsoft Office PowerPoint</Application>
  <PresentationFormat>Affichage à l'écran (4:3)</PresentationFormat>
  <Paragraphs>503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Global Mapper</vt:lpstr>
      <vt:lpstr>Exercice 1</vt:lpstr>
      <vt:lpstr>Exercice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4</vt:lpstr>
      <vt:lpstr>Exercice 4</vt:lpstr>
      <vt:lpstr>Exercice 5</vt:lpstr>
      <vt:lpstr>Exercice 5</vt:lpstr>
      <vt:lpstr>Exercice 5</vt:lpstr>
      <vt:lpstr>Exercice 6</vt:lpstr>
      <vt:lpstr>Exercice 6</vt:lpstr>
      <vt:lpstr>Exercice 7</vt:lpstr>
      <vt:lpstr>Exercice 7</vt:lpstr>
      <vt:lpstr>Exercice 7</vt:lpstr>
      <vt:lpstr>A rajouter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345</cp:revision>
  <dcterms:created xsi:type="dcterms:W3CDTF">2020-01-26T17:11:29Z</dcterms:created>
  <dcterms:modified xsi:type="dcterms:W3CDTF">2022-06-11T13:34:58Z</dcterms:modified>
</cp:coreProperties>
</file>