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34"/>
  </p:notesMasterIdLst>
  <p:sldIdLst>
    <p:sldId id="276" r:id="rId3"/>
    <p:sldId id="297" r:id="rId4"/>
    <p:sldId id="282" r:id="rId5"/>
    <p:sldId id="279" r:id="rId6"/>
    <p:sldId id="281" r:id="rId7"/>
    <p:sldId id="286" r:id="rId8"/>
    <p:sldId id="287" r:id="rId9"/>
    <p:sldId id="291" r:id="rId10"/>
    <p:sldId id="305" r:id="rId11"/>
    <p:sldId id="306" r:id="rId12"/>
    <p:sldId id="307" r:id="rId13"/>
    <p:sldId id="300" r:id="rId14"/>
    <p:sldId id="309" r:id="rId15"/>
    <p:sldId id="304" r:id="rId16"/>
    <p:sldId id="310" r:id="rId17"/>
    <p:sldId id="312" r:id="rId18"/>
    <p:sldId id="308" r:id="rId19"/>
    <p:sldId id="311" r:id="rId20"/>
    <p:sldId id="298" r:id="rId21"/>
    <p:sldId id="278" r:id="rId22"/>
    <p:sldId id="294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95" r:id="rId31"/>
    <p:sldId id="265" r:id="rId32"/>
    <p:sldId id="29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 autoAdjust="0"/>
    <p:restoredTop sz="80350" autoAdjust="0"/>
  </p:normalViewPr>
  <p:slideViewPr>
    <p:cSldViewPr snapToGrid="0">
      <p:cViewPr varScale="1">
        <p:scale>
          <a:sx n="60" d="100"/>
          <a:sy n="60" d="100"/>
        </p:scale>
        <p:origin x="8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F8D-022D-404F-B7E9-2A064090EDFB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DB9F-BB1B-4B09-A1A4-736F1DCF5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243694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9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6998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C598FC-A51A-4C10-BC7E-08C80E287FDA}" type="slidenum">
              <a:rPr lang="fr-FR" altLang="fr-FR" smtClean="0"/>
              <a:pPr/>
              <a:t>28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2278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Vous pouvez télécharger ce type de produits sur le site Intradef du 28GG pour les plus récents, les autres sur le catalogue de l’EGI.</a:t>
            </a:r>
          </a:p>
        </p:txBody>
      </p:sp>
      <p:sp>
        <p:nvSpPr>
          <p:cNvPr id="1177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C852-FC97-4FDE-92C8-D0F63EDFB18C}" type="slidenum">
              <a:rPr lang="fr-FR" altLang="fr-FR"/>
              <a:pPr/>
              <a:t>30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324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7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dirty="0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8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40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04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1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z="1600" dirty="0"/>
              <a:t>Pour accéder au site de l’EGI</a:t>
            </a:r>
          </a:p>
        </p:txBody>
      </p:sp>
      <p:sp>
        <p:nvSpPr>
          <p:cNvPr id="1515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A2A086-7015-4C97-BA6D-D976F45991F9}" type="slidenum">
              <a:rPr lang="fr-FR" altLang="fr-FR" smtClean="0"/>
              <a:pPr/>
              <a:t>22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133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25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5258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957912-63F7-4A8E-AE6F-FA2BEB0C3766}" type="slidenum">
              <a:rPr lang="fr-FR" altLang="fr-FR" smtClean="0"/>
              <a:pPr/>
              <a:t>23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11070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03B3D9B-304E-4593-8A8D-5C27BDC7C2FE}" type="slidenum">
              <a:rPr lang="fr-FR" altLang="fr-FR" sz="1200"/>
              <a:pPr algn="r" eaLnBrk="1" hangingPunct="1"/>
              <a:t>25</a:t>
            </a:fld>
            <a:endParaRPr lang="fr-FR" altLang="fr-FR" sz="1200"/>
          </a:p>
        </p:txBody>
      </p:sp>
      <p:sp>
        <p:nvSpPr>
          <p:cNvPr id="153603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4FC898-948F-4235-BA58-329820EBA4AE}" type="slidenum">
              <a:rPr lang="fr-FR" altLang="fr-FR" sz="1200"/>
              <a:pPr algn="r" eaLnBrk="1" hangingPunct="1"/>
              <a:t>25</a:t>
            </a:fld>
            <a:endParaRPr lang="fr-FR" altLang="fr-FR" sz="1200"/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543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371713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0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7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2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7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7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8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1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5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9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4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hyperlink" Target="https://geonames.nga.mil/geonames/GNSHome/reference.html" TargetMode="External"/><Relationship Id="rId4" Type="http://schemas.openxmlformats.org/officeDocument/2006/relationships/hyperlink" Target="https://geonames.nga.mil/geonames/GNSDat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openstreetmap.org/export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ownload.geofabrik.de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reetmap.org/wiki/OSMembrane" TargetMode="External"/><Relationship Id="rId2" Type="http://schemas.openxmlformats.org/officeDocument/2006/relationships/hyperlink" Target="https://wiki.openstreetmap.org/wiki/Osmosi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.copernicus.eu/imagery-in-situ/eu-dem/eu-dem-v1.1?tab=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em.info/link_dem.html" TargetMode="External"/><Relationship Id="rId2" Type="http://schemas.openxmlformats.org/officeDocument/2006/relationships/hyperlink" Target="https://appeears.earthdatacloud.nasa.gov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ervices.ign.fr/services-web-essentiels" TargetMode="External"/><Relationship Id="rId2" Type="http://schemas.openxmlformats.org/officeDocument/2006/relationships/hyperlink" Target="http://maps.stamen.com/terrain/#14/48.8057/7.8598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ortail-egi.intradef.gouv.fr/" TargetMode="External"/><Relationship Id="rId4" Type="http://schemas.openxmlformats.org/officeDocument/2006/relationships/hyperlink" Target="https://dregi-mmvlwf03v.dr-cpt.intradef.gouv.fr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opendatarchives.fr/professionnels.ign.fr/" TargetMode="External"/><Relationship Id="rId2" Type="http://schemas.openxmlformats.org/officeDocument/2006/relationships/hyperlink" Target="https://geoservices.ign.fr/catalogu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il-gg28.intradef.gouv.f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28gg-stg.trait.fct@intradef.gouv.fr" TargetMode="External"/><Relationship Id="rId2" Type="http://schemas.openxmlformats.org/officeDocument/2006/relationships/hyperlink" Target="mailto:28gg.stg-chef.fct@intradef.gouv.f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onnees-sur-les-installations-radioelectriques-de-plus-de-5-watts-1/" TargetMode="External"/><Relationship Id="rId2" Type="http://schemas.openxmlformats.org/officeDocument/2006/relationships/hyperlink" Target="https://geo.data.gouv.fr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gis.org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peritive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3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</a:t>
            </a:r>
            <a:r>
              <a:rPr lang="fr-FR" dirty="0" err="1" smtClean="0"/>
              <a:t>Maperitive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Maperitive</a:t>
            </a:r>
            <a:r>
              <a:rPr lang="fr-FR" dirty="0" smtClean="0"/>
              <a:t> affiche </a:t>
            </a:r>
            <a:r>
              <a:rPr lang="fr-FR" dirty="0"/>
              <a:t>et exporte </a:t>
            </a:r>
            <a:r>
              <a:rPr lang="fr-FR" dirty="0" smtClean="0"/>
              <a:t>la </a:t>
            </a:r>
            <a:r>
              <a:rPr lang="fr-FR" dirty="0" err="1" smtClean="0"/>
              <a:t>carto</a:t>
            </a:r>
            <a:r>
              <a:rPr lang="fr-FR" dirty="0" smtClean="0"/>
              <a:t> </a:t>
            </a:r>
            <a:r>
              <a:rPr lang="fr-FR" dirty="0" err="1" smtClean="0"/>
              <a:t>OpenStreetMap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Export en </a:t>
            </a:r>
            <a:r>
              <a:rPr lang="fr-FR" dirty="0" err="1" smtClean="0"/>
              <a:t>MBtiles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76" y="2981237"/>
            <a:ext cx="7288924" cy="3876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49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Exporter depuis </a:t>
            </a:r>
            <a:r>
              <a:rPr lang="fr-FR" dirty="0" err="1"/>
              <a:t>Maperitive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Se déplacer/zoomer sur la zone à exporter</a:t>
            </a:r>
          </a:p>
          <a:p>
            <a:endParaRPr lang="fr-FR" sz="2400" dirty="0"/>
          </a:p>
          <a:p>
            <a:r>
              <a:rPr lang="fr-FR" sz="2400" dirty="0" smtClean="0"/>
              <a:t>Dans la fenêtre de commande saisir les deux lignes :</a:t>
            </a:r>
          </a:p>
          <a:p>
            <a:pPr lvl="1"/>
            <a:r>
              <a:rPr lang="fr-FR" sz="2000" dirty="0" smtClean="0"/>
              <a:t>set-</a:t>
            </a:r>
            <a:r>
              <a:rPr lang="fr-FR" sz="2000" dirty="0" err="1" smtClean="0"/>
              <a:t>geo</a:t>
            </a:r>
            <a:r>
              <a:rPr lang="fr-FR" sz="2000" dirty="0" smtClean="0"/>
              <a:t>-</a:t>
            </a:r>
            <a:r>
              <a:rPr lang="fr-FR" sz="2000" dirty="0" err="1" smtClean="0"/>
              <a:t>bounds</a:t>
            </a:r>
            <a:endParaRPr lang="fr-FR" sz="2000" dirty="0"/>
          </a:p>
          <a:p>
            <a:pPr lvl="1"/>
            <a:r>
              <a:rPr lang="fr-FR" sz="2000" dirty="0" err="1"/>
              <a:t>generate-mbtiles</a:t>
            </a:r>
            <a:r>
              <a:rPr lang="fr-FR" sz="2000" dirty="0"/>
              <a:t> </a:t>
            </a:r>
            <a:r>
              <a:rPr lang="fr-FR" sz="2000" dirty="0" err="1"/>
              <a:t>minzoom</a:t>
            </a:r>
            <a:r>
              <a:rPr lang="fr-FR" sz="2000" dirty="0"/>
              <a:t>=14 </a:t>
            </a:r>
            <a:r>
              <a:rPr lang="fr-FR" sz="2000" dirty="0" err="1"/>
              <a:t>maxzoom</a:t>
            </a:r>
            <a:r>
              <a:rPr lang="fr-FR" sz="2000" dirty="0"/>
              <a:t>=17</a:t>
            </a:r>
          </a:p>
          <a:p>
            <a:endParaRPr lang="fr-FR" sz="2400" dirty="0" smtClean="0"/>
          </a:p>
          <a:p>
            <a:r>
              <a:rPr lang="fr-FR" sz="2400" dirty="0"/>
              <a:t>Le zoom varie entre 0 (vue globale) et 23 (très détaillé</a:t>
            </a:r>
            <a:r>
              <a:rPr lang="fr-FR" sz="2400" dirty="0" smtClean="0"/>
              <a:t>)</a:t>
            </a:r>
          </a:p>
          <a:p>
            <a:pPr lvl="1"/>
            <a:r>
              <a:rPr lang="fr-FR" sz="2000" dirty="0" smtClean="0"/>
              <a:t>Zoom 12 – 1:144000</a:t>
            </a:r>
          </a:p>
          <a:p>
            <a:pPr lvl="1"/>
            <a:r>
              <a:rPr lang="fr-FR" sz="2000" dirty="0" smtClean="0"/>
              <a:t>Zoom 15 – 1:18000</a:t>
            </a:r>
          </a:p>
          <a:p>
            <a:pPr lvl="1"/>
            <a:r>
              <a:rPr lang="fr-FR" sz="2000" dirty="0" smtClean="0"/>
              <a:t>Zoom 17 – 1:4500</a:t>
            </a:r>
            <a:endParaRPr lang="fr-FR" sz="2000" dirty="0"/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40627" r="20404"/>
          <a:stretch/>
        </p:blipFill>
        <p:spPr>
          <a:xfrm>
            <a:off x="6747930" y="4698124"/>
            <a:ext cx="5444070" cy="2159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157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Vecteurs – </a:t>
            </a:r>
            <a:r>
              <a:rPr lang="fr-FR" sz="2400" b="1" dirty="0" err="1" smtClean="0"/>
              <a:t>Geonames</a:t>
            </a:r>
            <a:r>
              <a:rPr lang="fr-FR" sz="2400" b="1" dirty="0"/>
              <a:t> </a:t>
            </a:r>
            <a:r>
              <a:rPr lang="fr-FR" sz="2400" b="1" dirty="0" smtClean="0"/>
              <a:t>/ GAZETTER</a:t>
            </a:r>
          </a:p>
          <a:p>
            <a:r>
              <a:rPr lang="fr-FR" sz="1800" dirty="0" smtClean="0"/>
              <a:t>Par pays / catégories sur </a:t>
            </a:r>
            <a:r>
              <a:rPr lang="fr-FR" sz="1800" dirty="0" smtClean="0">
                <a:hlinkClick r:id="rId4"/>
              </a:rPr>
              <a:t>https</a:t>
            </a:r>
            <a:r>
              <a:rPr lang="fr-FR" sz="1800" dirty="0">
                <a:hlinkClick r:id="rId4"/>
              </a:rPr>
              <a:t>://geonames.nga.mil/geonames/GNSData</a:t>
            </a:r>
            <a:r>
              <a:rPr lang="fr-FR" sz="1800" dirty="0" smtClean="0">
                <a:hlinkClick r:id="rId4"/>
              </a:rPr>
              <a:t>/</a:t>
            </a:r>
            <a:endParaRPr lang="fr-FR" sz="1800" dirty="0"/>
          </a:p>
          <a:p>
            <a:r>
              <a:rPr lang="fr-FR" sz="1800" dirty="0" smtClean="0"/>
              <a:t>Détail des champs et fichiers : </a:t>
            </a:r>
            <a:r>
              <a:rPr lang="fr-FR" sz="1800" dirty="0" smtClean="0">
                <a:hlinkClick r:id="rId5"/>
              </a:rPr>
              <a:t>https</a:t>
            </a:r>
            <a:r>
              <a:rPr lang="fr-FR" sz="1800" dirty="0">
                <a:hlinkClick r:id="rId5"/>
              </a:rPr>
              <a:t>://</a:t>
            </a:r>
            <a:r>
              <a:rPr lang="fr-FR" sz="1800" dirty="0" smtClean="0">
                <a:hlinkClick r:id="rId5"/>
              </a:rPr>
              <a:t>geonames.nga.mil/geonames/GNSHome/reference.html</a:t>
            </a:r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359944"/>
            <a:ext cx="8104023" cy="3452812"/>
          </a:xfrm>
          <a:prstGeom prst="rect">
            <a:avLst/>
          </a:prstGeom>
        </p:spPr>
      </p:pic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2888"/>
              </p:ext>
            </p:extLst>
          </p:nvPr>
        </p:nvGraphicFramePr>
        <p:xfrm>
          <a:off x="9583250" y="3676650"/>
          <a:ext cx="2209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 bitmap" r:id="rId7" imgW="2209680" imgH="2324160" progId="Paint.Picture">
                  <p:embed/>
                </p:oleObj>
              </mc:Choice>
              <mc:Fallback>
                <p:oleObj name="Image bitmap" r:id="rId7" imgW="2209680" imgH="2324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83250" y="3676650"/>
                        <a:ext cx="22098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/>
              <a:t>Vecteurs – </a:t>
            </a:r>
            <a:r>
              <a:rPr lang="fr-FR" sz="2400" b="1" dirty="0" err="1"/>
              <a:t>Geonames</a:t>
            </a:r>
            <a:r>
              <a:rPr lang="fr-FR" sz="2400" b="1" dirty="0"/>
              <a:t> / </a:t>
            </a:r>
            <a:r>
              <a:rPr lang="fr-FR" sz="2400" b="1" dirty="0" smtClean="0"/>
              <a:t>GAZETTER</a:t>
            </a:r>
            <a:endParaRPr lang="fr-FR" sz="2400" dirty="0" smtClean="0"/>
          </a:p>
          <a:p>
            <a:r>
              <a:rPr lang="fr-FR" sz="1800" dirty="0" err="1" smtClean="0"/>
              <a:t>OpenStreetMap</a:t>
            </a:r>
            <a:r>
              <a:rPr lang="fr-FR" sz="1800" dirty="0" smtClean="0"/>
              <a:t> </a:t>
            </a:r>
            <a:r>
              <a:rPr lang="fr-FR" sz="1800" dirty="0" smtClean="0"/>
              <a:t>(OSM) met aussi à disposition des fichiers OSM</a:t>
            </a:r>
          </a:p>
          <a:p>
            <a:r>
              <a:rPr lang="fr-FR" sz="1800" dirty="0" smtClean="0"/>
              <a:t>Il s’agit de </a:t>
            </a:r>
            <a:r>
              <a:rPr lang="fr-FR" sz="1800" dirty="0" smtClean="0"/>
              <a:t>vecteurs </a:t>
            </a:r>
            <a:r>
              <a:rPr lang="fr-FR" sz="1800" dirty="0" smtClean="0"/>
              <a:t>très complets (et volumineux</a:t>
            </a:r>
            <a:r>
              <a:rPr lang="fr-FR" sz="1800" dirty="0" smtClean="0"/>
              <a:t>)</a:t>
            </a:r>
          </a:p>
          <a:p>
            <a:pPr lvl="1"/>
            <a:r>
              <a:rPr lang="fr-FR" sz="1600" dirty="0" smtClean="0"/>
              <a:t>Routes, voies, chemins</a:t>
            </a:r>
            <a:endParaRPr lang="fr-FR" sz="1800" dirty="0"/>
          </a:p>
          <a:p>
            <a:pPr lvl="1"/>
            <a:endParaRPr lang="fr-FR" sz="16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6" y="3262039"/>
            <a:ext cx="5472114" cy="3595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7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5996686"/>
            <a:ext cx="10515600" cy="576263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Données OSM (</a:t>
            </a:r>
            <a:r>
              <a:rPr lang="fr-FR" dirty="0"/>
              <a:t>sélection de zone) : </a:t>
            </a:r>
            <a:r>
              <a:rPr lang="fr-FR" dirty="0">
                <a:hlinkClick r:id="rId2"/>
              </a:rPr>
              <a:t>https://www.openstreetmap.org/export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690688"/>
            <a:ext cx="6972198" cy="3948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61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200" y="5562601"/>
            <a:ext cx="10515600" cy="1100446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 smtClean="0"/>
              <a:t>Donées</a:t>
            </a:r>
            <a:r>
              <a:rPr lang="fr-FR" dirty="0" smtClean="0"/>
              <a:t> OSM </a:t>
            </a:r>
            <a:r>
              <a:rPr lang="fr-FR" dirty="0"/>
              <a:t>(par pays/région/département) : </a:t>
            </a:r>
            <a:r>
              <a:rPr lang="fr-FR" dirty="0">
                <a:hlinkClick r:id="rId2"/>
              </a:rPr>
              <a:t>http://download.geofabrik.de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Télécharger en .osm.bz2</a:t>
            </a:r>
          </a:p>
          <a:p>
            <a:r>
              <a:rPr lang="fr-FR" dirty="0" err="1" smtClean="0"/>
              <a:t>Dézipper</a:t>
            </a:r>
            <a:r>
              <a:rPr lang="fr-FR" dirty="0" smtClean="0"/>
              <a:t> pour obtenir le fichier .</a:t>
            </a:r>
            <a:r>
              <a:rPr lang="fr-FR" dirty="0" err="1" smtClean="0"/>
              <a:t>osm</a:t>
            </a:r>
            <a:r>
              <a:rPr lang="fr-FR" dirty="0"/>
              <a:t> </a:t>
            </a:r>
            <a:r>
              <a:rPr lang="fr-FR" dirty="0" smtClean="0"/>
              <a:t>importable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690688"/>
            <a:ext cx="8077200" cy="3646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27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de traitement des fichiers OSM (avancé)</a:t>
            </a:r>
          </a:p>
          <a:p>
            <a:pPr lvl="1"/>
            <a:r>
              <a:rPr lang="fr-FR" dirty="0" err="1" smtClean="0"/>
              <a:t>Osmosis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wiki.openstreetmap.org/wiki/Osmosis</a:t>
            </a:r>
            <a:endParaRPr lang="fr-FR" dirty="0" smtClean="0"/>
          </a:p>
          <a:p>
            <a:pPr lvl="1"/>
            <a:r>
              <a:rPr lang="fr-FR" dirty="0" err="1"/>
              <a:t>OSMembrane</a:t>
            </a:r>
            <a:r>
              <a:rPr lang="fr-FR" dirty="0"/>
              <a:t> (interface graphique de </a:t>
            </a:r>
            <a:r>
              <a:rPr lang="fr-FR" dirty="0" err="1"/>
              <a:t>Osmosis</a:t>
            </a:r>
            <a:r>
              <a:rPr lang="fr-FR" dirty="0"/>
              <a:t>)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wiki.openstreetmap.org/wiki/OSMembrane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42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Relief</a:t>
            </a:r>
            <a:endParaRPr lang="fr-FR" sz="1800" dirty="0"/>
          </a:p>
          <a:p>
            <a:r>
              <a:rPr lang="fr-FR" sz="1800" dirty="0" smtClean="0"/>
              <a:t>DTED Europe </a:t>
            </a:r>
            <a:r>
              <a:rPr lang="fr-FR" sz="1800" dirty="0"/>
              <a:t>: </a:t>
            </a:r>
            <a:r>
              <a:rPr lang="fr-FR" sz="1800" dirty="0">
                <a:hlinkClick r:id="rId3"/>
              </a:rPr>
              <a:t>https://</a:t>
            </a:r>
            <a:r>
              <a:rPr lang="fr-FR" sz="1800" dirty="0" smtClean="0">
                <a:hlinkClick r:id="rId3"/>
              </a:rPr>
              <a:t>land.copernicus.eu/imagery-in-situ/eu-dem/eu-dem-v1.1?tab=download</a:t>
            </a:r>
            <a:endParaRPr lang="fr-FR" sz="1800" dirty="0" smtClean="0"/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2801144"/>
            <a:ext cx="6977063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5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Monde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Application APPEARS (données NASA) </a:t>
            </a:r>
            <a:r>
              <a:rPr lang="fr-FR" sz="2000" dirty="0">
                <a:hlinkClick r:id="rId2"/>
              </a:rPr>
              <a:t>https://appeears.earthdatacloud.nasa.gov/</a:t>
            </a:r>
            <a:endParaRPr lang="fr-FR" sz="2000" dirty="0"/>
          </a:p>
          <a:p>
            <a:r>
              <a:rPr lang="fr-FR" sz="2000" dirty="0" smtClean="0"/>
              <a:t>Alternative : </a:t>
            </a:r>
            <a:r>
              <a:rPr lang="fr-FR" sz="2000" dirty="0" err="1" smtClean="0"/>
              <a:t>OpenDEM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2000" dirty="0">
                <a:hlinkClick r:id="rId3"/>
              </a:rPr>
              <a:t>https://www.opendem.info/link_dem.html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2889868"/>
            <a:ext cx="6991350" cy="37919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693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Export depuis </a:t>
            </a:r>
            <a:r>
              <a:rPr lang="fr-FR" dirty="0" err="1" smtClean="0"/>
              <a:t>GlobalMapper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6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Internet</a:t>
            </a:r>
          </a:p>
          <a:p>
            <a:pPr lvl="1"/>
            <a:r>
              <a:rPr lang="fr-FR" sz="1600" dirty="0"/>
              <a:t>Données </a:t>
            </a:r>
            <a:r>
              <a:rPr lang="fr-FR" sz="1600" dirty="0" err="1"/>
              <a:t>carto</a:t>
            </a:r>
            <a:r>
              <a:rPr lang="fr-FR" sz="1600" dirty="0"/>
              <a:t> </a:t>
            </a:r>
            <a:r>
              <a:rPr lang="fr-FR" sz="1600" dirty="0" smtClean="0"/>
              <a:t>France</a:t>
            </a:r>
            <a:endParaRPr lang="fr-FR" sz="1600" dirty="0"/>
          </a:p>
          <a:p>
            <a:pPr lvl="1"/>
            <a:r>
              <a:rPr lang="fr-FR" sz="1600" dirty="0"/>
              <a:t>Données </a:t>
            </a:r>
            <a:r>
              <a:rPr lang="fr-FR" sz="1600" dirty="0" err="1"/>
              <a:t>carto</a:t>
            </a:r>
            <a:r>
              <a:rPr lang="fr-FR" sz="1600" dirty="0"/>
              <a:t> </a:t>
            </a:r>
            <a:r>
              <a:rPr lang="fr-FR" sz="1600" dirty="0" smtClean="0"/>
              <a:t>Monde</a:t>
            </a:r>
            <a:endParaRPr lang="fr-FR" sz="1600" dirty="0"/>
          </a:p>
          <a:p>
            <a:pPr lvl="1"/>
            <a:r>
              <a:rPr lang="fr-FR" sz="1600" dirty="0"/>
              <a:t>Utilisation SAS </a:t>
            </a:r>
            <a:r>
              <a:rPr lang="fr-FR" sz="1600" dirty="0" err="1" smtClean="0"/>
              <a:t>Planet</a:t>
            </a:r>
            <a:endParaRPr lang="fr-FR" sz="1600" dirty="0" smtClean="0"/>
          </a:p>
          <a:p>
            <a:pPr lvl="1"/>
            <a:r>
              <a:rPr lang="fr-FR" sz="1600" dirty="0" smtClean="0"/>
              <a:t>Utilisation </a:t>
            </a:r>
            <a:r>
              <a:rPr lang="fr-FR" sz="1600" dirty="0" err="1" smtClean="0"/>
              <a:t>Maperitive</a:t>
            </a:r>
            <a:endParaRPr lang="fr-FR" sz="1600" dirty="0"/>
          </a:p>
          <a:p>
            <a:pPr lvl="1"/>
            <a:r>
              <a:rPr lang="fr-FR" sz="1600" dirty="0"/>
              <a:t>Serveurs de </a:t>
            </a:r>
            <a:r>
              <a:rPr lang="fr-FR" sz="1600" dirty="0" smtClean="0"/>
              <a:t>carte</a:t>
            </a:r>
          </a:p>
          <a:p>
            <a:endParaRPr lang="fr-FR" sz="2000" dirty="0"/>
          </a:p>
          <a:p>
            <a:r>
              <a:rPr lang="fr-FR" sz="2000" dirty="0"/>
              <a:t>Commande auprès de l’EGI</a:t>
            </a:r>
          </a:p>
          <a:p>
            <a:pPr lvl="1"/>
            <a:r>
              <a:rPr lang="fr-FR" sz="2000" dirty="0"/>
              <a:t>Papier ou numérique</a:t>
            </a:r>
          </a:p>
          <a:p>
            <a:endParaRPr lang="fr-FR" sz="2000" dirty="0"/>
          </a:p>
          <a:p>
            <a:r>
              <a:rPr lang="fr-FR" sz="2000" dirty="0" smtClean="0"/>
              <a:t>28GG</a:t>
            </a:r>
          </a:p>
          <a:p>
            <a:pPr lvl="1"/>
            <a:r>
              <a:rPr lang="fr-FR" sz="1600" dirty="0" smtClean="0"/>
              <a:t>Site </a:t>
            </a:r>
            <a:r>
              <a:rPr lang="fr-FR" sz="1600" dirty="0" err="1" smtClean="0"/>
              <a:t>intradef</a:t>
            </a:r>
            <a:endParaRPr lang="fr-FR" sz="1600" dirty="0"/>
          </a:p>
          <a:p>
            <a:pPr lvl="1"/>
            <a:r>
              <a:rPr lang="fr-FR" sz="1600" dirty="0" smtClean="0"/>
              <a:t>CGAO : demande de production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3567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</a:t>
            </a:r>
            <a:r>
              <a:rPr lang="fr-FR" dirty="0" err="1" smtClean="0"/>
              <a:t>GlobalMapper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Connexion à un serveur de carte et export des données affichées</a:t>
            </a:r>
          </a:p>
          <a:p>
            <a:r>
              <a:rPr lang="fr-FR" dirty="0" smtClean="0"/>
              <a:t>Processus très long avec </a:t>
            </a:r>
            <a:r>
              <a:rPr lang="fr-FR" dirty="0" err="1" smtClean="0"/>
              <a:t>GlobalMapper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Serveurs de cartes :</a:t>
            </a:r>
            <a:endParaRPr lang="fr-FR" dirty="0"/>
          </a:p>
          <a:p>
            <a:pPr lvl="1"/>
            <a:r>
              <a:rPr lang="fr-FR" sz="1700" dirty="0"/>
              <a:t>IGN CARTO (</a:t>
            </a:r>
            <a:r>
              <a:rPr lang="fr-FR" sz="1700" dirty="0" smtClean="0"/>
              <a:t>WMTS) : https</a:t>
            </a:r>
            <a:r>
              <a:rPr lang="fr-FR" sz="1700" dirty="0"/>
              <a:t>://</a:t>
            </a:r>
            <a:r>
              <a:rPr lang="fr-FR" sz="1700" dirty="0" smtClean="0"/>
              <a:t>wxs.ign.fr/essentiels/geoportail/wmts?SERVICE=WMTS&amp;REQUEST=GetCapabilities</a:t>
            </a:r>
            <a:endParaRPr lang="fr-FR" sz="1700" dirty="0"/>
          </a:p>
          <a:p>
            <a:pPr lvl="1"/>
            <a:r>
              <a:rPr lang="fr-FR" sz="1700" dirty="0"/>
              <a:t>IGN SAT (</a:t>
            </a:r>
            <a:r>
              <a:rPr lang="fr-FR" sz="1700" dirty="0" smtClean="0"/>
              <a:t>WMS) : https</a:t>
            </a:r>
            <a:r>
              <a:rPr lang="fr-FR" sz="1700" dirty="0"/>
              <a:t>://</a:t>
            </a:r>
            <a:r>
              <a:rPr lang="fr-FR" sz="1700" dirty="0" smtClean="0"/>
              <a:t>wxs.ign.fr/essentiels/geoportail/r/wms?SERVICE=WMS&amp;VERSION=1.3.0&amp;REQUEST=GetCapabilities</a:t>
            </a:r>
            <a:endParaRPr lang="fr-FR" sz="1700" dirty="0"/>
          </a:p>
          <a:p>
            <a:pPr lvl="1"/>
            <a:r>
              <a:rPr lang="fr-FR" sz="1700" dirty="0" err="1"/>
              <a:t>Stamen</a:t>
            </a:r>
            <a:r>
              <a:rPr lang="fr-FR" sz="1700" dirty="0"/>
              <a:t> (basé sur </a:t>
            </a:r>
            <a:r>
              <a:rPr lang="fr-FR" sz="1700" dirty="0" smtClean="0"/>
              <a:t>OSM) : </a:t>
            </a:r>
            <a:r>
              <a:rPr lang="fr-FR" sz="1700" dirty="0" smtClean="0">
                <a:hlinkClick r:id="rId2"/>
              </a:rPr>
              <a:t>http</a:t>
            </a:r>
            <a:r>
              <a:rPr lang="fr-FR" sz="1700" dirty="0">
                <a:hlinkClick r:id="rId2"/>
              </a:rPr>
              <a:t>://maps.stamen.com/terrain/#</a:t>
            </a:r>
            <a:r>
              <a:rPr lang="fr-FR" sz="1700" dirty="0" smtClean="0">
                <a:hlinkClick r:id="rId2"/>
              </a:rPr>
              <a:t>14/48.8057/7.8598</a:t>
            </a:r>
            <a:endParaRPr lang="fr-FR" sz="1700" dirty="0" smtClean="0"/>
          </a:p>
          <a:p>
            <a:pPr lvl="1"/>
            <a:r>
              <a:rPr lang="fr-FR" sz="1700" dirty="0" smtClean="0"/>
              <a:t>OSM : </a:t>
            </a:r>
            <a:r>
              <a:rPr lang="fr-FR" sz="1700" dirty="0"/>
              <a:t>https://</a:t>
            </a:r>
            <a:r>
              <a:rPr lang="fr-FR" sz="1700" dirty="0" smtClean="0"/>
              <a:t>wms.openstreetmap.fr/wms</a:t>
            </a:r>
          </a:p>
          <a:p>
            <a:endParaRPr lang="fr-FR" dirty="0" smtClean="0"/>
          </a:p>
          <a:p>
            <a:r>
              <a:rPr lang="fr-FR" dirty="0"/>
              <a:t>Tous les services IGN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geoservices.ign.fr/services-web-essentiels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52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auprès de l’EGI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err="1"/>
              <a:t>Carto</a:t>
            </a:r>
            <a:r>
              <a:rPr lang="fr-FR" b="1" u="sng" dirty="0"/>
              <a:t> numérique</a:t>
            </a:r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b="1" u="sng" dirty="0"/>
              <a:t>Cartes papier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3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04" y="2844308"/>
            <a:ext cx="6646898" cy="364656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7898452" y="5706666"/>
            <a:ext cx="1241822" cy="4702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8" name="Rectangle 7"/>
          <p:cNvSpPr/>
          <p:nvPr/>
        </p:nvSpPr>
        <p:spPr>
          <a:xfrm>
            <a:off x="7590163" y="3309092"/>
            <a:ext cx="1809000" cy="46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auprès de l’EGI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fr-FR" altLang="fr-FR" dirty="0">
                <a:solidFill>
                  <a:srgbClr val="0070C0"/>
                </a:solidFill>
                <a:hlinkClick r:id="rId4"/>
              </a:rPr>
              <a:t>://dregi-mmvlwf03v.dr-cpt.intradef.gouv.fr</a:t>
            </a:r>
            <a:endParaRPr lang="fr-FR" altLang="fr-FR" dirty="0">
              <a:solidFill>
                <a:srgbClr val="0070C0"/>
              </a:solidFill>
            </a:endParaRPr>
          </a:p>
          <a:p>
            <a:endParaRPr lang="fr-FR" dirty="0" smtClean="0"/>
          </a:p>
          <a:p>
            <a:r>
              <a:rPr lang="fr-FR" altLang="fr-FR" dirty="0">
                <a:solidFill>
                  <a:srgbClr val="0070C0"/>
                </a:solidFill>
                <a:hlinkClick r:id="rId5"/>
              </a:rPr>
              <a:t>https://portail-egi.intradef.gouv.fr</a:t>
            </a:r>
            <a:endParaRPr lang="fr-FR" altLang="fr-FR" dirty="0">
              <a:solidFill>
                <a:srgbClr val="0070C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10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auprès de l’EGI</a:t>
            </a:r>
          </a:p>
        </p:txBody>
      </p:sp>
      <p:pic>
        <p:nvPicPr>
          <p:cNvPr id="7" name="Picture 2" descr="J:\Capture EGI commande de produit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2034" y="1825625"/>
            <a:ext cx="59479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38027" y="4724694"/>
            <a:ext cx="1728192" cy="1242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  <p:sp>
        <p:nvSpPr>
          <p:cNvPr id="4" name="Rectangle 3"/>
          <p:cNvSpPr/>
          <p:nvPr/>
        </p:nvSpPr>
        <p:spPr>
          <a:xfrm>
            <a:off x="7068108" y="4742640"/>
            <a:ext cx="2052228" cy="124258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837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4765" y="1825625"/>
            <a:ext cx="590247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llipse 2"/>
          <p:cNvSpPr/>
          <p:nvPr/>
        </p:nvSpPr>
        <p:spPr>
          <a:xfrm>
            <a:off x="7427101" y="3737131"/>
            <a:ext cx="2125199" cy="99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4799856" y="2456892"/>
            <a:ext cx="324036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Commande auprès de l’EGI</a:t>
            </a:r>
          </a:p>
        </p:txBody>
      </p:sp>
    </p:spTree>
    <p:extLst>
      <p:ext uri="{BB962C8B-B14F-4D97-AF65-F5344CB8AC3E}">
        <p14:creationId xmlns:p14="http://schemas.microsoft.com/office/powerpoint/2010/main" val="2432100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7002" y="2714558"/>
            <a:ext cx="2137996" cy="2370387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Commander auprès de l’EGI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80430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8071" y="3140419"/>
            <a:ext cx="2469356" cy="1414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4995" y="5137096"/>
            <a:ext cx="2438400" cy="152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ZoneTexte 1"/>
          <p:cNvSpPr txBox="1">
            <a:spLocks noChangeArrowheads="1"/>
          </p:cNvSpPr>
          <p:nvPr/>
        </p:nvSpPr>
        <p:spPr bwMode="auto">
          <a:xfrm>
            <a:off x="5849626" y="4789433"/>
            <a:ext cx="6655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SAER</a:t>
            </a:r>
          </a:p>
        </p:txBody>
      </p:sp>
      <p:sp>
        <p:nvSpPr>
          <p:cNvPr id="71685" name="ZoneTexte 8"/>
          <p:cNvSpPr txBox="1">
            <a:spLocks noChangeArrowheads="1"/>
          </p:cNvSpPr>
          <p:nvPr/>
        </p:nvSpPr>
        <p:spPr bwMode="auto">
          <a:xfrm>
            <a:off x="7683187" y="2761800"/>
            <a:ext cx="57900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SICF</a:t>
            </a:r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544" y="3084459"/>
            <a:ext cx="2106215" cy="1958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7" name="ZoneTexte 9"/>
          <p:cNvSpPr txBox="1">
            <a:spLocks noChangeArrowheads="1"/>
          </p:cNvSpPr>
          <p:nvPr/>
        </p:nvSpPr>
        <p:spPr bwMode="auto">
          <a:xfrm>
            <a:off x="10202548" y="2796327"/>
            <a:ext cx="4732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SIR</a:t>
            </a:r>
          </a:p>
        </p:txBody>
      </p:sp>
      <p:sp>
        <p:nvSpPr>
          <p:cNvPr id="71688" name="ZoneTexte 10"/>
          <p:cNvSpPr txBox="1">
            <a:spLocks noChangeArrowheads="1"/>
          </p:cNvSpPr>
          <p:nvPr/>
        </p:nvSpPr>
        <p:spPr bwMode="auto">
          <a:xfrm>
            <a:off x="10415672" y="5574055"/>
            <a:ext cx="8483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Maestro</a:t>
            </a:r>
          </a:p>
        </p:txBody>
      </p:sp>
      <p:sp>
        <p:nvSpPr>
          <p:cNvPr id="71689" name="ZoneTexte 11"/>
          <p:cNvSpPr txBox="1">
            <a:spLocks noChangeArrowheads="1"/>
          </p:cNvSpPr>
          <p:nvPr/>
        </p:nvSpPr>
        <p:spPr bwMode="auto">
          <a:xfrm>
            <a:off x="10902636" y="6019350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Etc</a:t>
            </a:r>
          </a:p>
        </p:txBody>
      </p:sp>
      <p:sp>
        <p:nvSpPr>
          <p:cNvPr id="71690" name="ZoneTexte 9"/>
          <p:cNvSpPr txBox="1">
            <a:spLocks noChangeArrowheads="1"/>
          </p:cNvSpPr>
          <p:nvPr/>
        </p:nvSpPr>
        <p:spPr bwMode="auto">
          <a:xfrm>
            <a:off x="8192774" y="4631080"/>
            <a:ext cx="13388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GlobalMapper</a:t>
            </a:r>
          </a:p>
        </p:txBody>
      </p:sp>
      <p:pic>
        <p:nvPicPr>
          <p:cNvPr id="71691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577" y="5007318"/>
            <a:ext cx="2007394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3" name="Imag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7841" y="2866575"/>
            <a:ext cx="1712119" cy="1688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Commander auprès de l’EGI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0348" y="1960707"/>
            <a:ext cx="4853912" cy="350004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Pour les cartes numériques </a:t>
            </a:r>
            <a:r>
              <a:rPr lang="fr-FR" altLang="fr-FR" sz="2000" b="1" i="1" u="sng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c’est GRATUIT </a:t>
            </a: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vous recevrez vos CD et DVD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par la poste ou par une société de chauffeurs livreurs.</a:t>
            </a:r>
          </a:p>
          <a:p>
            <a:pPr>
              <a:defRPr/>
            </a:pPr>
            <a:endParaRPr lang="fr-FR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3392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782" y="4865059"/>
            <a:ext cx="2293144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2903" y="4629316"/>
            <a:ext cx="2106216" cy="1569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9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1479" y="3383922"/>
            <a:ext cx="2970610" cy="3150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55" y="3497031"/>
            <a:ext cx="2184797" cy="15561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4923" y="4518589"/>
            <a:ext cx="1677591" cy="11596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Commander auprès de l’EGI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4805855" cy="392509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Pour les cartes papiers </a:t>
            </a:r>
            <a:r>
              <a:rPr lang="fr-FR" altLang="fr-FR" sz="1600" b="1" i="1" u="sng" dirty="0">
                <a:latin typeface="Arial Black" pitchFamily="34" charset="0"/>
              </a:rPr>
              <a:t>c’est PAYANT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(même catalogue) :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transmettez le fichier EXCEL à votre cellule « budget » vous recevrez vos cartes par la poste </a:t>
            </a:r>
            <a:r>
              <a:rPr lang="fr-FR" altLang="fr-FR" sz="16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ou par une société de chauffeurs livreurs.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81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626" y="2205581"/>
            <a:ext cx="6782747" cy="3591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e 4"/>
          <p:cNvSpPr/>
          <p:nvPr/>
        </p:nvSpPr>
        <p:spPr>
          <a:xfrm>
            <a:off x="3318699" y="3456496"/>
            <a:ext cx="1751188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4" name="Ellipse 3"/>
          <p:cNvSpPr/>
          <p:nvPr/>
        </p:nvSpPr>
        <p:spPr>
          <a:xfrm>
            <a:off x="3341694" y="2937011"/>
            <a:ext cx="1188132" cy="325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7472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du 28GG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Dossiers théâtres</a:t>
            </a:r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b="1" u="sng" dirty="0"/>
              <a:t>Contact CGAO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8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6340" y="3633476"/>
            <a:ext cx="4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France (IGN)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2113"/>
          </a:xfrm>
        </p:spPr>
        <p:txBody>
          <a:bodyPr>
            <a:noAutofit/>
          </a:bodyPr>
          <a:lstStyle/>
          <a:p>
            <a:r>
              <a:rPr lang="fr-FR" sz="2000" dirty="0"/>
              <a:t>Images SAT </a:t>
            </a:r>
          </a:p>
          <a:p>
            <a:pPr lvl="1"/>
            <a:r>
              <a:rPr lang="fr-FR" sz="1600" dirty="0" smtClean="0"/>
              <a:t>Précision 0m20</a:t>
            </a:r>
            <a:endParaRPr lang="fr-FR" sz="1600" dirty="0"/>
          </a:p>
          <a:p>
            <a:r>
              <a:rPr lang="fr-FR" sz="2000" dirty="0"/>
              <a:t>Cartes scannées </a:t>
            </a:r>
          </a:p>
          <a:p>
            <a:pPr lvl="1"/>
            <a:r>
              <a:rPr lang="fr-FR" sz="1600" dirty="0" smtClean="0"/>
              <a:t>25K, 50K, 100K, 500K, 100K</a:t>
            </a:r>
          </a:p>
          <a:p>
            <a:r>
              <a:rPr lang="fr-FR" sz="2000" dirty="0" smtClean="0"/>
              <a:t>Plan IGN</a:t>
            </a:r>
          </a:p>
          <a:p>
            <a:pPr lvl="1"/>
            <a:r>
              <a:rPr lang="fr-FR" sz="1600" dirty="0" smtClean="0"/>
              <a:t>Echelle 8 à 19</a:t>
            </a:r>
            <a:endParaRPr lang="fr-FR" sz="1600" dirty="0"/>
          </a:p>
          <a:p>
            <a:r>
              <a:rPr lang="fr-FR" sz="2000" dirty="0"/>
              <a:t>Relief</a:t>
            </a:r>
          </a:p>
          <a:p>
            <a:pPr lvl="1"/>
            <a:r>
              <a:rPr lang="fr-FR" sz="1600" dirty="0" smtClean="0"/>
              <a:t>Précision 1m et 5m</a:t>
            </a:r>
            <a:endParaRPr lang="fr-FR" sz="1600" dirty="0"/>
          </a:p>
          <a:p>
            <a:r>
              <a:rPr lang="fr-FR" sz="2000" dirty="0"/>
              <a:t>Vecteurs</a:t>
            </a:r>
          </a:p>
          <a:p>
            <a:pPr lvl="1"/>
            <a:r>
              <a:rPr lang="fr-FR" sz="1600" dirty="0"/>
              <a:t>Localités, routes, cadastre, </a:t>
            </a:r>
            <a:r>
              <a:rPr lang="fr-FR" sz="1600" dirty="0" smtClean="0"/>
              <a:t>forêts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Catalogue </a:t>
            </a:r>
            <a:r>
              <a:rPr lang="fr-FR" sz="2000" dirty="0"/>
              <a:t>IGN : </a:t>
            </a:r>
            <a:r>
              <a:rPr lang="fr-FR" sz="2000" dirty="0">
                <a:hlinkClick r:id="rId2"/>
              </a:rPr>
              <a:t>https://geoservices.ign.fr/catalogue</a:t>
            </a:r>
            <a:endParaRPr lang="fr-FR" sz="2000" dirty="0"/>
          </a:p>
          <a:p>
            <a:r>
              <a:rPr lang="fr-FR" sz="2000" dirty="0" smtClean="0"/>
              <a:t>Miroir </a:t>
            </a:r>
            <a:r>
              <a:rPr lang="fr-FR" sz="2000" dirty="0"/>
              <a:t>: </a:t>
            </a:r>
            <a:r>
              <a:rPr lang="fr-FR" sz="2000" dirty="0">
                <a:hlinkClick r:id="rId3"/>
              </a:rPr>
              <a:t>http://files.opendatarchives.fr/professionnels.ign.fr/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85" y="1451458"/>
            <a:ext cx="1800225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149" y="1397624"/>
            <a:ext cx="4902790" cy="40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du 28GG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hlinkClick r:id="rId3"/>
              </a:rPr>
              <a:t>http://portail-gg28.intradef.gouv.fr/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091738"/>
            <a:ext cx="10713431" cy="23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636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Contact CGAO - 28 GG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Commandement CGAO / Demande de production GEO :</a:t>
            </a:r>
          </a:p>
          <a:p>
            <a:r>
              <a:rPr lang="fr-FR" dirty="0">
                <a:hlinkClick r:id="rId2"/>
              </a:rPr>
              <a:t>28gg.stg-chef.fct@intradef.gouv.fr</a:t>
            </a:r>
            <a:endParaRPr lang="fr-FR" dirty="0"/>
          </a:p>
          <a:p>
            <a:r>
              <a:rPr lang="fr-FR" dirty="0"/>
              <a:t>821 673 87 23 / 03 88 06 87 23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Expertise / Appui technique GEO :</a:t>
            </a:r>
          </a:p>
          <a:p>
            <a:r>
              <a:rPr lang="fr-FR" dirty="0">
                <a:hlinkClick r:id="rId3"/>
              </a:rPr>
              <a:t>28gg-stg.trait.fct@intradef.gouv.fr</a:t>
            </a:r>
            <a:endParaRPr lang="fr-FR" dirty="0"/>
          </a:p>
          <a:p>
            <a:r>
              <a:rPr lang="fr-FR" dirty="0"/>
              <a:t>821 673 87 94 / 03 88 06 87 94</a:t>
            </a:r>
          </a:p>
        </p:txBody>
      </p:sp>
    </p:spTree>
    <p:extLst>
      <p:ext uri="{BB962C8B-B14F-4D97-AF65-F5344CB8AC3E}">
        <p14:creationId xmlns:p14="http://schemas.microsoft.com/office/powerpoint/2010/main" val="138558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 internet – </a:t>
            </a:r>
            <a:r>
              <a:rPr lang="fr-FR" dirty="0" err="1" smtClean="0"/>
              <a:t>carto</a:t>
            </a:r>
            <a:r>
              <a:rPr lang="fr-FR" dirty="0" smtClean="0"/>
              <a:t> France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Autres sources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>
                <a:hlinkClick r:id="rId2"/>
              </a:rPr>
              <a:t>https</a:t>
            </a:r>
            <a:r>
              <a:rPr lang="fr-FR" sz="1800" dirty="0">
                <a:hlinkClick r:id="rId2"/>
              </a:rPr>
              <a:t>://</a:t>
            </a:r>
            <a:r>
              <a:rPr lang="fr-FR" sz="1800" dirty="0" smtClean="0">
                <a:hlinkClick r:id="rId2"/>
              </a:rPr>
              <a:t>geo.data.gouv.fr</a:t>
            </a:r>
            <a:endParaRPr lang="fr-FR" sz="1800" dirty="0" smtClean="0"/>
          </a:p>
          <a:p>
            <a:r>
              <a:rPr lang="fr-FR" sz="1800" dirty="0" smtClean="0"/>
              <a:t>Moteur </a:t>
            </a:r>
            <a:r>
              <a:rPr lang="fr-FR" sz="1800" dirty="0"/>
              <a:t>de recherche qui recense la </a:t>
            </a:r>
            <a:r>
              <a:rPr lang="fr-FR" sz="1800" dirty="0" err="1"/>
              <a:t>carto</a:t>
            </a:r>
            <a:r>
              <a:rPr lang="fr-FR" sz="1800" dirty="0"/>
              <a:t> « open data » des départements/régions</a:t>
            </a:r>
          </a:p>
          <a:p>
            <a:r>
              <a:rPr lang="fr-FR" sz="1800" dirty="0"/>
              <a:t>L’accessibilité des données dépend de chaque région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>
                <a:hlinkClick r:id="rId3"/>
              </a:rPr>
              <a:t>https</a:t>
            </a:r>
            <a:r>
              <a:rPr lang="fr-FR" sz="1800" dirty="0">
                <a:hlinkClick r:id="rId3"/>
              </a:rPr>
              <a:t>://www.data.gouv.fr/fr/datasets/donnees-sur-les-installations-radioelectriques-de-plus-de-5-watts-1</a:t>
            </a:r>
            <a:r>
              <a:rPr lang="fr-FR" sz="1800" dirty="0" smtClean="0">
                <a:hlinkClick r:id="rId3"/>
              </a:rPr>
              <a:t>/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Emetteurs (tous types) de plus de 5W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916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Images SAT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SASGIS </a:t>
            </a:r>
            <a:r>
              <a:rPr lang="fr-FR" dirty="0"/>
              <a:t>/ SAS </a:t>
            </a:r>
            <a:r>
              <a:rPr lang="fr-FR" dirty="0" err="1"/>
              <a:t>Planet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http://www.sasgis.org/download/</a:t>
            </a:r>
            <a:endParaRPr lang="fr-FR" dirty="0"/>
          </a:p>
          <a:p>
            <a:pPr lvl="1"/>
            <a:r>
              <a:rPr lang="fr-FR" dirty="0"/>
              <a:t>Logiciel de visualisation de la </a:t>
            </a:r>
            <a:r>
              <a:rPr lang="fr-FR" dirty="0" err="1"/>
              <a:t>carto</a:t>
            </a:r>
            <a:r>
              <a:rPr lang="fr-FR" dirty="0"/>
              <a:t> Google/Bing/OSM/</a:t>
            </a:r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Export de la </a:t>
            </a:r>
            <a:r>
              <a:rPr lang="fr-FR" dirty="0" err="1"/>
              <a:t>carto</a:t>
            </a:r>
            <a:r>
              <a:rPr lang="fr-FR" dirty="0"/>
              <a:t> affichée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19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16" y="4278614"/>
            <a:ext cx="7193884" cy="2579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SAS </a:t>
            </a:r>
            <a:r>
              <a:rPr lang="fr-FR" dirty="0" err="1"/>
              <a:t>Planet</a:t>
            </a:r>
            <a:r>
              <a:rPr lang="fr-FR" dirty="0"/>
              <a:t> </a:t>
            </a:r>
            <a:r>
              <a:rPr lang="fr-FR" dirty="0" smtClean="0"/>
              <a:t>affiche et exporte des images SAT de plusieurs sources</a:t>
            </a:r>
            <a:endParaRPr lang="fr-FR" dirty="0"/>
          </a:p>
          <a:p>
            <a:endParaRPr lang="fr-FR" dirty="0"/>
          </a:p>
          <a:p>
            <a:r>
              <a:rPr lang="fr-FR" dirty="0"/>
              <a:t>Passer SAS </a:t>
            </a:r>
            <a:r>
              <a:rPr lang="fr-FR" dirty="0" err="1"/>
              <a:t>Planet</a:t>
            </a:r>
            <a:r>
              <a:rPr lang="fr-FR" dirty="0"/>
              <a:t> en français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85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17" y="2357408"/>
            <a:ext cx="454342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6" y="3681382"/>
            <a:ext cx="24765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7711816" y="2869813"/>
            <a:ext cx="210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de la zone à exporter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la/des couches à afficher/exporter</a:t>
            </a:r>
          </a:p>
        </p:txBody>
      </p:sp>
    </p:spTree>
    <p:extLst>
      <p:ext uri="{BB962C8B-B14F-4D97-AF65-F5344CB8AC3E}">
        <p14:creationId xmlns:p14="http://schemas.microsoft.com/office/powerpoint/2010/main" val="252314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3699" t="1934" r="4458" b="1734"/>
          <a:stretch/>
        </p:blipFill>
        <p:spPr>
          <a:xfrm>
            <a:off x="2150036" y="3894083"/>
            <a:ext cx="3677952" cy="2963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91" y="3894083"/>
            <a:ext cx="3744309" cy="2995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Après sélection de la zone, la fenêtre « Gestionnaire de sélection » s’ouvre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Onglet Télécharger 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Enregistre en cache les </a:t>
            </a:r>
            <a:r>
              <a:rPr lang="fr-FR" sz="2000" dirty="0"/>
              <a:t>dalles sur la couche et au niveau de zoom voulus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Onglet Assembler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Exporte la couche au </a:t>
            </a:r>
            <a:r>
              <a:rPr lang="fr-FR" sz="2000" dirty="0"/>
              <a:t>zoom </a:t>
            </a:r>
            <a:r>
              <a:rPr lang="fr-FR" sz="2000" dirty="0" smtClean="0"/>
              <a:t>sélectionné vers </a:t>
            </a:r>
            <a:r>
              <a:rPr lang="fr-FR" sz="2000" dirty="0" smtClean="0"/>
              <a:t>le </a:t>
            </a:r>
            <a:r>
              <a:rPr lang="fr-FR" sz="2000" smtClean="0"/>
              <a:t>format choisi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23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Carte </a:t>
            </a:r>
            <a:r>
              <a:rPr lang="fr-FR" b="1" dirty="0" err="1" smtClean="0"/>
              <a:t>OpenStreetMap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Maperitive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http://maperitive.net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pPr lvl="1"/>
            <a:r>
              <a:rPr lang="fr-FR" dirty="0"/>
              <a:t>Logiciel de visualisation de la </a:t>
            </a:r>
            <a:r>
              <a:rPr lang="fr-FR" dirty="0" err="1"/>
              <a:t>carto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Export </a:t>
            </a:r>
            <a:r>
              <a:rPr lang="fr-FR" dirty="0"/>
              <a:t>de la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affichée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508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11876</TotalTime>
  <Words>728</Words>
  <Application>Microsoft Office PowerPoint</Application>
  <PresentationFormat>Grand écran</PresentationFormat>
  <Paragraphs>184</Paragraphs>
  <Slides>31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1_Thème Office</vt:lpstr>
      <vt:lpstr>2_Thème Office</vt:lpstr>
      <vt:lpstr>Image bitmap</vt:lpstr>
      <vt:lpstr>Guide : obtenir de la carto</vt:lpstr>
      <vt:lpstr>Guide : obtenir de la carto</vt:lpstr>
      <vt:lpstr>Sur internet – carto France (IGN)</vt:lpstr>
      <vt:lpstr>Sur internet – carto France</vt:lpstr>
      <vt:lpstr>Sur internet – carto Monde</vt:lpstr>
      <vt:lpstr>Exporter depuis SAS Planet</vt:lpstr>
      <vt:lpstr>Exporter depuis SAS Planet</vt:lpstr>
      <vt:lpstr>Exporter depuis SAS Planet</vt:lpstr>
      <vt:lpstr>Sur internet – carto Monde</vt:lpstr>
      <vt:lpstr>Exporter depuis Maperitive</vt:lpstr>
      <vt:lpstr>Exporter depuis Maperitive</vt:lpstr>
      <vt:lpstr>Sur internet – carto Monde</vt:lpstr>
      <vt:lpstr>Sur internet – carto Monde</vt:lpstr>
      <vt:lpstr>OpenStreetMap</vt:lpstr>
      <vt:lpstr>OpenStreetMap</vt:lpstr>
      <vt:lpstr>OpenStreetMap</vt:lpstr>
      <vt:lpstr>Sur internet – carto Monde</vt:lpstr>
      <vt:lpstr>Sur internet – carto Monde</vt:lpstr>
      <vt:lpstr>Export depuis GlobalMapper</vt:lpstr>
      <vt:lpstr>Exporter depuis GlobalMapper</vt:lpstr>
      <vt:lpstr>Commande auprès de l’EGI</vt:lpstr>
      <vt:lpstr>Commande auprès de l’EGI</vt:lpstr>
      <vt:lpstr>Commande auprès de l’EGI</vt:lpstr>
      <vt:lpstr>Commande auprès de l’EGI</vt:lpstr>
      <vt:lpstr>Commander auprès de l’EGI</vt:lpstr>
      <vt:lpstr>Commander auprès de l’EGI</vt:lpstr>
      <vt:lpstr>Commander auprès de l’EGI</vt:lpstr>
      <vt:lpstr>Présentation PowerPoint</vt:lpstr>
      <vt:lpstr>Site du 28GG</vt:lpstr>
      <vt:lpstr>Site du 28GG</vt:lpstr>
      <vt:lpstr>Contact CGAO - 28 GG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163</cp:revision>
  <dcterms:created xsi:type="dcterms:W3CDTF">2020-11-03T08:47:41Z</dcterms:created>
  <dcterms:modified xsi:type="dcterms:W3CDTF">2022-10-05T06:45:23Z</dcterms:modified>
</cp:coreProperties>
</file>