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3"/>
  </p:notesMasterIdLst>
  <p:sldIdLst>
    <p:sldId id="331" r:id="rId2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"/>
      <p:bold r:id="rId5"/>
      <p:italic r:id="rId6"/>
      <p:boldItalic r:id="rId7"/>
    </p:embeddedFont>
    <p:embeddedFont>
      <p:font typeface="Impact" panose="020B0806030902050204" pitchFamily="34" charset="0"/>
      <p:regular r:id="rId8"/>
    </p:embeddedFont>
    <p:embeddedFont>
      <p:font typeface="Noto Sans Symbols" panose="020B0604020202020204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D98FE0-C2A2-5A9C-9133-D5B93BE85011}" v="1" dt="2024-04-27T00:35:14.964"/>
  </p1510:revLst>
</p1510:revInfo>
</file>

<file path=ppt/tableStyles.xml><?xml version="1.0" encoding="utf-8"?>
<a:tblStyleLst xmlns:a="http://schemas.openxmlformats.org/drawingml/2006/main" def="{0343139E-AB34-4EF5-B52E-EA22DECB5E2A}">
  <a:tblStyle styleId="{0343139E-AB34-4EF5-B52E-EA22DECB5E2A}" styleName="Table_0">
    <a:wholeTbl>
      <a:tcTxStyle b="off" i="off">
        <a:font>
          <a:latin typeface="Barlow"/>
          <a:ea typeface="Barlow"/>
          <a:cs typeface="Barlow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AF3"/>
          </a:solidFill>
        </a:fill>
      </a:tcStyle>
    </a:wholeTbl>
    <a:band1H>
      <a:tcTxStyle/>
      <a:tcStyle>
        <a:tcBdr/>
        <a:fill>
          <a:solidFill>
            <a:srgbClr val="CAD2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2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Barlow"/>
          <a:ea typeface="Barlow"/>
          <a:cs typeface="Barlow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Barlow"/>
          <a:ea typeface="Barlow"/>
          <a:cs typeface="Barlow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Barlow"/>
          <a:ea typeface="Barlow"/>
          <a:cs typeface="Barlow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Barlow"/>
          <a:ea typeface="Barlow"/>
          <a:cs typeface="Barlow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5" autoAdjust="0"/>
    <p:restoredTop sz="95521" autoAdjust="0"/>
  </p:normalViewPr>
  <p:slideViewPr>
    <p:cSldViewPr snapToGrid="0">
      <p:cViewPr varScale="1">
        <p:scale>
          <a:sx n="200" d="100"/>
          <a:sy n="200" d="100"/>
        </p:scale>
        <p:origin x="60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microsoft.com/office/2015/10/relationships/revisionInfo" Target="revisionInfo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26e44a826cd_3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8" name="Google Shape;968;g26e44a826cd_3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9" name="Google Shape;969;g26e44a826cd_3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microsoft.com/office/2007/relationships/hdphoto" Target="../media/hdphoto1.wdp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microsoft.com/office/2007/relationships/hdphoto" Target="../media/hdphoto1.wdp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microsoft.com/office/2007/relationships/hdphoto" Target="../media/hdphoto1.wdp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microsoft.com/office/2007/relationships/hdphoto" Target="../media/hdphoto1.wdp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microsoft.com/office/2007/relationships/hdphoto" Target="../media/hdphoto1.wdp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microsoft.com/office/2007/relationships/hdphoto" Target="../media/hdphoto1.wdp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microsoft.com/office/2007/relationships/hdphoto" Target="../media/hdphoto1.wdp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microsoft.com/office/2007/relationships/hdphoto" Target="../media/hdphoto1.wdp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microsoft.com/office/2007/relationships/hdphoto" Target="../media/hdphoto1.wdp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552308" y="45688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 with background">
  <p:cSld name="2_Title Only with background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257175" y="164592"/>
            <a:ext cx="7715250" cy="35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0575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Barlow"/>
              <a:buNone/>
              <a:defRPr sz="2700" b="0" i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89759" y="177227"/>
            <a:ext cx="743729" cy="2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/>
          <p:nvPr/>
        </p:nvSpPr>
        <p:spPr>
          <a:xfrm>
            <a:off x="0" y="4955077"/>
            <a:ext cx="9143999" cy="18842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chemeClr val="accent2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253750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257175" y="4962013"/>
            <a:ext cx="5659303" cy="188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7972426" y="4959763"/>
            <a:ext cx="914399" cy="18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0" bIns="68575" anchor="ctr" anchorCtr="0">
            <a:normAutofit fontScale="55000" lnSpcReduction="20000"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aseline="-25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 w/ Subhead">
  <p:cSld name="1_Title and Content w/ Subhead">
    <p:bg>
      <p:bgPr>
        <a:blipFill>
          <a:blip r:embed="rId2">
            <a:alphaModFix amt="0"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266700" y="991253"/>
            <a:ext cx="7705725" cy="385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111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Arial"/>
              <a:buChar char="►"/>
              <a:defRPr sz="1100"/>
            </a:lvl1pPr>
            <a:lvl2pPr marL="914400" lvl="1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E4056"/>
              </a:buClr>
              <a:buSzPts val="1500"/>
              <a:buFont typeface="Noto Sans Symbols"/>
              <a:buChar char="▪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E4056"/>
              </a:buClr>
              <a:buSzPts val="1400"/>
              <a:buFont typeface="Noto Sans Symbols"/>
              <a:buChar char="▪"/>
              <a:defRPr sz="1100"/>
            </a:lvl3pPr>
            <a:lvl4pPr marL="1828800" lvl="3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E4056"/>
              </a:buClr>
              <a:buSzPts val="900"/>
              <a:buFont typeface="Noto Sans Symbols"/>
              <a:buChar char="▪"/>
              <a:defRPr sz="1100"/>
            </a:lvl4pPr>
            <a:lvl5pPr marL="2286000" lvl="4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E4056"/>
              </a:buClr>
              <a:buSzPts val="900"/>
              <a:buFont typeface="Noto Sans Symbols"/>
              <a:buChar char="▪"/>
              <a:defRPr sz="11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1E4056"/>
              </a:buClr>
              <a:buSzPts val="1100"/>
              <a:buFont typeface="Barlow"/>
              <a:buNone/>
            </a:pPr>
            <a:endParaRPr sz="15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257175" y="164592"/>
            <a:ext cx="7715250" cy="353173"/>
          </a:xfrm>
          <a:prstGeom prst="rect">
            <a:avLst/>
          </a:prstGeom>
          <a:noFill/>
          <a:ln w="508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20575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Barlow"/>
              <a:buNone/>
              <a:defRPr sz="2700" b="0" i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ftr" idx="11"/>
          </p:nvPr>
        </p:nvSpPr>
        <p:spPr>
          <a:xfrm>
            <a:off x="257175" y="4962013"/>
            <a:ext cx="5694174" cy="18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7972426" y="4959763"/>
            <a:ext cx="914400" cy="183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0" bIns="68575" anchor="ctr" anchorCtr="0">
            <a:normAutofit fontScale="62500" lnSpcReduction="20000"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aseline="-25000"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2"/>
          </p:nvPr>
        </p:nvSpPr>
        <p:spPr>
          <a:xfrm>
            <a:off x="266700" y="634477"/>
            <a:ext cx="1299635" cy="24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1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1E4056"/>
              </a:buClr>
              <a:buSzPts val="1100"/>
              <a:buFont typeface="Barlow"/>
              <a:buNone/>
            </a:pPr>
            <a:endParaRPr sz="15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266700" y="800100"/>
            <a:ext cx="7705725" cy="368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111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00"/>
              <a:buFont typeface="Arial"/>
              <a:buChar char="►"/>
              <a:defRPr sz="1100"/>
            </a:lvl1pPr>
            <a:lvl2pPr marL="914400" lvl="1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E4056"/>
              </a:buClr>
              <a:buSzPts val="1500"/>
              <a:buFont typeface="Noto Sans Symbols"/>
              <a:buChar char="▪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E4056"/>
              </a:buClr>
              <a:buSzPts val="1400"/>
              <a:buFont typeface="Noto Sans Symbols"/>
              <a:buChar char="▪"/>
              <a:defRPr sz="1100"/>
            </a:lvl3pPr>
            <a:lvl4pPr marL="1828800" lvl="3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E4056"/>
              </a:buClr>
              <a:buSzPts val="900"/>
              <a:buFont typeface="Noto Sans Symbols"/>
              <a:buChar char="▪"/>
              <a:defRPr sz="1100"/>
            </a:lvl4pPr>
            <a:lvl5pPr marL="2286000" lvl="4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E4056"/>
              </a:buClr>
              <a:buSzPts val="900"/>
              <a:buFont typeface="Noto Sans Symbols"/>
              <a:buChar char="▪"/>
              <a:defRPr sz="11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1E4056"/>
              </a:buClr>
              <a:buSzPts val="1100"/>
              <a:buFont typeface="Barlow"/>
              <a:buNone/>
            </a:pPr>
            <a:endParaRPr sz="15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57175" y="164592"/>
            <a:ext cx="7715250" cy="353173"/>
          </a:xfrm>
          <a:prstGeom prst="rect">
            <a:avLst/>
          </a:prstGeom>
          <a:noFill/>
          <a:ln w="508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20575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Barlow"/>
              <a:buNone/>
              <a:defRPr sz="2700" b="0" i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0" y="4955077"/>
            <a:ext cx="9144000" cy="18842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chemeClr val="accent2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253750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ftr" idx="11"/>
          </p:nvPr>
        </p:nvSpPr>
        <p:spPr>
          <a:xfrm>
            <a:off x="257175" y="4962013"/>
            <a:ext cx="6044730" cy="18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7972426" y="4959763"/>
            <a:ext cx="914399" cy="18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0" bIns="68575" anchor="ctr" anchorCtr="0">
            <a:normAutofit fontScale="55000" lnSpcReduction="20000"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aseline="-25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57175" y="164592"/>
            <a:ext cx="7715250" cy="353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0575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Barlow"/>
              <a:buNone/>
              <a:defRPr sz="2700" b="0" i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266701" y="800100"/>
            <a:ext cx="7705724" cy="368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300"/>
              <a:buNone/>
              <a:defRPr sz="1100"/>
            </a:lvl1pPr>
            <a:lvl2pPr marL="914400" lvl="1" indent="-3238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E4056"/>
              </a:buClr>
              <a:buSzPts val="1500"/>
              <a:buFont typeface="Noto Sans Symbols"/>
              <a:buChar char="▪"/>
              <a:defRPr sz="11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E4056"/>
              </a:buClr>
              <a:buSzPts val="1400"/>
              <a:buFont typeface="Noto Sans Symbols"/>
              <a:buChar char="▪"/>
              <a:defRPr sz="1100"/>
            </a:lvl3pPr>
            <a:lvl4pPr marL="1828800" lvl="3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E4056"/>
              </a:buClr>
              <a:buSzPts val="900"/>
              <a:buFont typeface="Noto Sans Symbols"/>
              <a:buChar char="▪"/>
              <a:defRPr sz="1100"/>
            </a:lvl4pPr>
            <a:lvl5pPr marL="2286000" lvl="4" indent="-2857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1E4056"/>
              </a:buClr>
              <a:buSzPts val="900"/>
              <a:buFont typeface="Noto Sans Symbols"/>
              <a:buChar char="▪"/>
              <a:defRPr sz="11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0" y="4955077"/>
            <a:ext cx="9144000" cy="18842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chemeClr val="accent2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253750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4" name="Google Shape;94;p18"/>
          <p:cNvSpPr txBox="1">
            <a:spLocks noGrp="1"/>
          </p:cNvSpPr>
          <p:nvPr>
            <p:ph type="ftr" idx="11"/>
          </p:nvPr>
        </p:nvSpPr>
        <p:spPr>
          <a:xfrm>
            <a:off x="257175" y="4962013"/>
            <a:ext cx="6044730" cy="18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7972426" y="4959763"/>
            <a:ext cx="914399" cy="18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0" bIns="68575" anchor="ctr" anchorCtr="0">
            <a:normAutofit fontScale="55000" lnSpcReduction="20000"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aseline="-25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t" anchorCtr="0">
            <a:normAutofit/>
          </a:bodyPr>
          <a:lstStyle>
            <a:lvl1pPr marL="457200" lvl="0" indent="-2603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500"/>
              <a:buChar char="●"/>
              <a:defRPr/>
            </a:lvl1pPr>
            <a:lvl2pPr marL="914400" lvl="1" indent="-2603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Char char="○"/>
              <a:defRPr/>
            </a:lvl2pPr>
            <a:lvl3pPr marL="1371600" lvl="2" indent="-2603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Char char="■"/>
              <a:defRPr/>
            </a:lvl3pPr>
            <a:lvl4pPr marL="1828800" lvl="3" indent="-2603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Char char="●"/>
              <a:defRPr/>
            </a:lvl4pPr>
            <a:lvl5pPr marL="2286000" lvl="4" indent="-2603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Char char="○"/>
              <a:defRPr/>
            </a:lvl5pPr>
            <a:lvl6pPr marL="2743200" lvl="5" indent="-2603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Char char="■"/>
              <a:defRPr/>
            </a:lvl6pPr>
            <a:lvl7pPr marL="3200400" lvl="6" indent="-2603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Char char="●"/>
              <a:defRPr/>
            </a:lvl7pPr>
            <a:lvl8pPr marL="3657600" lvl="7" indent="-2603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Char char="○"/>
              <a:defRPr/>
            </a:lvl8pPr>
            <a:lvl9pPr marL="4114800" lvl="8" indent="-26035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700" y="800100"/>
            <a:ext cx="7705725" cy="3686175"/>
          </a:xfrm>
        </p:spPr>
        <p:txBody>
          <a:bodyPr lIns="0" tIns="0" rIns="0" bIns="0" anchor="ctr" anchorCtr="0"/>
          <a:lstStyle>
            <a:lvl1pPr marL="171450" indent="-171450">
              <a:buFont typeface="Arial" panose="020B0604020202020204" pitchFamily="34" charset="0"/>
              <a:buChar char="►"/>
              <a:defRPr/>
            </a:lvl1pPr>
            <a:lvl2pPr marL="3429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143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6858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8572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 userDrawn="1"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FAA90AC-9B0A-AB4E-ABA9-347CBDC29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callout1">
            <a:avLst>
              <a:gd name="adj1" fmla="val 103511"/>
              <a:gd name="adj2" fmla="val 100069"/>
              <a:gd name="adj3" fmla="val 103502"/>
              <a:gd name="adj4" fmla="val -3408"/>
            </a:avLst>
          </a:prstGeom>
          <a:noFill/>
          <a:ln w="508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6814554B-F7E7-D444-A874-1C7C087F2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6044730" cy="181487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 ©2024 Analog Devices, Inc. All rights reserved.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DE1375A-B2FA-C741-B6ED-A8569C327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328434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blipFill dpi="0" rotWithShape="1">
          <a:blip r:embed="rId2">
            <a:alphaModFix amt="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FAA90AC-9B0A-AB4E-ABA9-347CBDC29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callout1">
            <a:avLst>
              <a:gd name="adj1" fmla="val 103511"/>
              <a:gd name="adj2" fmla="val 100069"/>
              <a:gd name="adj3" fmla="val 103502"/>
              <a:gd name="adj4" fmla="val -3408"/>
            </a:avLst>
          </a:prstGeom>
          <a:noFill/>
          <a:ln w="508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650AC-A3E0-426F-13D7-94AA9ACB3609}"/>
              </a:ext>
            </a:extLst>
          </p:cNvPr>
          <p:cNvSpPr txBox="1"/>
          <p:nvPr userDrawn="1"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78F95F-4A60-CF47-A150-EF2A8DC5BBF1}"/>
              </a:ext>
            </a:extLst>
          </p:cNvPr>
          <p:cNvSpPr/>
          <p:nvPr userDrawn="1"/>
        </p:nvSpPr>
        <p:spPr>
          <a:xfrm>
            <a:off x="0" y="4955077"/>
            <a:ext cx="9144000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75CCD0D2-D05C-0C3A-B583-A9E0765AE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6044730" cy="181487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 ©2024 Analog Devices, Inc. All rights reserved.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128C8B4-6CE2-CB1D-F958-8E9D08BC9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 dirty="0"/>
          </a:p>
        </p:txBody>
      </p:sp>
    </p:spTree>
    <p:extLst>
      <p:ext uri="{BB962C8B-B14F-4D97-AF65-F5344CB8AC3E}">
        <p14:creationId xmlns:p14="http://schemas.microsoft.com/office/powerpoint/2010/main" val="427704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700" y="800100"/>
            <a:ext cx="7705725" cy="3686175"/>
          </a:xfrm>
        </p:spPr>
        <p:txBody>
          <a:bodyPr lIns="0" tIns="0" rIns="0" bIns="0" anchor="ctr" anchorCtr="0"/>
          <a:lstStyle>
            <a:lvl1pPr marL="171450" indent="-171450">
              <a:buFont typeface="Arial" panose="020B0604020202020204" pitchFamily="34" charset="0"/>
              <a:buChar char="►"/>
              <a:defRPr/>
            </a:lvl1pPr>
            <a:lvl2pPr marL="3429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143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6858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8572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 userDrawn="1"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FAA90AC-9B0A-AB4E-ABA9-347CBDC29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callout1">
            <a:avLst>
              <a:gd name="adj1" fmla="val 103511"/>
              <a:gd name="adj2" fmla="val 100069"/>
              <a:gd name="adj3" fmla="val 103502"/>
              <a:gd name="adj4" fmla="val -3408"/>
            </a:avLst>
          </a:prstGeom>
          <a:noFill/>
          <a:ln w="508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6814554B-F7E7-D444-A874-1C7C087F2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6044730" cy="181487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 ©2024 Analog Devices, Inc. All rights reserved.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DE1375A-B2FA-C741-B6ED-A8569C327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420579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Pr>
        <a:blipFill dpi="0" rotWithShape="1">
          <a:blip r:embed="rId2">
            <a:alphaModFix amt="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FAA90AC-9B0A-AB4E-ABA9-347CBDC29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callout1">
            <a:avLst>
              <a:gd name="adj1" fmla="val 103511"/>
              <a:gd name="adj2" fmla="val 100069"/>
              <a:gd name="adj3" fmla="val 103502"/>
              <a:gd name="adj4" fmla="val -3408"/>
            </a:avLst>
          </a:prstGeom>
          <a:noFill/>
          <a:ln w="508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650AC-A3E0-426F-13D7-94AA9ACB3609}"/>
              </a:ext>
            </a:extLst>
          </p:cNvPr>
          <p:cNvSpPr txBox="1"/>
          <p:nvPr userDrawn="1"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78F95F-4A60-CF47-A150-EF2A8DC5BBF1}"/>
              </a:ext>
            </a:extLst>
          </p:cNvPr>
          <p:cNvSpPr/>
          <p:nvPr userDrawn="1"/>
        </p:nvSpPr>
        <p:spPr>
          <a:xfrm>
            <a:off x="0" y="4955077"/>
            <a:ext cx="9144000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75CCD0D2-D05C-0C3A-B583-A9E0765AE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6044730" cy="181487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 ©2024 Analog Devices, Inc. All rights reserved.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128C8B4-6CE2-CB1D-F958-8E9D08BC9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 dirty="0"/>
          </a:p>
        </p:txBody>
      </p:sp>
    </p:spTree>
    <p:extLst>
      <p:ext uri="{BB962C8B-B14F-4D97-AF65-F5344CB8AC3E}">
        <p14:creationId xmlns:p14="http://schemas.microsoft.com/office/powerpoint/2010/main" val="192300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bg>
      <p:bgPr>
        <a:blipFill dpi="0" rotWithShape="1">
          <a:blip r:embed="rId2">
            <a:alphaModFix amt="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700" y="800100"/>
            <a:ext cx="7705725" cy="3686175"/>
          </a:xfrm>
        </p:spPr>
        <p:txBody>
          <a:bodyPr lIns="0" tIns="0" rIns="0" bIns="0" anchor="t" anchorCtr="0"/>
          <a:lstStyle>
            <a:lvl1pPr marL="171450" indent="-171450">
              <a:buFont typeface="Arial" panose="020B0604020202020204" pitchFamily="34" charset="0"/>
              <a:buChar char="►"/>
              <a:defRPr/>
            </a:lvl1pPr>
            <a:lvl2pPr marL="3429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143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6858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8572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FAA90AC-9B0A-AB4E-ABA9-347CBDC29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callout1">
            <a:avLst>
              <a:gd name="adj1" fmla="val 103511"/>
              <a:gd name="adj2" fmla="val 100069"/>
              <a:gd name="adj3" fmla="val 103502"/>
              <a:gd name="adj4" fmla="val -3408"/>
            </a:avLst>
          </a:prstGeom>
          <a:noFill/>
          <a:ln w="508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175E9-FC34-FA77-8141-F5AC300A319D}"/>
              </a:ext>
            </a:extLst>
          </p:cNvPr>
          <p:cNvSpPr txBox="1"/>
          <p:nvPr userDrawn="1"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1ABB7C-A117-0019-B3D5-E55CB1699F61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11E4F7D-31E0-7B7C-7319-15297790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552DDB0-35DE-B70A-DBEA-1DEA516FE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1179298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552308" y="45688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bg>
      <p:bgPr>
        <a:blipFill dpi="0" rotWithShape="1">
          <a:blip r:embed="rId2">
            <a:alphaModFix amt="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700" y="800100"/>
            <a:ext cx="7705725" cy="3686175"/>
          </a:xfrm>
        </p:spPr>
        <p:txBody>
          <a:bodyPr lIns="0" tIns="0" rIns="0" bIns="0" anchor="t" anchorCtr="0"/>
          <a:lstStyle>
            <a:lvl1pPr marL="171450" indent="-171450">
              <a:buFont typeface="Arial" panose="020B0604020202020204" pitchFamily="34" charset="0"/>
              <a:buChar char="►"/>
              <a:defRPr/>
            </a:lvl1pPr>
            <a:lvl2pPr marL="3429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143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6858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8572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FAA90AC-9B0A-AB4E-ABA9-347CBDC29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callout1">
            <a:avLst>
              <a:gd name="adj1" fmla="val 103511"/>
              <a:gd name="adj2" fmla="val 100069"/>
              <a:gd name="adj3" fmla="val 103502"/>
              <a:gd name="adj4" fmla="val -3408"/>
            </a:avLst>
          </a:prstGeom>
          <a:noFill/>
          <a:ln w="508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175E9-FC34-FA77-8141-F5AC300A319D}"/>
              </a:ext>
            </a:extLst>
          </p:cNvPr>
          <p:cNvSpPr txBox="1"/>
          <p:nvPr userDrawn="1"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1ABB7C-A117-0019-B3D5-E55CB1699F61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11E4F7D-31E0-7B7C-7319-15297790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552DDB0-35DE-B70A-DBEA-1DEA516FE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884141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bg>
      <p:bgPr>
        <a:blipFill dpi="0" rotWithShape="1">
          <a:blip r:embed="rId2">
            <a:alphaModFix amt="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700" y="800100"/>
            <a:ext cx="7705725" cy="3686175"/>
          </a:xfrm>
        </p:spPr>
        <p:txBody>
          <a:bodyPr lIns="0" tIns="0" rIns="0" bIns="0" anchor="t" anchorCtr="0"/>
          <a:lstStyle>
            <a:lvl1pPr marL="171450" indent="-171450">
              <a:buFont typeface="Arial" panose="020B0604020202020204" pitchFamily="34" charset="0"/>
              <a:buChar char="►"/>
              <a:defRPr/>
            </a:lvl1pPr>
            <a:lvl2pPr marL="3429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143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6858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8572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FAA90AC-9B0A-AB4E-ABA9-347CBDC29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callout1">
            <a:avLst>
              <a:gd name="adj1" fmla="val 103511"/>
              <a:gd name="adj2" fmla="val 100069"/>
              <a:gd name="adj3" fmla="val 103502"/>
              <a:gd name="adj4" fmla="val -3408"/>
            </a:avLst>
          </a:prstGeom>
          <a:noFill/>
          <a:ln w="508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175E9-FC34-FA77-8141-F5AC300A319D}"/>
              </a:ext>
            </a:extLst>
          </p:cNvPr>
          <p:cNvSpPr txBox="1"/>
          <p:nvPr userDrawn="1"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1ABB7C-A117-0019-B3D5-E55CB1699F61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11E4F7D-31E0-7B7C-7319-15297790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552DDB0-35DE-B70A-DBEA-1DEA516FE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2879514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bg>
      <p:bgPr>
        <a:blipFill dpi="0" rotWithShape="1">
          <a:blip r:embed="rId2">
            <a:alphaModFix amt="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700" y="800100"/>
            <a:ext cx="7705725" cy="3686175"/>
          </a:xfrm>
        </p:spPr>
        <p:txBody>
          <a:bodyPr lIns="0" tIns="0" rIns="0" bIns="0" anchor="t" anchorCtr="0"/>
          <a:lstStyle>
            <a:lvl1pPr marL="171450" indent="-171450">
              <a:buFont typeface="Arial" panose="020B0604020202020204" pitchFamily="34" charset="0"/>
              <a:buChar char="►"/>
              <a:defRPr/>
            </a:lvl1pPr>
            <a:lvl2pPr marL="3429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143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6858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8572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FAA90AC-9B0A-AB4E-ABA9-347CBDC29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callout1">
            <a:avLst>
              <a:gd name="adj1" fmla="val 103511"/>
              <a:gd name="adj2" fmla="val 100069"/>
              <a:gd name="adj3" fmla="val 103502"/>
              <a:gd name="adj4" fmla="val -3408"/>
            </a:avLst>
          </a:prstGeom>
          <a:noFill/>
          <a:ln w="508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175E9-FC34-FA77-8141-F5AC300A319D}"/>
              </a:ext>
            </a:extLst>
          </p:cNvPr>
          <p:cNvSpPr txBox="1"/>
          <p:nvPr userDrawn="1"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1ABB7C-A117-0019-B3D5-E55CB1699F61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11E4F7D-31E0-7B7C-7319-15297790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552DDB0-35DE-B70A-DBEA-1DEA516FE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286366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700" y="800100"/>
            <a:ext cx="7705725" cy="3686175"/>
          </a:xfrm>
        </p:spPr>
        <p:txBody>
          <a:bodyPr lIns="0" tIns="0" rIns="0" bIns="0" anchor="ctr" anchorCtr="0"/>
          <a:lstStyle>
            <a:lvl1pPr marL="171450" indent="-171450">
              <a:buFont typeface="Arial" panose="020B0604020202020204" pitchFamily="34" charset="0"/>
              <a:buChar char="►"/>
              <a:defRPr/>
            </a:lvl1pPr>
            <a:lvl2pPr marL="3429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143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6858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8572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 userDrawn="1"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FAA90AC-9B0A-AB4E-ABA9-347CBDC29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callout1">
            <a:avLst>
              <a:gd name="adj1" fmla="val 103511"/>
              <a:gd name="adj2" fmla="val 100069"/>
              <a:gd name="adj3" fmla="val 103502"/>
              <a:gd name="adj4" fmla="val -3408"/>
            </a:avLst>
          </a:prstGeom>
          <a:noFill/>
          <a:ln w="508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6814554B-F7E7-D444-A874-1C7C087F2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6044730" cy="181487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 dirty="0"/>
              <a:t> ©2021 Analog Devices, Inc. All rights reserved.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DE1375A-B2FA-C741-B6ED-A8569C327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154700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bg>
      <p:bgPr>
        <a:blipFill dpi="0" rotWithShape="1">
          <a:blip r:embed="rId2">
            <a:alphaModFix amt="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700" y="800100"/>
            <a:ext cx="7705725" cy="3686175"/>
          </a:xfrm>
        </p:spPr>
        <p:txBody>
          <a:bodyPr lIns="0" tIns="0" rIns="0" bIns="0" anchor="t" anchorCtr="0"/>
          <a:lstStyle>
            <a:lvl1pPr marL="171450" indent="-171450">
              <a:buFont typeface="Arial" panose="020B0604020202020204" pitchFamily="34" charset="0"/>
              <a:buChar char="►"/>
              <a:defRPr/>
            </a:lvl1pPr>
            <a:lvl2pPr marL="3429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143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6858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8572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FAA90AC-9B0A-AB4E-ABA9-347CBDC29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callout1">
            <a:avLst>
              <a:gd name="adj1" fmla="val 103511"/>
              <a:gd name="adj2" fmla="val 100069"/>
              <a:gd name="adj3" fmla="val 103502"/>
              <a:gd name="adj4" fmla="val -3408"/>
            </a:avLst>
          </a:prstGeom>
          <a:noFill/>
          <a:ln w="508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175E9-FC34-FA77-8141-F5AC300A319D}"/>
              </a:ext>
            </a:extLst>
          </p:cNvPr>
          <p:cNvSpPr txBox="1"/>
          <p:nvPr userDrawn="1"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1ABB7C-A117-0019-B3D5-E55CB1699F61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11E4F7D-31E0-7B7C-7319-15297790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552DDB0-35DE-B70A-DBEA-1DEA516FE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1105405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bg>
      <p:bgPr>
        <a:blipFill dpi="0" rotWithShape="1">
          <a:blip r:embed="rId2">
            <a:alphaModFix amt="0"/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6700" y="800100"/>
            <a:ext cx="7705725" cy="3686175"/>
          </a:xfrm>
        </p:spPr>
        <p:txBody>
          <a:bodyPr lIns="0" tIns="0" rIns="0" bIns="0" anchor="t" anchorCtr="0"/>
          <a:lstStyle>
            <a:lvl1pPr marL="171450" indent="-171450">
              <a:buFont typeface="Arial" panose="020B0604020202020204" pitchFamily="34" charset="0"/>
              <a:buChar char="►"/>
              <a:defRPr/>
            </a:lvl1pPr>
            <a:lvl2pPr marL="3429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/>
            </a:lvl2pPr>
            <a:lvl3pPr marL="5143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3pPr>
            <a:lvl4pPr marL="68580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4pPr>
            <a:lvl5pPr marL="857250" indent="-171450" algn="l" defTabSz="3429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1C2DA-52B1-DD43-A3B6-C3CA586AC7A6}"/>
              </a:ext>
            </a:extLst>
          </p:cNvPr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DFAA90AC-9B0A-AB4E-ABA9-347CBDC29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callout1">
            <a:avLst>
              <a:gd name="adj1" fmla="val 103511"/>
              <a:gd name="adj2" fmla="val 100069"/>
              <a:gd name="adj3" fmla="val 103502"/>
              <a:gd name="adj4" fmla="val -3408"/>
            </a:avLst>
          </a:prstGeom>
          <a:noFill/>
          <a:ln w="50800">
            <a:gradFill flip="none" rotWithShape="1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  <a:tileRect/>
            </a:gradFill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175E9-FC34-FA77-8141-F5AC300A319D}"/>
              </a:ext>
            </a:extLst>
          </p:cNvPr>
          <p:cNvSpPr txBox="1"/>
          <p:nvPr userDrawn="1"/>
        </p:nvSpPr>
        <p:spPr>
          <a:xfrm>
            <a:off x="9042400" y="11684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71450" indent="-171450" defTabSz="342900">
              <a:spcBef>
                <a:spcPts val="750"/>
              </a:spcBef>
              <a:buClr>
                <a:srgbClr val="1E4056"/>
              </a:buClr>
              <a:buSzPct val="75000"/>
              <a:buFont typeface="Barlow"/>
              <a:buChar char="►"/>
            </a:pPr>
            <a:endParaRPr lang="en-US" sz="1500" b="0" i="0">
              <a:solidFill>
                <a:srgbClr val="000000"/>
              </a:solidFill>
              <a:latin typeface="Barlow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1ABB7C-A117-0019-B3D5-E55CB1699F61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611E4F7D-31E0-7B7C-7319-15297790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552DDB0-35DE-B70A-DBEA-1DEA516FE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328490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 with background">
    <p:bg>
      <p:bgPr>
        <a:blipFill dpi="0" rotWithShape="1">
          <a:blip r:embed="rId2" cstate="print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E35DA1C-7BDA-46CC-8605-3C3990106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3801" r="3118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02D8C86E-7D7D-9D4A-8B51-99DC18991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rect">
            <a:avLst/>
          </a:prstGeom>
          <a:noFill/>
          <a:ln w="50800">
            <a:noFill/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4FDD4A-E05E-4A0D-B30A-9FA2AFDE09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759" y="177228"/>
            <a:ext cx="743729" cy="2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0DB24F-7EA0-13D3-3C4A-E0C54F2F753E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A6FD434-CE6B-F4FE-225C-7BFACDCD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7836-6541-4B3E-8C3F-819B311C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83827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 with background">
    <p:bg>
      <p:bgPr>
        <a:blipFill dpi="0" rotWithShape="1">
          <a:blip r:embed="rId2" cstate="print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E35DA1C-7BDA-46CC-8605-3C3990106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3801" r="3118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02D8C86E-7D7D-9D4A-8B51-99DC18991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rect">
            <a:avLst/>
          </a:prstGeom>
          <a:noFill/>
          <a:ln w="50800">
            <a:noFill/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4FDD4A-E05E-4A0D-B30A-9FA2AFDE09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759" y="177228"/>
            <a:ext cx="743729" cy="2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0DB24F-7EA0-13D3-3C4A-E0C54F2F753E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A6FD434-CE6B-F4FE-225C-7BFACDCD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7836-6541-4B3E-8C3F-819B311C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346085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Only with background">
    <p:bg>
      <p:bgPr>
        <a:blipFill dpi="0" rotWithShape="1">
          <a:blip r:embed="rId2" cstate="print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E35DA1C-7BDA-46CC-8605-3C3990106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3801" r="3118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02D8C86E-7D7D-9D4A-8B51-99DC18991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rect">
            <a:avLst/>
          </a:prstGeom>
          <a:noFill/>
          <a:ln w="50800">
            <a:noFill/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4FDD4A-E05E-4A0D-B30A-9FA2AFDE09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759" y="177228"/>
            <a:ext cx="743729" cy="2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0DB24F-7EA0-13D3-3C4A-E0C54F2F753E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A6FD434-CE6B-F4FE-225C-7BFACDCD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7836-6541-4B3E-8C3F-819B311C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127965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Only with background">
    <p:bg>
      <p:bgPr>
        <a:blipFill dpi="0" rotWithShape="1">
          <a:blip r:embed="rId2" cstate="print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E35DA1C-7BDA-46CC-8605-3C3990106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3801" r="3118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02D8C86E-7D7D-9D4A-8B51-99DC18991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rect">
            <a:avLst/>
          </a:prstGeom>
          <a:noFill/>
          <a:ln w="50800">
            <a:noFill/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4FDD4A-E05E-4A0D-B30A-9FA2AFDE09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759" y="177228"/>
            <a:ext cx="743729" cy="2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0DB24F-7EA0-13D3-3C4A-E0C54F2F753E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A6FD434-CE6B-F4FE-225C-7BFACDCD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7836-6541-4B3E-8C3F-819B311C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168769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552308" y="45688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 with background">
    <p:bg>
      <p:bgPr>
        <a:blipFill dpi="0" rotWithShape="1">
          <a:blip r:embed="rId2" cstate="print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E35DA1C-7BDA-46CC-8605-3C3990106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3801" r="3118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02D8C86E-7D7D-9D4A-8B51-99DC18991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rect">
            <a:avLst/>
          </a:prstGeom>
          <a:noFill/>
          <a:ln w="50800">
            <a:noFill/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4FDD4A-E05E-4A0D-B30A-9FA2AFDE09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759" y="177228"/>
            <a:ext cx="743729" cy="2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0DB24F-7EA0-13D3-3C4A-E0C54F2F753E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A6FD434-CE6B-F4FE-225C-7BFACDCD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7836-6541-4B3E-8C3F-819B311C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174337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Only with background">
    <p:bg>
      <p:bgPr>
        <a:blipFill dpi="0" rotWithShape="1">
          <a:blip r:embed="rId2" cstate="print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E35DA1C-7BDA-46CC-8605-3C3990106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3801" r="3118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02D8C86E-7D7D-9D4A-8B51-99DC18991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rect">
            <a:avLst/>
          </a:prstGeom>
          <a:noFill/>
          <a:ln w="50800">
            <a:noFill/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4FDD4A-E05E-4A0D-B30A-9FA2AFDE09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759" y="177228"/>
            <a:ext cx="743729" cy="2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0DB24F-7EA0-13D3-3C4A-E0C54F2F753E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A6FD434-CE6B-F4FE-225C-7BFACDCD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7836-6541-4B3E-8C3F-819B311C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26354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Only with background">
    <p:bg>
      <p:bgPr>
        <a:blipFill dpi="0" rotWithShape="1">
          <a:blip r:embed="rId2" cstate="print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E35DA1C-7BDA-46CC-8605-3C3990106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3801" r="3118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02D8C86E-7D7D-9D4A-8B51-99DC18991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rect">
            <a:avLst/>
          </a:prstGeom>
          <a:noFill/>
          <a:ln w="50800">
            <a:noFill/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4FDD4A-E05E-4A0D-B30A-9FA2AFDE09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759" y="177228"/>
            <a:ext cx="743729" cy="2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0DB24F-7EA0-13D3-3C4A-E0C54F2F753E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A6FD434-CE6B-F4FE-225C-7BFACDCD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7836-6541-4B3E-8C3F-819B311C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146625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Only with background">
    <p:bg>
      <p:bgPr>
        <a:blipFill dpi="0" rotWithShape="1">
          <a:blip r:embed="rId2" cstate="print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E35DA1C-7BDA-46CC-8605-3C3990106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3801" r="3118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02D8C86E-7D7D-9D4A-8B51-99DC18991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rect">
            <a:avLst/>
          </a:prstGeom>
          <a:noFill/>
          <a:ln w="50800">
            <a:noFill/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4FDD4A-E05E-4A0D-B30A-9FA2AFDE09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759" y="177228"/>
            <a:ext cx="743729" cy="2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0DB24F-7EA0-13D3-3C4A-E0C54F2F753E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A6FD434-CE6B-F4FE-225C-7BFACDCD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7836-6541-4B3E-8C3F-819B311C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2659702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Only with background">
    <p:bg>
      <p:bgPr>
        <a:blipFill dpi="0" rotWithShape="1">
          <a:blip r:embed="rId2" cstate="print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E35DA1C-7BDA-46CC-8605-3C3990106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3801" r="3118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02D8C86E-7D7D-9D4A-8B51-99DC18991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rect">
            <a:avLst/>
          </a:prstGeom>
          <a:noFill/>
          <a:ln w="50800">
            <a:noFill/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4FDD4A-E05E-4A0D-B30A-9FA2AFDE09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759" y="177228"/>
            <a:ext cx="743729" cy="2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0DB24F-7EA0-13D3-3C4A-E0C54F2F753E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A6FD434-CE6B-F4FE-225C-7BFACDCD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7836-6541-4B3E-8C3F-819B311C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378360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Only with background">
    <p:bg>
      <p:bgPr>
        <a:blipFill dpi="0" rotWithShape="1">
          <a:blip r:embed="rId2" cstate="print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E35DA1C-7BDA-46CC-8605-3C3990106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3801" r="3118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02D8C86E-7D7D-9D4A-8B51-99DC18991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rect">
            <a:avLst/>
          </a:prstGeom>
          <a:noFill/>
          <a:ln w="50800">
            <a:noFill/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4FDD4A-E05E-4A0D-B30A-9FA2AFDE09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759" y="177228"/>
            <a:ext cx="743729" cy="2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0DB24F-7EA0-13D3-3C4A-E0C54F2F753E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A6FD434-CE6B-F4FE-225C-7BFACDCD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7836-6541-4B3E-8C3F-819B311C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296200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Only with background">
    <p:bg>
      <p:bgPr>
        <a:blipFill dpi="0" rotWithShape="1">
          <a:blip r:embed="rId2" cstate="print">
            <a:alphaModFix amt="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7E35DA1C-7BDA-46CC-8605-3C39901068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alphaModFix amt="70000"/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3801" r="3118"/>
          <a:stretch/>
        </p:blipFill>
        <p:spPr>
          <a:xfrm flipH="1">
            <a:off x="-1" y="0"/>
            <a:ext cx="9144000" cy="5143500"/>
          </a:xfrm>
          <a:prstGeom prst="rect">
            <a:avLst/>
          </a:prstGeom>
        </p:spPr>
      </p:pic>
      <p:sp>
        <p:nvSpPr>
          <p:cNvPr id="12" name="Title 5">
            <a:extLst>
              <a:ext uri="{FF2B5EF4-FFF2-40B4-BE49-F238E27FC236}">
                <a16:creationId xmlns:a16="http://schemas.microsoft.com/office/drawing/2014/main" id="{02D8C86E-7D7D-9D4A-8B51-99DC189910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175" y="164592"/>
            <a:ext cx="7715250" cy="360099"/>
          </a:xfrm>
          <a:prstGeom prst="rect">
            <a:avLst/>
          </a:prstGeom>
          <a:noFill/>
          <a:ln w="50800">
            <a:noFill/>
          </a:ln>
        </p:spPr>
        <p:txBody>
          <a:bodyPr vert="horz" wrap="square" lIns="0" tIns="0" rIns="0" bIns="27432" rtlCol="0" anchor="t" anchorCtr="0">
            <a:spAutoFit/>
          </a:bodyPr>
          <a:lstStyle>
            <a:lvl1pPr marL="0" indent="0" algn="l" defTabSz="3429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2700" b="0" i="0" kern="1200" baseline="0" dirty="0">
                <a:solidFill>
                  <a:schemeClr val="accent2"/>
                </a:solidFill>
                <a:latin typeface="Barlow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D4FDD4A-E05E-4A0D-B30A-9FA2AFDE099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89759" y="177228"/>
            <a:ext cx="743729" cy="29876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E0DB24F-7EA0-13D3-3C4A-E0C54F2F753E}"/>
              </a:ext>
            </a:extLst>
          </p:cNvPr>
          <p:cNvSpPr/>
          <p:nvPr userDrawn="1"/>
        </p:nvSpPr>
        <p:spPr>
          <a:xfrm>
            <a:off x="1" y="4955077"/>
            <a:ext cx="9143999" cy="188423"/>
          </a:xfrm>
          <a:prstGeom prst="rect">
            <a:avLst/>
          </a:prstGeom>
          <a:gradFill flip="none" rotWithShape="1">
            <a:gsLst>
              <a:gs pos="90000">
                <a:schemeClr val="accent2"/>
              </a:gs>
              <a:gs pos="0">
                <a:schemeClr val="accent1"/>
              </a:gs>
            </a:gsLst>
            <a:lin ang="10800000" scaled="1"/>
            <a:tileRect/>
          </a:gradFill>
        </p:spPr>
        <p:txBody>
          <a:bodyPr vert="horz" lIns="253746" tIns="68580" rIns="68580" bIns="68580" rtlCol="0" anchor="ctr" anchorCtr="0"/>
          <a:lstStyle/>
          <a:p>
            <a:pPr lvl="0"/>
            <a:endParaRPr lang="en-US" sz="675" b="0" i="0">
              <a:solidFill>
                <a:schemeClr val="bg1"/>
              </a:solidFill>
              <a:latin typeface="Barlow" pitchFamily="2" charset="77"/>
              <a:cs typeface="Arial Black" panose="020B0604020202020204" pitchFamily="34" charset="0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8A6FD434-CE6B-F4FE-225C-7BFACDCD5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175" y="4962013"/>
            <a:ext cx="5659303" cy="188423"/>
          </a:xfrm>
          <a:prstGeom prst="rect">
            <a:avLst/>
          </a:prstGeom>
          <a:noFill/>
        </p:spPr>
        <p:txBody>
          <a:bodyPr vert="horz" lIns="0" tIns="91440" rIns="91440" bIns="91440" rtlCol="0" anchor="ctr" anchorCtr="0">
            <a:noAutofit/>
          </a:bodyPr>
          <a:lstStyle>
            <a:lvl1pPr>
              <a:lnSpc>
                <a:spcPct val="80000"/>
              </a:lnSpc>
              <a:defRPr lang="en-US" sz="675" b="0" i="0" smtClean="0">
                <a:solidFill>
                  <a:schemeClr val="bg1"/>
                </a:solidFill>
                <a:latin typeface="Barlow" pitchFamily="2" charset="77"/>
                <a:cs typeface="Arial Black" panose="020B0604020202020204" pitchFamily="34" charset="0"/>
              </a:defRPr>
            </a:lvl1pPr>
          </a:lstStyle>
          <a:p>
            <a:r>
              <a:rPr lang="en-US"/>
              <a:t>Analog Devices Confidential Information. ©2023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7836-6541-4B3E-8C3F-819B311CA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972426" y="4959763"/>
            <a:ext cx="914399" cy="181487"/>
          </a:xfrm>
          <a:prstGeom prst="rect">
            <a:avLst/>
          </a:prstGeom>
        </p:spPr>
        <p:txBody>
          <a:bodyPr vert="horz" lIns="91440" tIns="91440" rIns="0" bIns="91440" rtlCol="0" anchor="ctr" anchorCtr="0"/>
          <a:lstStyle>
            <a:lvl1pPr algn="r">
              <a:lnSpc>
                <a:spcPct val="80000"/>
              </a:lnSpc>
              <a:defRPr kumimoji="0" lang="en-US" sz="750" b="1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rlow" pitchFamily="2" charset="77"/>
              </a:defRPr>
            </a:lvl1pPr>
          </a:lstStyle>
          <a:p>
            <a:pPr>
              <a:defRPr/>
            </a:pPr>
            <a:fld id="{A9CE67A1-BA7F-A74E-B5D7-615746DEEC2B}" type="slidenum">
              <a:rPr lang="en-US" smtClean="0"/>
              <a:pPr>
                <a:defRPr/>
              </a:pPr>
              <a:t>‹#›</a:t>
            </a:fld>
            <a:endParaRPr lang="en-US" baseline="-11000"/>
          </a:p>
        </p:txBody>
      </p:sp>
    </p:spTree>
    <p:extLst>
      <p:ext uri="{BB962C8B-B14F-4D97-AF65-F5344CB8AC3E}">
        <p14:creationId xmlns:p14="http://schemas.microsoft.com/office/powerpoint/2010/main" val="15920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552308" y="45688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552308" y="45688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552308" y="45688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552308" y="456886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/>
        </p:nvSpPr>
        <p:spPr>
          <a:xfrm>
            <a:off x="17284304" y="144661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1E4056"/>
              </a:buClr>
              <a:buSzPts val="1100"/>
              <a:buFont typeface="Barlow"/>
              <a:buNone/>
            </a:pPr>
            <a:endParaRPr sz="15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l="983" t="31368" r="520" b="18339"/>
          <a:stretch/>
        </p:blipFill>
        <p:spPr>
          <a:xfrm>
            <a:off x="0" y="-3902"/>
            <a:ext cx="9144000" cy="514740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/>
          <p:nvPr/>
        </p:nvSpPr>
        <p:spPr>
          <a:xfrm>
            <a:off x="0" y="-3903"/>
            <a:ext cx="4571999" cy="5147403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49803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975088" y="309446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1E4056"/>
              </a:buClr>
              <a:buSzPts val="1100"/>
              <a:buFont typeface="Barlow"/>
              <a:buNone/>
            </a:pPr>
            <a:endParaRPr sz="15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0604" y="309035"/>
            <a:ext cx="1159724" cy="46795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260604" y="3442716"/>
            <a:ext cx="417447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500" b="0" i="0" cap="none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Font typeface="Arial"/>
              <a:buNone/>
              <a:defRPr sz="1100" i="1">
                <a:solidFill>
                  <a:srgbClr val="DDF0FF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marL="3200400" lvl="6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marL="3657600" lvl="7" indent="-3175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marL="4114800" lvl="8" indent="-3175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260604" y="2870859"/>
            <a:ext cx="4174475" cy="49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Barlow"/>
              <a:buNone/>
              <a:defRPr sz="3600" i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0" y="4955077"/>
            <a:ext cx="9144000" cy="18842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chemeClr val="accent2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253750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ftr" idx="11"/>
          </p:nvPr>
        </p:nvSpPr>
        <p:spPr>
          <a:xfrm>
            <a:off x="257175" y="4962013"/>
            <a:ext cx="6044730" cy="18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ldNum" idx="12"/>
          </p:nvPr>
        </p:nvSpPr>
        <p:spPr>
          <a:xfrm>
            <a:off x="7972426" y="4959763"/>
            <a:ext cx="914399" cy="18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0" bIns="68575" anchor="ctr" anchorCtr="0">
            <a:normAutofit fontScale="55000" lnSpcReduction="20000"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aseline="-25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1E4056"/>
              </a:buClr>
              <a:buSzPts val="1100"/>
              <a:buFont typeface="Barlow"/>
              <a:buNone/>
            </a:pPr>
            <a:endParaRPr sz="15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57175" y="164592"/>
            <a:ext cx="7715250" cy="353173"/>
          </a:xfrm>
          <a:prstGeom prst="rect">
            <a:avLst/>
          </a:prstGeom>
          <a:noFill/>
          <a:ln w="508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20575" anchor="t" anchorCtr="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700"/>
              <a:buFont typeface="Barlow"/>
              <a:buNone/>
              <a:defRPr sz="2700" b="0" i="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9042400" y="11684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0" indent="-101600" algn="l" rtl="0">
              <a:spcBef>
                <a:spcPts val="0"/>
              </a:spcBef>
              <a:spcAft>
                <a:spcPts val="0"/>
              </a:spcAft>
              <a:buClr>
                <a:srgbClr val="1E4056"/>
              </a:buClr>
              <a:buSzPts val="1100"/>
              <a:buFont typeface="Barlow"/>
              <a:buNone/>
            </a:pPr>
            <a:endParaRPr sz="1500" b="0" i="0" u="none" strike="noStrike" cap="non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0" y="4955077"/>
            <a:ext cx="9144000" cy="18842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chemeClr val="accent2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spcFirstLastPara="1" wrap="square" lIns="253750" tIns="68575" rIns="68575" bIns="68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ftr" idx="11"/>
          </p:nvPr>
        </p:nvSpPr>
        <p:spPr>
          <a:xfrm>
            <a:off x="257175" y="4962013"/>
            <a:ext cx="6044730" cy="18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75" rIns="68575" bIns="6857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7972426" y="4959763"/>
            <a:ext cx="914399" cy="181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0" bIns="68575" anchor="ctr" anchorCtr="0">
            <a:normAutofit fontScale="55000" lnSpcReduction="20000"/>
          </a:bodyPr>
          <a:lstStyle>
            <a:lvl1pPr marL="0" marR="0" lvl="0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0" marR="0" lvl="1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0" marR="0" lvl="2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0" marR="0" lvl="3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0" marR="0" lvl="4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0" marR="0" lvl="5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0" marR="0" lvl="6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0" marR="0" lvl="7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0" marR="0" lvl="8" indent="0" algn="r">
              <a:lnSpc>
                <a:spcPct val="80000"/>
              </a:lnSpc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aseline="-25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2308" y="45688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38">
            <a:alphaModFix/>
          </a:blip>
          <a:stretch>
            <a:fillRect/>
          </a:stretch>
        </p:blipFill>
        <p:spPr>
          <a:xfrm>
            <a:off x="8071480" y="4908818"/>
            <a:ext cx="1058801" cy="2346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7" r:id="rId15"/>
    <p:sldLayoutId id="2147483668" r:id="rId16"/>
    <p:sldLayoutId id="2147483669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88" r:id="rId35"/>
    <p:sldLayoutId id="2147483689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95"/>
          <p:cNvSpPr/>
          <p:nvPr/>
        </p:nvSpPr>
        <p:spPr>
          <a:xfrm>
            <a:off x="8013225" y="4774504"/>
            <a:ext cx="1125900" cy="36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95"/>
          <p:cNvSpPr/>
          <p:nvPr/>
        </p:nvSpPr>
        <p:spPr>
          <a:xfrm>
            <a:off x="192146" y="442615"/>
            <a:ext cx="8840700" cy="4521300"/>
          </a:xfrm>
          <a:prstGeom prst="roundRect">
            <a:avLst>
              <a:gd name="adj" fmla="val 4940"/>
            </a:avLst>
          </a:prstGeom>
          <a:solidFill>
            <a:srgbClr val="D9DCD6"/>
          </a:solidFill>
          <a:ln w="19050" cap="flat" cmpd="sng">
            <a:solidFill>
              <a:srgbClr val="B9BAB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3" name="Google Shape;973;p95"/>
          <p:cNvSpPr/>
          <p:nvPr/>
        </p:nvSpPr>
        <p:spPr>
          <a:xfrm>
            <a:off x="2283725" y="749550"/>
            <a:ext cx="2561400" cy="4088100"/>
          </a:xfrm>
          <a:prstGeom prst="roundRect">
            <a:avLst>
              <a:gd name="adj" fmla="val 8589"/>
            </a:avLst>
          </a:prstGeom>
          <a:solidFill>
            <a:srgbClr val="81C3D7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95"/>
          <p:cNvSpPr/>
          <p:nvPr/>
        </p:nvSpPr>
        <p:spPr>
          <a:xfrm>
            <a:off x="375950" y="744275"/>
            <a:ext cx="1782300" cy="4088100"/>
          </a:xfrm>
          <a:prstGeom prst="roundRect">
            <a:avLst>
              <a:gd name="adj" fmla="val 11322"/>
            </a:avLst>
          </a:prstGeom>
          <a:solidFill>
            <a:srgbClr val="81C3D7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95"/>
          <p:cNvSpPr/>
          <p:nvPr/>
        </p:nvSpPr>
        <p:spPr>
          <a:xfrm>
            <a:off x="4997606" y="755989"/>
            <a:ext cx="947700" cy="1986000"/>
          </a:xfrm>
          <a:prstGeom prst="roundRect">
            <a:avLst>
              <a:gd name="adj" fmla="val 16667"/>
            </a:avLst>
          </a:prstGeom>
          <a:solidFill>
            <a:srgbClr val="81C3D7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95"/>
          <p:cNvSpPr/>
          <p:nvPr/>
        </p:nvSpPr>
        <p:spPr>
          <a:xfrm>
            <a:off x="7640464" y="801081"/>
            <a:ext cx="1299600" cy="1080900"/>
          </a:xfrm>
          <a:prstGeom prst="roundRect">
            <a:avLst>
              <a:gd name="adj" fmla="val 16667"/>
            </a:avLst>
          </a:prstGeom>
          <a:solidFill>
            <a:srgbClr val="81C3D7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95"/>
          <p:cNvSpPr/>
          <p:nvPr/>
        </p:nvSpPr>
        <p:spPr>
          <a:xfrm>
            <a:off x="534450" y="1389875"/>
            <a:ext cx="1466400" cy="19860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Conventional Beamformer (aka </a:t>
            </a:r>
            <a:r>
              <a:rPr lang="en" sz="900" i="0" u="none" strike="noStrike" cap="none">
                <a:solidFill>
                  <a:schemeClr val="lt1"/>
                </a:solidFill>
              </a:rPr>
              <a:t>Delay and Sum)</a:t>
            </a:r>
            <a:endParaRPr sz="900" i="0" u="none" strike="noStrike" cap="none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</a:endParaRPr>
          </a:p>
        </p:txBody>
      </p:sp>
      <p:sp>
        <p:nvSpPr>
          <p:cNvPr id="978" name="Google Shape;978;p95"/>
          <p:cNvSpPr/>
          <p:nvPr/>
        </p:nvSpPr>
        <p:spPr>
          <a:xfrm>
            <a:off x="2559938" y="1289717"/>
            <a:ext cx="678600" cy="2859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chemeClr val="lt1"/>
                </a:solidFill>
              </a:rPr>
              <a:t>MVDR</a:t>
            </a:r>
            <a:endParaRPr sz="4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chemeClr val="lt1"/>
                </a:solidFill>
              </a:rPr>
              <a:t>Capon</a:t>
            </a:r>
            <a:endParaRPr sz="400"/>
          </a:p>
        </p:txBody>
      </p:sp>
      <p:sp>
        <p:nvSpPr>
          <p:cNvPr id="979" name="Google Shape;979;p95"/>
          <p:cNvSpPr/>
          <p:nvPr/>
        </p:nvSpPr>
        <p:spPr>
          <a:xfrm>
            <a:off x="2626238" y="1825110"/>
            <a:ext cx="546000" cy="1644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chemeClr val="lt1"/>
                </a:solidFill>
              </a:rPr>
              <a:t>DMI/SMI</a:t>
            </a:r>
            <a:endParaRPr sz="400"/>
          </a:p>
        </p:txBody>
      </p:sp>
      <p:sp>
        <p:nvSpPr>
          <p:cNvPr id="980" name="Google Shape;980;p95"/>
          <p:cNvSpPr/>
          <p:nvPr/>
        </p:nvSpPr>
        <p:spPr>
          <a:xfrm>
            <a:off x="3788450" y="1435056"/>
            <a:ext cx="546000" cy="1644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chemeClr val="lt1"/>
                </a:solidFill>
              </a:rPr>
              <a:t>Frost</a:t>
            </a:r>
            <a:endParaRPr sz="400"/>
          </a:p>
        </p:txBody>
      </p:sp>
      <p:sp>
        <p:nvSpPr>
          <p:cNvPr id="981" name="Google Shape;981;p95"/>
          <p:cNvSpPr/>
          <p:nvPr/>
        </p:nvSpPr>
        <p:spPr>
          <a:xfrm>
            <a:off x="3788450" y="1943551"/>
            <a:ext cx="546000" cy="1644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chemeClr val="lt1"/>
                </a:solidFill>
              </a:rPr>
              <a:t>RLS</a:t>
            </a:r>
            <a:endParaRPr sz="400"/>
          </a:p>
        </p:txBody>
      </p:sp>
      <p:sp>
        <p:nvSpPr>
          <p:cNvPr id="982" name="Google Shape;982;p95"/>
          <p:cNvSpPr/>
          <p:nvPr/>
        </p:nvSpPr>
        <p:spPr>
          <a:xfrm>
            <a:off x="3589100" y="1708420"/>
            <a:ext cx="944700" cy="2235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chemeClr val="lt1"/>
                </a:solidFill>
              </a:rPr>
              <a:t>LMS/Griffiths</a:t>
            </a:r>
            <a:endParaRPr sz="400"/>
          </a:p>
        </p:txBody>
      </p:sp>
      <p:sp>
        <p:nvSpPr>
          <p:cNvPr id="983" name="Google Shape;983;p95"/>
          <p:cNvSpPr/>
          <p:nvPr/>
        </p:nvSpPr>
        <p:spPr>
          <a:xfrm>
            <a:off x="984275" y="4421516"/>
            <a:ext cx="510600" cy="1917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i="0" u="none" strike="noStrike" cap="none">
                <a:solidFill>
                  <a:schemeClr val="lt1"/>
                </a:solidFill>
              </a:rPr>
              <a:t>OLS</a:t>
            </a:r>
            <a:endParaRPr sz="300"/>
          </a:p>
        </p:txBody>
      </p:sp>
      <p:sp>
        <p:nvSpPr>
          <p:cNvPr id="984" name="Google Shape;984;p95"/>
          <p:cNvSpPr/>
          <p:nvPr/>
        </p:nvSpPr>
        <p:spPr>
          <a:xfrm>
            <a:off x="5057775" y="1694713"/>
            <a:ext cx="811200" cy="2943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BSS Techniques</a:t>
            </a:r>
            <a:endParaRPr sz="400"/>
          </a:p>
        </p:txBody>
      </p:sp>
      <p:sp>
        <p:nvSpPr>
          <p:cNvPr id="985" name="Google Shape;985;p95"/>
          <p:cNvSpPr/>
          <p:nvPr/>
        </p:nvSpPr>
        <p:spPr>
          <a:xfrm>
            <a:off x="5108775" y="1400467"/>
            <a:ext cx="709200" cy="2142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ICA based </a:t>
            </a:r>
            <a:endParaRPr sz="400"/>
          </a:p>
        </p:txBody>
      </p:sp>
      <p:sp>
        <p:nvSpPr>
          <p:cNvPr id="986" name="Google Shape;986;p95"/>
          <p:cNvSpPr/>
          <p:nvPr/>
        </p:nvSpPr>
        <p:spPr>
          <a:xfrm>
            <a:off x="5108775" y="1026332"/>
            <a:ext cx="709200" cy="2943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Constant Modulus</a:t>
            </a:r>
            <a:endParaRPr sz="400"/>
          </a:p>
        </p:txBody>
      </p:sp>
      <p:sp>
        <p:nvSpPr>
          <p:cNvPr id="987" name="Google Shape;987;p95"/>
          <p:cNvSpPr/>
          <p:nvPr/>
        </p:nvSpPr>
        <p:spPr>
          <a:xfrm>
            <a:off x="714149" y="2774603"/>
            <a:ext cx="1095300" cy="420600"/>
          </a:xfrm>
          <a:prstGeom prst="rect">
            <a:avLst/>
          </a:prstGeom>
          <a:solidFill>
            <a:srgbClr val="16425B"/>
          </a:solidFill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Switched Beam</a:t>
            </a:r>
            <a:endParaRPr sz="900">
              <a:solidFill>
                <a:schemeClr val="lt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(aka </a:t>
            </a: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Blass/Butler Matrix</a:t>
            </a:r>
            <a:r>
              <a:rPr lang="en" sz="600">
                <a:solidFill>
                  <a:schemeClr val="lt1"/>
                </a:solidFill>
              </a:rPr>
              <a:t>, </a:t>
            </a:r>
            <a:r>
              <a:rPr lang="en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primarily for analog arrays)</a:t>
            </a:r>
            <a:endParaRPr sz="600"/>
          </a:p>
        </p:txBody>
      </p:sp>
      <p:sp>
        <p:nvSpPr>
          <p:cNvPr id="988" name="Google Shape;988;p95"/>
          <p:cNvSpPr/>
          <p:nvPr/>
        </p:nvSpPr>
        <p:spPr>
          <a:xfrm>
            <a:off x="2470388" y="2069608"/>
            <a:ext cx="857700" cy="4503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Sidelobe Canceller</a:t>
            </a:r>
            <a:endParaRPr sz="4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(Howell Array)</a:t>
            </a:r>
            <a:endParaRPr sz="400"/>
          </a:p>
        </p:txBody>
      </p:sp>
      <p:sp>
        <p:nvSpPr>
          <p:cNvPr id="989" name="Google Shape;989;p95"/>
          <p:cNvSpPr/>
          <p:nvPr/>
        </p:nvSpPr>
        <p:spPr>
          <a:xfrm>
            <a:off x="2351588" y="3661097"/>
            <a:ext cx="1095300" cy="5544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Multiple Sidelobe Canceller</a:t>
            </a:r>
            <a:endParaRPr sz="4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(Applebaum Array)</a:t>
            </a:r>
            <a:endParaRPr sz="400"/>
          </a:p>
        </p:txBody>
      </p:sp>
      <p:sp>
        <p:nvSpPr>
          <p:cNvPr id="990" name="Google Shape;990;p95"/>
          <p:cNvSpPr/>
          <p:nvPr/>
        </p:nvSpPr>
        <p:spPr>
          <a:xfrm>
            <a:off x="2581688" y="1580726"/>
            <a:ext cx="635100" cy="1644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chemeClr val="lt1"/>
                </a:solidFill>
              </a:rPr>
              <a:t>LCMV</a:t>
            </a:r>
            <a:endParaRPr sz="400"/>
          </a:p>
        </p:txBody>
      </p:sp>
      <p:sp>
        <p:nvSpPr>
          <p:cNvPr id="991" name="Google Shape;991;p95"/>
          <p:cNvSpPr/>
          <p:nvPr/>
        </p:nvSpPr>
        <p:spPr>
          <a:xfrm>
            <a:off x="5145825" y="2068847"/>
            <a:ext cx="635100" cy="2142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DILFAST</a:t>
            </a:r>
            <a:endParaRPr sz="400"/>
          </a:p>
        </p:txBody>
      </p:sp>
      <p:sp>
        <p:nvSpPr>
          <p:cNvPr id="992" name="Google Shape;992;p95"/>
          <p:cNvSpPr/>
          <p:nvPr/>
        </p:nvSpPr>
        <p:spPr>
          <a:xfrm>
            <a:off x="5145825" y="2363094"/>
            <a:ext cx="635100" cy="1998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SCORE</a:t>
            </a:r>
            <a:endParaRPr sz="400"/>
          </a:p>
        </p:txBody>
      </p:sp>
      <p:sp>
        <p:nvSpPr>
          <p:cNvPr id="994" name="Google Shape;994;p95"/>
          <p:cNvSpPr/>
          <p:nvPr/>
        </p:nvSpPr>
        <p:spPr>
          <a:xfrm>
            <a:off x="6494035" y="848600"/>
            <a:ext cx="735600" cy="369000"/>
          </a:xfrm>
          <a:prstGeom prst="roundRect">
            <a:avLst>
              <a:gd name="adj" fmla="val 0"/>
            </a:avLst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Roanoke Doppler</a:t>
            </a:r>
            <a:endParaRPr sz="400"/>
          </a:p>
        </p:txBody>
      </p:sp>
      <p:sp>
        <p:nvSpPr>
          <p:cNvPr id="995" name="Google Shape;995;p95"/>
          <p:cNvSpPr/>
          <p:nvPr/>
        </p:nvSpPr>
        <p:spPr>
          <a:xfrm>
            <a:off x="7914018" y="1066000"/>
            <a:ext cx="740700" cy="285900"/>
          </a:xfrm>
          <a:prstGeom prst="roundRect">
            <a:avLst>
              <a:gd name="adj" fmla="val 0"/>
            </a:avLst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chemeClr val="lt1"/>
                </a:solidFill>
              </a:rPr>
              <a:t>MUSIC</a:t>
            </a:r>
            <a:endParaRPr sz="400"/>
          </a:p>
        </p:txBody>
      </p:sp>
      <p:sp>
        <p:nvSpPr>
          <p:cNvPr id="996" name="Google Shape;996;p95"/>
          <p:cNvSpPr/>
          <p:nvPr/>
        </p:nvSpPr>
        <p:spPr>
          <a:xfrm>
            <a:off x="7914018" y="1467034"/>
            <a:ext cx="740700" cy="285900"/>
          </a:xfrm>
          <a:prstGeom prst="roundRect">
            <a:avLst>
              <a:gd name="adj" fmla="val 0"/>
            </a:avLst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ESPIRIT</a:t>
            </a:r>
            <a:endParaRPr sz="400"/>
          </a:p>
        </p:txBody>
      </p:sp>
      <p:sp>
        <p:nvSpPr>
          <p:cNvPr id="997" name="Google Shape;997;p95"/>
          <p:cNvSpPr/>
          <p:nvPr/>
        </p:nvSpPr>
        <p:spPr>
          <a:xfrm>
            <a:off x="6298885" y="1301397"/>
            <a:ext cx="1125900" cy="454200"/>
          </a:xfrm>
          <a:prstGeom prst="roundRect">
            <a:avLst>
              <a:gd name="adj" fmla="val 0"/>
            </a:avLst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0" u="none" strike="noStrike" cap="none">
                <a:solidFill>
                  <a:schemeClr val="lt1"/>
                </a:solidFill>
              </a:rPr>
              <a:t>Piserenko Decomposition aka Null Steering</a:t>
            </a:r>
            <a:endParaRPr sz="400"/>
          </a:p>
        </p:txBody>
      </p:sp>
      <p:sp>
        <p:nvSpPr>
          <p:cNvPr id="998" name="Google Shape;998;p95"/>
          <p:cNvSpPr/>
          <p:nvPr/>
        </p:nvSpPr>
        <p:spPr>
          <a:xfrm>
            <a:off x="2504288" y="2600005"/>
            <a:ext cx="789900" cy="2736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 SNR</a:t>
            </a:r>
            <a:endParaRPr sz="400"/>
          </a:p>
        </p:txBody>
      </p:sp>
      <p:sp>
        <p:nvSpPr>
          <p:cNvPr id="999" name="Google Shape;999;p95"/>
          <p:cNvSpPr/>
          <p:nvPr/>
        </p:nvSpPr>
        <p:spPr>
          <a:xfrm>
            <a:off x="2504288" y="2953703"/>
            <a:ext cx="789900" cy="2736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 SINR</a:t>
            </a:r>
            <a:endParaRPr sz="400"/>
          </a:p>
        </p:txBody>
      </p:sp>
      <p:sp>
        <p:nvSpPr>
          <p:cNvPr id="1000" name="Google Shape;1000;p95"/>
          <p:cNvSpPr/>
          <p:nvPr/>
        </p:nvSpPr>
        <p:spPr>
          <a:xfrm>
            <a:off x="3515775" y="2214975"/>
            <a:ext cx="1091400" cy="5169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Dynamic Multiple Sidelobe Canceller</a:t>
            </a:r>
            <a:endParaRPr sz="4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(Applebaum Array)</a:t>
            </a:r>
            <a:endParaRPr sz="400"/>
          </a:p>
        </p:txBody>
      </p:sp>
      <p:sp>
        <p:nvSpPr>
          <p:cNvPr id="1001" name="Google Shape;1001;p95"/>
          <p:cNvSpPr/>
          <p:nvPr/>
        </p:nvSpPr>
        <p:spPr>
          <a:xfrm>
            <a:off x="762275" y="4015258"/>
            <a:ext cx="954600" cy="3033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Pattern Synthesis</a:t>
            </a:r>
            <a:endParaRPr sz="300"/>
          </a:p>
        </p:txBody>
      </p:sp>
      <p:sp>
        <p:nvSpPr>
          <p:cNvPr id="1002" name="Google Shape;1002;p95"/>
          <p:cNvSpPr/>
          <p:nvPr/>
        </p:nvSpPr>
        <p:spPr>
          <a:xfrm>
            <a:off x="762275" y="3491673"/>
            <a:ext cx="954600" cy="4206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Woodward Lawson Technique</a:t>
            </a:r>
            <a:endParaRPr sz="300"/>
          </a:p>
        </p:txBody>
      </p:sp>
      <p:sp>
        <p:nvSpPr>
          <p:cNvPr id="1003" name="Google Shape;1003;p95"/>
          <p:cNvSpPr/>
          <p:nvPr/>
        </p:nvSpPr>
        <p:spPr>
          <a:xfrm>
            <a:off x="2504288" y="3307400"/>
            <a:ext cx="789900" cy="273600"/>
          </a:xfrm>
          <a:prstGeom prst="rect">
            <a:avLst/>
          </a:prstGeom>
          <a:solidFill>
            <a:srgbClr val="16425B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Max Likelihood</a:t>
            </a:r>
            <a:endParaRPr sz="400"/>
          </a:p>
        </p:txBody>
      </p:sp>
      <p:cxnSp>
        <p:nvCxnSpPr>
          <p:cNvPr id="1004" name="Google Shape;1004;p95"/>
          <p:cNvCxnSpPr>
            <a:endCxn id="980" idx="1"/>
          </p:cNvCxnSpPr>
          <p:nvPr/>
        </p:nvCxnSpPr>
        <p:spPr>
          <a:xfrm rot="10800000" flipH="1">
            <a:off x="3237350" y="1517256"/>
            <a:ext cx="551100" cy="1686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5" name="Google Shape;1005;p95"/>
          <p:cNvCxnSpPr/>
          <p:nvPr/>
        </p:nvCxnSpPr>
        <p:spPr>
          <a:xfrm>
            <a:off x="3238544" y="1417656"/>
            <a:ext cx="538800" cy="71700"/>
          </a:xfrm>
          <a:prstGeom prst="straightConnector1">
            <a:avLst/>
          </a:prstGeom>
          <a:noFill/>
          <a:ln w="19050" cap="flat" cmpd="sng">
            <a:solidFill>
              <a:srgbClr val="78206E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6" name="Google Shape;1006;p95"/>
          <p:cNvCxnSpPr/>
          <p:nvPr/>
        </p:nvCxnSpPr>
        <p:spPr>
          <a:xfrm>
            <a:off x="3174891" y="1907263"/>
            <a:ext cx="391200" cy="288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07" name="Google Shape;1007;p95"/>
          <p:cNvCxnSpPr/>
          <p:nvPr/>
        </p:nvCxnSpPr>
        <p:spPr>
          <a:xfrm>
            <a:off x="6085417" y="442615"/>
            <a:ext cx="0" cy="4521300"/>
          </a:xfrm>
          <a:prstGeom prst="straightConnector1">
            <a:avLst/>
          </a:prstGeom>
          <a:noFill/>
          <a:ln w="19050" cap="flat" cmpd="sng">
            <a:solidFill>
              <a:srgbClr val="B9BAB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8" name="Google Shape;1008;p95"/>
          <p:cNvSpPr txBox="1"/>
          <p:nvPr/>
        </p:nvSpPr>
        <p:spPr>
          <a:xfrm>
            <a:off x="2187680" y="469091"/>
            <a:ext cx="28275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Beamforming Techniques</a:t>
            </a:r>
            <a:endParaRPr sz="400"/>
          </a:p>
        </p:txBody>
      </p:sp>
      <p:sp>
        <p:nvSpPr>
          <p:cNvPr id="1009" name="Google Shape;1009;p95"/>
          <p:cNvSpPr txBox="1"/>
          <p:nvPr/>
        </p:nvSpPr>
        <p:spPr>
          <a:xfrm>
            <a:off x="6601450" y="4028038"/>
            <a:ext cx="19371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Spatial Multiplexing</a:t>
            </a:r>
            <a:endParaRPr sz="400"/>
          </a:p>
        </p:txBody>
      </p:sp>
      <p:sp>
        <p:nvSpPr>
          <p:cNvPr id="1010" name="Google Shape;1010;p95"/>
          <p:cNvSpPr txBox="1"/>
          <p:nvPr/>
        </p:nvSpPr>
        <p:spPr>
          <a:xfrm>
            <a:off x="6409777" y="471979"/>
            <a:ext cx="23583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 of Arrival (DOA)</a:t>
            </a:r>
            <a:endParaRPr sz="400"/>
          </a:p>
        </p:txBody>
      </p:sp>
      <p:sp>
        <p:nvSpPr>
          <p:cNvPr id="1011" name="Google Shape;1011;p95"/>
          <p:cNvSpPr txBox="1"/>
          <p:nvPr/>
        </p:nvSpPr>
        <p:spPr>
          <a:xfrm>
            <a:off x="7655485" y="822947"/>
            <a:ext cx="1249500" cy="1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Subspace-based</a:t>
            </a:r>
            <a:endParaRPr sz="300" b="1"/>
          </a:p>
        </p:txBody>
      </p:sp>
      <p:sp>
        <p:nvSpPr>
          <p:cNvPr id="1012" name="Google Shape;1012;p95"/>
          <p:cNvSpPr txBox="1"/>
          <p:nvPr/>
        </p:nvSpPr>
        <p:spPr>
          <a:xfrm>
            <a:off x="5195325" y="766707"/>
            <a:ext cx="5361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Blind</a:t>
            </a:r>
            <a:endParaRPr sz="400" b="1"/>
          </a:p>
        </p:txBody>
      </p:sp>
      <p:sp>
        <p:nvSpPr>
          <p:cNvPr id="1013" name="Google Shape;1013;p95"/>
          <p:cNvSpPr txBox="1"/>
          <p:nvPr/>
        </p:nvSpPr>
        <p:spPr>
          <a:xfrm>
            <a:off x="238325" y="766707"/>
            <a:ext cx="2002500" cy="3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</a:rPr>
              <a:t>Traditional</a:t>
            </a:r>
            <a:endParaRPr sz="4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(</a:t>
            </a:r>
            <a:r>
              <a:rPr lang="en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Independent/Deterministic)</a:t>
            </a:r>
            <a:endParaRPr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95"/>
          <p:cNvSpPr txBox="1"/>
          <p:nvPr/>
        </p:nvSpPr>
        <p:spPr>
          <a:xfrm>
            <a:off x="3141919" y="766707"/>
            <a:ext cx="828600" cy="2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</a:rPr>
              <a:t>Adaptive</a:t>
            </a:r>
            <a:endParaRPr sz="400" b="1"/>
          </a:p>
        </p:txBody>
      </p:sp>
      <p:sp>
        <p:nvSpPr>
          <p:cNvPr id="1015" name="Google Shape;1015;p95"/>
          <p:cNvSpPr txBox="1"/>
          <p:nvPr/>
        </p:nvSpPr>
        <p:spPr>
          <a:xfrm>
            <a:off x="2421938" y="1033718"/>
            <a:ext cx="954600" cy="1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u="sng">
                <a:solidFill>
                  <a:schemeClr val="dk1"/>
                </a:solidFill>
              </a:rPr>
              <a:t>Block-based</a:t>
            </a:r>
            <a:endParaRPr sz="400" b="1" u="sng"/>
          </a:p>
        </p:txBody>
      </p:sp>
      <p:sp>
        <p:nvSpPr>
          <p:cNvPr id="1016" name="Google Shape;1016;p95"/>
          <p:cNvSpPr txBox="1"/>
          <p:nvPr/>
        </p:nvSpPr>
        <p:spPr>
          <a:xfrm>
            <a:off x="3358550" y="1026032"/>
            <a:ext cx="14058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u="sng">
                <a:solidFill>
                  <a:schemeClr val="dk1"/>
                </a:solidFill>
              </a:rPr>
              <a:t>Iterative</a:t>
            </a:r>
            <a:endParaRPr sz="900" b="1" u="sng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(Snapshot/Update Based)</a:t>
            </a:r>
            <a:endParaRPr sz="300"/>
          </a:p>
        </p:txBody>
      </p:sp>
      <p:grpSp>
        <p:nvGrpSpPr>
          <p:cNvPr id="1017" name="Google Shape;1017;p95"/>
          <p:cNvGrpSpPr/>
          <p:nvPr/>
        </p:nvGrpSpPr>
        <p:grpSpPr>
          <a:xfrm>
            <a:off x="818259" y="1824547"/>
            <a:ext cx="954600" cy="798300"/>
            <a:chOff x="792450" y="3671488"/>
            <a:chExt cx="954600" cy="798300"/>
          </a:xfrm>
        </p:grpSpPr>
        <p:sp>
          <p:nvSpPr>
            <p:cNvPr id="1018" name="Google Shape;1018;p95"/>
            <p:cNvSpPr/>
            <p:nvPr/>
          </p:nvSpPr>
          <p:spPr>
            <a:xfrm>
              <a:off x="792450" y="3671488"/>
              <a:ext cx="954600" cy="798300"/>
            </a:xfrm>
            <a:prstGeom prst="rect">
              <a:avLst/>
            </a:prstGeom>
            <a:solidFill>
              <a:srgbClr val="16425B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4075" tIns="12025" rIns="24075" bIns="12025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i="0" u="none" strike="noStrike" cap="none">
                  <a:solidFill>
                    <a:schemeClr val="lt1"/>
                  </a:solidFill>
                </a:rPr>
                <a:t>Tapering</a:t>
              </a:r>
              <a:endParaRPr sz="900">
                <a:solidFill>
                  <a:schemeClr val="lt1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>
                  <a:solidFill>
                    <a:schemeClr val="lt1"/>
                  </a:solidFill>
                </a:rPr>
                <a:t>(Optional Addon)</a:t>
              </a:r>
              <a:endParaRPr sz="700">
                <a:solidFill>
                  <a:schemeClr val="lt1"/>
                </a:solidFill>
              </a:endParaRPr>
            </a:p>
          </p:txBody>
        </p:sp>
        <p:sp>
          <p:nvSpPr>
            <p:cNvPr id="1019" name="Google Shape;1019;p95"/>
            <p:cNvSpPr/>
            <p:nvPr/>
          </p:nvSpPr>
          <p:spPr>
            <a:xfrm>
              <a:off x="1020433" y="4124434"/>
              <a:ext cx="498600" cy="138900"/>
            </a:xfrm>
            <a:prstGeom prst="roundRect">
              <a:avLst>
                <a:gd name="adj" fmla="val 16667"/>
              </a:avLst>
            </a:prstGeom>
            <a:solidFill>
              <a:srgbClr val="16425B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4075" tIns="12025" rIns="24075" bIns="120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Chebychev</a:t>
              </a:r>
              <a:endPara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95"/>
            <p:cNvSpPr/>
            <p:nvPr/>
          </p:nvSpPr>
          <p:spPr>
            <a:xfrm>
              <a:off x="1020435" y="3964557"/>
              <a:ext cx="498600" cy="138900"/>
            </a:xfrm>
            <a:prstGeom prst="roundRect">
              <a:avLst>
                <a:gd name="adj" fmla="val 16667"/>
              </a:avLst>
            </a:prstGeom>
            <a:solidFill>
              <a:srgbClr val="16425B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4075" tIns="12025" rIns="24075" bIns="120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Hamming</a:t>
              </a:r>
              <a:endPara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95"/>
            <p:cNvSpPr/>
            <p:nvPr/>
          </p:nvSpPr>
          <p:spPr>
            <a:xfrm>
              <a:off x="910201" y="4296738"/>
              <a:ext cx="304200" cy="121800"/>
            </a:xfrm>
            <a:prstGeom prst="roundRect">
              <a:avLst>
                <a:gd name="adj" fmla="val 16667"/>
              </a:avLst>
            </a:prstGeom>
            <a:solidFill>
              <a:srgbClr val="16425B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4075" tIns="12025" rIns="24075" bIns="120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Taylor</a:t>
              </a:r>
              <a:endPara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95"/>
            <p:cNvSpPr/>
            <p:nvPr/>
          </p:nvSpPr>
          <p:spPr>
            <a:xfrm>
              <a:off x="1228591" y="4284323"/>
              <a:ext cx="446400" cy="138900"/>
            </a:xfrm>
            <a:prstGeom prst="roundRect">
              <a:avLst>
                <a:gd name="adj" fmla="val 16667"/>
              </a:avLst>
            </a:prstGeom>
            <a:solidFill>
              <a:srgbClr val="16425B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24075" tIns="12025" rIns="24075" bIns="120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 b="1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Binomial</a:t>
              </a:r>
              <a:endParaRPr sz="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3" name="Google Shape;1023;p95"/>
          <p:cNvSpPr/>
          <p:nvPr/>
        </p:nvSpPr>
        <p:spPr>
          <a:xfrm>
            <a:off x="4970593" y="4354147"/>
            <a:ext cx="146400" cy="1473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95"/>
          <p:cNvSpPr txBox="1"/>
          <p:nvPr/>
        </p:nvSpPr>
        <p:spPr>
          <a:xfrm>
            <a:off x="5166376" y="4215500"/>
            <a:ext cx="82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includes (expected) angle of SOI</a:t>
            </a:r>
            <a:endParaRPr sz="400"/>
          </a:p>
        </p:txBody>
      </p:sp>
      <p:sp>
        <p:nvSpPr>
          <p:cNvPr id="1025" name="Google Shape;1025;p95"/>
          <p:cNvSpPr/>
          <p:nvPr/>
        </p:nvSpPr>
        <p:spPr>
          <a:xfrm>
            <a:off x="3189829" y="1252262"/>
            <a:ext cx="82200" cy="834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95"/>
          <p:cNvSpPr/>
          <p:nvPr/>
        </p:nvSpPr>
        <p:spPr>
          <a:xfrm>
            <a:off x="3180010" y="1547513"/>
            <a:ext cx="82200" cy="822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95"/>
          <p:cNvSpPr/>
          <p:nvPr/>
        </p:nvSpPr>
        <p:spPr>
          <a:xfrm>
            <a:off x="3132665" y="1791652"/>
            <a:ext cx="82200" cy="822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95"/>
          <p:cNvSpPr/>
          <p:nvPr/>
        </p:nvSpPr>
        <p:spPr>
          <a:xfrm>
            <a:off x="4294101" y="1413388"/>
            <a:ext cx="82200" cy="834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95"/>
          <p:cNvSpPr/>
          <p:nvPr/>
        </p:nvSpPr>
        <p:spPr>
          <a:xfrm>
            <a:off x="4970593" y="4700228"/>
            <a:ext cx="146400" cy="147300"/>
          </a:xfrm>
          <a:prstGeom prst="ellipse">
            <a:avLst/>
          </a:prstGeom>
          <a:solidFill>
            <a:srgbClr val="8637BA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95"/>
          <p:cNvSpPr txBox="1"/>
          <p:nvPr/>
        </p:nvSpPr>
        <p:spPr>
          <a:xfrm>
            <a:off x="5166375" y="4637773"/>
            <a:ext cx="954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075" tIns="12025" rIns="24075" bIns="12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Needs pilots/exact signal</a:t>
            </a:r>
            <a:endParaRPr sz="400"/>
          </a:p>
        </p:txBody>
      </p:sp>
      <p:sp>
        <p:nvSpPr>
          <p:cNvPr id="1031" name="Google Shape;1031;p95"/>
          <p:cNvSpPr/>
          <p:nvPr/>
        </p:nvSpPr>
        <p:spPr>
          <a:xfrm>
            <a:off x="4467059" y="1677639"/>
            <a:ext cx="82200" cy="82200"/>
          </a:xfrm>
          <a:prstGeom prst="ellipse">
            <a:avLst/>
          </a:prstGeom>
          <a:solidFill>
            <a:srgbClr val="8637BA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95"/>
          <p:cNvSpPr/>
          <p:nvPr/>
        </p:nvSpPr>
        <p:spPr>
          <a:xfrm>
            <a:off x="4269175" y="1911722"/>
            <a:ext cx="82200" cy="82200"/>
          </a:xfrm>
          <a:prstGeom prst="ellipse">
            <a:avLst/>
          </a:prstGeom>
          <a:solidFill>
            <a:srgbClr val="8637BA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95"/>
          <p:cNvSpPr/>
          <p:nvPr/>
        </p:nvSpPr>
        <p:spPr>
          <a:xfrm>
            <a:off x="1937886" y="1358198"/>
            <a:ext cx="82200" cy="83400"/>
          </a:xfrm>
          <a:prstGeom prst="ellipse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95"/>
          <p:cNvSpPr txBox="1">
            <a:spLocks noGrp="1"/>
          </p:cNvSpPr>
          <p:nvPr>
            <p:ph type="title"/>
          </p:nvPr>
        </p:nvSpPr>
        <p:spPr>
          <a:xfrm>
            <a:off x="2906725" y="-100125"/>
            <a:ext cx="337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Impact"/>
                <a:ea typeface="Impact"/>
                <a:cs typeface="Impact"/>
                <a:sym typeface="Impact"/>
              </a:rPr>
              <a:t>Beamforming Taxonomy</a:t>
            </a:r>
            <a:endParaRPr sz="242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35" name="Google Shape;1035;p95"/>
          <p:cNvSpPr/>
          <p:nvPr/>
        </p:nvSpPr>
        <p:spPr>
          <a:xfrm>
            <a:off x="2888300" y="4323342"/>
            <a:ext cx="1212600" cy="454200"/>
          </a:xfrm>
          <a:prstGeom prst="roundRect">
            <a:avLst>
              <a:gd name="adj" fmla="val 32501"/>
            </a:avLst>
          </a:prstGeom>
          <a:solidFill>
            <a:srgbClr val="2F6690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900" b="1">
                <a:solidFill>
                  <a:schemeClr val="lt1"/>
                </a:solidFill>
              </a:rPr>
              <a:t>Space-Time Adaptive Processing (STAP)</a:t>
            </a:r>
            <a:endParaRPr sz="100">
              <a:solidFill>
                <a:schemeClr val="lt1"/>
              </a:solidFill>
            </a:endParaRPr>
          </a:p>
        </p:txBody>
      </p:sp>
      <p:cxnSp>
        <p:nvCxnSpPr>
          <p:cNvPr id="1036" name="Google Shape;1036;p95"/>
          <p:cNvCxnSpPr/>
          <p:nvPr/>
        </p:nvCxnSpPr>
        <p:spPr>
          <a:xfrm flipH="1">
            <a:off x="6092750" y="3384350"/>
            <a:ext cx="2960100" cy="21000"/>
          </a:xfrm>
          <a:prstGeom prst="straightConnector1">
            <a:avLst/>
          </a:prstGeom>
          <a:noFill/>
          <a:ln w="19050" cap="flat" cmpd="sng">
            <a:solidFill>
              <a:srgbClr val="B9BAB8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7" name="Google Shape;1037;p95"/>
          <p:cNvSpPr/>
          <p:nvPr/>
        </p:nvSpPr>
        <p:spPr>
          <a:xfrm>
            <a:off x="2495640" y="1211230"/>
            <a:ext cx="153300" cy="145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38C2CA-B6B6-5ABC-C798-598CB87E9E65}"/>
              </a:ext>
            </a:extLst>
          </p:cNvPr>
          <p:cNvGrpSpPr/>
          <p:nvPr/>
        </p:nvGrpSpPr>
        <p:grpSpPr>
          <a:xfrm>
            <a:off x="6148316" y="1839394"/>
            <a:ext cx="1445250" cy="747600"/>
            <a:chOff x="6210235" y="1839394"/>
            <a:chExt cx="1445250" cy="747600"/>
          </a:xfrm>
        </p:grpSpPr>
        <p:sp>
          <p:nvSpPr>
            <p:cNvPr id="993" name="Google Shape;993;p95"/>
            <p:cNvSpPr/>
            <p:nvPr/>
          </p:nvSpPr>
          <p:spPr>
            <a:xfrm>
              <a:off x="6210235" y="1839394"/>
              <a:ext cx="1445250" cy="747600"/>
            </a:xfrm>
            <a:prstGeom prst="roundRect">
              <a:avLst>
                <a:gd name="adj" fmla="val 0"/>
              </a:avLst>
            </a:prstGeom>
            <a:solidFill>
              <a:srgbClr val="16425B"/>
            </a:solidFill>
            <a:ln>
              <a:noFill/>
            </a:ln>
          </p:spPr>
          <p:txBody>
            <a:bodyPr spcFirstLastPara="1" wrap="square" lIns="24075" tIns="12025" rIns="24075" bIns="1202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i="0" u="none" strike="noStrike" cap="none" dirty="0">
                  <a:solidFill>
                    <a:schemeClr val="lt1"/>
                  </a:solidFill>
                </a:rPr>
                <a:t>Most techniques </a:t>
              </a:r>
              <a:r>
                <a:rPr lang="en" sz="900" dirty="0">
                  <a:solidFill>
                    <a:schemeClr val="lt1"/>
                  </a:solidFill>
                </a:rPr>
                <a:t>with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dirty="0">
                  <a:solidFill>
                    <a:schemeClr val="lt1"/>
                  </a:solidFill>
                </a:rPr>
                <a:t> </a:t>
              </a:r>
              <a:r>
                <a:rPr lang="en" sz="900" i="0" u="none" strike="noStrike" cap="none" dirty="0">
                  <a:solidFill>
                    <a:schemeClr val="lt1"/>
                  </a:solidFill>
                </a:rPr>
                <a:t>under </a:t>
              </a:r>
              <a:r>
                <a:rPr lang="en" sz="900" b="1" i="0" u="none" strike="noStrike" cap="none" dirty="0">
                  <a:solidFill>
                    <a:schemeClr val="lt1"/>
                  </a:solidFill>
                </a:rPr>
                <a:t>Beamforming </a:t>
              </a:r>
              <a:r>
                <a:rPr lang="en" sz="900" i="0" u="none" strike="noStrike" cap="none" dirty="0">
                  <a:solidFill>
                    <a:schemeClr val="lt1"/>
                  </a:solidFill>
                </a:rPr>
                <a:t>can be directly used to perform DOA</a:t>
              </a:r>
              <a:endParaRPr sz="400" dirty="0"/>
            </a:p>
          </p:txBody>
        </p:sp>
        <p:sp>
          <p:nvSpPr>
            <p:cNvPr id="1038" name="Google Shape;1038;p95"/>
            <p:cNvSpPr/>
            <p:nvPr/>
          </p:nvSpPr>
          <p:spPr>
            <a:xfrm>
              <a:off x="7486498" y="1919054"/>
              <a:ext cx="153300" cy="1458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9" name="Google Shape;1039;p95"/>
          <p:cNvSpPr/>
          <p:nvPr/>
        </p:nvSpPr>
        <p:spPr>
          <a:xfrm>
            <a:off x="487112" y="1326558"/>
            <a:ext cx="153300" cy="145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0" name="Google Shape;1040;p95"/>
          <p:cNvSpPr/>
          <p:nvPr/>
        </p:nvSpPr>
        <p:spPr>
          <a:xfrm>
            <a:off x="701058" y="3945200"/>
            <a:ext cx="153300" cy="145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1" name="Google Shape;1041;p95"/>
          <p:cNvSpPr/>
          <p:nvPr/>
        </p:nvSpPr>
        <p:spPr>
          <a:xfrm>
            <a:off x="4940800" y="4176350"/>
            <a:ext cx="1095300" cy="747600"/>
          </a:xfrm>
          <a:prstGeom prst="rect">
            <a:avLst/>
          </a:prstGeom>
          <a:noFill/>
          <a:ln w="9525" cap="flat" cmpd="sng">
            <a:solidFill>
              <a:srgbClr val="B9BAB8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31;p95">
            <a:extLst>
              <a:ext uri="{FF2B5EF4-FFF2-40B4-BE49-F238E27FC236}">
                <a16:creationId xmlns:a16="http://schemas.microsoft.com/office/drawing/2014/main" id="{3CE9BAE7-B5EC-FC93-0B48-9D1B318D3021}"/>
              </a:ext>
            </a:extLst>
          </p:cNvPr>
          <p:cNvSpPr/>
          <p:nvPr/>
        </p:nvSpPr>
        <p:spPr>
          <a:xfrm>
            <a:off x="3278701" y="2031423"/>
            <a:ext cx="109414" cy="82200"/>
          </a:xfrm>
          <a:prstGeom prst="ellipse">
            <a:avLst/>
          </a:prstGeom>
          <a:solidFill>
            <a:srgbClr val="8637BA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031;p95">
            <a:extLst>
              <a:ext uri="{FF2B5EF4-FFF2-40B4-BE49-F238E27FC236}">
                <a16:creationId xmlns:a16="http://schemas.microsoft.com/office/drawing/2014/main" id="{D09C3C1D-C604-267E-EB00-8F0FE23F6FE1}"/>
              </a:ext>
            </a:extLst>
          </p:cNvPr>
          <p:cNvSpPr/>
          <p:nvPr/>
        </p:nvSpPr>
        <p:spPr>
          <a:xfrm>
            <a:off x="3369415" y="3618922"/>
            <a:ext cx="109414" cy="82200"/>
          </a:xfrm>
          <a:prstGeom prst="ellipse">
            <a:avLst/>
          </a:prstGeom>
          <a:solidFill>
            <a:srgbClr val="8637BA"/>
          </a:solidFill>
          <a:ln>
            <a:noFill/>
          </a:ln>
        </p:spPr>
        <p:txBody>
          <a:bodyPr spcFirstLastPara="1" wrap="square" lIns="24075" tIns="12025" rIns="24075" bIns="120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11411</TotalTime>
  <Words>155</Words>
  <Application>Microsoft Office PowerPoint</Application>
  <PresentationFormat>On-screen Show (16:9)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Impact</vt:lpstr>
      <vt:lpstr>Wingdings</vt:lpstr>
      <vt:lpstr>Barlow</vt:lpstr>
      <vt:lpstr>Noto Sans Symbols</vt:lpstr>
      <vt:lpstr>Calibri</vt:lpstr>
      <vt:lpstr>Arial</vt:lpstr>
      <vt:lpstr>Simple Light</vt:lpstr>
      <vt:lpstr>Beamforming Taxonomy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 On Adaptive Digital Beamforming Workshop​</dc:title>
  <cp:lastModifiedBy>Marc Lichtman</cp:lastModifiedBy>
  <cp:revision>72</cp:revision>
  <dcterms:modified xsi:type="dcterms:W3CDTF">2024-04-27T00:37:54Z</dcterms:modified>
</cp:coreProperties>
</file>