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Medium"/>
      <p:regular r:id="rId13"/>
      <p:bold r:id="rId14"/>
      <p:italic r:id="rId15"/>
      <p:boldItalic r:id="rId16"/>
    </p:embeddedFont>
    <p:embeddedFont>
      <p:font typeface="Playfair Display"/>
      <p:regular r:id="rId17"/>
      <p:bold r:id="rId18"/>
      <p:italic r:id="rId19"/>
      <p:boldItalic r:id="rId20"/>
    </p:embeddedFont>
    <p:embeddedFont>
      <p:font typeface="Lato"/>
      <p:regular r:id="rId21"/>
      <p:bold r:id="rId22"/>
      <p:italic r:id="rId23"/>
      <p:boldItalic r:id="rId24"/>
    </p:embeddedFont>
    <p:embeddedFont>
      <p:font typeface="La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Medium-regular.fntdata"/><Relationship Id="rId12" Type="http://schemas.openxmlformats.org/officeDocument/2006/relationships/slide" Target="slides/slide7.xml"/><Relationship Id="rId15" Type="http://schemas.openxmlformats.org/officeDocument/2006/relationships/font" Target="fonts/PlayfairDisplayMedium-italic.fntdata"/><Relationship Id="rId14" Type="http://schemas.openxmlformats.org/officeDocument/2006/relationships/font" Target="fonts/PlayfairDisplayMedium-bold.fntdata"/><Relationship Id="rId17" Type="http://schemas.openxmlformats.org/officeDocument/2006/relationships/font" Target="fonts/PlayfairDisplay-regular.fntdata"/><Relationship Id="rId16" Type="http://schemas.openxmlformats.org/officeDocument/2006/relationships/font" Target="fonts/PlayfairDisplayMedium-boldItalic.fntdata"/><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fdc86afe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fdc86afe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fdc86af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fdc86af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236899aa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236899aa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fdc86afe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fdc86af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1f3d52e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1f3d52e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fdc86afe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fdc86afe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subTitle"/>
          </p:nvPr>
        </p:nvSpPr>
        <p:spPr>
          <a:xfrm>
            <a:off x="2500600" y="209075"/>
            <a:ext cx="4296000" cy="4699800"/>
          </a:xfrm>
          <a:prstGeom prst="rect">
            <a:avLst/>
          </a:prstGeom>
          <a:solidFill>
            <a:schemeClr val="accent3"/>
          </a:solidFill>
          <a:ln cap="flat" cmpd="sng" w="9525">
            <a:solidFill>
              <a:srgbClr val="38761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3200">
              <a:latin typeface="Lato"/>
              <a:ea typeface="Lato"/>
              <a:cs typeface="Lato"/>
              <a:sym typeface="Lato"/>
            </a:endParaRPr>
          </a:p>
          <a:p>
            <a:pPr indent="0" lvl="0" marL="0" rtl="0" algn="l">
              <a:spcBef>
                <a:spcPts val="1200"/>
              </a:spcBef>
              <a:spcAft>
                <a:spcPts val="1200"/>
              </a:spcAft>
              <a:buNone/>
            </a:pPr>
            <a:r>
              <a:t/>
            </a:r>
            <a:endParaRPr/>
          </a:p>
        </p:txBody>
      </p:sp>
      <p:sp>
        <p:nvSpPr>
          <p:cNvPr id="60" name="Google Shape;60;p13"/>
          <p:cNvSpPr txBox="1"/>
          <p:nvPr>
            <p:ph idx="4294967295" type="subTitle"/>
          </p:nvPr>
        </p:nvSpPr>
        <p:spPr>
          <a:xfrm>
            <a:off x="241900" y="209075"/>
            <a:ext cx="2258700" cy="4699800"/>
          </a:xfrm>
          <a:prstGeom prst="rect">
            <a:avLst/>
          </a:prstGeom>
          <a:solidFill>
            <a:srgbClr val="D9EAD3"/>
          </a:solidFill>
          <a:ln cap="flat" cmpd="sng" w="9525">
            <a:solidFill>
              <a:srgbClr val="6AA84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3200">
              <a:latin typeface="Lato"/>
              <a:ea typeface="Lato"/>
              <a:cs typeface="Lato"/>
              <a:sym typeface="Lato"/>
            </a:endParaRPr>
          </a:p>
          <a:p>
            <a:pPr indent="0" lvl="0" marL="0" rtl="0" algn="l">
              <a:spcBef>
                <a:spcPts val="1200"/>
              </a:spcBef>
              <a:spcAft>
                <a:spcPts val="1200"/>
              </a:spcAft>
              <a:buNone/>
            </a:pPr>
            <a:r>
              <a:t/>
            </a:r>
            <a:endParaRPr/>
          </a:p>
        </p:txBody>
      </p:sp>
      <p:sp>
        <p:nvSpPr>
          <p:cNvPr id="61" name="Google Shape;61;p13"/>
          <p:cNvSpPr txBox="1"/>
          <p:nvPr/>
        </p:nvSpPr>
        <p:spPr>
          <a:xfrm>
            <a:off x="442000" y="534825"/>
            <a:ext cx="16776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74E13"/>
                </a:solidFill>
                <a:latin typeface="Georgia"/>
                <a:ea typeface="Georgia"/>
                <a:cs typeface="Georgia"/>
                <a:sym typeface="Georgia"/>
              </a:rPr>
              <a:t>Team 11</a:t>
            </a:r>
            <a:endParaRPr sz="1500">
              <a:solidFill>
                <a:srgbClr val="274E13"/>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rgbClr val="38761D"/>
                </a:solidFill>
                <a:latin typeface="Georgia"/>
                <a:ea typeface="Georgia"/>
                <a:cs typeface="Georgia"/>
                <a:sym typeface="Georgia"/>
              </a:rPr>
              <a:t>20101301</a:t>
            </a:r>
            <a:endParaRPr sz="1500">
              <a:solidFill>
                <a:srgbClr val="38761D"/>
              </a:solidFill>
              <a:latin typeface="Georgia"/>
              <a:ea typeface="Georgia"/>
              <a:cs typeface="Georgia"/>
              <a:sym typeface="Georgia"/>
            </a:endParaRPr>
          </a:p>
          <a:p>
            <a:pPr indent="0" lvl="0" marL="0" rtl="0" algn="l">
              <a:spcBef>
                <a:spcPts val="0"/>
              </a:spcBef>
              <a:spcAft>
                <a:spcPts val="0"/>
              </a:spcAft>
              <a:buNone/>
            </a:pPr>
            <a:r>
              <a:rPr lang="en" sz="1200">
                <a:solidFill>
                  <a:srgbClr val="6AA84F"/>
                </a:solidFill>
                <a:latin typeface="Georgia"/>
                <a:ea typeface="Georgia"/>
                <a:cs typeface="Georgia"/>
                <a:sym typeface="Georgia"/>
              </a:rPr>
              <a:t>Alina Hasan</a:t>
            </a:r>
            <a:endParaRPr sz="1200">
              <a:solidFill>
                <a:srgbClr val="6AA84F"/>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accent5"/>
              </a:solidFill>
              <a:latin typeface="Georgia"/>
              <a:ea typeface="Georgia"/>
              <a:cs typeface="Georgia"/>
              <a:sym typeface="Georgia"/>
            </a:endParaRPr>
          </a:p>
          <a:p>
            <a:pPr indent="0" lvl="0" marL="0" rtl="0" algn="l">
              <a:spcBef>
                <a:spcPts val="0"/>
              </a:spcBef>
              <a:spcAft>
                <a:spcPts val="0"/>
              </a:spcAft>
              <a:buNone/>
            </a:pPr>
            <a:r>
              <a:t/>
            </a:r>
            <a:endParaRPr sz="1500">
              <a:solidFill>
                <a:schemeClr val="accent5"/>
              </a:solidFill>
              <a:latin typeface="Georgia"/>
              <a:ea typeface="Georgia"/>
              <a:cs typeface="Georgia"/>
              <a:sym typeface="Georgia"/>
            </a:endParaRPr>
          </a:p>
          <a:p>
            <a:pPr indent="0" lvl="0" marL="0" rtl="0" algn="l">
              <a:spcBef>
                <a:spcPts val="0"/>
              </a:spcBef>
              <a:spcAft>
                <a:spcPts val="0"/>
              </a:spcAft>
              <a:buNone/>
            </a:pPr>
            <a:r>
              <a:rPr lang="en" sz="1500">
                <a:solidFill>
                  <a:srgbClr val="274E13"/>
                </a:solidFill>
                <a:latin typeface="Georgia"/>
                <a:ea typeface="Georgia"/>
                <a:cs typeface="Georgia"/>
                <a:sym typeface="Georgia"/>
              </a:rPr>
              <a:t>Faculty</a:t>
            </a:r>
            <a:endParaRPr sz="1500">
              <a:solidFill>
                <a:srgbClr val="274E13"/>
              </a:solidFill>
              <a:latin typeface="Georgia"/>
              <a:ea typeface="Georgia"/>
              <a:cs typeface="Georgia"/>
              <a:sym typeface="Georgia"/>
            </a:endParaRPr>
          </a:p>
          <a:p>
            <a:pPr indent="0" lvl="0" marL="0" rtl="0" algn="l">
              <a:spcBef>
                <a:spcPts val="0"/>
              </a:spcBef>
              <a:spcAft>
                <a:spcPts val="0"/>
              </a:spcAft>
              <a:buNone/>
            </a:pPr>
            <a:r>
              <a:rPr lang="en" sz="1200">
                <a:solidFill>
                  <a:srgbClr val="6AA84F"/>
                </a:solidFill>
                <a:latin typeface="Georgia"/>
                <a:ea typeface="Georgia"/>
                <a:cs typeface="Georgia"/>
                <a:sym typeface="Georgia"/>
              </a:rPr>
              <a:t>Annajiat Alim Rasel</a:t>
            </a:r>
            <a:endParaRPr>
              <a:solidFill>
                <a:srgbClr val="6AA84F"/>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rgbClr val="274E13"/>
                </a:solidFill>
                <a:latin typeface="Georgia"/>
                <a:ea typeface="Georgia"/>
                <a:cs typeface="Georgia"/>
                <a:sym typeface="Georgia"/>
              </a:rPr>
              <a:t>ST &amp; RA</a:t>
            </a:r>
            <a:endParaRPr sz="1500">
              <a:solidFill>
                <a:srgbClr val="274E13"/>
              </a:solidFill>
              <a:latin typeface="Georgia"/>
              <a:ea typeface="Georgia"/>
              <a:cs typeface="Georgia"/>
              <a:sym typeface="Georgia"/>
            </a:endParaRPr>
          </a:p>
          <a:p>
            <a:pPr indent="0" lvl="0" marL="0" rtl="0" algn="l">
              <a:spcBef>
                <a:spcPts val="0"/>
              </a:spcBef>
              <a:spcAft>
                <a:spcPts val="0"/>
              </a:spcAft>
              <a:buNone/>
            </a:pPr>
            <a:r>
              <a:rPr lang="en" sz="1200">
                <a:solidFill>
                  <a:srgbClr val="6AA84F"/>
                </a:solidFill>
                <a:latin typeface="Georgia"/>
                <a:ea typeface="Georgia"/>
                <a:cs typeface="Georgia"/>
                <a:sym typeface="Georgia"/>
              </a:rPr>
              <a:t>Md Farhadul Islam</a:t>
            </a:r>
            <a:endParaRPr sz="1200">
              <a:solidFill>
                <a:srgbClr val="6AA84F"/>
              </a:solidFill>
              <a:latin typeface="Georgia"/>
              <a:ea typeface="Georgia"/>
              <a:cs typeface="Georgia"/>
              <a:sym typeface="Georgia"/>
            </a:endParaRPr>
          </a:p>
          <a:p>
            <a:pPr indent="0" lvl="0" marL="0" rtl="0" algn="l">
              <a:spcBef>
                <a:spcPts val="0"/>
              </a:spcBef>
              <a:spcAft>
                <a:spcPts val="0"/>
              </a:spcAft>
              <a:buNone/>
            </a:pPr>
            <a:r>
              <a:rPr lang="en" sz="1200">
                <a:solidFill>
                  <a:srgbClr val="6AA84F"/>
                </a:solidFill>
                <a:latin typeface="Georgia"/>
                <a:ea typeface="Georgia"/>
                <a:cs typeface="Georgia"/>
                <a:sym typeface="Georgia"/>
              </a:rPr>
              <a:t>Md Sabbir Hossain</a:t>
            </a:r>
            <a:endParaRPr sz="1200">
              <a:solidFill>
                <a:srgbClr val="6AA84F"/>
              </a:solidFill>
              <a:latin typeface="Georgia"/>
              <a:ea typeface="Georgia"/>
              <a:cs typeface="Georgia"/>
              <a:sym typeface="Georgia"/>
            </a:endParaRPr>
          </a:p>
          <a:p>
            <a:pPr indent="0" lvl="0" marL="0" rtl="0" algn="l">
              <a:spcBef>
                <a:spcPts val="0"/>
              </a:spcBef>
              <a:spcAft>
                <a:spcPts val="0"/>
              </a:spcAft>
              <a:buNone/>
            </a:pPr>
            <a:r>
              <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cxnSp>
        <p:nvCxnSpPr>
          <p:cNvPr id="62" name="Google Shape;62;p13"/>
          <p:cNvCxnSpPr/>
          <p:nvPr/>
        </p:nvCxnSpPr>
        <p:spPr>
          <a:xfrm>
            <a:off x="448625" y="441975"/>
            <a:ext cx="0" cy="4278900"/>
          </a:xfrm>
          <a:prstGeom prst="straightConnector1">
            <a:avLst/>
          </a:prstGeom>
          <a:noFill/>
          <a:ln cap="flat" cmpd="sng" w="9525">
            <a:solidFill>
              <a:schemeClr val="lt1"/>
            </a:solidFill>
            <a:prstDash val="solid"/>
            <a:round/>
            <a:headEnd len="med" w="med" type="none"/>
            <a:tailEnd len="med" w="med" type="none"/>
          </a:ln>
        </p:spPr>
      </p:cxnSp>
      <p:sp>
        <p:nvSpPr>
          <p:cNvPr id="63" name="Google Shape;63;p13"/>
          <p:cNvSpPr/>
          <p:nvPr/>
        </p:nvSpPr>
        <p:spPr>
          <a:xfrm>
            <a:off x="3025425" y="619725"/>
            <a:ext cx="3493800" cy="392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idx="4294967295" type="ctrTitle"/>
          </p:nvPr>
        </p:nvSpPr>
        <p:spPr>
          <a:xfrm>
            <a:off x="3296625" y="1367375"/>
            <a:ext cx="2951400" cy="205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800">
                <a:solidFill>
                  <a:schemeClr val="lt1"/>
                </a:solidFill>
                <a:latin typeface="Lato Light"/>
                <a:ea typeface="Lato Light"/>
                <a:cs typeface="Lato Light"/>
                <a:sym typeface="Lato Light"/>
              </a:rPr>
              <a:t>“Online Fake Review Detection </a:t>
            </a:r>
            <a:r>
              <a:rPr b="0" lang="en" sz="1800">
                <a:solidFill>
                  <a:schemeClr val="lt1"/>
                </a:solidFill>
                <a:latin typeface="Lato Light"/>
                <a:ea typeface="Lato Light"/>
                <a:cs typeface="Lato Light"/>
                <a:sym typeface="Lato Light"/>
              </a:rPr>
              <a:t>using Supervised Machine Learning and BERT Model”</a:t>
            </a:r>
            <a:r>
              <a:rPr b="0" lang="en" sz="1800">
                <a:solidFill>
                  <a:schemeClr val="lt1"/>
                </a:solidFill>
                <a:latin typeface="Lato Light"/>
                <a:ea typeface="Lato Light"/>
                <a:cs typeface="Lato Light"/>
                <a:sym typeface="Lato Light"/>
              </a:rPr>
              <a:t> </a:t>
            </a:r>
            <a:endParaRPr b="0" sz="1800">
              <a:solidFill>
                <a:schemeClr val="lt1"/>
              </a:solidFill>
              <a:latin typeface="Lato Light"/>
              <a:ea typeface="Lato Light"/>
              <a:cs typeface="Lato Light"/>
              <a:sym typeface="Lato Light"/>
            </a:endParaRPr>
          </a:p>
        </p:txBody>
      </p:sp>
      <p:sp>
        <p:nvSpPr>
          <p:cNvPr id="65" name="Google Shape;65;p13"/>
          <p:cNvSpPr txBox="1"/>
          <p:nvPr>
            <p:ph idx="4294967295" type="subTitle"/>
          </p:nvPr>
        </p:nvSpPr>
        <p:spPr>
          <a:xfrm>
            <a:off x="3296625" y="2799125"/>
            <a:ext cx="3179100" cy="701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800">
                <a:latin typeface="Playfair Display"/>
                <a:ea typeface="Playfair Display"/>
                <a:cs typeface="Playfair Display"/>
                <a:sym typeface="Playfair Display"/>
              </a:rPr>
              <a:t>By Abrar Qadir Mir, Furqan Yaqub Khan </a:t>
            </a:r>
            <a:endParaRPr sz="800">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800">
                <a:latin typeface="Playfair Display"/>
                <a:ea typeface="Playfair Display"/>
                <a:cs typeface="Playfair Display"/>
                <a:sym typeface="Playfair Display"/>
              </a:rPr>
              <a:t>&amp; Mohammad Ahsan Chishti</a:t>
            </a:r>
            <a:endParaRPr sz="850">
              <a:latin typeface="Playfair Display"/>
              <a:ea typeface="Playfair Display"/>
              <a:cs typeface="Playfair Display"/>
              <a:sym typeface="Playfair Display"/>
            </a:endParaRPr>
          </a:p>
        </p:txBody>
      </p:sp>
      <p:sp>
        <p:nvSpPr>
          <p:cNvPr id="66" name="Google Shape;66;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3"/>
          <p:cNvSpPr txBox="1"/>
          <p:nvPr/>
        </p:nvSpPr>
        <p:spPr>
          <a:xfrm>
            <a:off x="3401400" y="3425075"/>
            <a:ext cx="218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68" name="Google Shape;68;p13"/>
          <p:cNvSpPr txBox="1"/>
          <p:nvPr/>
        </p:nvSpPr>
        <p:spPr>
          <a:xfrm>
            <a:off x="3340350" y="1491150"/>
            <a:ext cx="24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74E13"/>
                </a:solidFill>
                <a:latin typeface="Playfair Display Medium"/>
                <a:ea typeface="Playfair Display Medium"/>
                <a:cs typeface="Playfair Display Medium"/>
                <a:sym typeface="Playfair Display Medium"/>
              </a:rPr>
              <a:t>A Discussion on:</a:t>
            </a:r>
            <a:endParaRPr>
              <a:solidFill>
                <a:srgbClr val="274E13"/>
              </a:solidFill>
              <a:latin typeface="Playfair Display Medium"/>
              <a:ea typeface="Playfair Display Medium"/>
              <a:cs typeface="Playfair Display Medium"/>
              <a:sym typeface="Playfair Displ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4294967295" type="title"/>
          </p:nvPr>
        </p:nvSpPr>
        <p:spPr>
          <a:xfrm>
            <a:off x="0" y="308150"/>
            <a:ext cx="5495100" cy="626100"/>
          </a:xfrm>
          <a:prstGeom prst="rect">
            <a:avLst/>
          </a:prstGeom>
          <a:solidFill>
            <a:srgbClr val="B6D7A8"/>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rgbClr val="274E13"/>
                </a:solidFill>
              </a:rPr>
              <a:t>Introduction</a:t>
            </a:r>
            <a:endParaRPr b="0">
              <a:solidFill>
                <a:srgbClr val="274E13"/>
              </a:solidFill>
            </a:endParaRPr>
          </a:p>
        </p:txBody>
      </p:sp>
      <p:sp>
        <p:nvSpPr>
          <p:cNvPr id="74" name="Google Shape;74;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4"/>
          <p:cNvSpPr/>
          <p:nvPr/>
        </p:nvSpPr>
        <p:spPr>
          <a:xfrm rot="10800000">
            <a:off x="5098550" y="296875"/>
            <a:ext cx="871800" cy="6600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878925" y="1483925"/>
            <a:ext cx="7252200" cy="3197100"/>
          </a:xfrm>
          <a:prstGeom prst="rect">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317500" lvl="0" marL="914400" rtl="0" algn="l">
              <a:lnSpc>
                <a:spcPct val="200000"/>
              </a:lnSpc>
              <a:spcBef>
                <a:spcPts val="0"/>
              </a:spcBef>
              <a:spcAft>
                <a:spcPts val="0"/>
              </a:spcAft>
              <a:buSzPts val="1400"/>
              <a:buFont typeface="Lato"/>
              <a:buChar char="●"/>
            </a:pPr>
            <a:r>
              <a:rPr lang="en">
                <a:latin typeface="Lato"/>
                <a:ea typeface="Lato"/>
                <a:cs typeface="Lato"/>
                <a:sym typeface="Lato"/>
              </a:rPr>
              <a:t>Detection is either Manual or Automatic</a:t>
            </a:r>
            <a:endParaRPr>
              <a:latin typeface="Lato"/>
              <a:ea typeface="Lato"/>
              <a:cs typeface="Lato"/>
              <a:sym typeface="Lato"/>
            </a:endParaRPr>
          </a:p>
          <a:p>
            <a:pPr indent="-317500" lvl="0" marL="914400" rtl="0" algn="l">
              <a:lnSpc>
                <a:spcPct val="200000"/>
              </a:lnSpc>
              <a:spcBef>
                <a:spcPts val="0"/>
              </a:spcBef>
              <a:spcAft>
                <a:spcPts val="0"/>
              </a:spcAft>
              <a:buSzPts val="1400"/>
              <a:buFont typeface="Lato"/>
              <a:buChar char="●"/>
            </a:pPr>
            <a:r>
              <a:rPr lang="en">
                <a:latin typeface="Lato"/>
                <a:ea typeface="Lato"/>
                <a:cs typeface="Lato"/>
                <a:sym typeface="Lato"/>
              </a:rPr>
              <a:t>Manual: Expensive, Time-consuming &amp; Subject to Error</a:t>
            </a:r>
            <a:endParaRPr>
              <a:latin typeface="Lato"/>
              <a:ea typeface="Lato"/>
              <a:cs typeface="Lato"/>
              <a:sym typeface="Lato"/>
            </a:endParaRPr>
          </a:p>
          <a:p>
            <a:pPr indent="-317500" lvl="0" marL="914400" rtl="0" algn="l">
              <a:lnSpc>
                <a:spcPct val="200000"/>
              </a:lnSpc>
              <a:spcBef>
                <a:spcPts val="0"/>
              </a:spcBef>
              <a:spcAft>
                <a:spcPts val="0"/>
              </a:spcAft>
              <a:buSzPts val="1400"/>
              <a:buFont typeface="Lato"/>
              <a:buChar char="●"/>
            </a:pPr>
            <a:r>
              <a:rPr lang="en">
                <a:latin typeface="Lato"/>
                <a:ea typeface="Lato"/>
                <a:cs typeface="Lato"/>
                <a:sym typeface="Lato"/>
              </a:rPr>
              <a:t>Automated Detection uses Machine Learning</a:t>
            </a:r>
            <a:endParaRPr>
              <a:latin typeface="Lato"/>
              <a:ea typeface="Lato"/>
              <a:cs typeface="Lato"/>
              <a:sym typeface="Lato"/>
            </a:endParaRPr>
          </a:p>
          <a:p>
            <a:pPr indent="-317500" lvl="0" marL="914400" rtl="0" algn="l">
              <a:lnSpc>
                <a:spcPct val="200000"/>
              </a:lnSpc>
              <a:spcBef>
                <a:spcPts val="0"/>
              </a:spcBef>
              <a:spcAft>
                <a:spcPts val="0"/>
              </a:spcAft>
              <a:buSzPts val="1400"/>
              <a:buFont typeface="Lato"/>
              <a:buChar char="●"/>
            </a:pPr>
            <a:r>
              <a:rPr lang="en">
                <a:latin typeface="Lato"/>
                <a:ea typeface="Lato"/>
                <a:cs typeface="Lato"/>
                <a:sym typeface="Lato"/>
              </a:rPr>
              <a:t>NLP creates Review Features</a:t>
            </a:r>
            <a:endParaRPr>
              <a:latin typeface="Lato"/>
              <a:ea typeface="Lato"/>
              <a:cs typeface="Lato"/>
              <a:sym typeface="Lato"/>
            </a:endParaRPr>
          </a:p>
          <a:p>
            <a:pPr indent="-317500" lvl="0" marL="914400" rtl="0" algn="l">
              <a:lnSpc>
                <a:spcPct val="200000"/>
              </a:lnSpc>
              <a:spcBef>
                <a:spcPts val="0"/>
              </a:spcBef>
              <a:spcAft>
                <a:spcPts val="0"/>
              </a:spcAft>
              <a:buSzPts val="1400"/>
              <a:buFont typeface="Lato"/>
              <a:buChar char="●"/>
            </a:pPr>
            <a:r>
              <a:rPr lang="en">
                <a:latin typeface="Lato"/>
                <a:ea typeface="Lato"/>
                <a:cs typeface="Lato"/>
                <a:sym typeface="Lato"/>
              </a:rPr>
              <a:t>BERT performs NLP Tasks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4294967295" type="title"/>
          </p:nvPr>
        </p:nvSpPr>
        <p:spPr>
          <a:xfrm>
            <a:off x="311700" y="391350"/>
            <a:ext cx="8520600" cy="626100"/>
          </a:xfrm>
          <a:prstGeom prst="rect">
            <a:avLst/>
          </a:prstGeom>
          <a:ln cap="flat" cmpd="sng" w="19050">
            <a:solidFill>
              <a:schemeClr val="dk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chemeClr val="dk2"/>
                </a:solidFill>
                <a:latin typeface="Lato Light"/>
                <a:ea typeface="Lato Light"/>
                <a:cs typeface="Lato Light"/>
                <a:sym typeface="Lato Light"/>
              </a:rPr>
              <a:t>Background</a:t>
            </a:r>
            <a:endParaRPr b="0">
              <a:solidFill>
                <a:schemeClr val="dk2"/>
              </a:solidFill>
              <a:latin typeface="Lato Light"/>
              <a:ea typeface="Lato Light"/>
              <a:cs typeface="Lato Light"/>
              <a:sym typeface="Lato Light"/>
            </a:endParaRPr>
          </a:p>
        </p:txBody>
      </p:sp>
      <p:sp>
        <p:nvSpPr>
          <p:cNvPr id="82" name="Google Shape;82;p15"/>
          <p:cNvSpPr txBox="1"/>
          <p:nvPr>
            <p:ph idx="4294967295" type="body"/>
          </p:nvPr>
        </p:nvSpPr>
        <p:spPr>
          <a:xfrm>
            <a:off x="311700" y="1152475"/>
            <a:ext cx="8520600" cy="3416400"/>
          </a:xfrm>
          <a:prstGeom prst="rect">
            <a:avLst/>
          </a:prstGeom>
          <a:ln cap="flat" cmpd="sng" w="19050">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ML Algorithms Learn Patterns &amp; Improve over Time</a:t>
            </a:r>
            <a:endParaRPr/>
          </a:p>
          <a:p>
            <a:pPr indent="-342900" lvl="0" marL="457200" rtl="0" algn="l">
              <a:lnSpc>
                <a:spcPct val="200000"/>
              </a:lnSpc>
              <a:spcBef>
                <a:spcPts val="0"/>
              </a:spcBef>
              <a:spcAft>
                <a:spcPts val="0"/>
              </a:spcAft>
              <a:buSzPts val="1800"/>
              <a:buChar char="●"/>
            </a:pPr>
            <a:r>
              <a:rPr lang="en"/>
              <a:t>Supervised ML Requires Labels &amp; Data</a:t>
            </a:r>
            <a:endParaRPr/>
          </a:p>
          <a:p>
            <a:pPr indent="-342900" lvl="0" marL="457200" rtl="0" algn="l">
              <a:lnSpc>
                <a:spcPct val="200000"/>
              </a:lnSpc>
              <a:spcBef>
                <a:spcPts val="0"/>
              </a:spcBef>
              <a:spcAft>
                <a:spcPts val="0"/>
              </a:spcAft>
              <a:buSzPts val="1800"/>
              <a:buChar char="●"/>
            </a:pPr>
            <a:r>
              <a:rPr lang="en"/>
              <a:t>Commonly used Supervised Classifiers: SVM, Naive Bayes,  Random Forest…</a:t>
            </a:r>
            <a:endParaRPr/>
          </a:p>
        </p:txBody>
      </p:sp>
      <p:sp>
        <p:nvSpPr>
          <p:cNvPr id="83" name="Google Shape;83;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0" y="308150"/>
            <a:ext cx="5495100" cy="626100"/>
          </a:xfrm>
          <a:prstGeom prst="rect">
            <a:avLst/>
          </a:prstGeom>
          <a:solidFill>
            <a:srgbClr val="D9EAD3"/>
          </a:solidFill>
          <a:ln cap="flat" cmpd="sng" w="19050">
            <a:solidFill>
              <a:srgbClr val="274E13"/>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rgbClr val="274E13"/>
                </a:solidFill>
              </a:rPr>
              <a:t>Dataset</a:t>
            </a:r>
            <a:endParaRPr b="0">
              <a:solidFill>
                <a:srgbClr val="274E13"/>
              </a:solidFill>
            </a:endParaRPr>
          </a:p>
        </p:txBody>
      </p:sp>
      <p:sp>
        <p:nvSpPr>
          <p:cNvPr id="89" name="Google Shape;89;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p:nvPr/>
        </p:nvSpPr>
        <p:spPr>
          <a:xfrm rot="10800000">
            <a:off x="5098550" y="296875"/>
            <a:ext cx="871800" cy="6600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878925" y="1483925"/>
            <a:ext cx="7252200" cy="3197100"/>
          </a:xfrm>
          <a:prstGeom prst="rect">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Hotel Review Dataset: 1600 Reviews on 20 Different Hotels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Restaurant Review Dataset: 20 Fake Reviews for 10 Famous Restaurants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Doctor Review Dataset: 356 Fake Reviews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Amazon Dataset: 21 000 Reviews with 10 500 Listed Fake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360975" y="606975"/>
            <a:ext cx="4124400" cy="3990600"/>
          </a:xfrm>
          <a:prstGeom prst="rect">
            <a:avLst/>
          </a:prstGeom>
          <a:ln cap="flat" cmpd="sng" w="9525">
            <a:solidFill>
              <a:srgbClr val="274E13"/>
            </a:solidFill>
            <a:prstDash val="solid"/>
            <a:round/>
            <a:headEnd len="sm" w="sm" type="none"/>
            <a:tailEnd len="sm" w="sm" type="none"/>
          </a:ln>
        </p:spPr>
        <p:txBody>
          <a:bodyPr anchorCtr="0" anchor="b" bIns="91425" lIns="91425" spcFirstLastPara="1" rIns="91425" wrap="square" tIns="91425">
            <a:normAutofit fontScale="62500"/>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298241" lvl="0" marL="457200" rtl="0" algn="l">
              <a:spcBef>
                <a:spcPts val="0"/>
              </a:spcBef>
              <a:spcAft>
                <a:spcPts val="0"/>
              </a:spcAft>
              <a:buClr>
                <a:schemeClr val="accent1"/>
              </a:buClr>
              <a:buSzPct val="100000"/>
              <a:buAutoNum type="arabicPeriod"/>
            </a:pPr>
            <a:r>
              <a:rPr lang="en" sz="1754">
                <a:solidFill>
                  <a:schemeClr val="accent1"/>
                </a:solidFill>
              </a:rPr>
              <a:t>Dataset Collection</a:t>
            </a:r>
            <a:endParaRPr sz="1754">
              <a:solidFill>
                <a:schemeClr val="accent1"/>
              </a:solidFill>
            </a:endParaRPr>
          </a:p>
          <a:p>
            <a:pPr indent="0" lvl="0" marL="0" rtl="0" algn="l">
              <a:spcBef>
                <a:spcPts val="0"/>
              </a:spcBef>
              <a:spcAft>
                <a:spcPts val="0"/>
              </a:spcAft>
              <a:buNone/>
            </a:pPr>
            <a:r>
              <a:t/>
            </a:r>
            <a:endParaRPr sz="1754">
              <a:solidFill>
                <a:schemeClr val="accent1"/>
              </a:solidFill>
            </a:endParaRPr>
          </a:p>
          <a:p>
            <a:pPr indent="-298241" lvl="0" marL="457200" rtl="0" algn="l">
              <a:lnSpc>
                <a:spcPct val="200000"/>
              </a:lnSpc>
              <a:spcBef>
                <a:spcPts val="0"/>
              </a:spcBef>
              <a:spcAft>
                <a:spcPts val="0"/>
              </a:spcAft>
              <a:buClr>
                <a:schemeClr val="accent1"/>
              </a:buClr>
              <a:buSzPct val="100000"/>
              <a:buAutoNum type="arabicPeriod"/>
            </a:pPr>
            <a:r>
              <a:rPr lang="en" sz="1754">
                <a:solidFill>
                  <a:schemeClr val="accent1"/>
                </a:solidFill>
              </a:rPr>
              <a:t>BERT processes Dataset:</a:t>
            </a:r>
            <a:endParaRPr sz="1754">
              <a:solidFill>
                <a:schemeClr val="accent1"/>
              </a:solidFill>
            </a:endParaRPr>
          </a:p>
          <a:p>
            <a:pPr indent="0" lvl="0" marL="457200" rtl="0" algn="l">
              <a:lnSpc>
                <a:spcPct val="200000"/>
              </a:lnSpc>
              <a:spcBef>
                <a:spcPts val="0"/>
              </a:spcBef>
              <a:spcAft>
                <a:spcPts val="0"/>
              </a:spcAft>
              <a:buNone/>
            </a:pPr>
            <a:r>
              <a:rPr lang="en" sz="1754">
                <a:solidFill>
                  <a:schemeClr val="accent1"/>
                </a:solidFill>
              </a:rPr>
              <a:t>I.  Requires Metadata</a:t>
            </a:r>
            <a:endParaRPr sz="1754">
              <a:solidFill>
                <a:schemeClr val="accent1"/>
              </a:solidFill>
            </a:endParaRPr>
          </a:p>
          <a:p>
            <a:pPr indent="0" lvl="0" marL="457200" rtl="0" algn="l">
              <a:lnSpc>
                <a:spcPct val="200000"/>
              </a:lnSpc>
              <a:spcBef>
                <a:spcPts val="0"/>
              </a:spcBef>
              <a:spcAft>
                <a:spcPts val="0"/>
              </a:spcAft>
              <a:buNone/>
            </a:pPr>
            <a:r>
              <a:rPr lang="en" sz="1754">
                <a:solidFill>
                  <a:schemeClr val="accent1"/>
                </a:solidFill>
              </a:rPr>
              <a:t>II. Process Tokens into Vectors</a:t>
            </a:r>
            <a:endParaRPr sz="1754">
              <a:solidFill>
                <a:schemeClr val="accent1"/>
              </a:solidFill>
            </a:endParaRPr>
          </a:p>
          <a:p>
            <a:pPr indent="0" lvl="0" marL="457200" rtl="0" algn="l">
              <a:lnSpc>
                <a:spcPct val="200000"/>
              </a:lnSpc>
              <a:spcBef>
                <a:spcPts val="0"/>
              </a:spcBef>
              <a:spcAft>
                <a:spcPts val="0"/>
              </a:spcAft>
              <a:buNone/>
            </a:pPr>
            <a:r>
              <a:rPr lang="en" sz="1754">
                <a:solidFill>
                  <a:schemeClr val="accent1"/>
                </a:solidFill>
              </a:rPr>
              <a:t>III.  Produces Vector sequence or Word Embeddings</a:t>
            </a:r>
            <a:endParaRPr sz="1754">
              <a:solidFill>
                <a:schemeClr val="accent1"/>
              </a:solidFill>
            </a:endParaRPr>
          </a:p>
          <a:p>
            <a:pPr indent="-298241" lvl="0" marL="457200" rtl="0" algn="l">
              <a:lnSpc>
                <a:spcPct val="200000"/>
              </a:lnSpc>
              <a:spcBef>
                <a:spcPts val="0"/>
              </a:spcBef>
              <a:spcAft>
                <a:spcPts val="0"/>
              </a:spcAft>
              <a:buClr>
                <a:schemeClr val="accent1"/>
              </a:buClr>
              <a:buSzPct val="100000"/>
              <a:buAutoNum type="arabicPeriod"/>
            </a:pPr>
            <a:r>
              <a:rPr lang="en" sz="1754">
                <a:solidFill>
                  <a:schemeClr val="accent1"/>
                </a:solidFill>
              </a:rPr>
              <a:t>Word embeddings fed to each classifier:</a:t>
            </a:r>
            <a:endParaRPr sz="1754">
              <a:solidFill>
                <a:schemeClr val="accent1"/>
              </a:solidFill>
            </a:endParaRPr>
          </a:p>
          <a:p>
            <a:pPr indent="0" lvl="0" marL="457200" rtl="0" algn="l">
              <a:lnSpc>
                <a:spcPct val="200000"/>
              </a:lnSpc>
              <a:spcBef>
                <a:spcPts val="0"/>
              </a:spcBef>
              <a:spcAft>
                <a:spcPts val="0"/>
              </a:spcAft>
              <a:buNone/>
            </a:pPr>
            <a:r>
              <a:rPr lang="en" sz="1754">
                <a:solidFill>
                  <a:schemeClr val="accent1"/>
                </a:solidFill>
              </a:rPr>
              <a:t>	Training:Testing = 80:20</a:t>
            </a:r>
            <a:endParaRPr sz="1754">
              <a:solidFill>
                <a:schemeClr val="accent1"/>
              </a:solidFill>
            </a:endParaRPr>
          </a:p>
          <a:p>
            <a:pPr indent="-298241" lvl="0" marL="457200" rtl="0" algn="l">
              <a:lnSpc>
                <a:spcPct val="200000"/>
              </a:lnSpc>
              <a:spcBef>
                <a:spcPts val="0"/>
              </a:spcBef>
              <a:spcAft>
                <a:spcPts val="0"/>
              </a:spcAft>
              <a:buClr>
                <a:schemeClr val="accent1"/>
              </a:buClr>
              <a:buSzPct val="100000"/>
              <a:buAutoNum type="arabicPeriod"/>
            </a:pPr>
            <a:r>
              <a:rPr lang="en" sz="1754">
                <a:solidFill>
                  <a:schemeClr val="accent1"/>
                </a:solidFill>
              </a:rPr>
              <a:t>Confusion matrix for evaluation</a:t>
            </a:r>
            <a:endParaRPr sz="1754">
              <a:solidFill>
                <a:schemeClr val="accent1"/>
              </a:solidFill>
            </a:endParaRPr>
          </a:p>
          <a:p>
            <a:pPr indent="-298241" lvl="0" marL="457200" rtl="0" algn="l">
              <a:lnSpc>
                <a:spcPct val="200000"/>
              </a:lnSpc>
              <a:spcBef>
                <a:spcPts val="0"/>
              </a:spcBef>
              <a:spcAft>
                <a:spcPts val="0"/>
              </a:spcAft>
              <a:buClr>
                <a:schemeClr val="accent1"/>
              </a:buClr>
              <a:buSzPct val="100000"/>
              <a:buAutoNum type="arabicPeriod"/>
            </a:pPr>
            <a:r>
              <a:rPr lang="en" sz="1754">
                <a:solidFill>
                  <a:schemeClr val="accent1"/>
                </a:solidFill>
              </a:rPr>
              <a:t>Best performing classifier deployed</a:t>
            </a:r>
            <a:endParaRPr sz="1754">
              <a:solidFill>
                <a:schemeClr val="accent1"/>
              </a:solidFill>
            </a:endParaRPr>
          </a:p>
          <a:p>
            <a:pPr indent="0" lvl="0" marL="457200" rtl="0" algn="l">
              <a:lnSpc>
                <a:spcPct val="200000"/>
              </a:lnSpc>
              <a:spcBef>
                <a:spcPts val="0"/>
              </a:spcBef>
              <a:spcAft>
                <a:spcPts val="0"/>
              </a:spcAft>
              <a:buNone/>
            </a:pPr>
            <a:r>
              <a:t/>
            </a:r>
            <a:endParaRPr/>
          </a:p>
          <a:p>
            <a:pPr indent="0" lvl="0" marL="457200" rtl="0" algn="ctr">
              <a:spcBef>
                <a:spcPts val="0"/>
              </a:spcBef>
              <a:spcAft>
                <a:spcPts val="1200"/>
              </a:spcAft>
              <a:buNone/>
            </a:pPr>
            <a:r>
              <a:t/>
            </a:r>
            <a:endParaRPr/>
          </a:p>
        </p:txBody>
      </p:sp>
      <p:sp>
        <p:nvSpPr>
          <p:cNvPr id="97" name="Google Shape;97;p17"/>
          <p:cNvSpPr txBox="1"/>
          <p:nvPr>
            <p:ph idx="2" type="body"/>
          </p:nvPr>
        </p:nvSpPr>
        <p:spPr>
          <a:xfrm>
            <a:off x="4832400" y="0"/>
            <a:ext cx="4311600" cy="51435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1200"/>
              </a:spcAft>
              <a:buNone/>
            </a:pPr>
            <a:r>
              <a:rPr lang="en">
                <a:solidFill>
                  <a:srgbClr val="D9EAD3"/>
                </a:solidFill>
              </a:rPr>
              <a:t>…</a:t>
            </a:r>
            <a:endParaRPr>
              <a:solidFill>
                <a:srgbClr val="D9EAD3"/>
              </a:solidFill>
            </a:endParaRPr>
          </a:p>
        </p:txBody>
      </p:sp>
      <p:sp>
        <p:nvSpPr>
          <p:cNvPr id="98" name="Google Shape;98;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99" name="Google Shape;99;p17"/>
          <p:cNvSpPr txBox="1"/>
          <p:nvPr/>
        </p:nvSpPr>
        <p:spPr>
          <a:xfrm>
            <a:off x="1491975" y="134025"/>
            <a:ext cx="1862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layfair Display"/>
                <a:ea typeface="Playfair Display"/>
                <a:cs typeface="Playfair Display"/>
                <a:sym typeface="Playfair Display"/>
              </a:rPr>
              <a:t>Methodology</a:t>
            </a:r>
            <a:endParaRPr sz="1800">
              <a:latin typeface="Playfair Display"/>
              <a:ea typeface="Playfair Display"/>
              <a:cs typeface="Playfair Display"/>
              <a:sym typeface="Playfair Display"/>
            </a:endParaRPr>
          </a:p>
        </p:txBody>
      </p:sp>
      <p:sp>
        <p:nvSpPr>
          <p:cNvPr id="100" name="Google Shape;100;p17"/>
          <p:cNvSpPr txBox="1"/>
          <p:nvPr/>
        </p:nvSpPr>
        <p:spPr>
          <a:xfrm>
            <a:off x="6318125" y="606975"/>
            <a:ext cx="1044600" cy="461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Dataset</a:t>
            </a:r>
            <a:endParaRPr sz="1800">
              <a:latin typeface="Lato"/>
              <a:ea typeface="Lato"/>
              <a:cs typeface="Lato"/>
              <a:sym typeface="Lato"/>
            </a:endParaRPr>
          </a:p>
        </p:txBody>
      </p:sp>
      <p:sp>
        <p:nvSpPr>
          <p:cNvPr id="101" name="Google Shape;101;p17"/>
          <p:cNvSpPr txBox="1"/>
          <p:nvPr/>
        </p:nvSpPr>
        <p:spPr>
          <a:xfrm>
            <a:off x="6318125" y="1449825"/>
            <a:ext cx="1044600" cy="461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BERT</a:t>
            </a:r>
            <a:endParaRPr sz="1800">
              <a:latin typeface="Lato"/>
              <a:ea typeface="Lato"/>
              <a:cs typeface="Lato"/>
              <a:sym typeface="Lato"/>
            </a:endParaRPr>
          </a:p>
        </p:txBody>
      </p:sp>
      <p:sp>
        <p:nvSpPr>
          <p:cNvPr id="102" name="Google Shape;102;p17"/>
          <p:cNvSpPr txBox="1"/>
          <p:nvPr/>
        </p:nvSpPr>
        <p:spPr>
          <a:xfrm>
            <a:off x="6126125" y="2292700"/>
            <a:ext cx="1428600" cy="461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Classifier</a:t>
            </a:r>
            <a:endParaRPr sz="1800">
              <a:latin typeface="Lato"/>
              <a:ea typeface="Lato"/>
              <a:cs typeface="Lato"/>
              <a:sym typeface="Lato"/>
            </a:endParaRPr>
          </a:p>
        </p:txBody>
      </p:sp>
      <p:sp>
        <p:nvSpPr>
          <p:cNvPr id="103" name="Google Shape;103;p17"/>
          <p:cNvSpPr txBox="1"/>
          <p:nvPr/>
        </p:nvSpPr>
        <p:spPr>
          <a:xfrm>
            <a:off x="6158075" y="3135575"/>
            <a:ext cx="1364700" cy="461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Evaluation</a:t>
            </a:r>
            <a:endParaRPr sz="1800">
              <a:latin typeface="Lato"/>
              <a:ea typeface="Lato"/>
              <a:cs typeface="Lato"/>
              <a:sym typeface="Lato"/>
            </a:endParaRPr>
          </a:p>
        </p:txBody>
      </p:sp>
      <p:sp>
        <p:nvSpPr>
          <p:cNvPr id="104" name="Google Shape;104;p17"/>
          <p:cNvSpPr txBox="1"/>
          <p:nvPr/>
        </p:nvSpPr>
        <p:spPr>
          <a:xfrm>
            <a:off x="6209825" y="3978450"/>
            <a:ext cx="1261200" cy="461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Selection</a:t>
            </a:r>
            <a:endParaRPr sz="1800">
              <a:latin typeface="Lato"/>
              <a:ea typeface="Lato"/>
              <a:cs typeface="Lato"/>
              <a:sym typeface="Lato"/>
            </a:endParaRPr>
          </a:p>
        </p:txBody>
      </p:sp>
      <p:cxnSp>
        <p:nvCxnSpPr>
          <p:cNvPr id="105" name="Google Shape;105;p17"/>
          <p:cNvCxnSpPr>
            <a:stCxn id="100" idx="2"/>
            <a:endCxn id="101" idx="0"/>
          </p:cNvCxnSpPr>
          <p:nvPr/>
        </p:nvCxnSpPr>
        <p:spPr>
          <a:xfrm>
            <a:off x="6840425" y="1068675"/>
            <a:ext cx="0" cy="3813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101" idx="2"/>
            <a:endCxn id="102" idx="0"/>
          </p:cNvCxnSpPr>
          <p:nvPr/>
        </p:nvCxnSpPr>
        <p:spPr>
          <a:xfrm>
            <a:off x="6840425" y="1911525"/>
            <a:ext cx="0" cy="3813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7"/>
          <p:cNvCxnSpPr>
            <a:stCxn id="102" idx="2"/>
            <a:endCxn id="103" idx="0"/>
          </p:cNvCxnSpPr>
          <p:nvPr/>
        </p:nvCxnSpPr>
        <p:spPr>
          <a:xfrm>
            <a:off x="6840425" y="2754400"/>
            <a:ext cx="0" cy="3813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a:stCxn id="103" idx="2"/>
            <a:endCxn id="104" idx="0"/>
          </p:cNvCxnSpPr>
          <p:nvPr/>
        </p:nvCxnSpPr>
        <p:spPr>
          <a:xfrm>
            <a:off x="6840425" y="3597275"/>
            <a:ext cx="0" cy="3813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7"/>
          <p:cNvSpPr txBox="1"/>
          <p:nvPr/>
        </p:nvSpPr>
        <p:spPr>
          <a:xfrm>
            <a:off x="6955150" y="1940563"/>
            <a:ext cx="153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Word Embeddings</a:t>
            </a:r>
            <a:endParaRPr sz="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4294967295" type="title"/>
          </p:nvPr>
        </p:nvSpPr>
        <p:spPr>
          <a:xfrm>
            <a:off x="0" y="308150"/>
            <a:ext cx="5495100" cy="626100"/>
          </a:xfrm>
          <a:prstGeom prst="rect">
            <a:avLst/>
          </a:prstGeom>
          <a:solidFill>
            <a:schemeClr val="accent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rPr>
              <a:t>Evaluation</a:t>
            </a:r>
            <a:endParaRPr b="0">
              <a:solidFill>
                <a:schemeClr val="lt1"/>
              </a:solidFill>
            </a:endParaRPr>
          </a:p>
        </p:txBody>
      </p:sp>
      <p:sp>
        <p:nvSpPr>
          <p:cNvPr id="115" name="Google Shape;115;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8"/>
          <p:cNvSpPr/>
          <p:nvPr/>
        </p:nvSpPr>
        <p:spPr>
          <a:xfrm rot="10800000">
            <a:off x="5098550" y="296875"/>
            <a:ext cx="871800" cy="660000"/>
          </a:xfrm>
          <a:prstGeom prst="homePlat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445375" y="1277000"/>
            <a:ext cx="8227500" cy="3448800"/>
          </a:xfrm>
          <a:prstGeom prst="rect">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18" name="Google Shape;118;p18"/>
          <p:cNvPicPr preferRelativeResize="0"/>
          <p:nvPr/>
        </p:nvPicPr>
        <p:blipFill>
          <a:blip r:embed="rId3">
            <a:alphaModFix/>
          </a:blip>
          <a:stretch>
            <a:fillRect/>
          </a:stretch>
        </p:blipFill>
        <p:spPr>
          <a:xfrm>
            <a:off x="2777875" y="1603800"/>
            <a:ext cx="5817950" cy="2750478"/>
          </a:xfrm>
          <a:prstGeom prst="rect">
            <a:avLst/>
          </a:prstGeom>
          <a:noFill/>
          <a:ln>
            <a:noFill/>
          </a:ln>
        </p:spPr>
      </p:pic>
      <p:cxnSp>
        <p:nvCxnSpPr>
          <p:cNvPr id="119" name="Google Shape;119;p18"/>
          <p:cNvCxnSpPr/>
          <p:nvPr/>
        </p:nvCxnSpPr>
        <p:spPr>
          <a:xfrm flipH="1">
            <a:off x="2935625" y="1717838"/>
            <a:ext cx="9900" cy="25224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8"/>
          <p:cNvSpPr txBox="1"/>
          <p:nvPr/>
        </p:nvSpPr>
        <p:spPr>
          <a:xfrm>
            <a:off x="642475" y="1565450"/>
            <a:ext cx="2135400" cy="2846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252525"/>
                </a:solidFill>
                <a:highlight>
                  <a:srgbClr val="FFFFFF"/>
                </a:highlight>
                <a:latin typeface="Lato"/>
                <a:ea typeface="Lato"/>
                <a:cs typeface="Lato"/>
                <a:sym typeface="Lato"/>
              </a:rPr>
              <a:t>The proposed system was tested using six different classifiers.</a:t>
            </a:r>
            <a:endParaRPr>
              <a:solidFill>
                <a:srgbClr val="252525"/>
              </a:solidFill>
              <a:highlight>
                <a:srgbClr val="FFFFFF"/>
              </a:highlight>
              <a:latin typeface="Lato"/>
              <a:ea typeface="Lato"/>
              <a:cs typeface="Lato"/>
              <a:sym typeface="Lato"/>
            </a:endParaRPr>
          </a:p>
          <a:p>
            <a:pPr indent="0" lvl="0" marL="0" rtl="0" algn="l">
              <a:spcBef>
                <a:spcPts val="0"/>
              </a:spcBef>
              <a:spcAft>
                <a:spcPts val="0"/>
              </a:spcAft>
              <a:buNone/>
            </a:pPr>
            <a:r>
              <a:t/>
            </a:r>
            <a:endParaRPr>
              <a:solidFill>
                <a:srgbClr val="252525"/>
              </a:solidFill>
              <a:latin typeface="Lato"/>
              <a:ea typeface="Lato"/>
              <a:cs typeface="Lato"/>
              <a:sym typeface="Lato"/>
            </a:endParaRPr>
          </a:p>
          <a:p>
            <a:pPr indent="0" lvl="0" marL="0" rtl="0" algn="just">
              <a:lnSpc>
                <a:spcPct val="115000"/>
              </a:lnSpc>
              <a:spcBef>
                <a:spcPts val="0"/>
              </a:spcBef>
              <a:spcAft>
                <a:spcPts val="0"/>
              </a:spcAft>
              <a:buNone/>
            </a:pPr>
            <a:r>
              <a:rPr lang="en">
                <a:solidFill>
                  <a:srgbClr val="252525"/>
                </a:solidFill>
                <a:highlight>
                  <a:srgbClr val="FFFFFF"/>
                </a:highlight>
                <a:latin typeface="Lato"/>
                <a:ea typeface="Lato"/>
                <a:cs typeface="Lato"/>
                <a:sym typeface="Lato"/>
              </a:rPr>
              <a:t>The hotel dataset was used to test the different classifiers. And a</a:t>
            </a:r>
            <a:r>
              <a:rPr lang="en">
                <a:solidFill>
                  <a:srgbClr val="252525"/>
                </a:solidFill>
                <a:highlight>
                  <a:srgbClr val="FFFFFF"/>
                </a:highlight>
                <a:latin typeface="Lato"/>
                <a:ea typeface="Lato"/>
                <a:cs typeface="Lato"/>
                <a:sym typeface="Lato"/>
              </a:rPr>
              <a:t>s a result, the results the SVM classifier model outperforms others with an 87.81% accuracy rate. </a:t>
            </a:r>
            <a:endParaRPr>
              <a:solidFill>
                <a:srgbClr val="252525"/>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4294967295" type="title"/>
          </p:nvPr>
        </p:nvSpPr>
        <p:spPr>
          <a:xfrm>
            <a:off x="416775" y="1839375"/>
            <a:ext cx="3395100" cy="15087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rgbClr val="6AA84F"/>
                </a:solidFill>
              </a:rPr>
              <a:t>Conclusion </a:t>
            </a:r>
            <a:endParaRPr b="0">
              <a:solidFill>
                <a:srgbClr val="6AA84F"/>
              </a:solidFill>
            </a:endParaRPr>
          </a:p>
          <a:p>
            <a:pPr indent="0" lvl="0" marL="0" rtl="0" algn="ctr">
              <a:spcBef>
                <a:spcPts val="0"/>
              </a:spcBef>
              <a:spcAft>
                <a:spcPts val="0"/>
              </a:spcAft>
              <a:buNone/>
            </a:pPr>
            <a:r>
              <a:rPr b="0" lang="en">
                <a:solidFill>
                  <a:srgbClr val="38761D"/>
                </a:solidFill>
                <a:highlight>
                  <a:srgbClr val="D9EAD3"/>
                </a:highlight>
              </a:rPr>
              <a:t>&amp;</a:t>
            </a:r>
            <a:r>
              <a:rPr b="0" lang="en">
                <a:solidFill>
                  <a:srgbClr val="6AA84F"/>
                </a:solidFill>
              </a:rPr>
              <a:t> </a:t>
            </a:r>
            <a:endParaRPr b="0">
              <a:solidFill>
                <a:srgbClr val="6AA84F"/>
              </a:solidFill>
            </a:endParaRPr>
          </a:p>
          <a:p>
            <a:pPr indent="0" lvl="0" marL="0" rtl="0" algn="ctr">
              <a:spcBef>
                <a:spcPts val="0"/>
              </a:spcBef>
              <a:spcAft>
                <a:spcPts val="0"/>
              </a:spcAft>
              <a:buNone/>
            </a:pPr>
            <a:r>
              <a:rPr b="0" lang="en">
                <a:solidFill>
                  <a:srgbClr val="6AA84F"/>
                </a:solidFill>
              </a:rPr>
              <a:t>Future Work</a:t>
            </a:r>
            <a:r>
              <a:rPr lang="en">
                <a:solidFill>
                  <a:srgbClr val="6AA84F"/>
                </a:solidFill>
              </a:rPr>
              <a:t> </a:t>
            </a:r>
            <a:endParaRPr>
              <a:solidFill>
                <a:srgbClr val="6AA84F"/>
              </a:solidFill>
            </a:endParaRPr>
          </a:p>
        </p:txBody>
      </p:sp>
      <p:sp>
        <p:nvSpPr>
          <p:cNvPr id="126" name="Google Shape;126;p19"/>
          <p:cNvSpPr txBox="1"/>
          <p:nvPr>
            <p:ph idx="4294967295" type="body"/>
          </p:nvPr>
        </p:nvSpPr>
        <p:spPr>
          <a:xfrm>
            <a:off x="4495800" y="493225"/>
            <a:ext cx="4111800" cy="43254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400">
                <a:solidFill>
                  <a:srgbClr val="252525"/>
                </a:solidFill>
                <a:latin typeface="Georgia"/>
                <a:ea typeface="Georgia"/>
                <a:cs typeface="Georgia"/>
                <a:sym typeface="Georgia"/>
              </a:rPr>
              <a:t>Fake reviews reduce the authenticity of a business, raising &amp; plunging store evaluations.</a:t>
            </a:r>
            <a:endParaRPr sz="1400">
              <a:solidFill>
                <a:srgbClr val="252525"/>
              </a:solidFill>
              <a:latin typeface="Georgia"/>
              <a:ea typeface="Georgia"/>
              <a:cs typeface="Georgia"/>
              <a:sym typeface="Georgia"/>
            </a:endParaRPr>
          </a:p>
          <a:p>
            <a:pPr indent="0" lvl="0" marL="0" rtl="0" algn="just">
              <a:spcBef>
                <a:spcPts val="0"/>
              </a:spcBef>
              <a:spcAft>
                <a:spcPts val="0"/>
              </a:spcAft>
              <a:buNone/>
            </a:pPr>
            <a:r>
              <a:t/>
            </a:r>
            <a:endParaRPr sz="1400">
              <a:solidFill>
                <a:srgbClr val="252525"/>
              </a:solidFill>
              <a:latin typeface="Georgia"/>
              <a:ea typeface="Georgia"/>
              <a:cs typeface="Georgia"/>
              <a:sym typeface="Georgia"/>
            </a:endParaRPr>
          </a:p>
          <a:p>
            <a:pPr indent="0" lvl="0" marL="0" rtl="0" algn="just">
              <a:spcBef>
                <a:spcPts val="0"/>
              </a:spcBef>
              <a:spcAft>
                <a:spcPts val="0"/>
              </a:spcAft>
              <a:buNone/>
            </a:pPr>
            <a:r>
              <a:rPr lang="en" sz="1400">
                <a:solidFill>
                  <a:srgbClr val="252525"/>
                </a:solidFill>
                <a:latin typeface="Georgia"/>
                <a:ea typeface="Georgia"/>
                <a:cs typeface="Georgia"/>
                <a:sym typeface="Georgia"/>
              </a:rPr>
              <a:t>Thus, the removal of these has become an essential line of research. Utilizing BERT has improved the performance of ML detection models with SVM scoring the highest.</a:t>
            </a:r>
            <a:endParaRPr sz="1400">
              <a:solidFill>
                <a:srgbClr val="252525"/>
              </a:solidFill>
              <a:latin typeface="Georgia"/>
              <a:ea typeface="Georgia"/>
              <a:cs typeface="Georgia"/>
              <a:sym typeface="Georgia"/>
            </a:endParaRPr>
          </a:p>
          <a:p>
            <a:pPr indent="0" lvl="0" marL="0" rtl="0" algn="just">
              <a:spcBef>
                <a:spcPts val="0"/>
              </a:spcBef>
              <a:spcAft>
                <a:spcPts val="0"/>
              </a:spcAft>
              <a:buNone/>
            </a:pPr>
            <a:r>
              <a:t/>
            </a:r>
            <a:endParaRPr sz="1400">
              <a:solidFill>
                <a:srgbClr val="252525"/>
              </a:solidFill>
              <a:latin typeface="Georgia"/>
              <a:ea typeface="Georgia"/>
              <a:cs typeface="Georgia"/>
              <a:sym typeface="Georgia"/>
            </a:endParaRPr>
          </a:p>
          <a:p>
            <a:pPr indent="0" lvl="0" marL="0" rtl="0" algn="just">
              <a:spcBef>
                <a:spcPts val="0"/>
              </a:spcBef>
              <a:spcAft>
                <a:spcPts val="0"/>
              </a:spcAft>
              <a:buNone/>
            </a:pPr>
            <a:r>
              <a:rPr lang="en" sz="1400">
                <a:solidFill>
                  <a:srgbClr val="252525"/>
                </a:solidFill>
                <a:latin typeface="Georgia"/>
                <a:ea typeface="Georgia"/>
                <a:cs typeface="Georgia"/>
                <a:sym typeface="Georgia"/>
              </a:rPr>
              <a:t>However, this approach only considered the text content of reviews and not their sentiment. Future work may involve considering the behavioral features of reviewers to enhance the performance of the approach. Additionally, using neural network models may also be beneficial for detecting fake reviews for large datasets.</a:t>
            </a:r>
            <a:endParaRPr sz="1400">
              <a:solidFill>
                <a:srgbClr val="252525"/>
              </a:solidFill>
              <a:latin typeface="Georgia"/>
              <a:ea typeface="Georgia"/>
              <a:cs typeface="Georgia"/>
              <a:sym typeface="Georgia"/>
            </a:endParaRPr>
          </a:p>
        </p:txBody>
      </p:sp>
      <p:sp>
        <p:nvSpPr>
          <p:cNvPr id="127" name="Google Shape;127;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28" name="Google Shape;128;p19"/>
          <p:cNvCxnSpPr/>
          <p:nvPr/>
        </p:nvCxnSpPr>
        <p:spPr>
          <a:xfrm>
            <a:off x="4205750" y="819075"/>
            <a:ext cx="0" cy="3549300"/>
          </a:xfrm>
          <a:prstGeom prst="straightConnector1">
            <a:avLst/>
          </a:prstGeom>
          <a:noFill/>
          <a:ln cap="flat" cmpd="sng" w="19050">
            <a:solidFill>
              <a:srgbClr val="274E13"/>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