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Encode Sans Black"/>
      <p:bold r:id="rId13"/>
    </p:embeddedFont>
    <p:embeddedFont>
      <p:font typeface="Open Sans Light"/>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hunnjuBkCpAJZklCLbNrYRMNT4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OpenSans-boldItalic.fntdata"/><Relationship Id="rId13" Type="http://schemas.openxmlformats.org/officeDocument/2006/relationships/font" Target="fonts/EncodeSansBlack-bold.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Light-bold.fntdata"/><Relationship Id="rId14" Type="http://schemas.openxmlformats.org/officeDocument/2006/relationships/font" Target="fonts/OpenSansLight-regular.fntdata"/><Relationship Id="rId17" Type="http://schemas.openxmlformats.org/officeDocument/2006/relationships/font" Target="fonts/OpenSansLight-boldItalic.fntdata"/><Relationship Id="rId16" Type="http://schemas.openxmlformats.org/officeDocument/2006/relationships/font" Target="fonts/OpenSansLight-italic.fntdata"/><Relationship Id="rId5" Type="http://schemas.openxmlformats.org/officeDocument/2006/relationships/slide" Target="slides/slide1.xml"/><Relationship Id="rId19" Type="http://schemas.openxmlformats.org/officeDocument/2006/relationships/font" Target="fonts/OpenSans-bold.fntdata"/><Relationship Id="rId6" Type="http://schemas.openxmlformats.org/officeDocument/2006/relationships/slide" Target="slides/slide2.xml"/><Relationship Id="rId18"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 name="Google Shape;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720974b1b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 name="Google Shape;52;g11720974b1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simulated data: we know what to expect as an end product when we apply the proposed framework to the simulated datasets. Since this is an unsupervised method, we need that, in order to assess if the method is doing what we want to do.</a:t>
            </a:r>
            <a:endParaRPr/>
          </a:p>
        </p:txBody>
      </p:sp>
      <p:sp>
        <p:nvSpPr>
          <p:cNvPr id="59" name="Google Shape;5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720974b1b_3_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There are intuitive and </a:t>
            </a:r>
            <a:r>
              <a:rPr lang="en-US"/>
              <a:t>practical</a:t>
            </a:r>
            <a:r>
              <a:rPr lang="en-US"/>
              <a:t> advantages for modeling inputs, outputs and parameters on manifolds. First, </a:t>
            </a:r>
            <a:r>
              <a:rPr lang="en-US"/>
              <a:t>computing on lower dimensional space leads to </a:t>
            </a:r>
            <a:r>
              <a:rPr lang="en-US"/>
              <a:t>manipulation</a:t>
            </a:r>
            <a:r>
              <a:rPr lang="en-US"/>
              <a:t> fewer degrees of freedom, which can potentially imply faster computations and less memory allocation.</a:t>
            </a:r>
            <a:endParaRPr/>
          </a:p>
          <a:p>
            <a:pPr indent="0" lvl="0" marL="0" rtl="0" algn="l">
              <a:spcBef>
                <a:spcPts val="0"/>
              </a:spcBef>
              <a:spcAft>
                <a:spcPts val="0"/>
              </a:spcAft>
              <a:buNone/>
            </a:pPr>
            <a:r>
              <a:rPr lang="en-US"/>
              <a:t>Non-linear degrees of freedom that arise in a lower dimensional space often make more intuitive </a:t>
            </a:r>
            <a:r>
              <a:rPr lang="en-US"/>
              <a:t>sense : cities on the earth are better localized giving their longitude and latitude their manifold coordinates than giving their position x,y,z in the 3D space</a:t>
            </a:r>
            <a:endParaRPr/>
          </a:p>
        </p:txBody>
      </p:sp>
      <p:sp>
        <p:nvSpPr>
          <p:cNvPr id="67" name="Google Shape;67;g11720974b1b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3b1e3277c_2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3b1e3277c_2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Take a very simple </a:t>
            </a:r>
            <a:r>
              <a:rPr lang="en-US"/>
              <a:t>algorithm</a:t>
            </a:r>
            <a:r>
              <a:rPr lang="en-US"/>
              <a:t> , the </a:t>
            </a:r>
            <a:r>
              <a:rPr lang="en-US"/>
              <a:t>calculation</a:t>
            </a:r>
            <a:r>
              <a:rPr lang="en-US"/>
              <a:t> of mean, as an example .</a:t>
            </a:r>
            <a:endParaRPr/>
          </a:p>
          <a:p>
            <a:pPr indent="0" lvl="0" marL="0" rtl="0" algn="l">
              <a:spcBef>
                <a:spcPts val="0"/>
              </a:spcBef>
              <a:spcAft>
                <a:spcPts val="0"/>
              </a:spcAft>
              <a:buNone/>
            </a:pPr>
            <a:r>
              <a:rPr lang="en-US"/>
              <a:t> linear mean of data on a manifold does not necessarily belong to the manifold. </a:t>
            </a:r>
            <a:endParaRPr/>
          </a:p>
          <a:p>
            <a:pPr indent="0" lvl="0" marL="0" rtl="0" algn="l">
              <a:spcBef>
                <a:spcPts val="0"/>
              </a:spcBef>
              <a:spcAft>
                <a:spcPts val="0"/>
              </a:spcAft>
              <a:buNone/>
            </a:pPr>
            <a:r>
              <a:rPr lang="en-US"/>
              <a:t>Use the definition of Frechet mean the mean value belongs to the manifolds. If we can generate mean we can surely </a:t>
            </a:r>
            <a:r>
              <a:rPr lang="en-US"/>
              <a:t>generalize other learning algorithms.</a:t>
            </a:r>
            <a:endParaRPr/>
          </a:p>
        </p:txBody>
      </p:sp>
      <p:sp>
        <p:nvSpPr>
          <p:cNvPr id="75" name="Google Shape;75;g123b1e3277c_2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08283ded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08283ded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1308283ded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7022c8735_0_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117022c873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 name="Shape 10"/>
        <p:cNvGrpSpPr/>
        <p:nvPr/>
      </p:nvGrpSpPr>
      <p:grpSpPr>
        <a:xfrm>
          <a:off x="0" y="0"/>
          <a:ext cx="0" cy="0"/>
          <a:chOff x="0" y="0"/>
          <a:chExt cx="0" cy="0"/>
        </a:xfrm>
      </p:grpSpPr>
      <p:pic>
        <p:nvPicPr>
          <p:cNvPr id="11" name="Google Shape;11;p8"/>
          <p:cNvPicPr preferRelativeResize="0"/>
          <p:nvPr/>
        </p:nvPicPr>
        <p:blipFill rotWithShape="1">
          <a:blip r:embed="rId2">
            <a:alphaModFix/>
          </a:blip>
          <a:srcRect b="0" l="0" r="0" t="0"/>
          <a:stretch/>
        </p:blipFill>
        <p:spPr>
          <a:xfrm>
            <a:off x="5029200" y="3900780"/>
            <a:ext cx="2133600" cy="186267"/>
          </a:xfrm>
          <a:prstGeom prst="rect">
            <a:avLst/>
          </a:prstGeom>
          <a:noFill/>
          <a:ln>
            <a:noFill/>
          </a:ln>
        </p:spPr>
      </p:pic>
      <p:pic>
        <p:nvPicPr>
          <p:cNvPr descr="W Logo_Purple_2685_HEX.png" id="12" name="Google Shape;12;p8"/>
          <p:cNvPicPr preferRelativeResize="0"/>
          <p:nvPr/>
        </p:nvPicPr>
        <p:blipFill rotWithShape="1">
          <a:blip r:embed="rId3">
            <a:alphaModFix/>
          </a:blip>
          <a:srcRect b="0" l="0" r="0" t="0"/>
          <a:stretch/>
        </p:blipFill>
        <p:spPr>
          <a:xfrm>
            <a:off x="9978553" y="5626608"/>
            <a:ext cx="1828800" cy="1231392"/>
          </a:xfrm>
          <a:prstGeom prst="rect">
            <a:avLst/>
          </a:prstGeom>
          <a:noFill/>
          <a:ln>
            <a:noFill/>
          </a:ln>
        </p:spPr>
      </p:pic>
      <p:pic>
        <p:nvPicPr>
          <p:cNvPr id="13" name="Google Shape;13;p8"/>
          <p:cNvPicPr preferRelativeResize="0"/>
          <p:nvPr/>
        </p:nvPicPr>
        <p:blipFill rotWithShape="1">
          <a:blip r:embed="rId4">
            <a:alphaModFix/>
          </a:blip>
          <a:srcRect b="0" l="0" r="0" t="0"/>
          <a:stretch/>
        </p:blipFill>
        <p:spPr>
          <a:xfrm>
            <a:off x="757447" y="6234041"/>
            <a:ext cx="3386655" cy="229748"/>
          </a:xfrm>
          <a:prstGeom prst="rect">
            <a:avLst/>
          </a:prstGeom>
          <a:noFill/>
          <a:ln>
            <a:noFill/>
          </a:ln>
        </p:spPr>
      </p:pic>
      <p:sp>
        <p:nvSpPr>
          <p:cNvPr id="14" name="Google Shape;14;p8"/>
          <p:cNvSpPr txBox="1"/>
          <p:nvPr>
            <p:ph type="title"/>
          </p:nvPr>
        </p:nvSpPr>
        <p:spPr>
          <a:xfrm>
            <a:off x="446609" y="495260"/>
            <a:ext cx="11298782" cy="323426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chemeClr val="dk1"/>
              </a:buClr>
              <a:buSzPts val="6667"/>
              <a:buFont typeface="Encode Sans Black"/>
              <a:buNone/>
              <a:defRPr b="1" i="0" sz="6667" u="none" cap="none" strike="noStrike">
                <a:solidFill>
                  <a:schemeClr val="dk1"/>
                </a:solidFill>
                <a:latin typeface="Encode Sans Black"/>
                <a:ea typeface="Encode Sans Black"/>
                <a:cs typeface="Encode Sans Black"/>
                <a:sym typeface="Encode Sans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Graphic">
  <p:cSld name="Header + Graphic">
    <p:spTree>
      <p:nvGrpSpPr>
        <p:cNvPr id="15" name="Shape 15"/>
        <p:cNvGrpSpPr/>
        <p:nvPr/>
      </p:nvGrpSpPr>
      <p:grpSpPr>
        <a:xfrm>
          <a:off x="0" y="0"/>
          <a:ext cx="0" cy="0"/>
          <a:chOff x="0" y="0"/>
          <a:chExt cx="0" cy="0"/>
        </a:xfrm>
      </p:grpSpPr>
      <p:pic>
        <p:nvPicPr>
          <p:cNvPr id="16" name="Google Shape;16;p9"/>
          <p:cNvPicPr preferRelativeResize="0"/>
          <p:nvPr/>
        </p:nvPicPr>
        <p:blipFill rotWithShape="1">
          <a:blip r:embed="rId2">
            <a:alphaModFix/>
          </a:blip>
          <a:srcRect b="0" l="0" r="0" t="0"/>
          <a:stretch/>
        </p:blipFill>
        <p:spPr>
          <a:xfrm>
            <a:off x="613833" y="1282464"/>
            <a:ext cx="1471708" cy="128483"/>
          </a:xfrm>
          <a:prstGeom prst="rect">
            <a:avLst/>
          </a:prstGeom>
          <a:noFill/>
          <a:ln>
            <a:noFill/>
          </a:ln>
        </p:spPr>
      </p:pic>
      <p:sp>
        <p:nvSpPr>
          <p:cNvPr id="17" name="Google Shape;17;p9"/>
          <p:cNvSpPr/>
          <p:nvPr>
            <p:ph idx="2" type="chart"/>
          </p:nvPr>
        </p:nvSpPr>
        <p:spPr>
          <a:xfrm>
            <a:off x="597231" y="1521434"/>
            <a:ext cx="10912883" cy="4726753"/>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640"/>
              </a:spcBef>
              <a:spcAft>
                <a:spcPts val="0"/>
              </a:spcAft>
              <a:buClr>
                <a:schemeClr val="dk1"/>
              </a:buClr>
              <a:buSzPts val="3200"/>
              <a:buFont typeface="Arial"/>
              <a:buNone/>
              <a:defRPr b="0" i="1" sz="32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Calibri"/>
                <a:ea typeface="Calibri"/>
                <a:cs typeface="Calibri"/>
                <a:sym typeface="Calibri"/>
              </a:defRPr>
            </a:lvl2pPr>
            <a:lvl3pPr lvl="2"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3pPr>
            <a:lvl4pPr lvl="3"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4pPr>
            <a:lvl5pPr lvl="4"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5pPr>
            <a:lvl6pPr lvl="5"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lvl="6"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lvl="7"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lvl="8"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pic>
        <p:nvPicPr>
          <p:cNvPr id="18" name="Google Shape;18;p9"/>
          <p:cNvPicPr preferRelativeResize="0"/>
          <p:nvPr/>
        </p:nvPicPr>
        <p:blipFill rotWithShape="1">
          <a:blip r:embed="rId3">
            <a:alphaModFix/>
          </a:blip>
          <a:srcRect b="0" l="0" r="0" t="0"/>
          <a:stretch/>
        </p:blipFill>
        <p:spPr>
          <a:xfrm>
            <a:off x="8404654" y="6463789"/>
            <a:ext cx="3386655" cy="229748"/>
          </a:xfrm>
          <a:prstGeom prst="rect">
            <a:avLst/>
          </a:prstGeom>
          <a:noFill/>
          <a:ln>
            <a:noFill/>
          </a:ln>
        </p:spPr>
      </p:pic>
      <p:sp>
        <p:nvSpPr>
          <p:cNvPr id="19" name="Google Shape;19;p9"/>
          <p:cNvSpPr txBox="1"/>
          <p:nvPr>
            <p:ph type="title"/>
          </p:nvPr>
        </p:nvSpPr>
        <p:spPr>
          <a:xfrm>
            <a:off x="613833" y="492978"/>
            <a:ext cx="10896280" cy="678999"/>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4000"/>
              <a:buFont typeface="Encode Sans Black"/>
              <a:buNone/>
              <a:defRPr b="1" i="0" sz="4000" u="none" cap="none" strike="noStrike">
                <a:solidFill>
                  <a:schemeClr val="dk1"/>
                </a:solidFill>
                <a:latin typeface="Encode Sans Black"/>
                <a:ea typeface="Encode Sans Black"/>
                <a:cs typeface="Encode Sans Black"/>
                <a:sym typeface="Encode Sans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0" name="Shape 20"/>
        <p:cNvGrpSpPr/>
        <p:nvPr/>
      </p:nvGrpSpPr>
      <p:grpSpPr>
        <a:xfrm>
          <a:off x="0" y="0"/>
          <a:ext cx="0" cy="0"/>
          <a:chOff x="0" y="0"/>
          <a:chExt cx="0" cy="0"/>
        </a:xfrm>
      </p:grpSpPr>
      <p:pic>
        <p:nvPicPr>
          <p:cNvPr id="21" name="Google Shape;21;p10"/>
          <p:cNvPicPr preferRelativeResize="0"/>
          <p:nvPr/>
        </p:nvPicPr>
        <p:blipFill rotWithShape="1">
          <a:blip r:embed="rId2">
            <a:alphaModFix/>
          </a:blip>
          <a:srcRect b="0" l="0" r="0" t="0"/>
          <a:stretch/>
        </p:blipFill>
        <p:spPr>
          <a:xfrm>
            <a:off x="757441" y="4568599"/>
            <a:ext cx="2133600" cy="186267"/>
          </a:xfrm>
          <a:prstGeom prst="rect">
            <a:avLst/>
          </a:prstGeom>
          <a:noFill/>
          <a:ln>
            <a:noFill/>
          </a:ln>
        </p:spPr>
      </p:pic>
      <p:pic>
        <p:nvPicPr>
          <p:cNvPr id="22" name="Google Shape;22;p10"/>
          <p:cNvPicPr preferRelativeResize="0"/>
          <p:nvPr/>
        </p:nvPicPr>
        <p:blipFill rotWithShape="1">
          <a:blip r:embed="rId3">
            <a:alphaModFix/>
          </a:blip>
          <a:srcRect b="0" l="0" r="0" t="0"/>
          <a:stretch/>
        </p:blipFill>
        <p:spPr>
          <a:xfrm>
            <a:off x="757441" y="6132013"/>
            <a:ext cx="3233635" cy="284364"/>
          </a:xfrm>
          <a:prstGeom prst="rect">
            <a:avLst/>
          </a:prstGeom>
          <a:noFill/>
          <a:ln>
            <a:noFill/>
          </a:ln>
        </p:spPr>
      </p:pic>
      <p:pic>
        <p:nvPicPr>
          <p:cNvPr descr="W Logo_Purple_2685_HEX.png" id="23" name="Google Shape;23;p10"/>
          <p:cNvPicPr preferRelativeResize="0"/>
          <p:nvPr/>
        </p:nvPicPr>
        <p:blipFill rotWithShape="1">
          <a:blip r:embed="rId4">
            <a:alphaModFix/>
          </a:blip>
          <a:srcRect b="0" l="0" r="0" t="0"/>
          <a:stretch/>
        </p:blipFill>
        <p:spPr>
          <a:xfrm>
            <a:off x="9978553" y="5626608"/>
            <a:ext cx="1828800" cy="1231392"/>
          </a:xfrm>
          <a:prstGeom prst="rect">
            <a:avLst/>
          </a:prstGeom>
          <a:noFill/>
          <a:ln>
            <a:noFill/>
          </a:ln>
        </p:spPr>
      </p:pic>
      <p:sp>
        <p:nvSpPr>
          <p:cNvPr id="24" name="Google Shape;24;p10"/>
          <p:cNvSpPr txBox="1"/>
          <p:nvPr>
            <p:ph type="title"/>
          </p:nvPr>
        </p:nvSpPr>
        <p:spPr>
          <a:xfrm>
            <a:off x="613833" y="859991"/>
            <a:ext cx="9364720" cy="352234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6667"/>
              <a:buFont typeface="Encode Sans Black"/>
              <a:buNone/>
              <a:defRPr b="1" i="0" sz="6667" u="none" cap="none" strike="noStrike">
                <a:solidFill>
                  <a:schemeClr val="dk1"/>
                </a:solidFill>
                <a:latin typeface="Encode Sans Black"/>
                <a:ea typeface="Encode Sans Black"/>
                <a:cs typeface="Encode Sans Black"/>
                <a:sym typeface="Encode Sans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Subheader + Content">
  <p:cSld name="Header + Subheader + Content">
    <p:spTree>
      <p:nvGrpSpPr>
        <p:cNvPr id="25" name="Shape 25"/>
        <p:cNvGrpSpPr/>
        <p:nvPr/>
      </p:nvGrpSpPr>
      <p:grpSpPr>
        <a:xfrm>
          <a:off x="0" y="0"/>
          <a:ext cx="0" cy="0"/>
          <a:chOff x="0" y="0"/>
          <a:chExt cx="0" cy="0"/>
        </a:xfrm>
      </p:grpSpPr>
      <p:pic>
        <p:nvPicPr>
          <p:cNvPr id="26" name="Google Shape;26;p11"/>
          <p:cNvPicPr preferRelativeResize="0"/>
          <p:nvPr/>
        </p:nvPicPr>
        <p:blipFill rotWithShape="1">
          <a:blip r:embed="rId2">
            <a:alphaModFix/>
          </a:blip>
          <a:srcRect b="0" l="0" r="0" t="0"/>
          <a:stretch/>
        </p:blipFill>
        <p:spPr>
          <a:xfrm>
            <a:off x="740509" y="1819205"/>
            <a:ext cx="1471708" cy="128481"/>
          </a:xfrm>
          <a:prstGeom prst="rect">
            <a:avLst/>
          </a:prstGeom>
          <a:noFill/>
          <a:ln>
            <a:noFill/>
          </a:ln>
        </p:spPr>
      </p:pic>
      <p:pic>
        <p:nvPicPr>
          <p:cNvPr id="27" name="Google Shape;27;p11"/>
          <p:cNvPicPr preferRelativeResize="0"/>
          <p:nvPr/>
        </p:nvPicPr>
        <p:blipFill rotWithShape="1">
          <a:blip r:embed="rId3">
            <a:alphaModFix/>
          </a:blip>
          <a:srcRect b="0" l="0" r="0" t="0"/>
          <a:stretch/>
        </p:blipFill>
        <p:spPr>
          <a:xfrm>
            <a:off x="732042" y="1818011"/>
            <a:ext cx="1471708" cy="128483"/>
          </a:xfrm>
          <a:prstGeom prst="rect">
            <a:avLst/>
          </a:prstGeom>
          <a:noFill/>
          <a:ln>
            <a:noFill/>
          </a:ln>
        </p:spPr>
      </p:pic>
      <p:sp>
        <p:nvSpPr>
          <p:cNvPr id="28" name="Google Shape;28;p11"/>
          <p:cNvSpPr txBox="1"/>
          <p:nvPr>
            <p:ph idx="1" type="body"/>
          </p:nvPr>
        </p:nvSpPr>
        <p:spPr>
          <a:xfrm>
            <a:off x="597231" y="3093653"/>
            <a:ext cx="10929485" cy="3002348"/>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2"/>
              </a:buClr>
              <a:buSzPts val="3200"/>
              <a:buFont typeface="Merriweather Sans"/>
              <a:buChar char="&gt;"/>
              <a:defRPr b="1" i="0" sz="3200" u="none" cap="none" strike="noStrike">
                <a:solidFill>
                  <a:schemeClr val="dk2"/>
                </a:solidFill>
                <a:latin typeface="Open Sans"/>
                <a:ea typeface="Open Sans"/>
                <a:cs typeface="Open Sans"/>
                <a:sym typeface="Open Sans"/>
              </a:defRPr>
            </a:lvl1pPr>
            <a:lvl2pPr indent="-397954" lvl="1" marL="914400" marR="0" rtl="0" algn="l">
              <a:lnSpc>
                <a:spcPct val="100000"/>
              </a:lnSpc>
              <a:spcBef>
                <a:spcPts val="533"/>
              </a:spcBef>
              <a:spcAft>
                <a:spcPts val="0"/>
              </a:spcAft>
              <a:buClr>
                <a:schemeClr val="dk2"/>
              </a:buClr>
              <a:buSzPts val="2667"/>
              <a:buFont typeface="Arial"/>
              <a:buChar char="–"/>
              <a:defRPr b="1" i="0" sz="2667" u="none" cap="none" strike="noStrike">
                <a:solidFill>
                  <a:schemeClr val="dk2"/>
                </a:solidFill>
                <a:latin typeface="Open Sans"/>
                <a:ea typeface="Open Sans"/>
                <a:cs typeface="Open Sans"/>
                <a:sym typeface="Open Sans"/>
              </a:defRPr>
            </a:lvl2pPr>
            <a:lvl3pPr indent="-381000" lvl="2" marL="1371600" marR="0" rtl="0" algn="l">
              <a:lnSpc>
                <a:spcPct val="100000"/>
              </a:lnSpc>
              <a:spcBef>
                <a:spcPts val="480"/>
              </a:spcBef>
              <a:spcAft>
                <a:spcPts val="0"/>
              </a:spcAft>
              <a:buClr>
                <a:schemeClr val="dk2"/>
              </a:buClr>
              <a:buSzPts val="2400"/>
              <a:buFont typeface="Merriweather Sans"/>
              <a:buChar char="&gt;"/>
              <a:defRPr b="1" i="0" sz="2400" u="none" cap="none" strike="noStrike">
                <a:solidFill>
                  <a:schemeClr val="dk2"/>
                </a:solidFill>
                <a:latin typeface="Open Sans"/>
                <a:ea typeface="Open Sans"/>
                <a:cs typeface="Open Sans"/>
                <a:sym typeface="Open Sans"/>
              </a:defRPr>
            </a:lvl3pPr>
            <a:lvl4pPr indent="-364045" lvl="3" marL="1828800" marR="0" rtl="0" algn="l">
              <a:lnSpc>
                <a:spcPct val="100000"/>
              </a:lnSpc>
              <a:spcBef>
                <a:spcPts val="427"/>
              </a:spcBef>
              <a:spcAft>
                <a:spcPts val="0"/>
              </a:spcAft>
              <a:buClr>
                <a:schemeClr val="dk2"/>
              </a:buClr>
              <a:buSzPts val="2133"/>
              <a:buFont typeface="Arial"/>
              <a:buChar char="–"/>
              <a:defRPr b="1" i="0" sz="2133" u="none" cap="none" strike="noStrike">
                <a:solidFill>
                  <a:schemeClr val="dk2"/>
                </a:solidFill>
                <a:latin typeface="Open Sans"/>
                <a:ea typeface="Open Sans"/>
                <a:cs typeface="Open Sans"/>
                <a:sym typeface="Open Sans"/>
              </a:defRPr>
            </a:lvl4pPr>
            <a:lvl5pPr indent="-347154" lvl="4" marL="2286000" marR="0" rtl="0" algn="l">
              <a:lnSpc>
                <a:spcPct val="100000"/>
              </a:lnSpc>
              <a:spcBef>
                <a:spcPts val="373"/>
              </a:spcBef>
              <a:spcAft>
                <a:spcPts val="0"/>
              </a:spcAft>
              <a:buClr>
                <a:schemeClr val="dk2"/>
              </a:buClr>
              <a:buSzPts val="1867"/>
              <a:buFont typeface="Merriweather Sans"/>
              <a:buChar char="&gt;"/>
              <a:defRPr b="1" i="0" sz="1867" u="none" cap="none" strike="noStrike">
                <a:solidFill>
                  <a:schemeClr val="dk2"/>
                </a:solidFill>
                <a:latin typeface="Open Sans"/>
                <a:ea typeface="Open Sans"/>
                <a:cs typeface="Open Sans"/>
                <a:sym typeface="Open Sans"/>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sp>
        <p:nvSpPr>
          <p:cNvPr id="29" name="Google Shape;29;p11"/>
          <p:cNvSpPr txBox="1"/>
          <p:nvPr>
            <p:ph idx="2" type="body"/>
          </p:nvPr>
        </p:nvSpPr>
        <p:spPr>
          <a:xfrm>
            <a:off x="613833" y="2307557"/>
            <a:ext cx="10912883" cy="54822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640"/>
              </a:spcBef>
              <a:spcAft>
                <a:spcPts val="0"/>
              </a:spcAft>
              <a:buClr>
                <a:schemeClr val="dk2"/>
              </a:buClr>
              <a:buSzPts val="3200"/>
              <a:buFont typeface="Arial"/>
              <a:buNone/>
              <a:defRPr b="0" i="0" sz="3200" u="none" cap="none" strike="noStrike">
                <a:solidFill>
                  <a:schemeClr val="dk2"/>
                </a:solidFill>
                <a:latin typeface="Arial"/>
                <a:ea typeface="Arial"/>
                <a:cs typeface="Arial"/>
                <a:sym typeface="Arial"/>
              </a:defRPr>
            </a:lvl1pPr>
            <a:lvl2pPr indent="-228600" lvl="1" marL="914400" marR="0" rtl="0" algn="l">
              <a:lnSpc>
                <a:spcPct val="100000"/>
              </a:lnSpc>
              <a:spcBef>
                <a:spcPts val="747"/>
              </a:spcBef>
              <a:spcAft>
                <a:spcPts val="0"/>
              </a:spcAft>
              <a:buClr>
                <a:srgbClr val="E8D3A2"/>
              </a:buClr>
              <a:buSzPts val="3733"/>
              <a:buFont typeface="Arial"/>
              <a:buNone/>
              <a:defRPr b="0" i="0" sz="3733" u="none" cap="none" strike="noStrike">
                <a:solidFill>
                  <a:srgbClr val="E8D3A2"/>
                </a:solidFill>
                <a:latin typeface="Encode Sans Black"/>
                <a:ea typeface="Encode Sans Black"/>
                <a:cs typeface="Encode Sans Black"/>
                <a:sym typeface="Encode Sans Black"/>
              </a:defRPr>
            </a:lvl2pPr>
            <a:lvl3pPr indent="-228600" lvl="2" marL="1371600" marR="0" rtl="0" algn="l">
              <a:lnSpc>
                <a:spcPct val="100000"/>
              </a:lnSpc>
              <a:spcBef>
                <a:spcPts val="640"/>
              </a:spcBef>
              <a:spcAft>
                <a:spcPts val="0"/>
              </a:spcAft>
              <a:buClr>
                <a:srgbClr val="E8D3A2"/>
              </a:buClr>
              <a:buSzPts val="3200"/>
              <a:buFont typeface="Arial"/>
              <a:buNone/>
              <a:defRPr b="0" i="0" sz="3200" u="none" cap="none" strike="noStrike">
                <a:solidFill>
                  <a:srgbClr val="E8D3A2"/>
                </a:solidFill>
                <a:latin typeface="Encode Sans Black"/>
                <a:ea typeface="Encode Sans Black"/>
                <a:cs typeface="Encode Sans Black"/>
                <a:sym typeface="Encode Sans Black"/>
              </a:defRPr>
            </a:lvl3pPr>
            <a:lvl4pPr indent="-228600" lvl="3" marL="1828800" marR="0" rtl="0" algn="l">
              <a:lnSpc>
                <a:spcPct val="100000"/>
              </a:lnSpc>
              <a:spcBef>
                <a:spcPts val="533"/>
              </a:spcBef>
              <a:spcAft>
                <a:spcPts val="0"/>
              </a:spcAft>
              <a:buClr>
                <a:srgbClr val="E8D3A2"/>
              </a:buClr>
              <a:buSzPts val="2667"/>
              <a:buFont typeface="Arial"/>
              <a:buNone/>
              <a:defRPr b="0" i="0" sz="2667" u="none" cap="none" strike="noStrike">
                <a:solidFill>
                  <a:srgbClr val="E8D3A2"/>
                </a:solidFill>
                <a:latin typeface="Encode Sans Black"/>
                <a:ea typeface="Encode Sans Black"/>
                <a:cs typeface="Encode Sans Black"/>
                <a:sym typeface="Encode Sans Black"/>
              </a:defRPr>
            </a:lvl4pPr>
            <a:lvl5pPr indent="-228600" lvl="4" marL="2286000" marR="0" rtl="0" algn="l">
              <a:lnSpc>
                <a:spcPct val="100000"/>
              </a:lnSpc>
              <a:spcBef>
                <a:spcPts val="533"/>
              </a:spcBef>
              <a:spcAft>
                <a:spcPts val="0"/>
              </a:spcAft>
              <a:buClr>
                <a:srgbClr val="E8D3A2"/>
              </a:buClr>
              <a:buSzPts val="2667"/>
              <a:buFont typeface="Arial"/>
              <a:buNone/>
              <a:defRPr b="0" i="0" sz="2667" u="none" cap="none" strike="noStrike">
                <a:solidFill>
                  <a:srgbClr val="E8D3A2"/>
                </a:solidFill>
                <a:latin typeface="Encode Sans Black"/>
                <a:ea typeface="Encode Sans Black"/>
                <a:cs typeface="Encode Sans Black"/>
                <a:sym typeface="Encode Sans Black"/>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pic>
        <p:nvPicPr>
          <p:cNvPr id="30" name="Google Shape;30;p11"/>
          <p:cNvPicPr preferRelativeResize="0"/>
          <p:nvPr/>
        </p:nvPicPr>
        <p:blipFill rotWithShape="1">
          <a:blip r:embed="rId4">
            <a:alphaModFix/>
          </a:blip>
          <a:srcRect b="0" l="0" r="0" t="0"/>
          <a:stretch/>
        </p:blipFill>
        <p:spPr>
          <a:xfrm>
            <a:off x="8140055" y="6234041"/>
            <a:ext cx="3386655" cy="229748"/>
          </a:xfrm>
          <a:prstGeom prst="rect">
            <a:avLst/>
          </a:prstGeom>
          <a:noFill/>
          <a:ln>
            <a:noFill/>
          </a:ln>
        </p:spPr>
      </p:pic>
      <p:sp>
        <p:nvSpPr>
          <p:cNvPr id="31" name="Google Shape;31;p11"/>
          <p:cNvSpPr txBox="1"/>
          <p:nvPr>
            <p:ph type="title"/>
          </p:nvPr>
        </p:nvSpPr>
        <p:spPr>
          <a:xfrm>
            <a:off x="597230" y="492381"/>
            <a:ext cx="10929479" cy="132503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4000"/>
              <a:buFont typeface="Encode Sans Black"/>
              <a:buNone/>
              <a:defRPr b="1" i="0" sz="4000" u="none" cap="none" strike="noStrike">
                <a:solidFill>
                  <a:schemeClr val="dk1"/>
                </a:solidFill>
                <a:latin typeface="Encode Sans Black"/>
                <a:ea typeface="Encode Sans Black"/>
                <a:cs typeface="Encode Sans Black"/>
                <a:sym typeface="Encode Sans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Content">
  <p:cSld name="Header + Content">
    <p:spTree>
      <p:nvGrpSpPr>
        <p:cNvPr id="32" name="Shape 32"/>
        <p:cNvGrpSpPr/>
        <p:nvPr/>
      </p:nvGrpSpPr>
      <p:grpSpPr>
        <a:xfrm>
          <a:off x="0" y="0"/>
          <a:ext cx="0" cy="0"/>
          <a:chOff x="0" y="0"/>
          <a:chExt cx="0" cy="0"/>
        </a:xfrm>
      </p:grpSpPr>
      <p:pic>
        <p:nvPicPr>
          <p:cNvPr id="33" name="Google Shape;33;p12"/>
          <p:cNvPicPr preferRelativeResize="0"/>
          <p:nvPr/>
        </p:nvPicPr>
        <p:blipFill rotWithShape="1">
          <a:blip r:embed="rId2">
            <a:alphaModFix/>
          </a:blip>
          <a:srcRect b="0" l="0" r="0" t="0"/>
          <a:stretch/>
        </p:blipFill>
        <p:spPr>
          <a:xfrm>
            <a:off x="732042" y="1818011"/>
            <a:ext cx="1471708" cy="128483"/>
          </a:xfrm>
          <a:prstGeom prst="rect">
            <a:avLst/>
          </a:prstGeom>
          <a:noFill/>
          <a:ln>
            <a:noFill/>
          </a:ln>
        </p:spPr>
      </p:pic>
      <p:pic>
        <p:nvPicPr>
          <p:cNvPr descr="W Logo_Purple_2685_HEX.png" id="34" name="Google Shape;34;p12"/>
          <p:cNvPicPr preferRelativeResize="0"/>
          <p:nvPr/>
        </p:nvPicPr>
        <p:blipFill rotWithShape="1">
          <a:blip r:embed="rId3">
            <a:alphaModFix/>
          </a:blip>
          <a:srcRect b="0" l="0" r="0" t="0"/>
          <a:stretch/>
        </p:blipFill>
        <p:spPr>
          <a:xfrm>
            <a:off x="9978553" y="5626608"/>
            <a:ext cx="1828800" cy="1231392"/>
          </a:xfrm>
          <a:prstGeom prst="rect">
            <a:avLst/>
          </a:prstGeom>
          <a:noFill/>
          <a:ln>
            <a:noFill/>
          </a:ln>
        </p:spPr>
      </p:pic>
      <p:sp>
        <p:nvSpPr>
          <p:cNvPr id="35" name="Google Shape;35;p12"/>
          <p:cNvSpPr txBox="1"/>
          <p:nvPr>
            <p:ph idx="1" type="body"/>
          </p:nvPr>
        </p:nvSpPr>
        <p:spPr>
          <a:xfrm>
            <a:off x="597231" y="2307557"/>
            <a:ext cx="10929485" cy="315453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2"/>
              </a:buClr>
              <a:buSzPts val="3200"/>
              <a:buFont typeface="Merriweather Sans"/>
              <a:buChar char="&gt;"/>
              <a:defRPr b="1" i="0" sz="3200" u="none" cap="none" strike="noStrike">
                <a:solidFill>
                  <a:schemeClr val="dk2"/>
                </a:solidFill>
                <a:latin typeface="Open Sans"/>
                <a:ea typeface="Open Sans"/>
                <a:cs typeface="Open Sans"/>
                <a:sym typeface="Open Sans"/>
              </a:defRPr>
            </a:lvl1pPr>
            <a:lvl2pPr indent="-397954" lvl="1" marL="914400" marR="0" rtl="0" algn="l">
              <a:lnSpc>
                <a:spcPct val="100000"/>
              </a:lnSpc>
              <a:spcBef>
                <a:spcPts val="533"/>
              </a:spcBef>
              <a:spcAft>
                <a:spcPts val="0"/>
              </a:spcAft>
              <a:buClr>
                <a:schemeClr val="dk2"/>
              </a:buClr>
              <a:buSzPts val="2667"/>
              <a:buFont typeface="Arial"/>
              <a:buChar char="–"/>
              <a:defRPr b="1" i="0" sz="2667" u="none" cap="none" strike="noStrike">
                <a:solidFill>
                  <a:schemeClr val="dk2"/>
                </a:solidFill>
                <a:latin typeface="Open Sans"/>
                <a:ea typeface="Open Sans"/>
                <a:cs typeface="Open Sans"/>
                <a:sym typeface="Open Sans"/>
              </a:defRPr>
            </a:lvl2pPr>
            <a:lvl3pPr indent="-381000" lvl="2" marL="1371600" marR="0" rtl="0" algn="l">
              <a:lnSpc>
                <a:spcPct val="100000"/>
              </a:lnSpc>
              <a:spcBef>
                <a:spcPts val="480"/>
              </a:spcBef>
              <a:spcAft>
                <a:spcPts val="0"/>
              </a:spcAft>
              <a:buClr>
                <a:schemeClr val="dk2"/>
              </a:buClr>
              <a:buSzPts val="2400"/>
              <a:buFont typeface="Merriweather Sans"/>
              <a:buChar char="&gt;"/>
              <a:defRPr b="1" i="0" sz="2400" u="none" cap="none" strike="noStrike">
                <a:solidFill>
                  <a:schemeClr val="dk2"/>
                </a:solidFill>
                <a:latin typeface="Open Sans"/>
                <a:ea typeface="Open Sans"/>
                <a:cs typeface="Open Sans"/>
                <a:sym typeface="Open Sans"/>
              </a:defRPr>
            </a:lvl3pPr>
            <a:lvl4pPr indent="-364045" lvl="3" marL="1828800" marR="0" rtl="0" algn="l">
              <a:lnSpc>
                <a:spcPct val="100000"/>
              </a:lnSpc>
              <a:spcBef>
                <a:spcPts val="427"/>
              </a:spcBef>
              <a:spcAft>
                <a:spcPts val="0"/>
              </a:spcAft>
              <a:buClr>
                <a:schemeClr val="dk2"/>
              </a:buClr>
              <a:buSzPts val="2133"/>
              <a:buFont typeface="Arial"/>
              <a:buChar char="–"/>
              <a:defRPr b="1" i="0" sz="2133" u="none" cap="none" strike="noStrike">
                <a:solidFill>
                  <a:schemeClr val="dk2"/>
                </a:solidFill>
                <a:latin typeface="Open Sans"/>
                <a:ea typeface="Open Sans"/>
                <a:cs typeface="Open Sans"/>
                <a:sym typeface="Open Sans"/>
              </a:defRPr>
            </a:lvl4pPr>
            <a:lvl5pPr indent="-347154" lvl="4" marL="2286000" marR="0" rtl="0" algn="l">
              <a:lnSpc>
                <a:spcPct val="100000"/>
              </a:lnSpc>
              <a:spcBef>
                <a:spcPts val="373"/>
              </a:spcBef>
              <a:spcAft>
                <a:spcPts val="0"/>
              </a:spcAft>
              <a:buClr>
                <a:schemeClr val="dk2"/>
              </a:buClr>
              <a:buSzPts val="1867"/>
              <a:buFont typeface="Merriweather Sans"/>
              <a:buChar char="&gt;"/>
              <a:defRPr b="1" i="0" sz="1867" u="none" cap="none" strike="noStrike">
                <a:solidFill>
                  <a:schemeClr val="dk2"/>
                </a:solidFill>
                <a:latin typeface="Open Sans"/>
                <a:ea typeface="Open Sans"/>
                <a:cs typeface="Open Sans"/>
                <a:sym typeface="Open Sans"/>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sp>
        <p:nvSpPr>
          <p:cNvPr id="36" name="Google Shape;36;p12"/>
          <p:cNvSpPr txBox="1"/>
          <p:nvPr>
            <p:ph type="title"/>
          </p:nvPr>
        </p:nvSpPr>
        <p:spPr>
          <a:xfrm>
            <a:off x="613833" y="494164"/>
            <a:ext cx="10912883" cy="132503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4000"/>
              <a:buFont typeface="Encode Sans Black"/>
              <a:buNone/>
              <a:defRPr b="1" i="0" sz="4000" u="none" cap="none" strike="noStrike">
                <a:solidFill>
                  <a:schemeClr val="dk1"/>
                </a:solidFill>
                <a:latin typeface="Encode Sans Black"/>
                <a:ea typeface="Encode Sans Black"/>
                <a:cs typeface="Encode Sans Black"/>
                <a:sym typeface="Encode Sans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type="title">
  <p:cSld name="TITLE">
    <p:spTree>
      <p:nvGrpSpPr>
        <p:cNvPr id="37" name="Shape 37"/>
        <p:cNvGrpSpPr/>
        <p:nvPr/>
      </p:nvGrpSpPr>
      <p:grpSpPr>
        <a:xfrm>
          <a:off x="0" y="0"/>
          <a:ext cx="0" cy="0"/>
          <a:chOff x="0" y="0"/>
          <a:chExt cx="0" cy="0"/>
        </a:xfrm>
      </p:grpSpPr>
      <p:sp>
        <p:nvSpPr>
          <p:cNvPr id="38" name="Google Shape;3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9" name="Google Shape;3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100000"/>
              </a:lnSpc>
              <a:spcBef>
                <a:spcPts val="36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100000"/>
              </a:lnSpc>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100000"/>
              </a:lnSpc>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100000"/>
              </a:lnSpc>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100000"/>
              </a:lnSpc>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100000"/>
              </a:lnSpc>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100000"/>
              </a:lnSpc>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40" name="Google Shape;40;p1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1" name="Google Shape;41;p1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2" name="Google Shape;42;p1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jpg"/><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txBox="1"/>
          <p:nvPr>
            <p:ph type="title"/>
          </p:nvPr>
        </p:nvSpPr>
        <p:spPr>
          <a:xfrm>
            <a:off x="760287" y="495260"/>
            <a:ext cx="10985103" cy="323426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6600"/>
              <a:buFont typeface="Encode Sans Black"/>
              <a:buNone/>
            </a:pPr>
            <a:r>
              <a:rPr lang="en-US" sz="5667"/>
              <a:t>Models for Infinite Dimensions</a:t>
            </a:r>
            <a:endParaRPr sz="5667"/>
          </a:p>
        </p:txBody>
      </p:sp>
      <p:sp>
        <p:nvSpPr>
          <p:cNvPr id="48" name="Google Shape;48;p1"/>
          <p:cNvSpPr txBox="1"/>
          <p:nvPr/>
        </p:nvSpPr>
        <p:spPr>
          <a:xfrm>
            <a:off x="4246652" y="419059"/>
            <a:ext cx="36987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April - 8 - 2022</a:t>
            </a:r>
            <a:endParaRPr b="0" i="0" sz="1600" u="none" cap="none" strike="noStrike">
              <a:solidFill>
                <a:srgbClr val="000000"/>
              </a:solidFill>
              <a:latin typeface="Arial"/>
              <a:ea typeface="Arial"/>
              <a:cs typeface="Arial"/>
              <a:sym typeface="Arial"/>
            </a:endParaRPr>
          </a:p>
        </p:txBody>
      </p:sp>
      <p:sp>
        <p:nvSpPr>
          <p:cNvPr id="49" name="Google Shape;49;p1"/>
          <p:cNvSpPr txBox="1"/>
          <p:nvPr/>
        </p:nvSpPr>
        <p:spPr>
          <a:xfrm>
            <a:off x="4246652" y="4130657"/>
            <a:ext cx="3698700" cy="2308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Bella Wu</a:t>
            </a:r>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Kim</a:t>
            </a:r>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Lilo Yeh</a:t>
            </a:r>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Nick Leu</a:t>
            </a:r>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William Lin</a:t>
            </a:r>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11720974b1b_1_0"/>
          <p:cNvSpPr txBox="1"/>
          <p:nvPr>
            <p:ph type="title"/>
          </p:nvPr>
        </p:nvSpPr>
        <p:spPr>
          <a:xfrm>
            <a:off x="613827" y="492975"/>
            <a:ext cx="9515400" cy="678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Encode Sans Black"/>
              <a:buNone/>
            </a:pPr>
            <a:r>
              <a:rPr lang="en-US"/>
              <a:t>Project Motivation</a:t>
            </a:r>
            <a:endParaRPr/>
          </a:p>
        </p:txBody>
      </p:sp>
      <p:sp>
        <p:nvSpPr>
          <p:cNvPr id="55" name="Google Shape;55;g11720974b1b_1_0"/>
          <p:cNvSpPr txBox="1"/>
          <p:nvPr/>
        </p:nvSpPr>
        <p:spPr>
          <a:xfrm>
            <a:off x="613825" y="1545475"/>
            <a:ext cx="10129500" cy="18162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dk1"/>
              </a:buClr>
              <a:buSzPts val="2800"/>
              <a:buFont typeface="Arial"/>
              <a:buChar char="•"/>
            </a:pPr>
            <a:r>
              <a:rPr b="0" i="0" lang="en-US" sz="2800" u="none" cap="none" strike="noStrike">
                <a:solidFill>
                  <a:schemeClr val="dk1"/>
                </a:solidFill>
                <a:latin typeface="Open Sans"/>
                <a:ea typeface="Open Sans"/>
                <a:cs typeface="Open Sans"/>
                <a:sym typeface="Open Sans"/>
              </a:rPr>
              <a:t>Analyzing high-throughput experimental spectra is almost daily basis for scientists and engineers</a:t>
            </a:r>
            <a:endParaRPr/>
          </a:p>
          <a:p>
            <a:pPr indent="-457200" lvl="0" marL="457200" marR="0" rtl="0" algn="l">
              <a:lnSpc>
                <a:spcPct val="150000"/>
              </a:lnSpc>
              <a:spcBef>
                <a:spcPts val="0"/>
              </a:spcBef>
              <a:spcAft>
                <a:spcPts val="0"/>
              </a:spcAft>
              <a:buClr>
                <a:schemeClr val="dk1"/>
              </a:buClr>
              <a:buSzPts val="2800"/>
              <a:buFont typeface="Arial"/>
              <a:buChar char="•"/>
            </a:pPr>
            <a:r>
              <a:rPr b="0" i="0" lang="en-US" sz="2800" u="none" cap="none" strike="noStrike">
                <a:solidFill>
                  <a:schemeClr val="dk1"/>
                </a:solidFill>
                <a:latin typeface="Open Sans"/>
                <a:ea typeface="Open Sans"/>
                <a:cs typeface="Open Sans"/>
                <a:sym typeface="Open Sans"/>
              </a:rPr>
              <a:t>Build deep learning model on functional data</a:t>
            </a:r>
            <a:endParaRPr b="0" i="0" sz="2800" u="none" cap="none" strike="noStrike">
              <a:solidFill>
                <a:schemeClr val="dk1"/>
              </a:solidFill>
              <a:latin typeface="Open Sans"/>
              <a:ea typeface="Open Sans"/>
              <a:cs typeface="Open Sans"/>
              <a:sym typeface="Open Sans"/>
            </a:endParaRPr>
          </a:p>
        </p:txBody>
      </p:sp>
      <p:pic>
        <p:nvPicPr>
          <p:cNvPr descr="A picture containing diagram&#10;&#10;Description automatically generated" id="56" name="Google Shape;56;g11720974b1b_1_0"/>
          <p:cNvPicPr preferRelativeResize="0"/>
          <p:nvPr/>
        </p:nvPicPr>
        <p:blipFill rotWithShape="1">
          <a:blip r:embed="rId3">
            <a:alphaModFix/>
          </a:blip>
          <a:srcRect b="0" l="0" r="0" t="0"/>
          <a:stretch/>
        </p:blipFill>
        <p:spPr>
          <a:xfrm>
            <a:off x="2829911" y="4202605"/>
            <a:ext cx="5943600" cy="1816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4"/>
          <p:cNvSpPr txBox="1"/>
          <p:nvPr>
            <p:ph type="title"/>
          </p:nvPr>
        </p:nvSpPr>
        <p:spPr>
          <a:xfrm>
            <a:off x="613833" y="492978"/>
            <a:ext cx="10896280" cy="6789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Encode Sans Black"/>
              <a:buNone/>
            </a:pPr>
            <a:r>
              <a:rPr lang="en-US"/>
              <a:t>Datasets</a:t>
            </a:r>
            <a:endParaRPr/>
          </a:p>
        </p:txBody>
      </p:sp>
      <p:sp>
        <p:nvSpPr>
          <p:cNvPr id="62" name="Google Shape;62;p4"/>
          <p:cNvSpPr txBox="1"/>
          <p:nvPr/>
        </p:nvSpPr>
        <p:spPr>
          <a:xfrm>
            <a:off x="613825" y="1545475"/>
            <a:ext cx="10129500" cy="203128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dk1"/>
              </a:buClr>
              <a:buSzPts val="2800"/>
              <a:buFont typeface="Arial"/>
              <a:buChar char="•"/>
            </a:pPr>
            <a:r>
              <a:rPr b="0" i="0" lang="en-US" sz="2800" u="none" cap="none" strike="noStrike">
                <a:solidFill>
                  <a:schemeClr val="dk1"/>
                </a:solidFill>
                <a:latin typeface="Open Sans"/>
                <a:ea typeface="Open Sans"/>
                <a:cs typeface="Open Sans"/>
                <a:sym typeface="Open Sans"/>
              </a:rPr>
              <a:t>In-house moderated physics-based simulators</a:t>
            </a:r>
            <a:endParaRPr/>
          </a:p>
          <a:p>
            <a:pPr indent="-457200" lvl="0" marL="457200" marR="0" rtl="0" algn="l">
              <a:lnSpc>
                <a:spcPct val="150000"/>
              </a:lnSpc>
              <a:spcBef>
                <a:spcPts val="0"/>
              </a:spcBef>
              <a:spcAft>
                <a:spcPts val="0"/>
              </a:spcAft>
              <a:buClr>
                <a:schemeClr val="dk1"/>
              </a:buClr>
              <a:buSzPts val="2800"/>
              <a:buFont typeface="Arial"/>
              <a:buChar char="•"/>
            </a:pPr>
            <a:r>
              <a:rPr b="0" i="0" lang="en-US" sz="2800" u="none" cap="none" strike="noStrike">
                <a:solidFill>
                  <a:schemeClr val="dk1"/>
                </a:solidFill>
                <a:latin typeface="Open Sans"/>
                <a:ea typeface="Open Sans"/>
                <a:cs typeface="Open Sans"/>
                <a:sym typeface="Open Sans"/>
              </a:rPr>
              <a:t>Experimentally collected and published by Pozzo group </a:t>
            </a:r>
            <a:endParaRPr b="0" i="0" sz="2800" u="none" cap="none" strike="noStrike">
              <a:solidFill>
                <a:schemeClr val="dk1"/>
              </a:solidFill>
              <a:latin typeface="Open Sans"/>
              <a:ea typeface="Open Sans"/>
              <a:cs typeface="Open Sans"/>
              <a:sym typeface="Open Sans"/>
            </a:endParaRPr>
          </a:p>
          <a:p>
            <a:pPr indent="-279400" lvl="0" marL="457200" marR="0" rtl="0" algn="l">
              <a:lnSpc>
                <a:spcPct val="150000"/>
              </a:lnSpc>
              <a:spcBef>
                <a:spcPts val="0"/>
              </a:spcBef>
              <a:spcAft>
                <a:spcPts val="0"/>
              </a:spcAft>
              <a:buClr>
                <a:schemeClr val="dk1"/>
              </a:buClr>
              <a:buSzPts val="2800"/>
              <a:buFont typeface="Arial"/>
              <a:buNone/>
            </a:pPr>
            <a:r>
              <a:t/>
            </a:r>
            <a:endParaRPr b="0" i="0" sz="2800" u="none" cap="none" strike="noStrike">
              <a:solidFill>
                <a:schemeClr val="dk1"/>
              </a:solidFill>
              <a:latin typeface="Open Sans"/>
              <a:ea typeface="Open Sans"/>
              <a:cs typeface="Open Sans"/>
              <a:sym typeface="Open Sans"/>
            </a:endParaRPr>
          </a:p>
        </p:txBody>
      </p:sp>
      <p:pic>
        <p:nvPicPr>
          <p:cNvPr id="63" name="Google Shape;63;p4"/>
          <p:cNvPicPr preferRelativeResize="0"/>
          <p:nvPr/>
        </p:nvPicPr>
        <p:blipFill rotWithShape="1">
          <a:blip r:embed="rId3">
            <a:alphaModFix/>
          </a:blip>
          <a:srcRect b="0" l="0" r="0" t="0"/>
          <a:stretch/>
        </p:blipFill>
        <p:spPr>
          <a:xfrm>
            <a:off x="788258" y="3187185"/>
            <a:ext cx="6502228" cy="2737385"/>
          </a:xfrm>
          <a:prstGeom prst="rect">
            <a:avLst/>
          </a:prstGeom>
          <a:noFill/>
          <a:ln>
            <a:noFill/>
          </a:ln>
        </p:spPr>
      </p:pic>
      <p:pic>
        <p:nvPicPr>
          <p:cNvPr id="64" name="Google Shape;64;p4"/>
          <p:cNvPicPr preferRelativeResize="0"/>
          <p:nvPr/>
        </p:nvPicPr>
        <p:blipFill rotWithShape="1">
          <a:blip r:embed="rId4">
            <a:alphaModFix/>
          </a:blip>
          <a:srcRect b="0" l="0" r="0" t="0"/>
          <a:stretch/>
        </p:blipFill>
        <p:spPr>
          <a:xfrm>
            <a:off x="7464919" y="3143441"/>
            <a:ext cx="4230195" cy="27811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11720974b1b_3_0"/>
          <p:cNvSpPr txBox="1"/>
          <p:nvPr>
            <p:ph type="title"/>
          </p:nvPr>
        </p:nvSpPr>
        <p:spPr>
          <a:xfrm>
            <a:off x="613833" y="492978"/>
            <a:ext cx="10896280" cy="6789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Encode Sans Black"/>
              <a:buNone/>
            </a:pPr>
            <a:r>
              <a:rPr lang="en-US"/>
              <a:t>Geomstats</a:t>
            </a:r>
            <a:endParaRPr/>
          </a:p>
        </p:txBody>
      </p:sp>
      <p:sp>
        <p:nvSpPr>
          <p:cNvPr id="70" name="Google Shape;70;g11720974b1b_3_0"/>
          <p:cNvSpPr txBox="1"/>
          <p:nvPr/>
        </p:nvSpPr>
        <p:spPr>
          <a:xfrm>
            <a:off x="613825" y="1545475"/>
            <a:ext cx="10129500" cy="5232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dk1"/>
              </a:buClr>
              <a:buSzPts val="2800"/>
              <a:buFont typeface="Arial"/>
              <a:buChar char="•"/>
            </a:pPr>
            <a:r>
              <a:rPr lang="en-US" sz="2800">
                <a:solidFill>
                  <a:schemeClr val="dk1"/>
                </a:solidFill>
                <a:latin typeface="Open Sans"/>
                <a:ea typeface="Open Sans"/>
                <a:cs typeface="Open Sans"/>
                <a:sym typeface="Open Sans"/>
              </a:rPr>
              <a:t>Computing with Data on Manifolds</a:t>
            </a:r>
            <a:endParaRPr b="0" i="0" sz="2800" u="none" cap="none" strike="noStrike">
              <a:solidFill>
                <a:schemeClr val="dk1"/>
              </a:solidFill>
              <a:latin typeface="Open Sans"/>
              <a:ea typeface="Open Sans"/>
              <a:cs typeface="Open Sans"/>
              <a:sym typeface="Open Sans"/>
            </a:endParaRPr>
          </a:p>
        </p:txBody>
      </p:sp>
      <p:pic>
        <p:nvPicPr>
          <p:cNvPr id="71" name="Google Shape;71;g11720974b1b_3_0"/>
          <p:cNvPicPr preferRelativeResize="0"/>
          <p:nvPr/>
        </p:nvPicPr>
        <p:blipFill>
          <a:blip r:embed="rId3">
            <a:alphaModFix/>
          </a:blip>
          <a:stretch>
            <a:fillRect/>
          </a:stretch>
        </p:blipFill>
        <p:spPr>
          <a:xfrm>
            <a:off x="576013" y="2442175"/>
            <a:ext cx="11039974" cy="3547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123b1e3277c_2_1"/>
          <p:cNvSpPr/>
          <p:nvPr>
            <p:ph idx="2" type="chart"/>
          </p:nvPr>
        </p:nvSpPr>
        <p:spPr>
          <a:xfrm>
            <a:off x="597231" y="1521434"/>
            <a:ext cx="10912800" cy="4726800"/>
          </a:xfrm>
          <a:prstGeom prst="rect">
            <a:avLst/>
          </a:prstGeom>
        </p:spPr>
        <p:txBody>
          <a:bodyPr anchorCtr="0" anchor="t" bIns="45700" lIns="91425" spcFirstLastPara="1" rIns="91425" wrap="square" tIns="45700">
            <a:noAutofit/>
          </a:bodyPr>
          <a:lstStyle/>
          <a:p>
            <a:pPr indent="-406400" lvl="0" marL="457200" rtl="0" algn="l">
              <a:lnSpc>
                <a:spcPct val="150000"/>
              </a:lnSpc>
              <a:spcBef>
                <a:spcPts val="0"/>
              </a:spcBef>
              <a:spcAft>
                <a:spcPts val="0"/>
              </a:spcAft>
              <a:buSzPts val="2800"/>
              <a:buFont typeface="Open Sans"/>
              <a:buChar char="●"/>
            </a:pPr>
            <a:r>
              <a:rPr lang="en-US" sz="2800">
                <a:latin typeface="Open Sans"/>
                <a:ea typeface="Open Sans"/>
                <a:cs typeface="Open Sans"/>
                <a:sym typeface="Open Sans"/>
              </a:rPr>
              <a:t>Definition of the mean indicate it’s linear</a:t>
            </a:r>
            <a:endParaRPr sz="2800">
              <a:latin typeface="Open Sans"/>
              <a:ea typeface="Open Sans"/>
              <a:cs typeface="Open Sans"/>
              <a:sym typeface="Open Sans"/>
            </a:endParaRPr>
          </a:p>
          <a:p>
            <a:pPr indent="-406400" lvl="0" marL="457200" rtl="0" algn="l">
              <a:lnSpc>
                <a:spcPct val="150000"/>
              </a:lnSpc>
              <a:spcBef>
                <a:spcPts val="0"/>
              </a:spcBef>
              <a:spcAft>
                <a:spcPts val="0"/>
              </a:spcAft>
              <a:buSzPts val="2800"/>
              <a:buFont typeface="Open Sans"/>
              <a:buChar char="●"/>
            </a:pPr>
            <a:r>
              <a:rPr lang="en-US" sz="2800">
                <a:latin typeface="Open Sans"/>
                <a:ea typeface="Open Sans"/>
                <a:cs typeface="Open Sans"/>
                <a:sym typeface="Open Sans"/>
              </a:rPr>
              <a:t>Definition of a manifold : space that can be curved : non-linear </a:t>
            </a:r>
            <a:endParaRPr sz="2800">
              <a:latin typeface="Open Sans"/>
              <a:ea typeface="Open Sans"/>
              <a:cs typeface="Open Sans"/>
              <a:sym typeface="Open Sans"/>
            </a:endParaRPr>
          </a:p>
          <a:p>
            <a:pPr indent="-406400" lvl="0" marL="457200" rtl="0" algn="l">
              <a:lnSpc>
                <a:spcPct val="150000"/>
              </a:lnSpc>
              <a:spcBef>
                <a:spcPts val="0"/>
              </a:spcBef>
              <a:spcAft>
                <a:spcPts val="0"/>
              </a:spcAft>
              <a:buSzPts val="2800"/>
              <a:buFont typeface="Open Sans"/>
              <a:buChar char="●"/>
            </a:pPr>
            <a:r>
              <a:rPr lang="en-US" sz="2800">
                <a:latin typeface="Open Sans"/>
                <a:ea typeface="Open Sans"/>
                <a:cs typeface="Open Sans"/>
                <a:sym typeface="Open Sans"/>
              </a:rPr>
              <a:t>Generalized definition: Frechet mean</a:t>
            </a:r>
            <a:endParaRPr sz="2800">
              <a:latin typeface="Open Sans"/>
              <a:ea typeface="Open Sans"/>
              <a:cs typeface="Open Sans"/>
              <a:sym typeface="Open Sans"/>
            </a:endParaRPr>
          </a:p>
          <a:p>
            <a:pPr indent="0" lvl="0" marL="0" rtl="0" algn="l">
              <a:spcBef>
                <a:spcPts val="640"/>
              </a:spcBef>
              <a:spcAft>
                <a:spcPts val="0"/>
              </a:spcAft>
              <a:buNone/>
            </a:pPr>
            <a:r>
              <a:t/>
            </a:r>
            <a:endParaRPr/>
          </a:p>
        </p:txBody>
      </p:sp>
      <p:pic>
        <p:nvPicPr>
          <p:cNvPr id="78" name="Google Shape;78;g123b1e3277c_2_1"/>
          <p:cNvPicPr preferRelativeResize="0"/>
          <p:nvPr/>
        </p:nvPicPr>
        <p:blipFill rotWithShape="1">
          <a:blip r:embed="rId3">
            <a:alphaModFix/>
          </a:blip>
          <a:srcRect b="0" l="0" r="0" t="0"/>
          <a:stretch/>
        </p:blipFill>
        <p:spPr>
          <a:xfrm>
            <a:off x="9479148" y="3683648"/>
            <a:ext cx="2022625" cy="2564575"/>
          </a:xfrm>
          <a:prstGeom prst="rect">
            <a:avLst/>
          </a:prstGeom>
          <a:noFill/>
          <a:ln>
            <a:noFill/>
          </a:ln>
        </p:spPr>
      </p:pic>
      <p:pic>
        <p:nvPicPr>
          <p:cNvPr id="79" name="Google Shape;79;g123b1e3277c_2_1"/>
          <p:cNvPicPr preferRelativeResize="0"/>
          <p:nvPr/>
        </p:nvPicPr>
        <p:blipFill rotWithShape="1">
          <a:blip r:embed="rId4">
            <a:alphaModFix/>
          </a:blip>
          <a:srcRect b="0" l="0" r="0" t="0"/>
          <a:stretch/>
        </p:blipFill>
        <p:spPr>
          <a:xfrm>
            <a:off x="7382448" y="3683650"/>
            <a:ext cx="1957427" cy="2564575"/>
          </a:xfrm>
          <a:prstGeom prst="rect">
            <a:avLst/>
          </a:prstGeom>
          <a:noFill/>
          <a:ln>
            <a:noFill/>
          </a:ln>
        </p:spPr>
      </p:pic>
      <p:pic>
        <p:nvPicPr>
          <p:cNvPr id="80" name="Google Shape;80;g123b1e3277c_2_1"/>
          <p:cNvPicPr preferRelativeResize="0"/>
          <p:nvPr/>
        </p:nvPicPr>
        <p:blipFill>
          <a:blip r:embed="rId5">
            <a:alphaModFix/>
          </a:blip>
          <a:stretch>
            <a:fillRect/>
          </a:stretch>
        </p:blipFill>
        <p:spPr>
          <a:xfrm>
            <a:off x="673950" y="4000350"/>
            <a:ext cx="6569230" cy="2154425"/>
          </a:xfrm>
          <a:prstGeom prst="rect">
            <a:avLst/>
          </a:prstGeom>
          <a:noFill/>
          <a:ln>
            <a:noFill/>
          </a:ln>
        </p:spPr>
      </p:pic>
      <p:pic>
        <p:nvPicPr>
          <p:cNvPr id="81" name="Google Shape;81;g123b1e3277c_2_1"/>
          <p:cNvPicPr preferRelativeResize="0"/>
          <p:nvPr/>
        </p:nvPicPr>
        <p:blipFill>
          <a:blip r:embed="rId6">
            <a:alphaModFix/>
          </a:blip>
          <a:stretch>
            <a:fillRect/>
          </a:stretch>
        </p:blipFill>
        <p:spPr>
          <a:xfrm>
            <a:off x="7123300" y="2807350"/>
            <a:ext cx="3905250" cy="876300"/>
          </a:xfrm>
          <a:prstGeom prst="rect">
            <a:avLst/>
          </a:prstGeom>
          <a:noFill/>
          <a:ln>
            <a:noFill/>
          </a:ln>
        </p:spPr>
      </p:pic>
      <p:sp>
        <p:nvSpPr>
          <p:cNvPr id="82" name="Google Shape;82;g123b1e3277c_2_1"/>
          <p:cNvSpPr txBox="1"/>
          <p:nvPr>
            <p:ph type="title"/>
          </p:nvPr>
        </p:nvSpPr>
        <p:spPr>
          <a:xfrm>
            <a:off x="605483" y="542603"/>
            <a:ext cx="10896300" cy="678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Encode Sans Black"/>
              <a:buNone/>
            </a:pPr>
            <a:r>
              <a:rPr lang="en-US"/>
              <a:t>Why </a:t>
            </a:r>
            <a:r>
              <a:rPr lang="en-US"/>
              <a:t>Geomstats : Example of mean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1308283ded3_0_0"/>
          <p:cNvSpPr/>
          <p:nvPr>
            <p:ph idx="2" type="chart"/>
          </p:nvPr>
        </p:nvSpPr>
        <p:spPr>
          <a:xfrm>
            <a:off x="597231" y="1521434"/>
            <a:ext cx="10912800" cy="47268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b="1" lang="en-US">
                <a:latin typeface="Open Sans"/>
                <a:ea typeface="Open Sans"/>
                <a:cs typeface="Open Sans"/>
                <a:sym typeface="Open Sans"/>
              </a:rPr>
              <a:t>Multivariable PCA</a:t>
            </a:r>
            <a:endParaRPr b="1">
              <a:latin typeface="Open Sans"/>
              <a:ea typeface="Open Sans"/>
              <a:cs typeface="Open Sans"/>
              <a:sym typeface="Open Sans"/>
            </a:endParaRPr>
          </a:p>
          <a:p>
            <a:pPr indent="0" lvl="0" marL="0" rtl="0" algn="l">
              <a:spcBef>
                <a:spcPts val="640"/>
              </a:spcBef>
              <a:spcAft>
                <a:spcPts val="0"/>
              </a:spcAft>
              <a:buNone/>
            </a:pPr>
            <a:r>
              <a:t/>
            </a:r>
            <a:endParaRPr/>
          </a:p>
          <a:p>
            <a:pPr indent="0" lvl="0" marL="0" rtl="0" algn="l">
              <a:spcBef>
                <a:spcPts val="640"/>
              </a:spcBef>
              <a:spcAft>
                <a:spcPts val="0"/>
              </a:spcAft>
              <a:buNone/>
            </a:pPr>
            <a:r>
              <a:rPr b="1" lang="en-US">
                <a:latin typeface="Open Sans"/>
                <a:ea typeface="Open Sans"/>
                <a:cs typeface="Open Sans"/>
                <a:sym typeface="Open Sans"/>
              </a:rPr>
              <a:t>Fuctional PCA</a:t>
            </a:r>
            <a:endParaRPr b="1">
              <a:latin typeface="Open Sans"/>
              <a:ea typeface="Open Sans"/>
              <a:cs typeface="Open Sans"/>
              <a:sym typeface="Open Sans"/>
            </a:endParaRPr>
          </a:p>
          <a:p>
            <a:pPr indent="0" lvl="0" marL="0" rtl="0" algn="l">
              <a:spcBef>
                <a:spcPts val="640"/>
              </a:spcBef>
              <a:spcAft>
                <a:spcPts val="0"/>
              </a:spcAft>
              <a:buNone/>
            </a:pPr>
            <a:r>
              <a:t/>
            </a:r>
            <a:endParaRPr/>
          </a:p>
          <a:p>
            <a:pPr indent="0" lvl="0" marL="0" rtl="0" algn="l">
              <a:spcBef>
                <a:spcPts val="640"/>
              </a:spcBef>
              <a:spcAft>
                <a:spcPts val="0"/>
              </a:spcAft>
              <a:buNone/>
            </a:pPr>
            <a:r>
              <a:rPr b="1" lang="en-US">
                <a:latin typeface="Open Sans"/>
                <a:ea typeface="Open Sans"/>
                <a:cs typeface="Open Sans"/>
                <a:sym typeface="Open Sans"/>
              </a:rPr>
              <a:t>Tangent PCA</a:t>
            </a:r>
            <a:endParaRPr b="1">
              <a:latin typeface="Open Sans"/>
              <a:ea typeface="Open Sans"/>
              <a:cs typeface="Open Sans"/>
              <a:sym typeface="Open Sans"/>
            </a:endParaRPr>
          </a:p>
          <a:p>
            <a:pPr indent="0" lvl="0" marL="0" rtl="0" algn="l">
              <a:spcBef>
                <a:spcPts val="640"/>
              </a:spcBef>
              <a:spcAft>
                <a:spcPts val="0"/>
              </a:spcAft>
              <a:buNone/>
            </a:pPr>
            <a:r>
              <a:t/>
            </a:r>
            <a:endParaRPr/>
          </a:p>
        </p:txBody>
      </p:sp>
      <p:sp>
        <p:nvSpPr>
          <p:cNvPr id="89" name="Google Shape;89;g1308283ded3_0_0"/>
          <p:cNvSpPr txBox="1"/>
          <p:nvPr>
            <p:ph type="title"/>
          </p:nvPr>
        </p:nvSpPr>
        <p:spPr>
          <a:xfrm>
            <a:off x="613833" y="492978"/>
            <a:ext cx="10896300" cy="678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Principle Component Analysis </a:t>
            </a:r>
            <a:endParaRPr/>
          </a:p>
        </p:txBody>
      </p:sp>
      <p:pic>
        <p:nvPicPr>
          <p:cNvPr id="90" name="Google Shape;90;g1308283ded3_0_0"/>
          <p:cNvPicPr preferRelativeResize="0"/>
          <p:nvPr/>
        </p:nvPicPr>
        <p:blipFill>
          <a:blip r:embed="rId3">
            <a:alphaModFix/>
          </a:blip>
          <a:stretch>
            <a:fillRect/>
          </a:stretch>
        </p:blipFill>
        <p:spPr>
          <a:xfrm>
            <a:off x="4497775" y="1850675"/>
            <a:ext cx="7012250" cy="4068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613833" y="492978"/>
            <a:ext cx="10896280" cy="6789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Encode Sans Black"/>
              <a:buNone/>
            </a:pPr>
            <a:r>
              <a:rPr lang="en-US"/>
              <a:t>Variational Autoencoders</a:t>
            </a:r>
            <a:endParaRPr/>
          </a:p>
        </p:txBody>
      </p:sp>
      <p:sp>
        <p:nvSpPr>
          <p:cNvPr id="96" name="Google Shape;96;p3"/>
          <p:cNvSpPr txBox="1"/>
          <p:nvPr/>
        </p:nvSpPr>
        <p:spPr>
          <a:xfrm>
            <a:off x="1412612" y="2436498"/>
            <a:ext cx="5250947" cy="3970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800" u="none" cap="none" strike="noStrike">
                <a:solidFill>
                  <a:schemeClr val="dk1"/>
                </a:solidFill>
                <a:latin typeface="Open Sans"/>
                <a:ea typeface="Open Sans"/>
                <a:cs typeface="Open Sans"/>
                <a:sym typeface="Open Sans"/>
              </a:rPr>
              <a:t>An intrinsic generalization of VAE for data on Riemannian manifolds and an extension of probabilistic principal geodesic analysis to non-geodesic submanifolds </a:t>
            </a:r>
            <a:endParaRPr b="0" i="0" sz="2800" u="none" cap="none" strike="noStrike">
              <a:solidFill>
                <a:schemeClr val="dk1"/>
              </a:solidFill>
              <a:latin typeface="Open Sans"/>
              <a:ea typeface="Open Sans"/>
              <a:cs typeface="Open Sans"/>
              <a:sym typeface="Open Sans"/>
            </a:endParaRPr>
          </a:p>
        </p:txBody>
      </p:sp>
      <p:pic>
        <p:nvPicPr>
          <p:cNvPr id="97" name="Google Shape;97;p3"/>
          <p:cNvPicPr preferRelativeResize="0"/>
          <p:nvPr/>
        </p:nvPicPr>
        <p:blipFill rotWithShape="1">
          <a:blip r:embed="rId3">
            <a:alphaModFix/>
          </a:blip>
          <a:srcRect b="0" l="0" r="0" t="0"/>
          <a:stretch/>
        </p:blipFill>
        <p:spPr>
          <a:xfrm>
            <a:off x="7038209" y="2962396"/>
            <a:ext cx="3517900" cy="2768600"/>
          </a:xfrm>
          <a:prstGeom prst="rect">
            <a:avLst/>
          </a:prstGeom>
          <a:noFill/>
          <a:ln>
            <a:noFill/>
          </a:ln>
        </p:spPr>
      </p:pic>
      <p:sp>
        <p:nvSpPr>
          <p:cNvPr id="98" name="Google Shape;98;p3"/>
          <p:cNvSpPr txBox="1"/>
          <p:nvPr/>
        </p:nvSpPr>
        <p:spPr>
          <a:xfrm>
            <a:off x="766225" y="1697875"/>
            <a:ext cx="10129500" cy="738623"/>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dk1"/>
              </a:buClr>
              <a:buSzPts val="2800"/>
              <a:buFont typeface="Arial"/>
              <a:buChar char="•"/>
            </a:pPr>
            <a:r>
              <a:rPr b="0" i="0" lang="en-US" sz="2800" u="none" cap="none" strike="noStrike">
                <a:solidFill>
                  <a:schemeClr val="dk1"/>
                </a:solidFill>
                <a:latin typeface="Open Sans"/>
                <a:ea typeface="Open Sans"/>
                <a:cs typeface="Open Sans"/>
                <a:sym typeface="Open Sans"/>
              </a:rPr>
              <a:t>Riemannian Variational Autoencoders</a:t>
            </a:r>
            <a:endParaRPr b="0" i="0" sz="2800" u="none" cap="none" strike="noStrike">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17022c8735_0_0"/>
          <p:cNvSpPr txBox="1"/>
          <p:nvPr>
            <p:ph type="title"/>
          </p:nvPr>
        </p:nvSpPr>
        <p:spPr>
          <a:xfrm>
            <a:off x="613833" y="492978"/>
            <a:ext cx="10896280" cy="6789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Encode Sans Black"/>
              <a:buNone/>
            </a:pPr>
            <a:r>
              <a:rPr lang="en-US"/>
              <a:t>User Interface</a:t>
            </a:r>
            <a:endParaRPr/>
          </a:p>
        </p:txBody>
      </p:sp>
      <p:sp>
        <p:nvSpPr>
          <p:cNvPr id="104" name="Google Shape;104;g117022c8735_0_0"/>
          <p:cNvSpPr/>
          <p:nvPr/>
        </p:nvSpPr>
        <p:spPr>
          <a:xfrm>
            <a:off x="613833" y="1509374"/>
            <a:ext cx="5368777" cy="523220"/>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rgbClr val="000000"/>
              </a:buClr>
              <a:buSzPts val="2800"/>
              <a:buFont typeface="Arial"/>
              <a:buChar char="•"/>
            </a:pPr>
            <a:r>
              <a:rPr b="1" i="0" lang="en-US" sz="2800" u="none" cap="none" strike="noStrike">
                <a:solidFill>
                  <a:srgbClr val="4B2E83"/>
                </a:solidFill>
                <a:latin typeface="Open Sans"/>
                <a:ea typeface="Open Sans"/>
                <a:cs typeface="Open Sans"/>
                <a:sym typeface="Open Sans"/>
              </a:rPr>
              <a:t>Not everyone knows Python</a:t>
            </a:r>
            <a:endParaRPr b="1" i="0" sz="2800" u="none" cap="none" strike="noStrike">
              <a:solidFill>
                <a:srgbClr val="4B2E83"/>
              </a:solidFill>
              <a:latin typeface="Arial"/>
              <a:ea typeface="Arial"/>
              <a:cs typeface="Arial"/>
              <a:sym typeface="Arial"/>
            </a:endParaRPr>
          </a:p>
        </p:txBody>
      </p:sp>
      <p:pic>
        <p:nvPicPr>
          <p:cNvPr descr="Graphical user interface, website&#10;&#10;Description automatically generated" id="105" name="Google Shape;105;g117022c8735_0_0"/>
          <p:cNvPicPr preferRelativeResize="0"/>
          <p:nvPr/>
        </p:nvPicPr>
        <p:blipFill rotWithShape="1">
          <a:blip r:embed="rId3">
            <a:alphaModFix/>
          </a:blip>
          <a:srcRect b="0" l="0" r="0" t="0"/>
          <a:stretch/>
        </p:blipFill>
        <p:spPr>
          <a:xfrm>
            <a:off x="6222596" y="2369991"/>
            <a:ext cx="5287517" cy="2978635"/>
          </a:xfrm>
          <a:prstGeom prst="rect">
            <a:avLst/>
          </a:prstGeom>
          <a:noFill/>
          <a:ln>
            <a:noFill/>
          </a:ln>
        </p:spPr>
      </p:pic>
      <p:pic>
        <p:nvPicPr>
          <p:cNvPr descr="The Best Way to Learn Python – Python Programming Tutorial for Beginners" id="106" name="Google Shape;106;g117022c8735_0_0"/>
          <p:cNvPicPr preferRelativeResize="0"/>
          <p:nvPr/>
        </p:nvPicPr>
        <p:blipFill rotWithShape="1">
          <a:blip r:embed="rId4">
            <a:alphaModFix/>
          </a:blip>
          <a:srcRect b="0" l="0" r="0" t="0"/>
          <a:stretch/>
        </p:blipFill>
        <p:spPr>
          <a:xfrm>
            <a:off x="1067003" y="2369991"/>
            <a:ext cx="4462436" cy="29786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Custom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2022-02-22T17:19:37Z</dcterms:created>
  <dc:creator>roselee3</dc:creator>
</cp:coreProperties>
</file>