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9c36e399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9c36e399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9c36e399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9c36e399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9c36e399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9c36e399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9c36e399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9c36e399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9c36e399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9c36e399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9c36e39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9c36e39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9c36e399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9c36e399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729450" y="1318650"/>
            <a:ext cx="76887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chemeClr val="accent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Task 5: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Comparative Analysis of Machine Learning Models for Cardiovascular Disease Classification</a:t>
            </a:r>
            <a:endParaRPr sz="20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729450" y="2663675"/>
            <a:ext cx="7688700" cy="16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Riza Asmat Mila- 20101590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Humayra Binte Jamal- 20101591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Sumya Afroj- 19301164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Maimuna Rahman-20101457</a:t>
            </a:r>
            <a:endParaRPr sz="1500">
              <a:solidFill>
                <a:srgbClr val="626B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5861800" y="33095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ST- Mehnaz Ara Fazal</a:t>
            </a:r>
            <a:endParaRPr b="1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RA- Md Humaion Kabir Mehedi</a:t>
            </a:r>
            <a:endParaRPr b="1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36300" y="4527850"/>
            <a:ext cx="5487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500">
                <a:solidFill>
                  <a:schemeClr val="dk2"/>
                </a:solidFill>
              </a:rPr>
              <a:t>‹#›</a:t>
            </a:fld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21152" l="6063" r="56324" t="21599"/>
          <a:stretch/>
        </p:blipFill>
        <p:spPr>
          <a:xfrm>
            <a:off x="311700" y="1152475"/>
            <a:ext cx="4407408" cy="384714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472450" y="4484129"/>
            <a:ext cx="5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500">
                <a:solidFill>
                  <a:schemeClr val="dk1"/>
                </a:solidFill>
              </a:rPr>
              <a:t>‹#›</a:t>
            </a:fld>
            <a:endParaRPr b="1" sz="1500">
              <a:solidFill>
                <a:schemeClr val="dk1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233275" y="2077925"/>
            <a:ext cx="3429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o generate descriptive statistics of the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Data Frame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 including statistics like count, mean, standard deviation, minimum, and maximum for each numeric column.</a:t>
            </a:r>
            <a:endParaRPr b="1"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75" y="195400"/>
            <a:ext cx="5785948" cy="21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025" y="2703201"/>
            <a:ext cx="2573076" cy="21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0" y="4485079"/>
            <a:ext cx="5487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500">
                <a:solidFill>
                  <a:schemeClr val="dk1"/>
                </a:solidFill>
              </a:rPr>
              <a:t>‹#›</a:t>
            </a:fld>
            <a:endParaRPr b="1" sz="1500">
              <a:solidFill>
                <a:schemeClr val="dk1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5472450" y="602875"/>
            <a:ext cx="30000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Selection: T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identify and extract the top 10 most relevant features for predicting heart disease risk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125125" y="3269300"/>
            <a:ext cx="3000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orrelation matrix: To explore relationships between different features</a:t>
            </a:r>
            <a:endParaRPr b="1"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00" y="152400"/>
            <a:ext cx="3867912" cy="2903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637" y="152400"/>
            <a:ext cx="3538728" cy="261974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>
            <p:ph type="title"/>
          </p:nvPr>
        </p:nvSpPr>
        <p:spPr>
          <a:xfrm>
            <a:off x="2800500" y="3369150"/>
            <a:ext cx="33348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latin typeface="Times New Roman"/>
                <a:ea typeface="Times New Roman"/>
                <a:cs typeface="Times New Roman"/>
                <a:sym typeface="Times New Roman"/>
              </a:rPr>
              <a:t>Fig: Undersampling( before vs after )</a:t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472450" y="4433751"/>
            <a:ext cx="5487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500">
                <a:solidFill>
                  <a:schemeClr val="dk1"/>
                </a:solidFill>
              </a:rPr>
              <a:t>‹#›</a:t>
            </a:fld>
            <a:endParaRPr b="1" sz="1500">
              <a:solidFill>
                <a:schemeClr val="dk1"/>
              </a:solidFill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2095025" y="4100250"/>
            <a:ext cx="574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Undersampling: To solve the issue of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imbalanced distribution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67700"/>
            <a:ext cx="85206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latin typeface="Times New Roman"/>
                <a:ea typeface="Times New Roman"/>
                <a:cs typeface="Times New Roman"/>
                <a:sym typeface="Times New Roman"/>
              </a:rPr>
              <a:t>Prototype Implementation</a:t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Selection: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algorithm's characteristics.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Rationale for choosing each model based on its capabilities.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Training: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Models trained on preprocessed dataset.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Consideration of age, blood pressure, cholesterol levels, and lifestyle choices.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Evaluation Metrics: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Accuracy: Overall correctness of the model.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Precision: Consistency of positive predictions.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Recall: Model's capacity to collect positive examples.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F1 Score: Balance between precision and recall.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0" y="4395281"/>
            <a:ext cx="5487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500">
                <a:solidFill>
                  <a:schemeClr val="dk1"/>
                </a:solidFill>
              </a:rPr>
              <a:t>‹#›</a:t>
            </a:fld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latin typeface="Times New Roman"/>
                <a:ea typeface="Times New Roman"/>
                <a:cs typeface="Times New Roman"/>
                <a:sym typeface="Times New Roman"/>
              </a:rPr>
              <a:t>Result Analysis</a:t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50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Best Performing Model: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K-Nearest Neighbors (KNN) with: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Highest accuracy (80.0%).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 balanced F1 score (46.8%).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Reliable cross-validated accuracy (83.73%).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Comparison with Other Models: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Forest and Decision Tree Classifier (DTC) with competitive results.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Multilayer Perceptron (MLP) and Naive Bayes with lower accuracy.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Support Vector Machine (SVM) and Logistic Regression (LogReg) with similar performance.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Additional Insights: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AUC ROC Curve scores to assess classification task performance.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Consideration of trade-offs between precision and recall.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900" y="85500"/>
            <a:ext cx="3110080" cy="2486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675" y="2571756"/>
            <a:ext cx="2850617" cy="226694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83275" y="4638028"/>
            <a:ext cx="5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500">
                <a:solidFill>
                  <a:schemeClr val="dk1"/>
                </a:solidFill>
              </a:rPr>
              <a:t>‹#›</a:t>
            </a:fld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390500" y="2271150"/>
            <a:ext cx="22446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472450" y="4510728"/>
            <a:ext cx="548700" cy="5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500">
                <a:solidFill>
                  <a:schemeClr val="dk1"/>
                </a:solidFill>
              </a:rPr>
              <a:t>‹#›</a:t>
            </a:fld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