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6a4882f7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6a4882f7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6a4882f7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6a4882f7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6a4882f7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6a4882f7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6a4882f7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6a4882f7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a4882f7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a4882f7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6a4882f7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6a4882f7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6a4882f7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6a4882f7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6a4882f7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6a4882f7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500"/>
              </a:spcAft>
              <a:buNone/>
            </a:pPr>
            <a:r>
              <a:rPr lang="en" sz="2400"/>
              <a:t>Title: "Towards Data-Oriented Hospital Services: Data Mining-based Hospital Management”</a:t>
            </a:r>
            <a:endParaRPr sz="2400"/>
          </a:p>
        </p:txBody>
      </p:sp>
      <p:sp>
        <p:nvSpPr>
          <p:cNvPr id="86" name="Google Shape;86;p13"/>
          <p:cNvSpPr txBox="1"/>
          <p:nvPr>
            <p:ph idx="1" type="subTitle"/>
          </p:nvPr>
        </p:nvSpPr>
        <p:spPr>
          <a:xfrm>
            <a:off x="598100" y="3024350"/>
            <a:ext cx="8222100" cy="186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Paper review by,</a:t>
            </a:r>
            <a:endParaRPr sz="1800"/>
          </a:p>
          <a:p>
            <a:pPr indent="0" lvl="0" marL="0" rtl="0" algn="l">
              <a:lnSpc>
                <a:spcPct val="115000"/>
              </a:lnSpc>
              <a:spcBef>
                <a:spcPts val="1500"/>
              </a:spcBef>
              <a:spcAft>
                <a:spcPts val="0"/>
              </a:spcAft>
              <a:buNone/>
            </a:pPr>
            <a:r>
              <a:rPr lang="en" sz="1800"/>
              <a:t>Name: Humayra Binte Jamal</a:t>
            </a:r>
            <a:endParaRPr sz="1800"/>
          </a:p>
          <a:p>
            <a:pPr indent="0" lvl="0" marL="0" rtl="0" algn="l">
              <a:lnSpc>
                <a:spcPct val="115000"/>
              </a:lnSpc>
              <a:spcBef>
                <a:spcPts val="1500"/>
              </a:spcBef>
              <a:spcAft>
                <a:spcPts val="0"/>
              </a:spcAft>
              <a:buNone/>
            </a:pPr>
            <a:r>
              <a:rPr lang="en" sz="1800"/>
              <a:t>ID: 20101591</a:t>
            </a:r>
            <a:endParaRPr sz="1800"/>
          </a:p>
          <a:p>
            <a:pPr indent="0" lvl="0" marL="457200" rtl="0" algn="l">
              <a:lnSpc>
                <a:spcPct val="115000"/>
              </a:lnSpc>
              <a:spcBef>
                <a:spcPts val="1500"/>
              </a:spcBef>
              <a:spcAft>
                <a:spcPts val="0"/>
              </a:spcAft>
              <a:buNone/>
            </a:pPr>
            <a:r>
              <a:t/>
            </a:r>
            <a:endParaRPr sz="5600"/>
          </a:p>
          <a:p>
            <a:pPr indent="0" lvl="0" marL="0" rtl="0" algn="l">
              <a:spcBef>
                <a:spcPts val="1500"/>
              </a:spcBef>
              <a:spcAft>
                <a:spcPts val="0"/>
              </a:spcAft>
              <a:buNone/>
            </a:pPr>
            <a:r>
              <a:t/>
            </a:r>
            <a:endParaRPr/>
          </a:p>
        </p:txBody>
      </p:sp>
      <p:sp>
        <p:nvSpPr>
          <p:cNvPr id="87" name="Google Shape;87;p13"/>
          <p:cNvSpPr txBox="1"/>
          <p:nvPr/>
        </p:nvSpPr>
        <p:spPr>
          <a:xfrm>
            <a:off x="1681200" y="520300"/>
            <a:ext cx="5781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chemeClr val="lt1"/>
                </a:solidFill>
                <a:latin typeface="Roboto"/>
                <a:ea typeface="Roboto"/>
                <a:cs typeface="Roboto"/>
                <a:sym typeface="Roboto"/>
              </a:rPr>
              <a:t>CSE438</a:t>
            </a:r>
            <a:r>
              <a:rPr lang="en" sz="3800">
                <a:solidFill>
                  <a:schemeClr val="lt1"/>
                </a:solidFill>
                <a:latin typeface="Roboto"/>
                <a:ea typeface="Roboto"/>
                <a:cs typeface="Roboto"/>
                <a:sym typeface="Roboto"/>
              </a:rPr>
              <a:t> : </a:t>
            </a:r>
            <a:r>
              <a:rPr lang="en" sz="3800">
                <a:solidFill>
                  <a:schemeClr val="lt1"/>
                </a:solidFill>
                <a:latin typeface="Roboto"/>
                <a:ea typeface="Roboto"/>
                <a:cs typeface="Roboto"/>
                <a:sym typeface="Roboto"/>
              </a:rPr>
              <a:t>Task 1</a:t>
            </a:r>
            <a:endParaRPr>
              <a:solidFill>
                <a:schemeClr val="lt1"/>
              </a:solidFill>
              <a:latin typeface="Roboto"/>
              <a:ea typeface="Roboto"/>
              <a:cs typeface="Roboto"/>
              <a:sym typeface="Roboto"/>
            </a:endParaRPr>
          </a:p>
        </p:txBody>
      </p:sp>
      <p:sp>
        <p:nvSpPr>
          <p:cNvPr id="88" name="Google Shape;88;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1650">
                <a:solidFill>
                  <a:schemeClr val="lt1"/>
                </a:solidFill>
              </a:rPr>
              <a:t>Introduction</a:t>
            </a:r>
            <a:endParaRPr b="1" sz="1650">
              <a:solidFill>
                <a:schemeClr val="lt1"/>
              </a:solidFill>
            </a:endParaRPr>
          </a:p>
          <a:p>
            <a:pPr indent="0" lvl="0" marL="0" rtl="0" algn="l">
              <a:spcBef>
                <a:spcPts val="400"/>
              </a:spcBef>
              <a:spcAft>
                <a:spcPts val="0"/>
              </a:spcAft>
              <a:buNone/>
            </a:pPr>
            <a:r>
              <a:t/>
            </a:r>
            <a:endParaRPr/>
          </a:p>
        </p:txBody>
      </p:sp>
      <p:sp>
        <p:nvSpPr>
          <p:cNvPr id="94" name="Google Shape;94;p14"/>
          <p:cNvSpPr txBox="1"/>
          <p:nvPr>
            <p:ph idx="1" type="body"/>
          </p:nvPr>
        </p:nvSpPr>
        <p:spPr>
          <a:xfrm>
            <a:off x="311700" y="1017800"/>
            <a:ext cx="4160100" cy="39057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sz="1200">
                <a:solidFill>
                  <a:schemeClr val="lt1"/>
                </a:solidFill>
              </a:rPr>
              <a:t>The paper explores the evolution of clinical information storage in hospital systems over the past two decades, emphasizing the critical role of information systems encompassing diverse data. Despite rapid progress in electronic patient records, there is a notable gap in discussions about intelligent data reuse beyond the 1990s. The study underscores the potential of intelligent data reuse in providing a comprehensive understanding of university hospital characteristics. The ultimate goal is to demonstrate the power of exploratory data analysis techniques in supporting the long-term management of university hospitals through the effective reuse of stored data.</a:t>
            </a:r>
            <a:endParaRPr sz="1200">
              <a:solidFill>
                <a:schemeClr val="lt1"/>
              </a:solidFill>
            </a:endParaRPr>
          </a:p>
          <a:p>
            <a:pPr indent="0" lvl="0" marL="0" rtl="0" algn="l">
              <a:spcBef>
                <a:spcPts val="0"/>
              </a:spcBef>
              <a:spcAft>
                <a:spcPts val="1200"/>
              </a:spcAft>
              <a:buNone/>
            </a:pPr>
            <a:r>
              <a:t/>
            </a:r>
            <a:endParaRPr/>
          </a:p>
        </p:txBody>
      </p:sp>
      <p:pic>
        <p:nvPicPr>
          <p:cNvPr id="95" name="Google Shape;95;p14"/>
          <p:cNvPicPr preferRelativeResize="0"/>
          <p:nvPr/>
        </p:nvPicPr>
        <p:blipFill rotWithShape="1">
          <a:blip r:embed="rId3">
            <a:alphaModFix/>
          </a:blip>
          <a:srcRect b="14901" l="18205" r="35984" t="26014"/>
          <a:stretch/>
        </p:blipFill>
        <p:spPr>
          <a:xfrm>
            <a:off x="4932150" y="1200550"/>
            <a:ext cx="4061002" cy="2871450"/>
          </a:xfrm>
          <a:prstGeom prst="rect">
            <a:avLst/>
          </a:prstGeom>
          <a:noFill/>
          <a:ln>
            <a:noFill/>
          </a:ln>
        </p:spPr>
      </p:pic>
      <p:sp>
        <p:nvSpPr>
          <p:cNvPr id="96" name="Google Shape;96;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35025"/>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600">
                <a:solidFill>
                  <a:schemeClr val="lt1"/>
                </a:solidFill>
              </a:rPr>
              <a:t>Research Objectives </a:t>
            </a:r>
            <a:endParaRPr b="1" sz="1600">
              <a:solidFill>
                <a:schemeClr val="lt1"/>
              </a:solidFill>
            </a:endParaRPr>
          </a:p>
          <a:p>
            <a:pPr indent="0" lvl="0" marL="0" rtl="0" algn="l">
              <a:lnSpc>
                <a:spcPct val="115000"/>
              </a:lnSpc>
              <a:spcBef>
                <a:spcPts val="1500"/>
              </a:spcBef>
              <a:spcAft>
                <a:spcPts val="0"/>
              </a:spcAft>
              <a:buNone/>
            </a:pPr>
            <a:r>
              <a:t/>
            </a:r>
            <a:endParaRPr sz="1200">
              <a:solidFill>
                <a:srgbClr val="374151"/>
              </a:solidFill>
            </a:endParaRPr>
          </a:p>
          <a:p>
            <a:pPr indent="0" lvl="0" marL="0" rtl="0" algn="l">
              <a:lnSpc>
                <a:spcPct val="115000"/>
              </a:lnSpc>
              <a:spcBef>
                <a:spcPts val="1500"/>
              </a:spcBef>
              <a:spcAft>
                <a:spcPts val="0"/>
              </a:spcAft>
              <a:buNone/>
            </a:pPr>
            <a:r>
              <a:t/>
            </a:r>
            <a:endParaRPr sz="1100">
              <a:solidFill>
                <a:srgbClr val="000000"/>
              </a:solidFill>
              <a:latin typeface="Arial"/>
              <a:ea typeface="Arial"/>
              <a:cs typeface="Arial"/>
              <a:sym typeface="Arial"/>
            </a:endParaRPr>
          </a:p>
          <a:p>
            <a:pPr indent="0" lvl="0" marL="0" rtl="0" algn="l">
              <a:lnSpc>
                <a:spcPct val="160000"/>
              </a:lnSpc>
              <a:spcBef>
                <a:spcPts val="1400"/>
              </a:spcBef>
              <a:spcAft>
                <a:spcPts val="0"/>
              </a:spcAft>
              <a:buNone/>
            </a:pPr>
            <a:r>
              <a:t/>
            </a:r>
            <a:endParaRPr b="1" sz="1650">
              <a:solidFill>
                <a:schemeClr val="lt1"/>
              </a:solidFill>
            </a:endParaRPr>
          </a:p>
          <a:p>
            <a:pPr indent="0" lvl="0" marL="0" rtl="0" algn="l">
              <a:spcBef>
                <a:spcPts val="400"/>
              </a:spcBef>
              <a:spcAft>
                <a:spcPts val="0"/>
              </a:spcAft>
              <a:buNone/>
            </a:pPr>
            <a:r>
              <a:t/>
            </a:r>
            <a:endParaRPr/>
          </a:p>
        </p:txBody>
      </p:sp>
      <p:sp>
        <p:nvSpPr>
          <p:cNvPr id="102" name="Google Shape;102;p15"/>
          <p:cNvSpPr txBox="1"/>
          <p:nvPr>
            <p:ph idx="1" type="body"/>
          </p:nvPr>
        </p:nvSpPr>
        <p:spPr>
          <a:xfrm>
            <a:off x="311700" y="1229975"/>
            <a:ext cx="8302500" cy="33390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chemeClr val="lt1"/>
              </a:buClr>
              <a:buSzPts val="1200"/>
              <a:buChar char="●"/>
            </a:pPr>
            <a:r>
              <a:rPr lang="en" sz="1200">
                <a:solidFill>
                  <a:schemeClr val="lt1"/>
                </a:solidFill>
              </a:rPr>
              <a:t>Data Exploration:</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Apply temporal data mining and exploratory data analysis to hospital management data.</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Uncover Insights:</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Extract meaningful patterns and insights from the accumulated hospital data.</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Reuse of Stored Data:</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Emphasize the potential power of reusing stored data for effective hospital management.</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Overall Goal:</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Provide a powerful tool for the long-term management of a university hospital through intelligent data analysis techniques.</a:t>
            </a:r>
            <a:endParaRPr>
              <a:solidFill>
                <a:schemeClr val="lt1"/>
              </a:solidFill>
            </a:endParaRPr>
          </a:p>
          <a:p>
            <a:pPr indent="0" lvl="0" marL="457200" rtl="0" algn="l">
              <a:spcBef>
                <a:spcPts val="0"/>
              </a:spcBef>
              <a:spcAft>
                <a:spcPts val="0"/>
              </a:spcAft>
              <a:buNone/>
            </a:pPr>
            <a:r>
              <a:t/>
            </a:r>
            <a:endParaRPr sz="1200">
              <a:solidFill>
                <a:schemeClr val="lt1"/>
              </a:solidFill>
            </a:endParaRPr>
          </a:p>
          <a:p>
            <a:pPr indent="0" lvl="0" marL="0" rtl="0" algn="l">
              <a:spcBef>
                <a:spcPts val="1500"/>
              </a:spcBef>
              <a:spcAft>
                <a:spcPts val="1200"/>
              </a:spcAft>
              <a:buNone/>
            </a:pPr>
            <a:r>
              <a:t/>
            </a:r>
            <a:endParaRPr/>
          </a:p>
        </p:txBody>
      </p:sp>
      <p:sp>
        <p:nvSpPr>
          <p:cNvPr id="103" name="Google Shape;103;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500"/>
              </a:spcAft>
              <a:buNone/>
            </a:pPr>
            <a:r>
              <a:rPr b="1" lang="en" sz="1450">
                <a:solidFill>
                  <a:schemeClr val="lt1"/>
                </a:solidFill>
              </a:rPr>
              <a:t>Background</a:t>
            </a:r>
            <a:endParaRPr b="1" sz="1450">
              <a:solidFill>
                <a:schemeClr val="lt1"/>
              </a:solidFill>
            </a:endParaRPr>
          </a:p>
        </p:txBody>
      </p:sp>
      <p:sp>
        <p:nvSpPr>
          <p:cNvPr id="109" name="Google Shape;109;p16"/>
          <p:cNvSpPr txBox="1"/>
          <p:nvPr>
            <p:ph idx="1" type="body"/>
          </p:nvPr>
        </p:nvSpPr>
        <p:spPr>
          <a:xfrm>
            <a:off x="311700" y="1229975"/>
            <a:ext cx="8520600" cy="3339000"/>
          </a:xfrm>
          <a:prstGeom prst="rect">
            <a:avLst/>
          </a:prstGeom>
        </p:spPr>
        <p:txBody>
          <a:bodyPr anchorCtr="0" anchor="t" bIns="91425" lIns="91425" spcFirstLastPara="1" rIns="91425" wrap="square" tIns="91425">
            <a:normAutofit lnSpcReduction="10000"/>
          </a:bodyPr>
          <a:lstStyle/>
          <a:p>
            <a:pPr indent="-304800" lvl="0" marL="457200" rtl="0" algn="l">
              <a:spcBef>
                <a:spcPts val="1500"/>
              </a:spcBef>
              <a:spcAft>
                <a:spcPts val="0"/>
              </a:spcAft>
              <a:buClr>
                <a:schemeClr val="lt1"/>
              </a:buClr>
              <a:buSzPts val="1200"/>
              <a:buChar char="●"/>
            </a:pPr>
            <a:r>
              <a:rPr lang="en" sz="1200">
                <a:solidFill>
                  <a:schemeClr val="lt1"/>
                </a:solidFill>
              </a:rPr>
              <a:t>Evolution of Hospital Information Systems:</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Electronic storage of clinical information in hospital information systems since the 1980s.</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Multifaceted data accumulation, including accounting, laboratory, and patient records.</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Significance of Information Systems:</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Hospitals dependent on information systems for functioning.</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Electronic patient records contribute to efficient information retrieval.</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Lack of Data Reuse Discussion:</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Despite rapid progress in electronic patient records, detailed discussions on data reuse are lacking.</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Limited application of intelligent techniques like data mining and statistical methods until the 1990s.</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Human vs. Computer-Based Data Analysis:</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Distinction between human data analysis based on experience and computer-based analysis offering cross-sectional insights.</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Intelligent reuse of hospital data expected to provide a comprehensive understanding of hospital characteristics.</a:t>
            </a:r>
            <a:endParaRPr>
              <a:solidFill>
                <a:schemeClr val="lt1"/>
              </a:solidFill>
            </a:endParaRPr>
          </a:p>
          <a:p>
            <a:pPr indent="0" lvl="0" marL="0" rtl="0" algn="l">
              <a:spcBef>
                <a:spcPts val="1500"/>
              </a:spcBef>
              <a:spcAft>
                <a:spcPts val="1200"/>
              </a:spcAft>
              <a:buNone/>
            </a:pPr>
            <a:r>
              <a:t/>
            </a:r>
            <a:endParaRPr/>
          </a:p>
        </p:txBody>
      </p:sp>
      <p:sp>
        <p:nvSpPr>
          <p:cNvPr id="110" name="Google Shape;110;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50">
                <a:solidFill>
                  <a:schemeClr val="lt1"/>
                </a:solidFill>
              </a:rPr>
              <a:t>Methodology</a:t>
            </a:r>
            <a:endParaRPr b="1" sz="1450">
              <a:solidFill>
                <a:schemeClr val="lt1"/>
              </a:solidFill>
            </a:endParaRPr>
          </a:p>
        </p:txBody>
      </p:sp>
      <p:sp>
        <p:nvSpPr>
          <p:cNvPr id="116" name="Google Shape;116;p17"/>
          <p:cNvSpPr txBox="1"/>
          <p:nvPr>
            <p:ph idx="1" type="body"/>
          </p:nvPr>
        </p:nvSpPr>
        <p:spPr>
          <a:xfrm>
            <a:off x="311700" y="1229975"/>
            <a:ext cx="8152500" cy="33390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1500"/>
              </a:spcBef>
              <a:spcAft>
                <a:spcPts val="0"/>
              </a:spcAft>
              <a:buClr>
                <a:schemeClr val="lt1"/>
              </a:buClr>
              <a:buSzPct val="100000"/>
              <a:buChar char="●"/>
            </a:pPr>
            <a:r>
              <a:rPr lang="en" sz="1200">
                <a:solidFill>
                  <a:schemeClr val="lt1"/>
                </a:solidFill>
              </a:rPr>
              <a:t>Data Source:</a:t>
            </a:r>
            <a:endParaRPr sz="1200">
              <a:solidFill>
                <a:schemeClr val="lt1"/>
              </a:solidFill>
            </a:endParaRPr>
          </a:p>
          <a:p>
            <a:pPr indent="-299085" lvl="1" marL="914400" rtl="0" algn="l">
              <a:spcBef>
                <a:spcPts val="0"/>
              </a:spcBef>
              <a:spcAft>
                <a:spcPts val="0"/>
              </a:spcAft>
              <a:buClr>
                <a:schemeClr val="lt1"/>
              </a:buClr>
              <a:buSzPct val="100000"/>
              <a:buChar char="○"/>
            </a:pPr>
            <a:r>
              <a:rPr lang="en">
                <a:solidFill>
                  <a:schemeClr val="lt1"/>
                </a:solidFill>
              </a:rPr>
              <a:t>Utilized hospital information systems with a focus on Shimane University Hospital.</a:t>
            </a:r>
            <a:endParaRPr>
              <a:solidFill>
                <a:schemeClr val="lt1"/>
              </a:solidFill>
            </a:endParaRPr>
          </a:p>
          <a:p>
            <a:pPr indent="-299085" lvl="0" marL="457200" rtl="0" algn="l">
              <a:spcBef>
                <a:spcPts val="0"/>
              </a:spcBef>
              <a:spcAft>
                <a:spcPts val="0"/>
              </a:spcAft>
              <a:buClr>
                <a:schemeClr val="lt1"/>
              </a:buClr>
              <a:buSzPct val="100000"/>
              <a:buChar char="●"/>
            </a:pPr>
            <a:r>
              <a:rPr lang="en" sz="1200">
                <a:solidFill>
                  <a:schemeClr val="lt1"/>
                </a:solidFill>
              </a:rPr>
              <a:t>Basic Atom in HIS: Order</a:t>
            </a:r>
            <a:endParaRPr sz="1200">
              <a:solidFill>
                <a:schemeClr val="lt1"/>
              </a:solidFill>
            </a:endParaRPr>
          </a:p>
          <a:p>
            <a:pPr indent="-299085" lvl="1" marL="914400" rtl="0" algn="l">
              <a:spcBef>
                <a:spcPts val="0"/>
              </a:spcBef>
              <a:spcAft>
                <a:spcPts val="0"/>
              </a:spcAft>
              <a:buClr>
                <a:schemeClr val="lt1"/>
              </a:buClr>
              <a:buSzPct val="100000"/>
              <a:buChar char="○"/>
            </a:pPr>
            <a:r>
              <a:rPr lang="en">
                <a:solidFill>
                  <a:schemeClr val="lt1"/>
                </a:solidFill>
              </a:rPr>
              <a:t>HIS operates around the basic unit of an "order," conveying medical instructions.</a:t>
            </a:r>
            <a:endParaRPr>
              <a:solidFill>
                <a:schemeClr val="lt1"/>
              </a:solidFill>
            </a:endParaRPr>
          </a:p>
          <a:p>
            <a:pPr indent="-299085" lvl="0" marL="457200" rtl="0" algn="l">
              <a:spcBef>
                <a:spcPts val="0"/>
              </a:spcBef>
              <a:spcAft>
                <a:spcPts val="0"/>
              </a:spcAft>
              <a:buClr>
                <a:schemeClr val="lt1"/>
              </a:buClr>
              <a:buSzPct val="100000"/>
              <a:buChar char="●"/>
            </a:pPr>
            <a:r>
              <a:rPr lang="en" sz="1200">
                <a:solidFill>
                  <a:schemeClr val="lt1"/>
                </a:solidFill>
              </a:rPr>
              <a:t>Visualizing Hospital Actions:</a:t>
            </a:r>
            <a:endParaRPr sz="1200">
              <a:solidFill>
                <a:schemeClr val="lt1"/>
              </a:solidFill>
            </a:endParaRPr>
          </a:p>
          <a:p>
            <a:pPr indent="-299085" lvl="1" marL="914400" rtl="0" algn="l">
              <a:spcBef>
                <a:spcPts val="0"/>
              </a:spcBef>
              <a:spcAft>
                <a:spcPts val="0"/>
              </a:spcAft>
              <a:buClr>
                <a:schemeClr val="lt1"/>
              </a:buClr>
              <a:buSzPct val="100000"/>
              <a:buChar char="○"/>
            </a:pPr>
            <a:r>
              <a:rPr lang="en">
                <a:solidFill>
                  <a:schemeClr val="lt1"/>
                </a:solidFill>
              </a:rPr>
              <a:t>Employed exploratory data analysis to visualize and analyze trends in hospital activities.</a:t>
            </a:r>
            <a:endParaRPr>
              <a:solidFill>
                <a:schemeClr val="lt1"/>
              </a:solidFill>
            </a:endParaRPr>
          </a:p>
          <a:p>
            <a:pPr indent="-299085" lvl="1" marL="914400" rtl="0" algn="l">
              <a:spcBef>
                <a:spcPts val="0"/>
              </a:spcBef>
              <a:spcAft>
                <a:spcPts val="0"/>
              </a:spcAft>
              <a:buClr>
                <a:schemeClr val="lt1"/>
              </a:buClr>
              <a:buSzPct val="100000"/>
              <a:buChar char="○"/>
            </a:pPr>
            <a:r>
              <a:rPr lang="en">
                <a:solidFill>
                  <a:schemeClr val="lt1"/>
                </a:solidFill>
              </a:rPr>
              <a:t>Examined the temporal behavior of various orders, such as prescriptions, reservations, and records.</a:t>
            </a:r>
            <a:endParaRPr>
              <a:solidFill>
                <a:schemeClr val="lt1"/>
              </a:solidFill>
            </a:endParaRPr>
          </a:p>
          <a:p>
            <a:pPr indent="-299085" lvl="0" marL="457200" rtl="0" algn="l">
              <a:spcBef>
                <a:spcPts val="0"/>
              </a:spcBef>
              <a:spcAft>
                <a:spcPts val="0"/>
              </a:spcAft>
              <a:buClr>
                <a:schemeClr val="lt1"/>
              </a:buClr>
              <a:buSzPct val="100000"/>
              <a:buChar char="●"/>
            </a:pPr>
            <a:r>
              <a:rPr lang="en" sz="1200">
                <a:solidFill>
                  <a:schemeClr val="lt1"/>
                </a:solidFill>
              </a:rPr>
              <a:t>Analysis of Clinical Process:</a:t>
            </a:r>
            <a:endParaRPr sz="1200">
              <a:solidFill>
                <a:schemeClr val="lt1"/>
              </a:solidFill>
            </a:endParaRPr>
          </a:p>
          <a:p>
            <a:pPr indent="-299085" lvl="1" marL="914400" rtl="0" algn="l">
              <a:spcBef>
                <a:spcPts val="0"/>
              </a:spcBef>
              <a:spcAft>
                <a:spcPts val="0"/>
              </a:spcAft>
              <a:buClr>
                <a:schemeClr val="lt1"/>
              </a:buClr>
              <a:buSzPct val="100000"/>
              <a:buChar char="○"/>
            </a:pPr>
            <a:r>
              <a:rPr lang="en">
                <a:solidFill>
                  <a:schemeClr val="lt1"/>
                </a:solidFill>
              </a:rPr>
              <a:t>Investigated the clinical process for long-term follow-up patients.</a:t>
            </a:r>
            <a:endParaRPr>
              <a:solidFill>
                <a:schemeClr val="lt1"/>
              </a:solidFill>
            </a:endParaRPr>
          </a:p>
          <a:p>
            <a:pPr indent="-299085" lvl="1" marL="914400" rtl="0" algn="l">
              <a:spcBef>
                <a:spcPts val="0"/>
              </a:spcBef>
              <a:spcAft>
                <a:spcPts val="0"/>
              </a:spcAft>
              <a:buClr>
                <a:schemeClr val="lt1"/>
              </a:buClr>
              <a:buSzPct val="100000"/>
              <a:buChar char="○"/>
            </a:pPr>
            <a:r>
              <a:rPr lang="en">
                <a:solidFill>
                  <a:schemeClr val="lt1"/>
                </a:solidFill>
              </a:rPr>
              <a:t>Analyzed trajectories and clusters to understand patterns in hospital actions.</a:t>
            </a:r>
            <a:endParaRPr>
              <a:solidFill>
                <a:schemeClr val="lt1"/>
              </a:solidFill>
            </a:endParaRPr>
          </a:p>
          <a:p>
            <a:pPr indent="-299085" lvl="0" marL="457200" rtl="0" algn="l">
              <a:spcBef>
                <a:spcPts val="0"/>
              </a:spcBef>
              <a:spcAft>
                <a:spcPts val="0"/>
              </a:spcAft>
              <a:buClr>
                <a:schemeClr val="lt1"/>
              </a:buClr>
              <a:buSzPct val="100000"/>
              <a:buChar char="●"/>
            </a:pPr>
            <a:r>
              <a:rPr lang="en" sz="1200">
                <a:solidFill>
                  <a:schemeClr val="lt1"/>
                </a:solidFill>
              </a:rPr>
              <a:t>Analysis of Hospital Management Data:</a:t>
            </a:r>
            <a:endParaRPr sz="1200">
              <a:solidFill>
                <a:schemeClr val="lt1"/>
              </a:solidFill>
            </a:endParaRPr>
          </a:p>
          <a:p>
            <a:pPr indent="-299085" lvl="1" marL="914400" rtl="0" algn="l">
              <a:spcBef>
                <a:spcPts val="0"/>
              </a:spcBef>
              <a:spcAft>
                <a:spcPts val="0"/>
              </a:spcAft>
              <a:buClr>
                <a:schemeClr val="lt1"/>
              </a:buClr>
              <a:buSzPct val="100000"/>
              <a:buChar char="○"/>
            </a:pPr>
            <a:r>
              <a:rPr lang="en">
                <a:solidFill>
                  <a:schemeClr val="lt1"/>
                </a:solidFill>
              </a:rPr>
              <a:t>Applied statistical methods, including generalized linear models, to extract knowledge from Chiba University Hospital datasets.</a:t>
            </a:r>
            <a:endParaRPr>
              <a:solidFill>
                <a:schemeClr val="lt1"/>
              </a:solidFill>
            </a:endParaRPr>
          </a:p>
          <a:p>
            <a:pPr indent="-299085" lvl="1" marL="914400" rtl="0" algn="l">
              <a:spcBef>
                <a:spcPts val="0"/>
              </a:spcBef>
              <a:spcAft>
                <a:spcPts val="0"/>
              </a:spcAft>
              <a:buClr>
                <a:schemeClr val="lt1"/>
              </a:buClr>
              <a:buSzPct val="100000"/>
              <a:buChar char="○"/>
            </a:pPr>
            <a:r>
              <a:rPr lang="en">
                <a:solidFill>
                  <a:schemeClr val="lt1"/>
                </a:solidFill>
              </a:rPr>
              <a:t>Explored the relationships between NHI points, length of stay, and various factors.</a:t>
            </a:r>
            <a:endParaRPr>
              <a:solidFill>
                <a:schemeClr val="lt1"/>
              </a:solidFill>
            </a:endParaRPr>
          </a:p>
          <a:p>
            <a:pPr indent="-299085" lvl="0" marL="457200" rtl="0" algn="l">
              <a:spcBef>
                <a:spcPts val="0"/>
              </a:spcBef>
              <a:spcAft>
                <a:spcPts val="0"/>
              </a:spcAft>
              <a:buClr>
                <a:schemeClr val="lt1"/>
              </a:buClr>
              <a:buSzPct val="100000"/>
              <a:buChar char="●"/>
            </a:pPr>
            <a:r>
              <a:rPr lang="en" sz="1200">
                <a:solidFill>
                  <a:schemeClr val="lt1"/>
                </a:solidFill>
              </a:rPr>
              <a:t>Tool: Exploratory Data Analysis</a:t>
            </a:r>
            <a:endParaRPr sz="1200">
              <a:solidFill>
                <a:schemeClr val="lt1"/>
              </a:solidFill>
            </a:endParaRPr>
          </a:p>
          <a:p>
            <a:pPr indent="-299085" lvl="1" marL="914400" rtl="0" algn="l">
              <a:spcBef>
                <a:spcPts val="0"/>
              </a:spcBef>
              <a:spcAft>
                <a:spcPts val="0"/>
              </a:spcAft>
              <a:buClr>
                <a:schemeClr val="lt1"/>
              </a:buClr>
              <a:buSzPct val="100000"/>
              <a:buChar char="○"/>
            </a:pPr>
            <a:r>
              <a:rPr lang="en">
                <a:solidFill>
                  <a:schemeClr val="lt1"/>
                </a:solidFill>
              </a:rPr>
              <a:t>Utilized exploratory data analysis techniques to gain insights from the hospital information system.</a:t>
            </a:r>
            <a:endParaRPr>
              <a:solidFill>
                <a:schemeClr val="lt1"/>
              </a:solidFill>
            </a:endParaRPr>
          </a:p>
          <a:p>
            <a:pPr indent="0" lvl="0" marL="0" rtl="0" algn="l">
              <a:spcBef>
                <a:spcPts val="1500"/>
              </a:spcBef>
              <a:spcAft>
                <a:spcPts val="1200"/>
              </a:spcAft>
              <a:buNone/>
            </a:pPr>
            <a:r>
              <a:t/>
            </a:r>
            <a:endParaRPr/>
          </a:p>
        </p:txBody>
      </p:sp>
      <p:sp>
        <p:nvSpPr>
          <p:cNvPr id="117" name="Google Shape;117;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22525"/>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500"/>
              </a:spcAft>
              <a:buNone/>
            </a:pPr>
            <a:r>
              <a:rPr b="1" lang="en" sz="1450">
                <a:solidFill>
                  <a:schemeClr val="lt1"/>
                </a:solidFill>
              </a:rPr>
              <a:t>Analysis of Hospital Management Data</a:t>
            </a:r>
            <a:endParaRPr b="1" sz="1450">
              <a:solidFill>
                <a:schemeClr val="lt1"/>
              </a:solidFill>
            </a:endParaRPr>
          </a:p>
        </p:txBody>
      </p:sp>
      <p:sp>
        <p:nvSpPr>
          <p:cNvPr id="123" name="Google Shape;123;p18"/>
          <p:cNvSpPr txBox="1"/>
          <p:nvPr>
            <p:ph idx="1" type="body"/>
          </p:nvPr>
        </p:nvSpPr>
        <p:spPr>
          <a:xfrm>
            <a:off x="311700" y="796775"/>
            <a:ext cx="8615400" cy="3772200"/>
          </a:xfrm>
          <a:prstGeom prst="rect">
            <a:avLst/>
          </a:prstGeom>
        </p:spPr>
        <p:txBody>
          <a:bodyPr anchorCtr="0" anchor="t" bIns="91425" lIns="91425" spcFirstLastPara="1" rIns="91425" wrap="square" tIns="91425">
            <a:normAutofit/>
          </a:bodyPr>
          <a:lstStyle/>
          <a:p>
            <a:pPr indent="0" lvl="0" marL="457200" rtl="0" algn="l">
              <a:spcBef>
                <a:spcPts val="1500"/>
              </a:spcBef>
              <a:spcAft>
                <a:spcPts val="0"/>
              </a:spcAft>
              <a:buNone/>
            </a:pPr>
            <a:r>
              <a:t/>
            </a:r>
            <a:endParaRPr>
              <a:solidFill>
                <a:schemeClr val="lt1"/>
              </a:solidFill>
            </a:endParaRPr>
          </a:p>
          <a:p>
            <a:pPr indent="-304800" lvl="0" marL="457200" rtl="0" algn="l">
              <a:spcBef>
                <a:spcPts val="1500"/>
              </a:spcBef>
              <a:spcAft>
                <a:spcPts val="0"/>
              </a:spcAft>
              <a:buClr>
                <a:schemeClr val="lt1"/>
              </a:buClr>
              <a:buSzPts val="1200"/>
              <a:buChar char="●"/>
            </a:pPr>
            <a:r>
              <a:rPr lang="en" sz="1200">
                <a:solidFill>
                  <a:schemeClr val="lt1"/>
                </a:solidFill>
              </a:rPr>
              <a:t>Data Source:</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Combined discharge summaries and accounting information for a comprehensive analysis.</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Variables Analyzed:</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Explored relationships among NHI points and items in discharge summaries, including gender, age, occupation, outcome, length of stay, and diseases.</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Correlation Findings:</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Identified a strong correlation between the length of stay and NHI points, suggesting its significant impact on treatment costs.</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Generalized Linear Model (GLM):</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Applied GLM to study the influence of various factors on NHI points, including outcome, treatment method, major ICD-9 divisions, and categorized length of stay.</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Profitability Analysis:</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Explored the profitability of the university hospital in a quantitative manner.</a:t>
            </a:r>
            <a:endParaRPr>
              <a:solidFill>
                <a:schemeClr val="lt1"/>
              </a:solidFill>
            </a:endParaRPr>
          </a:p>
          <a:p>
            <a:pPr indent="0" lvl="0" marL="0" rtl="0" algn="l">
              <a:spcBef>
                <a:spcPts val="1500"/>
              </a:spcBef>
              <a:spcAft>
                <a:spcPts val="1200"/>
              </a:spcAft>
              <a:buNone/>
            </a:pPr>
            <a:r>
              <a:t/>
            </a:r>
            <a:endParaRPr/>
          </a:p>
        </p:txBody>
      </p:sp>
      <p:sp>
        <p:nvSpPr>
          <p:cNvPr id="124" name="Google Shape;124;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500"/>
              </a:spcAft>
              <a:buNone/>
            </a:pPr>
            <a:r>
              <a:rPr b="1" lang="en" sz="1450">
                <a:solidFill>
                  <a:schemeClr val="lt1"/>
                </a:solidFill>
              </a:rPr>
              <a:t>Limitations and Future Work</a:t>
            </a:r>
            <a:endParaRPr b="1" sz="1450">
              <a:solidFill>
                <a:schemeClr val="lt1"/>
              </a:solidFill>
            </a:endParaRPr>
          </a:p>
        </p:txBody>
      </p:sp>
      <p:sp>
        <p:nvSpPr>
          <p:cNvPr id="130" name="Google Shape;130;p19"/>
          <p:cNvSpPr txBox="1"/>
          <p:nvPr>
            <p:ph idx="1" type="body"/>
          </p:nvPr>
        </p:nvSpPr>
        <p:spPr>
          <a:xfrm>
            <a:off x="311700" y="784250"/>
            <a:ext cx="8227500" cy="37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endParaRPr>
          </a:p>
          <a:p>
            <a:pPr indent="-304800" lvl="0" marL="457200" rtl="0" algn="l">
              <a:spcBef>
                <a:spcPts val="1500"/>
              </a:spcBef>
              <a:spcAft>
                <a:spcPts val="0"/>
              </a:spcAft>
              <a:buClr>
                <a:schemeClr val="lt1"/>
              </a:buClr>
              <a:buSzPts val="1200"/>
              <a:buChar char="●"/>
            </a:pPr>
            <a:r>
              <a:rPr lang="en" sz="1200">
                <a:solidFill>
                  <a:schemeClr val="lt1"/>
                </a:solidFill>
              </a:rPr>
              <a:t>Limitations:</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Limited detailed discussion on data reuse despite two decades of electronic storage.</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Initial application of intelligent techniques like data mining and statistical methods in the 1990s.</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Lack of extensive exploration of electronic patient record data reuse.</a:t>
            </a:r>
            <a:endParaRPr>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Future Work:</a:t>
            </a:r>
            <a:endParaRPr sz="1200">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Emphasizes the potential for more intelligent techniques in data reuse.</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Proposes further analysis and exploration of factors influencing NHI points.</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Suggests incorporating additional information into the hospital information system for more comprehensive analysis.</a:t>
            </a:r>
            <a:endParaRPr>
              <a:solidFill>
                <a:schemeClr val="lt1"/>
              </a:solidFill>
            </a:endParaRPr>
          </a:p>
          <a:p>
            <a:pPr indent="0" lvl="0" marL="0" rtl="0" algn="l">
              <a:spcBef>
                <a:spcPts val="1500"/>
              </a:spcBef>
              <a:spcAft>
                <a:spcPts val="1200"/>
              </a:spcAft>
              <a:buNone/>
            </a:pPr>
            <a:r>
              <a:t/>
            </a:r>
            <a:endParaRPr/>
          </a:p>
        </p:txBody>
      </p:sp>
      <p:sp>
        <p:nvSpPr>
          <p:cNvPr id="131" name="Google Shape;131;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500"/>
              </a:spcAft>
              <a:buNone/>
            </a:pPr>
            <a:r>
              <a:rPr b="1" lang="en" sz="1450">
                <a:solidFill>
                  <a:schemeClr val="lt1"/>
                </a:solidFill>
              </a:rPr>
              <a:t>Conclusion</a:t>
            </a:r>
            <a:r>
              <a:rPr b="1" lang="en" sz="1450">
                <a:solidFill>
                  <a:srgbClr val="374151"/>
                </a:solidFill>
              </a:rPr>
              <a:t>:</a:t>
            </a:r>
            <a:endParaRPr b="1" sz="1450"/>
          </a:p>
        </p:txBody>
      </p:sp>
      <p:sp>
        <p:nvSpPr>
          <p:cNvPr id="137" name="Google Shape;137;p20"/>
          <p:cNvSpPr txBox="1"/>
          <p:nvPr>
            <p:ph idx="1" type="body"/>
          </p:nvPr>
        </p:nvSpPr>
        <p:spPr>
          <a:xfrm>
            <a:off x="311700" y="1229975"/>
            <a:ext cx="8352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lt1"/>
              </a:solidFill>
            </a:endParaRPr>
          </a:p>
          <a:p>
            <a:pPr indent="-304800" lvl="0" marL="457200" rtl="0" algn="l">
              <a:spcBef>
                <a:spcPts val="1500"/>
              </a:spcBef>
              <a:spcAft>
                <a:spcPts val="0"/>
              </a:spcAft>
              <a:buClr>
                <a:schemeClr val="lt1"/>
              </a:buClr>
              <a:buSzPts val="1200"/>
              <a:buChar char="●"/>
            </a:pPr>
            <a:r>
              <a:rPr lang="en" sz="1200">
                <a:solidFill>
                  <a:schemeClr val="lt1"/>
                </a:solidFill>
              </a:rPr>
              <a:t>Successful application of exploratory data analysis.</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Demonstrated the power of reusing stored data for long-term hospital management.</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Identified a strong correlation between length of stay and NHI points.</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Highlighted profitability analysis potential through data integration.</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Emphasized the need for advanced models and additional data integration.</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Provides a foundational framework for quantitative hospital management analysis.</a:t>
            </a:r>
            <a:endParaRPr sz="1200">
              <a:solidFill>
                <a:schemeClr val="lt1"/>
              </a:solidFill>
            </a:endParaRPr>
          </a:p>
          <a:p>
            <a:pPr indent="0" lvl="0" marL="0" rtl="0" algn="l">
              <a:spcBef>
                <a:spcPts val="0"/>
              </a:spcBef>
              <a:spcAft>
                <a:spcPts val="1200"/>
              </a:spcAft>
              <a:buNone/>
            </a:pPr>
            <a:r>
              <a:t/>
            </a:r>
            <a:endParaRPr/>
          </a:p>
        </p:txBody>
      </p:sp>
      <p:sp>
        <p:nvSpPr>
          <p:cNvPr id="138" name="Google Shape;138;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408125" y="2048225"/>
            <a:ext cx="38919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THANK YOU</a:t>
            </a:r>
            <a:endParaRPr b="1">
              <a:solidFill>
                <a:schemeClr val="lt1"/>
              </a:solidFill>
            </a:endParaRPr>
          </a:p>
        </p:txBody>
      </p:sp>
      <p:sp>
        <p:nvSpPr>
          <p:cNvPr id="144" name="Google Shape;144;p21"/>
          <p:cNvSpPr txBox="1"/>
          <p:nvPr>
            <p:ph idx="12" type="sldNum"/>
          </p:nvPr>
        </p:nvSpPr>
        <p:spPr>
          <a:xfrm>
            <a:off x="84479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