
<file path=[Content_Types].xml><?xml version="1.0" encoding="utf-8"?>
<Types xmlns="http://schemas.openxmlformats.org/package/2006/content-types">
  <Default Extension="jpeg" ContentType="image/jpeg"/>
  <Default Extension="jp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8"/>
  </p:notesMasterIdLst>
  <p:sldIdLst>
    <p:sldId id="259" r:id="rId2"/>
    <p:sldId id="256" r:id="rId3"/>
    <p:sldId id="257" r:id="rId4"/>
    <p:sldId id="258" r:id="rId5"/>
    <p:sldId id="261" r:id="rId6"/>
    <p:sldId id="262" r:id="rId7"/>
    <p:sldId id="267" r:id="rId8"/>
    <p:sldId id="263" r:id="rId9"/>
    <p:sldId id="266" r:id="rId10"/>
    <p:sldId id="265" r:id="rId11"/>
    <p:sldId id="268" r:id="rId12"/>
    <p:sldId id="264" r:id="rId13"/>
    <p:sldId id="269" r:id="rId14"/>
    <p:sldId id="270" r:id="rId15"/>
    <p:sldId id="271" r:id="rId16"/>
    <p:sldId id="260" r:id="rId17"/>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2" autoAdjust="0"/>
  </p:normalViewPr>
  <p:slideViewPr>
    <p:cSldViewPr>
      <p:cViewPr varScale="1">
        <p:scale>
          <a:sx n="45" d="100"/>
          <a:sy n="45" d="100"/>
        </p:scale>
        <p:origin x="1392" y="4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Lst>
              <a:defRPr sz="1400">
                <a:solidFill>
                  <a:srgbClr val="000000"/>
                </a:solidFill>
                <a:latin typeface="Times New Roman" pitchFamily="16" charset="0"/>
                <a:ea typeface="DejaVu Sans" charset="0"/>
                <a:cs typeface="DejaVu Sans" charset="0"/>
              </a:defRPr>
            </a:lvl1pPr>
          </a:lstStyle>
          <a:p>
            <a:fld id="{5F07B72A-D20E-41D8-9AFA-66CB6E12B495}" type="slidenum">
              <a:rPr lang="en-IN" altLang="en-US"/>
              <a:pPr/>
              <a:t>‹#›</a:t>
            </a:fld>
            <a:endParaRPr lang="en-IN" altLang="en-US"/>
          </a:p>
        </p:txBody>
      </p:sp>
    </p:spTree>
    <p:extLst>
      <p:ext uri="{BB962C8B-B14F-4D97-AF65-F5344CB8AC3E}">
        <p14:creationId xmlns:p14="http://schemas.microsoft.com/office/powerpoint/2010/main" val="119010851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76392F26-0D3E-43EE-8014-FFD096DDACFD}" type="slidenum">
              <a:rPr lang="en-IN" altLang="en-US" sz="1400"/>
              <a:pPr/>
              <a:t>1</a:t>
            </a:fld>
            <a:endParaRPr lang="en-IN" altLang="en-US" sz="1400"/>
          </a:p>
        </p:txBody>
      </p:sp>
      <p:sp>
        <p:nvSpPr>
          <p:cNvPr id="717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BDC6673B-A1A7-4ED2-80BB-5CCAFBE24026}" type="slidenum">
              <a:rPr lang="en-IN" altLang="en-US" sz="1400"/>
              <a:pPr/>
              <a:t>10</a:t>
            </a:fld>
            <a:endParaRPr lang="en-IN" altLang="en-US" sz="1400"/>
          </a:p>
        </p:txBody>
      </p:sp>
      <p:sp>
        <p:nvSpPr>
          <p:cNvPr id="2560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E0F6FF7E-E928-4C71-83B9-DEEF2AECF58C}" type="slidenum">
              <a:rPr lang="en-IN" altLang="en-US" sz="1400"/>
              <a:pPr/>
              <a:t>11</a:t>
            </a:fld>
            <a:endParaRPr lang="en-IN" altLang="en-US" sz="1400"/>
          </a:p>
        </p:txBody>
      </p:sp>
      <p:sp>
        <p:nvSpPr>
          <p:cNvPr id="2765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B4C53A2B-43F5-4302-899C-71511E594C9E}" type="slidenum">
              <a:rPr lang="en-IN" altLang="en-US" sz="1400"/>
              <a:pPr/>
              <a:t>12</a:t>
            </a:fld>
            <a:endParaRPr lang="en-IN" altLang="en-US" sz="1400"/>
          </a:p>
        </p:txBody>
      </p:sp>
      <p:sp>
        <p:nvSpPr>
          <p:cNvPr id="2969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D24B8D3F-EE65-4BEA-928B-3A9A3DBA967B}" type="slidenum">
              <a:rPr lang="en-IN" altLang="en-US" sz="1400"/>
              <a:pPr/>
              <a:t>16</a:t>
            </a:fld>
            <a:endParaRPr lang="en-IN" altLang="en-US" sz="1400"/>
          </a:p>
        </p:txBody>
      </p:sp>
      <p:sp>
        <p:nvSpPr>
          <p:cNvPr id="3174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A525F162-F4A8-4249-BF17-6BE2C14EA8BF}" type="slidenum">
              <a:rPr lang="en-IN" altLang="en-US" sz="1400"/>
              <a:pPr/>
              <a:t>2</a:t>
            </a:fld>
            <a:endParaRPr lang="en-IN" altLang="en-US" sz="1400"/>
          </a:p>
        </p:txBody>
      </p:sp>
      <p:sp>
        <p:nvSpPr>
          <p:cNvPr id="921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F44C4CE5-A0AE-424A-AC94-8081FA2E4BF5}" type="slidenum">
              <a:rPr lang="en-IN" altLang="en-US" sz="1400"/>
              <a:pPr/>
              <a:t>3</a:t>
            </a:fld>
            <a:endParaRPr lang="en-IN" altLang="en-US" sz="1400"/>
          </a:p>
        </p:txBody>
      </p:sp>
      <p:sp>
        <p:nvSpPr>
          <p:cNvPr id="1126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D7E0DE93-083F-4873-B316-6B3AE97A5F12}" type="slidenum">
              <a:rPr lang="en-IN" altLang="en-US" sz="1400"/>
              <a:pPr/>
              <a:t>4</a:t>
            </a:fld>
            <a:endParaRPr lang="en-IN" altLang="en-US" sz="1400"/>
          </a:p>
        </p:txBody>
      </p:sp>
      <p:sp>
        <p:nvSpPr>
          <p:cNvPr id="1331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FFFDE712-2D12-4413-8A12-DF7D67920CC0}" type="slidenum">
              <a:rPr lang="en-IN" altLang="en-US" sz="1400"/>
              <a:pPr/>
              <a:t>5</a:t>
            </a:fld>
            <a:endParaRPr lang="en-IN" altLang="en-US" sz="1400"/>
          </a:p>
        </p:txBody>
      </p:sp>
      <p:sp>
        <p:nvSpPr>
          <p:cNvPr id="1536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F022160C-BA1F-43CD-8607-2F882FE9656F}" type="slidenum">
              <a:rPr lang="en-IN" altLang="en-US" sz="1400"/>
              <a:pPr/>
              <a:t>6</a:t>
            </a:fld>
            <a:endParaRPr lang="en-IN" altLang="en-US" sz="1400"/>
          </a:p>
        </p:txBody>
      </p:sp>
      <p:sp>
        <p:nvSpPr>
          <p:cNvPr id="1741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2EB548F8-44B1-41B4-A212-4F98BC1364AC}" type="slidenum">
              <a:rPr lang="en-IN" altLang="en-US" sz="1400"/>
              <a:pPr/>
              <a:t>7</a:t>
            </a:fld>
            <a:endParaRPr lang="en-IN" altLang="en-US" sz="1400"/>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C9AB9ACA-0D93-4ABF-A368-315CB6024178}" type="slidenum">
              <a:rPr lang="en-IN" altLang="en-US" sz="1400"/>
              <a:pPr/>
              <a:t>8</a:t>
            </a:fld>
            <a:endParaRPr lang="en-IN" altLang="en-US" sz="1400"/>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1pPr>
            <a:lvl2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2pPr>
            <a:lvl3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3pPr>
            <a:lvl4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4pPr>
            <a:lvl5pPr defTabSz="45720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Lst>
              <a:defRPr sz="1200">
                <a:solidFill>
                  <a:srgbClr val="000000"/>
                </a:solidFill>
                <a:latin typeface="Times New Roman" pitchFamily="16" charset="0"/>
              </a:defRPr>
            </a:lvl9pPr>
          </a:lstStyle>
          <a:p>
            <a:fld id="{48768BCB-99D9-4820-9C72-419C2DE08F38}" type="slidenum">
              <a:rPr lang="en-IN" altLang="en-US" sz="1400"/>
              <a:pPr/>
              <a:t>9</a:t>
            </a:fld>
            <a:endParaRPr lang="en-IN" altLang="en-US" sz="1400"/>
          </a:p>
        </p:txBody>
      </p:sp>
      <p:sp>
        <p:nvSpPr>
          <p:cNvPr id="2355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9525"/>
            <a:ext cx="10110788" cy="7578725"/>
            <a:chOff x="-8466" y="-8468"/>
            <a:chExt cx="9171316" cy="6874935"/>
          </a:xfrm>
        </p:grpSpPr>
        <p:cxnSp>
          <p:nvCxnSpPr>
            <p:cNvPr id="5" name="Straight Connector 4"/>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fld id="{09F393F2-2428-4778-A5CE-49B5FA26693F}" type="datetimeFigureOut">
              <a:rPr lang="en-US"/>
              <a:pPr>
                <a:defRPr/>
              </a:pPr>
              <a:t>10/14/2022</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fld id="{4095644A-72A7-4333-9127-2C332C9D2A19}" type="slidenum">
              <a:rPr lang="en-US"/>
              <a:pPr/>
              <a:t>‹#›</a:t>
            </a:fld>
            <a:endParaRPr lang="en-US"/>
          </a:p>
        </p:txBody>
      </p:sp>
    </p:spTree>
    <p:extLst>
      <p:ext uri="{BB962C8B-B14F-4D97-AF65-F5344CB8AC3E}">
        <p14:creationId xmlns:p14="http://schemas.microsoft.com/office/powerpoint/2010/main" val="69363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68624BA-5F56-49D6-8D27-0FB903A1A90A}" type="datetimeFigureOut">
              <a:rPr lang="en-US"/>
              <a:pPr>
                <a:defRPr/>
              </a:pPr>
              <a:t>10/14/2022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BAB95CF-97A3-49BE-A70F-E7D24E2DA971}" type="slidenum">
              <a:rPr lang="en-US"/>
              <a:pPr/>
              <a:t>‹#›</a:t>
            </a:fld>
            <a:endParaRPr lang="en-US"/>
          </a:p>
        </p:txBody>
      </p:sp>
    </p:spTree>
    <p:extLst>
      <p:ext uri="{BB962C8B-B14F-4D97-AF65-F5344CB8AC3E}">
        <p14:creationId xmlns:p14="http://schemas.microsoft.com/office/powerpoint/2010/main" val="98240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EA3510E7-5299-4879-971D-B4A1C2F99AE2}" type="datetimeFigureOut">
              <a:rPr lang="en-US"/>
              <a:pPr>
                <a:defRPr/>
              </a:pPr>
              <a:t>10/14/2022</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fld id="{2943FFF1-E95F-45A2-8D2B-F9B6D7031AE1}" type="slidenum">
              <a:rPr lang="en-US"/>
              <a:pPr/>
              <a:t>‹#›</a:t>
            </a:fld>
            <a:endParaRPr lang="en-US"/>
          </a:p>
        </p:txBody>
      </p:sp>
    </p:spTree>
    <p:extLst>
      <p:ext uri="{BB962C8B-B14F-4D97-AF65-F5344CB8AC3E}">
        <p14:creationId xmlns:p14="http://schemas.microsoft.com/office/powerpoint/2010/main" val="4137115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91CC79F-FA2B-484A-80AA-C15DE24A0208}" type="datetimeFigureOut">
              <a:rPr lang="en-US"/>
              <a:pPr>
                <a:defRPr/>
              </a:pPr>
              <a:t>10/14/2022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07B2F69-835E-47C1-9E03-8559EC0F7F74}" type="slidenum">
              <a:rPr lang="en-US"/>
              <a:pPr/>
              <a:t>‹#›</a:t>
            </a:fld>
            <a:endParaRPr lang="en-US"/>
          </a:p>
        </p:txBody>
      </p:sp>
    </p:spTree>
    <p:extLst>
      <p:ext uri="{BB962C8B-B14F-4D97-AF65-F5344CB8AC3E}">
        <p14:creationId xmlns:p14="http://schemas.microsoft.com/office/powerpoint/2010/main" val="2769304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267FE7A7-6C62-4B0C-87C8-8AB14FAAFBDF}" type="datetimeFigureOut">
              <a:rPr lang="en-US"/>
              <a:pPr>
                <a:defRPr/>
              </a:pPr>
              <a:t>10/14/2022</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fld id="{6ED13695-7D90-4C1A-8B6A-91D18D56631B}" type="slidenum">
              <a:rPr lang="en-US"/>
              <a:pPr/>
              <a:t>‹#›</a:t>
            </a:fld>
            <a:endParaRPr lang="en-US"/>
          </a:p>
        </p:txBody>
      </p:sp>
    </p:spTree>
    <p:extLst>
      <p:ext uri="{BB962C8B-B14F-4D97-AF65-F5344CB8AC3E}">
        <p14:creationId xmlns:p14="http://schemas.microsoft.com/office/powerpoint/2010/main" val="3951826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DAA01AF6-0D9F-44EB-8EC8-0A65E938EE6C}" type="datetimeFigureOut">
              <a:rPr lang="en-US"/>
              <a:pPr>
                <a:defRPr/>
              </a:pPr>
              <a:t>10/14/2022</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fld id="{118CF3C1-2058-48F8-BD4F-5774A1B9C55B}" type="slidenum">
              <a:rPr lang="en-US"/>
              <a:pPr/>
              <a:t>‹#›</a:t>
            </a:fld>
            <a:endParaRPr lang="en-US"/>
          </a:p>
        </p:txBody>
      </p:sp>
    </p:spTree>
    <p:extLst>
      <p:ext uri="{BB962C8B-B14F-4D97-AF65-F5344CB8AC3E}">
        <p14:creationId xmlns:p14="http://schemas.microsoft.com/office/powerpoint/2010/main" val="3735847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5ABF538-EBF4-4C7E-80E5-261E7F437ADB}" type="datetimeFigureOut">
              <a:rPr lang="en-US"/>
              <a:pPr>
                <a:defRPr/>
              </a:pPr>
              <a:t>10/14/2022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E0150FF-139D-4835-881F-87C17A6363C9}" type="slidenum">
              <a:rPr lang="en-US"/>
              <a:pPr/>
              <a:t>‹#›</a:t>
            </a:fld>
            <a:endParaRPr lang="en-US"/>
          </a:p>
        </p:txBody>
      </p:sp>
    </p:spTree>
    <p:extLst>
      <p:ext uri="{BB962C8B-B14F-4D97-AF65-F5344CB8AC3E}">
        <p14:creationId xmlns:p14="http://schemas.microsoft.com/office/powerpoint/2010/main" val="3354059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7FA37EF-1D12-4B35-8DC4-8F67FB5BC3EA}" type="datetimeFigureOut">
              <a:rPr lang="en-US"/>
              <a:pPr>
                <a:defRPr/>
              </a:pPr>
              <a:t>10/14/2022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28319FE-4995-4912-88FE-0AEEEF4E9065}" type="slidenum">
              <a:rPr lang="en-US"/>
              <a:pPr/>
              <a:t>‹#›</a:t>
            </a:fld>
            <a:endParaRPr lang="en-US"/>
          </a:p>
        </p:txBody>
      </p:sp>
    </p:spTree>
    <p:extLst>
      <p:ext uri="{BB962C8B-B14F-4D97-AF65-F5344CB8AC3E}">
        <p14:creationId xmlns:p14="http://schemas.microsoft.com/office/powerpoint/2010/main" val="185036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2DD300C-DB0E-4EEB-80DA-7D3021F54182}" type="datetimeFigureOut">
              <a:rPr lang="en-US"/>
              <a:pPr>
                <a:defRPr/>
              </a:pPr>
              <a:t>10/14/2022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B0170A5-B886-4ACE-8307-C54086455297}" type="slidenum">
              <a:rPr lang="en-US"/>
              <a:pPr/>
              <a:t>‹#›</a:t>
            </a:fld>
            <a:endParaRPr lang="en-US"/>
          </a:p>
        </p:txBody>
      </p:sp>
    </p:spTree>
    <p:extLst>
      <p:ext uri="{BB962C8B-B14F-4D97-AF65-F5344CB8AC3E}">
        <p14:creationId xmlns:p14="http://schemas.microsoft.com/office/powerpoint/2010/main" val="69304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5340B8D-DCF0-4CF9-9F57-7BD7E0FD1CE1}" type="datetimeFigureOut">
              <a:rPr lang="en-US"/>
              <a:pPr>
                <a:defRPr/>
              </a:pPr>
              <a:t>10/14/2022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D907BE2-220A-4B87-8AD9-E27FF73EC9B3}" type="slidenum">
              <a:rPr lang="en-US"/>
              <a:pPr/>
              <a:t>‹#›</a:t>
            </a:fld>
            <a:endParaRPr lang="en-US"/>
          </a:p>
        </p:txBody>
      </p:sp>
    </p:spTree>
    <p:extLst>
      <p:ext uri="{BB962C8B-B14F-4D97-AF65-F5344CB8AC3E}">
        <p14:creationId xmlns:p14="http://schemas.microsoft.com/office/powerpoint/2010/main" val="213842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F252B3C-4044-4E85-944D-3A171586A5A5}" type="datetimeFigureOut">
              <a:rPr lang="en-US"/>
              <a:pPr>
                <a:defRPr/>
              </a:pPr>
              <a:t>10/14/2022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F7B927F-551C-4D2F-A016-38B7CD847537}" type="slidenum">
              <a:rPr lang="en-US"/>
              <a:pPr/>
              <a:t>‹#›</a:t>
            </a:fld>
            <a:endParaRPr lang="en-US"/>
          </a:p>
        </p:txBody>
      </p:sp>
    </p:spTree>
    <p:extLst>
      <p:ext uri="{BB962C8B-B14F-4D97-AF65-F5344CB8AC3E}">
        <p14:creationId xmlns:p14="http://schemas.microsoft.com/office/powerpoint/2010/main" val="274449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36A6C07-26DC-47E0-B7FE-1EA94646B299}" type="datetimeFigureOut">
              <a:rPr lang="en-US"/>
              <a:pPr>
                <a:defRPr/>
              </a:pPr>
              <a:t>10/14/2022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21EA7EE-C93D-4083-84CC-0AA0777CFEF9}" type="slidenum">
              <a:rPr lang="en-US"/>
              <a:pPr/>
              <a:t>‹#›</a:t>
            </a:fld>
            <a:endParaRPr lang="en-US"/>
          </a:p>
        </p:txBody>
      </p:sp>
    </p:spTree>
    <p:extLst>
      <p:ext uri="{BB962C8B-B14F-4D97-AF65-F5344CB8AC3E}">
        <p14:creationId xmlns:p14="http://schemas.microsoft.com/office/powerpoint/2010/main" val="407181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DB94ECC4-028C-479F-BA65-805CD98AA7A2}" type="datetimeFigureOut">
              <a:rPr lang="en-US"/>
              <a:pPr>
                <a:defRPr/>
              </a:pPr>
              <a:t>10/14/2022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E22819E-F650-4EA5-9730-AA942176FE8F}" type="slidenum">
              <a:rPr lang="en-US"/>
              <a:pPr/>
              <a:t>‹#›</a:t>
            </a:fld>
            <a:endParaRPr lang="en-US"/>
          </a:p>
        </p:txBody>
      </p:sp>
    </p:spTree>
    <p:extLst>
      <p:ext uri="{BB962C8B-B14F-4D97-AF65-F5344CB8AC3E}">
        <p14:creationId xmlns:p14="http://schemas.microsoft.com/office/powerpoint/2010/main" val="304619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C03C53-DE6E-47C9-B459-1844269E074D}" type="datetimeFigureOut">
              <a:rPr lang="en-US"/>
              <a:pPr>
                <a:defRPr/>
              </a:pPr>
              <a:t>10/14/2022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B963854-81EB-42DF-A0BC-031D162A8F9C}" type="slidenum">
              <a:rPr lang="en-US"/>
              <a:pPr/>
              <a:t>‹#›</a:t>
            </a:fld>
            <a:endParaRPr lang="en-US"/>
          </a:p>
        </p:txBody>
      </p:sp>
    </p:spTree>
    <p:extLst>
      <p:ext uri="{BB962C8B-B14F-4D97-AF65-F5344CB8AC3E}">
        <p14:creationId xmlns:p14="http://schemas.microsoft.com/office/powerpoint/2010/main" val="388972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3FE478B-6134-4458-A4C2-C4F911E1F145}" type="datetimeFigureOut">
              <a:rPr lang="en-US"/>
              <a:pPr>
                <a:defRPr/>
              </a:pPr>
              <a:t>10/14/2022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34F4403-A9AA-488F-AAC5-53C8B13D2679}" type="slidenum">
              <a:rPr lang="en-US"/>
              <a:pPr/>
              <a:t>‹#›</a:t>
            </a:fld>
            <a:endParaRPr lang="en-US"/>
          </a:p>
        </p:txBody>
      </p:sp>
    </p:spTree>
    <p:extLst>
      <p:ext uri="{BB962C8B-B14F-4D97-AF65-F5344CB8AC3E}">
        <p14:creationId xmlns:p14="http://schemas.microsoft.com/office/powerpoint/2010/main" val="60813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36D427C-B0DF-4933-A217-E8D95360B2A8}" type="datetimeFigureOut">
              <a:rPr lang="en-US"/>
              <a:pPr>
                <a:defRPr/>
              </a:pPr>
              <a:t>10/14/2022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FF28A20-36FA-456E-9370-A3BF5766BDB1}" type="slidenum">
              <a:rPr lang="en-US"/>
              <a:pPr/>
              <a:t>‹#›</a:t>
            </a:fld>
            <a:endParaRPr lang="en-US"/>
          </a:p>
        </p:txBody>
      </p:sp>
    </p:spTree>
    <p:extLst>
      <p:ext uri="{BB962C8B-B14F-4D97-AF65-F5344CB8AC3E}">
        <p14:creationId xmlns:p14="http://schemas.microsoft.com/office/powerpoint/2010/main" val="356803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a:grpSpLocks/>
          </p:cNvGrpSpPr>
          <p:nvPr/>
        </p:nvGrpSpPr>
        <p:grpSpPr bwMode="auto">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44F48683-7118-421F-B806-8BEDE6E70143}" type="datetimeFigureOut">
              <a:rPr lang="en-US"/>
              <a:pPr>
                <a:defRPr/>
              </a:pPr>
              <a:t>10/14/2022</a:t>
            </a:fld>
            <a:endParaRPr lang="en-US" dirty="0"/>
          </a:p>
        </p:txBody>
      </p:sp>
      <p:sp>
        <p:nvSpPr>
          <p:cNvPr id="5" name="Footer Placeholder 4"/>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1"/>
                </a:solidFill>
              </a:defRPr>
            </a:lvl1pPr>
          </a:lstStyle>
          <a:p>
            <a:fld id="{42BAAF64-4978-418D-82A3-6FCE7C7EDF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7"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8" r:id="rId11"/>
    <p:sldLayoutId id="2147483773" r:id="rId12"/>
    <p:sldLayoutId id="2147483779" r:id="rId13"/>
    <p:sldLayoutId id="2147483774" r:id="rId14"/>
    <p:sldLayoutId id="2147483775" r:id="rId15"/>
    <p:sldLayoutId id="2147483776"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itchFamily="82"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itchFamily="82"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itchFamily="82"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pm"/><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p>
            <a:pPr algn="ctr" eaLnBrk="1" hangingPunct="1">
              <a:lnSpc>
                <a:spcPct val="93000"/>
              </a:lnSpc>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600" b="1">
                <a:solidFill>
                  <a:srgbClr val="000000"/>
                </a:solidFill>
                <a:latin typeface="Times New Roman" pitchFamily="16" charset="0"/>
                <a:ea typeface="DejaVu Sans" charset="0"/>
                <a:cs typeface="DejaVu Sans" charset="0"/>
              </a:rPr>
              <a:t>General Guidelines for Presentation</a:t>
            </a:r>
          </a:p>
        </p:txBody>
      </p:sp>
      <p:sp>
        <p:nvSpPr>
          <p:cNvPr id="7170"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eaLnBrk="1" fontAlgn="auto" hangingPunct="1">
              <a:lnSpc>
                <a:spcPct val="150000"/>
              </a:lnSpc>
              <a:spcBef>
                <a:spcPts val="0"/>
              </a:spcBef>
              <a:spcAft>
                <a:spcPts val="1413"/>
              </a:spcAft>
              <a:buClr>
                <a:srgbClr val="000000"/>
              </a:buClr>
              <a:buSzPct val="45000"/>
              <a:buFont typeface="Wingdings" panose="05000000000000000000" pitchFamily="2" charset="2"/>
              <a:buChar char=""/>
              <a:defRPr/>
            </a:pPr>
            <a:r>
              <a:rPr lang="en-IN" altLang="en-US" sz="2400" dirty="0">
                <a:latin typeface="Times New Roman" panose="02020603050405020304" pitchFamily="18" charset="0"/>
                <a:cs typeface="DejaVu Sans" charset="0"/>
              </a:rPr>
              <a:t>Slides should not be too heavy with content.  Better to create point wise.</a:t>
            </a:r>
          </a:p>
          <a:p>
            <a:pPr eaLnBrk="1" fontAlgn="auto" hangingPunct="1">
              <a:lnSpc>
                <a:spcPct val="150000"/>
              </a:lnSpc>
              <a:spcBef>
                <a:spcPts val="0"/>
              </a:spcBef>
              <a:spcAft>
                <a:spcPts val="1413"/>
              </a:spcAft>
              <a:buClr>
                <a:srgbClr val="000000"/>
              </a:buClr>
              <a:buSzPct val="45000"/>
              <a:buFont typeface="Wingdings" panose="05000000000000000000" pitchFamily="2" charset="2"/>
              <a:buChar char=""/>
              <a:defRPr/>
            </a:pPr>
            <a:r>
              <a:rPr lang="en-IN" altLang="en-US" sz="2400" dirty="0">
                <a:latin typeface="Times New Roman" panose="02020603050405020304" pitchFamily="18" charset="0"/>
                <a:cs typeface="DejaVu Sans" charset="0"/>
              </a:rPr>
              <a:t>If you require more than one slide for any point, right click on that point slide then select duplicate slide and modify the duplicated slide.</a:t>
            </a:r>
          </a:p>
          <a:p>
            <a:pPr eaLnBrk="1" fontAlgn="auto" hangingPunct="1">
              <a:lnSpc>
                <a:spcPct val="150000"/>
              </a:lnSpc>
              <a:spcBef>
                <a:spcPts val="0"/>
              </a:spcBef>
              <a:spcAft>
                <a:spcPts val="1413"/>
              </a:spcAft>
              <a:buClr>
                <a:srgbClr val="000000"/>
              </a:buClr>
              <a:buSzPct val="45000"/>
              <a:buFont typeface="Wingdings" panose="05000000000000000000" pitchFamily="2" charset="2"/>
              <a:buChar char=""/>
              <a:defRPr/>
            </a:pPr>
            <a:r>
              <a:rPr lang="en-IN" altLang="en-US" sz="2400" dirty="0">
                <a:latin typeface="Times New Roman" panose="02020603050405020304" pitchFamily="18" charset="0"/>
                <a:cs typeface="DejaVu Sans" charset="0"/>
              </a:rPr>
              <a:t>Diagrams must be aligned at centre and clearly visible with caption.</a:t>
            </a:r>
          </a:p>
          <a:p>
            <a:pPr eaLnBrk="1" fontAlgn="auto" hangingPunct="1">
              <a:lnSpc>
                <a:spcPct val="150000"/>
              </a:lnSpc>
              <a:spcBef>
                <a:spcPts val="0"/>
              </a:spcBef>
              <a:spcAft>
                <a:spcPts val="1413"/>
              </a:spcAft>
              <a:buClr>
                <a:srgbClr val="000000"/>
              </a:buClr>
              <a:buSzPct val="45000"/>
              <a:buFont typeface="Wingdings" panose="05000000000000000000" pitchFamily="2" charset="2"/>
              <a:buChar char=""/>
              <a:defRPr/>
            </a:pPr>
            <a:r>
              <a:rPr lang="en-IN" altLang="en-US" sz="2400" dirty="0">
                <a:latin typeface="Times New Roman" panose="02020603050405020304" pitchFamily="18" charset="0"/>
                <a:cs typeface="DejaVu Sans" charset="0"/>
              </a:rPr>
              <a:t>All the mentioned fonts, font size, title content, etc should not change and strictly as per the given format and guidelines.</a:t>
            </a:r>
          </a:p>
          <a:p>
            <a:pPr eaLnBrk="1" fontAlgn="auto" hangingPunct="1">
              <a:lnSpc>
                <a:spcPct val="93000"/>
              </a:lnSpc>
              <a:spcBef>
                <a:spcPts val="0"/>
              </a:spcBef>
              <a:spcAft>
                <a:spcPts val="1413"/>
              </a:spcAft>
              <a:defRPr/>
            </a:pPr>
            <a:endParaRPr lang="en-IN" altLang="en-US" sz="2400" dirty="0">
              <a:cs typeface="DejaVu Sans" charset="0"/>
            </a:endParaRPr>
          </a:p>
          <a:p>
            <a:pPr marL="431800" eaLnBrk="1" fontAlgn="auto" hangingPunct="1">
              <a:lnSpc>
                <a:spcPct val="93000"/>
              </a:lnSpc>
              <a:spcBef>
                <a:spcPts val="0"/>
              </a:spcBef>
              <a:spcAft>
                <a:spcPts val="1413"/>
              </a:spcAft>
              <a:defRPr/>
            </a:pPr>
            <a:endParaRPr lang="en-IN" altLang="en-US" sz="2400" dirty="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71254" y="-253090"/>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Block Diagram</a:t>
            </a:r>
          </a:p>
        </p:txBody>
      </p:sp>
      <p:sp>
        <p:nvSpPr>
          <p:cNvPr id="24579" name="Rectangle 2"/>
          <p:cNvSpPr>
            <a:spLocks noChangeArrowheads="1"/>
          </p:cNvSpPr>
          <p:nvPr/>
        </p:nvSpPr>
        <p:spPr bwMode="auto">
          <a:xfrm>
            <a:off x="287784" y="1433844"/>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cxnSp>
        <p:nvCxnSpPr>
          <p:cNvPr id="13" name="Straight Arrow Connector 12">
            <a:extLst>
              <a:ext uri="{FF2B5EF4-FFF2-40B4-BE49-F238E27FC236}">
                <a16:creationId xmlns:a16="http://schemas.microsoft.com/office/drawing/2014/main" id="{2C6B0075-67A2-2DAA-90C8-97A626166793}"/>
              </a:ext>
            </a:extLst>
          </p:cNvPr>
          <p:cNvCxnSpPr/>
          <p:nvPr/>
        </p:nvCxnSpPr>
        <p:spPr>
          <a:xfrm flipH="1" flipV="1">
            <a:off x="1943968" y="1953818"/>
            <a:ext cx="1490504" cy="1249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212651-1B04-ED37-F248-0255D90E5F55}"/>
              </a:ext>
            </a:extLst>
          </p:cNvPr>
          <p:cNvCxnSpPr/>
          <p:nvPr/>
        </p:nvCxnSpPr>
        <p:spPr>
          <a:xfrm flipV="1">
            <a:off x="5018648" y="1953818"/>
            <a:ext cx="1461824" cy="1321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BB3F96E-4D4C-DEAA-9543-9C5CB813CB14}"/>
              </a:ext>
            </a:extLst>
          </p:cNvPr>
          <p:cNvCxnSpPr/>
          <p:nvPr/>
        </p:nvCxnSpPr>
        <p:spPr>
          <a:xfrm>
            <a:off x="5018648" y="4499917"/>
            <a:ext cx="1677848"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DF362D-830F-BAA1-6C95-D345F512E71F}"/>
              </a:ext>
            </a:extLst>
          </p:cNvPr>
          <p:cNvCxnSpPr/>
          <p:nvPr/>
        </p:nvCxnSpPr>
        <p:spPr>
          <a:xfrm flipH="1">
            <a:off x="2376016" y="4499917"/>
            <a:ext cx="1224136"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BA27CA6-D23B-1A8F-6647-E04EE00E798E}"/>
              </a:ext>
            </a:extLst>
          </p:cNvPr>
          <p:cNvCxnSpPr/>
          <p:nvPr/>
        </p:nvCxnSpPr>
        <p:spPr>
          <a:xfrm>
            <a:off x="5328344" y="3779837"/>
            <a:ext cx="1080120" cy="61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A6F9085-4181-613B-6DE9-D46EAC4C2DB8}"/>
              </a:ext>
            </a:extLst>
          </p:cNvPr>
          <p:cNvSpPr txBox="1"/>
          <p:nvPr/>
        </p:nvSpPr>
        <p:spPr>
          <a:xfrm>
            <a:off x="647824" y="6179835"/>
            <a:ext cx="1584176" cy="646331"/>
          </a:xfrm>
          <a:prstGeom prst="rect">
            <a:avLst/>
          </a:prstGeom>
          <a:noFill/>
        </p:spPr>
        <p:txBody>
          <a:bodyPr wrap="square" rtlCol="0">
            <a:spAutoFit/>
          </a:bodyPr>
          <a:lstStyle/>
          <a:p>
            <a:r>
              <a:rPr lang="en-IN" dirty="0"/>
              <a:t>Customer management</a:t>
            </a:r>
          </a:p>
        </p:txBody>
      </p:sp>
      <p:pic>
        <p:nvPicPr>
          <p:cNvPr id="4" name="Picture 3">
            <a:extLst>
              <a:ext uri="{FF2B5EF4-FFF2-40B4-BE49-F238E27FC236}">
                <a16:creationId xmlns:a16="http://schemas.microsoft.com/office/drawing/2014/main" id="{E7883E6E-2D0E-CCE3-21D1-25FE77109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957" y="1047759"/>
            <a:ext cx="6996655" cy="5797207"/>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8. Use Case/Data Flow Diagram</a:t>
            </a:r>
          </a:p>
        </p:txBody>
      </p:sp>
      <p:sp>
        <p:nvSpPr>
          <p:cNvPr id="26627" name="Rectangle 2"/>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a:solidFill>
                <a:srgbClr val="000000"/>
              </a:solidFill>
              <a:latin typeface="Times New Roman" pitchFamily="16" charset="0"/>
              <a:cs typeface="Times New Roman" pitchFamily="16" charset="0"/>
            </a:endParaRPr>
          </a:p>
        </p:txBody>
      </p:sp>
      <p:pic>
        <p:nvPicPr>
          <p:cNvPr id="3" name="Picture 2">
            <a:extLst>
              <a:ext uri="{FF2B5EF4-FFF2-40B4-BE49-F238E27FC236}">
                <a16:creationId xmlns:a16="http://schemas.microsoft.com/office/drawing/2014/main" id="{EF206A9E-3DC2-04C4-7617-733C1015C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563" y="1903417"/>
            <a:ext cx="6375330" cy="4556206"/>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9. Technology Stack</a:t>
            </a:r>
          </a:p>
        </p:txBody>
      </p:sp>
      <p:sp>
        <p:nvSpPr>
          <p:cNvPr id="6146"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150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1.React.js</a:t>
            </a:r>
          </a:p>
          <a:p>
            <a:pPr marL="109537" indent="0" eaLnBrk="1" fontAlgn="auto" hangingPunct="1">
              <a:lnSpc>
                <a:spcPct val="150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2.Stripe</a:t>
            </a:r>
          </a:p>
          <a:p>
            <a:pPr marL="109537" indent="0" eaLnBrk="1" fontAlgn="auto" hangingPunct="1">
              <a:lnSpc>
                <a:spcPct val="150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3.Sanity</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3B5E-B26B-B7A7-C778-85EB78FFEF46}"/>
              </a:ext>
            </a:extLst>
          </p:cNvPr>
          <p:cNvSpPr>
            <a:spLocks noGrp="1"/>
          </p:cNvSpPr>
          <p:nvPr>
            <p:ph type="title"/>
          </p:nvPr>
        </p:nvSpPr>
        <p:spPr>
          <a:xfrm>
            <a:off x="215776" y="168052"/>
            <a:ext cx="6385023" cy="732060"/>
          </a:xfrm>
        </p:spPr>
        <p:txBody>
          <a:bodyPr/>
          <a:lstStyle/>
          <a:p>
            <a:r>
              <a:rPr lang="en-IN" altLang="en-US" sz="3600" b="1" dirty="0">
                <a:solidFill>
                  <a:srgbClr val="000000"/>
                </a:solidFill>
                <a:latin typeface="Times New Roman" panose="02020603050405020304" pitchFamily="18" charset="0"/>
                <a:cs typeface="DejaVu Sans" charset="0"/>
              </a:rPr>
              <a:t>Suggestions in Review-1</a:t>
            </a:r>
            <a:endParaRPr lang="en-IN" dirty="0"/>
          </a:p>
        </p:txBody>
      </p:sp>
      <p:sp>
        <p:nvSpPr>
          <p:cNvPr id="3" name="Content Placeholder 2">
            <a:extLst>
              <a:ext uri="{FF2B5EF4-FFF2-40B4-BE49-F238E27FC236}">
                <a16:creationId xmlns:a16="http://schemas.microsoft.com/office/drawing/2014/main" id="{F3F30B03-F5F2-6504-69A5-19132A9D9678}"/>
              </a:ext>
            </a:extLst>
          </p:cNvPr>
          <p:cNvSpPr>
            <a:spLocks noGrp="1"/>
          </p:cNvSpPr>
          <p:nvPr>
            <p:ph idx="1"/>
          </p:nvPr>
        </p:nvSpPr>
        <p:spPr>
          <a:xfrm>
            <a:off x="359792" y="1763614"/>
            <a:ext cx="7309421" cy="4895950"/>
          </a:xfrm>
        </p:spPr>
        <p:txBody>
          <a:bodyPr/>
          <a:lstStyle/>
          <a:p>
            <a:pPr marL="457200" indent="-457200">
              <a:buAutoNum type="arabicPeriod"/>
            </a:pPr>
            <a:r>
              <a:rPr lang="en-IN" sz="2400" dirty="0">
                <a:latin typeface="Times New Roman" panose="02020603050405020304" pitchFamily="18" charset="0"/>
                <a:cs typeface="Times New Roman" panose="02020603050405020304" pitchFamily="18" charset="0"/>
              </a:rPr>
              <a:t>Add a cart </a:t>
            </a:r>
          </a:p>
          <a:p>
            <a:pPr marL="457200" indent="-457200">
              <a:buAutoNum type="arabicPeriod"/>
            </a:pPr>
            <a:r>
              <a:rPr lang="en-IN" sz="2400" dirty="0">
                <a:latin typeface="Times New Roman" panose="02020603050405020304" pitchFamily="18" charset="0"/>
                <a:cs typeface="Times New Roman" panose="02020603050405020304" pitchFamily="18" charset="0"/>
              </a:rPr>
              <a:t>Add Payment method</a:t>
            </a:r>
          </a:p>
          <a:p>
            <a:pPr marL="457200" indent="-457200">
              <a:buAutoNum type="arabicPeriod"/>
            </a:pPr>
            <a:r>
              <a:rPr lang="en-IN" sz="2400" dirty="0">
                <a:latin typeface="Times New Roman" panose="02020603050405020304" pitchFamily="18" charset="0"/>
                <a:cs typeface="Times New Roman" panose="02020603050405020304" pitchFamily="18" charset="0"/>
              </a:rPr>
              <a:t>Proper explanation of ppt</a:t>
            </a:r>
          </a:p>
          <a:p>
            <a:pPr marL="457200" indent="-457200">
              <a:buAutoNum type="arabicPeriod"/>
            </a:pPr>
            <a:endParaRPr lang="en-IN" sz="2400" dirty="0">
              <a:latin typeface="Times New Roman" panose="02020603050405020304" pitchFamily="18" charset="0"/>
              <a:cs typeface="Times New Roman" panose="02020603050405020304" pitchFamily="18" charset="0"/>
            </a:endParaRPr>
          </a:p>
          <a:p>
            <a:pPr marL="457200" indent="-457200">
              <a:buAutoNum type="arabicPeriod"/>
            </a:pPr>
            <a:endParaRPr lang="en-IN" dirty="0"/>
          </a:p>
          <a:p>
            <a:pPr marL="457200" indent="-457200">
              <a:buAutoNum type="arabicPeriod"/>
            </a:pPr>
            <a:endParaRPr lang="en-IN" dirty="0"/>
          </a:p>
        </p:txBody>
      </p:sp>
    </p:spTree>
    <p:extLst>
      <p:ext uri="{BB962C8B-B14F-4D97-AF65-F5344CB8AC3E}">
        <p14:creationId xmlns:p14="http://schemas.microsoft.com/office/powerpoint/2010/main" val="350443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D4E60-4705-F6A7-6DAB-1413AB1A729C}"/>
              </a:ext>
            </a:extLst>
          </p:cNvPr>
          <p:cNvSpPr>
            <a:spLocks noGrp="1"/>
          </p:cNvSpPr>
          <p:nvPr>
            <p:ph type="title"/>
          </p:nvPr>
        </p:nvSpPr>
        <p:spPr/>
        <p:txBody>
          <a:bodyPr/>
          <a:lstStyle/>
          <a:p>
            <a:r>
              <a:rPr lang="en-IN" altLang="en-US" sz="3600" b="1" dirty="0">
                <a:solidFill>
                  <a:srgbClr val="000000"/>
                </a:solidFill>
                <a:latin typeface="Times New Roman" panose="02020603050405020304" pitchFamily="18" charset="0"/>
                <a:cs typeface="DejaVu Sans" charset="0"/>
              </a:rPr>
              <a:t>Result and Discussion</a:t>
            </a:r>
            <a:endParaRPr lang="en-IN" dirty="0"/>
          </a:p>
        </p:txBody>
      </p:sp>
      <p:pic>
        <p:nvPicPr>
          <p:cNvPr id="5" name="Content Placeholder 4">
            <a:extLst>
              <a:ext uri="{FF2B5EF4-FFF2-40B4-BE49-F238E27FC236}">
                <a16:creationId xmlns:a16="http://schemas.microsoft.com/office/drawing/2014/main" id="{6AE40095-B4CC-4069-F8FE-CE0584ADE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768" y="1510207"/>
            <a:ext cx="4176464" cy="4861918"/>
          </a:xfrm>
        </p:spPr>
      </p:pic>
      <p:sp>
        <p:nvSpPr>
          <p:cNvPr id="6" name="AutoShape 2">
            <a:extLst>
              <a:ext uri="{FF2B5EF4-FFF2-40B4-BE49-F238E27FC236}">
                <a16:creationId xmlns:a16="http://schemas.microsoft.com/office/drawing/2014/main" id="{C51F806E-E0DA-5154-14E7-5DA9FED82A58}"/>
              </a:ext>
            </a:extLst>
          </p:cNvPr>
          <p:cNvSpPr>
            <a:spLocks noChangeAspect="1" noChangeArrowheads="1"/>
          </p:cNvSpPr>
          <p:nvPr/>
        </p:nvSpPr>
        <p:spPr bwMode="auto">
          <a:xfrm>
            <a:off x="4887913" y="3627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EF547CFA-EB63-ACCC-F890-1E6ED7766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4248" y="1510207"/>
            <a:ext cx="5305141" cy="4861918"/>
          </a:xfrm>
          <a:prstGeom prst="rect">
            <a:avLst/>
          </a:prstGeom>
        </p:spPr>
      </p:pic>
    </p:spTree>
    <p:extLst>
      <p:ext uri="{BB962C8B-B14F-4D97-AF65-F5344CB8AC3E}">
        <p14:creationId xmlns:p14="http://schemas.microsoft.com/office/powerpoint/2010/main" val="137249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A5C7-D026-7E9E-79BC-2D27FB046CB2}"/>
              </a:ext>
            </a:extLst>
          </p:cNvPr>
          <p:cNvSpPr>
            <a:spLocks noGrp="1"/>
          </p:cNvSpPr>
          <p:nvPr>
            <p:ph type="title"/>
          </p:nvPr>
        </p:nvSpPr>
        <p:spPr/>
        <p:txBody>
          <a:bodyPr/>
          <a:lstStyle/>
          <a:p>
            <a:r>
              <a:rPr lang="en-IN" altLang="en-US" sz="3600" b="1" dirty="0">
                <a:solidFill>
                  <a:srgbClr val="000000"/>
                </a:solidFill>
                <a:latin typeface="Times New Roman" panose="02020603050405020304" pitchFamily="18" charset="0"/>
                <a:cs typeface="DejaVu Sans" charset="0"/>
              </a:rPr>
              <a:t>Conclusion and Future Scope</a:t>
            </a:r>
            <a:endParaRPr lang="en-IN" dirty="0"/>
          </a:p>
        </p:txBody>
      </p:sp>
      <p:sp>
        <p:nvSpPr>
          <p:cNvPr id="3" name="Content Placeholder 2">
            <a:extLst>
              <a:ext uri="{FF2B5EF4-FFF2-40B4-BE49-F238E27FC236}">
                <a16:creationId xmlns:a16="http://schemas.microsoft.com/office/drawing/2014/main" id="{C63A1D89-2A57-9D28-F00A-BD189C7161C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Conclusion :</a:t>
            </a:r>
            <a:r>
              <a:rPr lang="en-US" i="0" dirty="0">
                <a:solidFill>
                  <a:srgbClr val="202124"/>
                </a:solidFill>
                <a:effectLst/>
                <a:latin typeface="Times New Roman" panose="02020603050405020304" pitchFamily="18" charset="0"/>
                <a:cs typeface="Times New Roman" panose="02020603050405020304" pitchFamily="18" charset="0"/>
              </a:rPr>
              <a:t> E-Commerce is not just an IT issue but a whole business undertaking. Companies that use it as a reason for completely re-designing their business processes are likely to reap the greatest benefits. Moreover, E-Commerce is a helpful technology that gives the consumer access to business and companies all over the world.</a:t>
            </a:r>
          </a:p>
          <a:p>
            <a:endParaRPr lang="en-US" dirty="0">
              <a:solidFill>
                <a:srgbClr val="202124"/>
              </a:solidFill>
              <a:latin typeface="Times New Roman" panose="02020603050405020304" pitchFamily="18" charset="0"/>
              <a:cs typeface="Times New Roman" panose="02020603050405020304" pitchFamily="18" charset="0"/>
            </a:endParaRPr>
          </a:p>
          <a:p>
            <a:r>
              <a:rPr lang="en-US" dirty="0">
                <a:solidFill>
                  <a:srgbClr val="202124"/>
                </a:solidFill>
                <a:latin typeface="Times New Roman" panose="02020603050405020304" pitchFamily="18" charset="0"/>
                <a:cs typeface="Times New Roman" panose="02020603050405020304" pitchFamily="18" charset="0"/>
              </a:rPr>
              <a:t>Future Scope: </a:t>
            </a:r>
            <a:r>
              <a:rPr lang="en-US" i="0" dirty="0">
                <a:solidFill>
                  <a:srgbClr val="202124"/>
                </a:solidFill>
                <a:effectLst/>
                <a:latin typeface="Times New Roman" panose="02020603050405020304" pitchFamily="18" charset="0"/>
                <a:cs typeface="Times New Roman" panose="02020603050405020304" pitchFamily="18" charset="0"/>
              </a:rPr>
              <a:t>E-Commerce is buying and selling, marketing, servicing delivery and payment of products, service and information over internet, intranets, extranets and other networks, between an inter-networked enterprise and its prospects, customers suppliers and other business partners.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92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p>
            <a:pPr algn="ctr" eaLnBrk="1" hangingPunct="1">
              <a:lnSpc>
                <a:spcPct val="93000"/>
              </a:lnSpc>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600">
                <a:solidFill>
                  <a:srgbClr val="000000"/>
                </a:solidFill>
                <a:latin typeface="Times New Roman" pitchFamily="16" charset="0"/>
                <a:ea typeface="DejaVu Sans"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E-Commerce app(</a:t>
            </a:r>
            <a:r>
              <a:rPr lang="en-IN" altLang="en-US" sz="36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Myntra</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clone)</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Sahil</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Sawant</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(20104006) </a:t>
            </a:r>
          </a:p>
          <a:p>
            <a:pPr algn="ctr" eaLnBrk="1" fontAlgn="auto" hangingPunct="1">
              <a:spcBef>
                <a:spcPts val="0"/>
              </a:spcBef>
              <a:spcAft>
                <a:spcPts val="0"/>
              </a:spcAft>
              <a:defRPr/>
            </a:pP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Adarsh</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Rai</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(20104039)</a:t>
            </a:r>
          </a:p>
          <a:p>
            <a:pPr algn="ctr" eaLnBrk="1" fontAlgn="auto" hangingPunct="1">
              <a:spcBef>
                <a:spcPts val="0"/>
              </a:spcBef>
              <a:spcAft>
                <a:spcPts val="0"/>
              </a:spcAft>
              <a:defRPr/>
            </a:pP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Sahil</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Jadhav</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(21204013)</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Ms.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Sonal</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Balpande</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96838"/>
            <a:ext cx="9934575" cy="1871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p>
            <a:pPr algn="ctr" eaLnBrk="1" hangingPunct="1">
              <a:lnSpc>
                <a:spcPct val="93000"/>
              </a:lnSpc>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600" b="1">
                <a:solidFill>
                  <a:srgbClr val="000000"/>
                </a:solidFill>
                <a:latin typeface="Times New Roman" pitchFamily="16" charset="0"/>
                <a:ea typeface="DejaVu Sans" charset="0"/>
                <a:cs typeface="DejaVu Sans" charset="0"/>
              </a:rPr>
              <a:t>Contents</a:t>
            </a:r>
          </a:p>
        </p:txBody>
      </p:sp>
      <p:sp>
        <p:nvSpPr>
          <p:cNvPr id="10243" name="Rectangle 2"/>
          <p:cNvSpPr>
            <a:spLocks noChangeArrowheads="1"/>
          </p:cNvSpPr>
          <p:nvPr/>
        </p:nvSpPr>
        <p:spPr bwMode="auto">
          <a:xfrm>
            <a:off x="377825" y="990600"/>
            <a:ext cx="9323388" cy="66776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p>
            <a:pPr marL="430213" indent="-322263" eaLnBrk="1" hangingPunct="1">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6" charset="0"/>
                <a:ea typeface="DejaVu Sans" charset="0"/>
                <a:cs typeface="DejaVu Sans" charset="0"/>
              </a:rPr>
              <a:t>Introduction</a:t>
            </a:r>
          </a:p>
          <a:p>
            <a:pPr marL="430213" indent="-322263" eaLnBrk="1" hangingPunct="1">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6" charset="0"/>
                <a:ea typeface="DejaVu Sans" charset="0"/>
                <a:cs typeface="DejaVu Sans" charset="0"/>
              </a:rPr>
              <a:t>Objectives</a:t>
            </a:r>
          </a:p>
          <a:p>
            <a:pPr marL="430213" indent="-322263" eaLnBrk="1" hangingPunct="1">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6" charset="0"/>
                <a:ea typeface="DejaVu Sans" charset="0"/>
                <a:cs typeface="DejaVu Sans" charset="0"/>
              </a:rPr>
              <a:t>Scope</a:t>
            </a:r>
          </a:p>
          <a:p>
            <a:pPr marL="430213" indent="-322263" eaLnBrk="1" hangingPunct="1">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6" charset="0"/>
                <a:ea typeface="DejaVu Sans" charset="0"/>
                <a:cs typeface="DejaVu Sans" charset="0"/>
              </a:rPr>
              <a:t>Literature Survey</a:t>
            </a:r>
          </a:p>
          <a:p>
            <a:pPr marL="430213" indent="-322263" eaLnBrk="1" hangingPunct="1">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6" charset="0"/>
                <a:ea typeface="DejaVu Sans" charset="0"/>
                <a:cs typeface="DejaVu Sans" charset="0"/>
              </a:rPr>
              <a:t>Proposed System</a:t>
            </a:r>
          </a:p>
          <a:p>
            <a:pPr marL="430213" indent="-322263" eaLnBrk="1" hangingPunct="1">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6" charset="0"/>
                <a:ea typeface="DejaVu Sans" charset="0"/>
                <a:cs typeface="DejaVu Sans" charset="0"/>
              </a:rPr>
              <a:t>Project Outcomes</a:t>
            </a:r>
          </a:p>
          <a:p>
            <a:pPr marL="430213" indent="-322263" eaLnBrk="1" hangingPunct="1">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6" charset="0"/>
                <a:ea typeface="DejaVu Sans" charset="0"/>
                <a:cs typeface="DejaVu Sans" charset="0"/>
              </a:rPr>
              <a:t>Block Diagram </a:t>
            </a:r>
          </a:p>
          <a:p>
            <a:pPr marL="430213" indent="-322263" eaLnBrk="1" hangingPunct="1">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6" charset="0"/>
                <a:ea typeface="DejaVu Sans" charset="0"/>
                <a:cs typeface="DejaVu Sans" charset="0"/>
              </a:rPr>
              <a:t>Use Case/DFD</a:t>
            </a:r>
          </a:p>
          <a:p>
            <a:pPr marL="430213" indent="-322263" eaLnBrk="1" hangingPunct="1">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b="1" dirty="0">
                <a:solidFill>
                  <a:srgbClr val="000000"/>
                </a:solidFill>
                <a:latin typeface="Times New Roman" pitchFamily="16" charset="0"/>
                <a:ea typeface="DejaVu Sans"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    Suggestions in Review-1</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  Result and Discussion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  Conclusion</a:t>
            </a:r>
          </a:p>
          <a:p>
            <a:pPr eaLnBrk="1" hangingPunct="1">
              <a:spcAft>
                <a:spcPts val="1413"/>
              </a:spcAft>
              <a:buClr>
                <a:srgbClr val="000000"/>
              </a:buClr>
              <a:buSzPct val="45000"/>
              <a:buFont typeface="Wingdings" panose="05000000000000000000" pitchFamily="2" charset="2"/>
              <a:buChar char=""/>
            </a:pPr>
            <a:endParaRPr lang="en-IN" altLang="en-US" sz="2400" b="1" dirty="0">
              <a:solidFill>
                <a:srgbClr val="000000"/>
              </a:solidFill>
              <a:latin typeface="Times New Roman" panose="02020603050405020304" pitchFamily="18" charset="0"/>
              <a:cs typeface="DejaVu Sans" charset="0"/>
            </a:endParaRPr>
          </a:p>
          <a:p>
            <a:pPr eaLnBrk="1" hangingPunct="1">
              <a:spcAft>
                <a:spcPts val="1413"/>
              </a:spcAft>
              <a:buClr>
                <a:srgbClr val="000000"/>
              </a:buClr>
              <a:buSzPct val="45000"/>
            </a:pPr>
            <a:endParaRPr lang="en-IN" altLang="en-US" sz="2400" b="1" dirty="0">
              <a:solidFill>
                <a:srgbClr val="000000"/>
              </a:solidFill>
              <a:latin typeface="Times New Roman" panose="02020603050405020304" pitchFamily="18" charset="0"/>
              <a:cs typeface="DejaVu Sans" charset="0"/>
            </a:endParaRPr>
          </a:p>
          <a:p>
            <a:pPr marL="430213" indent="-322263" eaLnBrk="1" hangingPunct="1">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b="1" dirty="0">
              <a:solidFill>
                <a:srgbClr val="000000"/>
              </a:solidFill>
              <a:latin typeface="Times New Roman" pitchFamily="16" charset="0"/>
              <a:ea typeface="DejaVu Sans" charset="0"/>
              <a:cs typeface="DejaVu Sans" charset="0"/>
            </a:endParaRPr>
          </a:p>
          <a:p>
            <a:pPr marL="430213" indent="-322263" eaLnBrk="1" hangingPunct="1">
              <a:lnSpc>
                <a:spcPct val="150000"/>
              </a:lnSpc>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dirty="0">
              <a:solidFill>
                <a:srgbClr val="000000"/>
              </a:solidFill>
              <a:latin typeface="Times New Roman" pitchFamily="16" charset="0"/>
              <a:ea typeface="DejaVu Sans" charset="0"/>
              <a:cs typeface="DejaVu Sans" charset="0"/>
            </a:endParaRPr>
          </a:p>
          <a:p>
            <a:pPr marL="430213" indent="-322263" eaLnBrk="1" hangingPunct="1">
              <a:lnSpc>
                <a:spcPct val="200000"/>
              </a:lnSpc>
              <a:spcAft>
                <a:spcPts val="1413"/>
              </a:spcAft>
              <a:buClr>
                <a:srgbClr val="000000"/>
              </a:buClr>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dirty="0">
              <a:solidFill>
                <a:srgbClr val="000000"/>
              </a:solidFill>
              <a:latin typeface="Times New Roman" pitchFamily="16" charset="0"/>
              <a:ea typeface="DejaVu Sans"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p:cNvSpPr>
            <a:spLocks noChangeArrowheads="1"/>
          </p:cNvSpPr>
          <p:nvPr/>
        </p:nvSpPr>
        <p:spPr bwMode="auto">
          <a:xfrm>
            <a:off x="215776" y="1563688"/>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400" dirty="0">
                <a:solidFill>
                  <a:srgbClr val="000000"/>
                </a:solidFill>
                <a:effectLst/>
                <a:latin typeface="Times New Roman" panose="02020603050405020304" pitchFamily="18" charset="0"/>
                <a:ea typeface="Times New Roman" panose="02020603050405020304" pitchFamily="18" charset="0"/>
              </a:rPr>
              <a:t>An e-commerce website is one that allows people to buy and sell physical goods, services, and digital products over the internet rather than at a brick-and-mortar location. Through an e-commerce website, a business can process orders, accept payments, manage shipping and logistics, and provide customer service. The term “e-commerce” simply means the sale of goods or services on the internet. In its most basic form, e-commerce involves electronically transferring funds and data between 2 or more parties.</a:t>
            </a:r>
          </a:p>
          <a:p>
            <a:pPr marL="107950" eaLnBrk="1" hangingPunct="1">
              <a:lnSpc>
                <a:spcPct val="93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sz="24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p:cNvSpPr>
            <a:spLocks noChangeArrowheads="1"/>
          </p:cNvSpPr>
          <p:nvPr/>
        </p:nvSpPr>
        <p:spPr bwMode="auto">
          <a:xfrm>
            <a:off x="359792" y="1763613"/>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437" indent="-342900" eaLnBrk="1" fontAlgn="auto" hangingPunct="1">
              <a:lnSpc>
                <a:spcPct val="93000"/>
              </a:lnSpc>
              <a:spcBef>
                <a:spcPts val="0"/>
              </a:spcBef>
              <a:spcAft>
                <a:spcPts val="1413"/>
              </a:spcAft>
              <a:buFont typeface="Arial" panose="020B0604020202020204" pitchFamily="34" charset="0"/>
              <a:buChar char="•"/>
              <a:defRPr/>
            </a:pPr>
            <a:r>
              <a:rPr lang="en-US" sz="2400" b="0" i="0" dirty="0">
                <a:solidFill>
                  <a:srgbClr val="000000"/>
                </a:solidFill>
                <a:effectLst/>
                <a:latin typeface="Times New Roman" panose="02020603050405020304" pitchFamily="18" charset="0"/>
                <a:cs typeface="Times New Roman" panose="02020603050405020304" pitchFamily="18" charset="0"/>
              </a:rPr>
              <a:t>To reach more customers and buy that increase sale is business.</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US" sz="2400" b="0" i="0" dirty="0">
                <a:solidFill>
                  <a:srgbClr val="000000"/>
                </a:solidFill>
                <a:effectLst/>
                <a:latin typeface="Times New Roman" panose="02020603050405020304" pitchFamily="18" charset="0"/>
                <a:cs typeface="Times New Roman" panose="02020603050405020304" pitchFamily="18" charset="0"/>
              </a:rPr>
              <a:t>To enable customers for quick and easy find of the best solution for th</a:t>
            </a:r>
            <a:r>
              <a:rPr lang="en-US" sz="2400" dirty="0">
                <a:latin typeface="Times New Roman" panose="02020603050405020304" pitchFamily="18" charset="0"/>
                <a:cs typeface="Times New Roman" panose="02020603050405020304" pitchFamily="18" charset="0"/>
              </a:rPr>
              <a:t>eir needs to deliver better results consistently.</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US" sz="2400" b="0" i="0" dirty="0">
                <a:solidFill>
                  <a:srgbClr val="000000"/>
                </a:solidFill>
                <a:effectLst/>
                <a:latin typeface="Times New Roman" panose="02020603050405020304" pitchFamily="18" charset="0"/>
                <a:cs typeface="Times New Roman" panose="02020603050405020304" pitchFamily="18" charset="0"/>
              </a:rPr>
              <a:t>To cut on tr</a:t>
            </a:r>
            <a:r>
              <a:rPr lang="en-US" sz="2400" dirty="0">
                <a:latin typeface="Times New Roman" panose="02020603050405020304" pitchFamily="18" charset="0"/>
                <a:cs typeface="Times New Roman" panose="02020603050405020304" pitchFamily="18" charset="0"/>
              </a:rPr>
              <a:t>aditional costs by reducing the need to respond to every request</a:t>
            </a:r>
            <a:r>
              <a:rPr lang="en-US" sz="2400" b="0" i="0" dirty="0">
                <a:solidFill>
                  <a:srgbClr val="000000"/>
                </a:solidFill>
                <a:effectLst/>
                <a:latin typeface="Times New Roman" panose="02020603050405020304" pitchFamily="18" charset="0"/>
                <a:cs typeface="Times New Roman" panose="02020603050405020304" pitchFamily="18" charset="0"/>
              </a:rPr>
              <a:t> manually.</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help clarify things like top selling products, least selling products and so on.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7" y="32345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p:cNvSpPr>
            <a:spLocks noChangeArrowheads="1"/>
          </p:cNvSpPr>
          <p:nvPr/>
        </p:nvSpPr>
        <p:spPr bwMode="auto">
          <a:xfrm>
            <a:off x="215776" y="1585516"/>
            <a:ext cx="9070975" cy="4989513"/>
          </a:xfrm>
          <a:prstGeom prst="rect">
            <a:avLst/>
          </a:prstGeom>
          <a:noFill/>
          <a:ln>
            <a:noFill/>
          </a:ln>
          <a:effectLst/>
        </p:spPr>
        <p:txBody>
          <a:bodyPr lIns="0" tIns="21240" rIns="0" bIns="0" anchor="ctr"/>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r>
              <a:rPr lang="en-IN" altLang="en-US" sz="2500" dirty="0">
                <a:latin typeface="Times New Roman" panose="02020603050405020304" pitchFamily="18" charset="0"/>
                <a:cs typeface="Times New Roman" panose="02020603050405020304" pitchFamily="18" charset="0"/>
              </a:rPr>
              <a:t>1. Can be expanded on a large scale as by 2040 in about some 18               years from now almost 95% of all purchases will be through e-commerce.</a:t>
            </a:r>
          </a:p>
          <a:p>
            <a:pPr marL="109537" indent="0" eaLnBrk="1" fontAlgn="auto" hangingPunct="1">
              <a:lnSpc>
                <a:spcPct val="93000"/>
              </a:lnSpc>
              <a:spcBef>
                <a:spcPts val="0"/>
              </a:spcBef>
              <a:spcAft>
                <a:spcPts val="1413"/>
              </a:spcAft>
              <a:defRPr/>
            </a:pPr>
            <a:endParaRPr lang="en-IN" altLang="en-US" sz="25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r>
              <a:rPr lang="en-IN" altLang="en-US" sz="2500" dirty="0">
                <a:latin typeface="Times New Roman" panose="02020603050405020304" pitchFamily="18" charset="0"/>
                <a:cs typeface="Times New Roman" panose="02020603050405020304" pitchFamily="18" charset="0"/>
              </a:rPr>
              <a:t>2. Can be </a:t>
            </a:r>
            <a:r>
              <a:rPr lang="en-IN" sz="2200" b="1" dirty="0">
                <a:latin typeface="Times New Roman" panose="02020603050405020304" pitchFamily="18" charset="0"/>
                <a:cs typeface="Times New Roman" panose="02020603050405020304" pitchFamily="18" charset="0"/>
              </a:rPr>
              <a:t> B2B or B2B  C2B Offering. </a:t>
            </a:r>
          </a:p>
          <a:p>
            <a:pPr marL="109537" indent="0" eaLnBrk="1" fontAlgn="auto" hangingPunct="1">
              <a:lnSpc>
                <a:spcPct val="93000"/>
              </a:lnSpc>
              <a:spcBef>
                <a:spcPts val="0"/>
              </a:spcBef>
              <a:spcAft>
                <a:spcPts val="1413"/>
              </a:spcAft>
              <a:defRPr/>
            </a:pPr>
            <a:endParaRPr lang="en-IN" sz="2200" b="1"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r>
              <a:rPr lang="en-IN" altLang="en-US" sz="2200" b="1" dirty="0">
                <a:latin typeface="Times New Roman" panose="02020603050405020304" pitchFamily="18" charset="0"/>
                <a:cs typeface="Times New Roman" panose="02020603050405020304" pitchFamily="18" charset="0"/>
              </a:rPr>
              <a:t> </a:t>
            </a:r>
          </a:p>
          <a:p>
            <a:pPr marL="109537" indent="0" eaLnBrk="1" fontAlgn="auto" hangingPunct="1">
              <a:lnSpc>
                <a:spcPct val="93000"/>
              </a:lnSpc>
              <a:spcBef>
                <a:spcPts val="0"/>
              </a:spcBef>
              <a:spcAft>
                <a:spcPts val="1413"/>
              </a:spcAft>
              <a:defRPr/>
            </a:pPr>
            <a:r>
              <a:rPr lang="en-IN" altLang="en-US" sz="2200" dirty="0">
                <a:latin typeface="Times New Roman" panose="02020603050405020304" pitchFamily="18" charset="0"/>
                <a:cs typeface="Times New Roman" panose="02020603050405020304" pitchFamily="18" charset="0"/>
              </a:rPr>
              <a:t>3. Can be more convenient to launch a app in the coming future which will provide customers more personalized experience than website</a:t>
            </a:r>
          </a:p>
          <a:p>
            <a:pPr marL="566737" indent="-457200" eaLnBrk="1" fontAlgn="auto" hangingPunct="1">
              <a:lnSpc>
                <a:spcPct val="93000"/>
              </a:lnSpc>
              <a:spcBef>
                <a:spcPts val="0"/>
              </a:spcBef>
              <a:spcAft>
                <a:spcPts val="1413"/>
              </a:spcAft>
              <a:buFont typeface="+mj-lt"/>
              <a:buAutoNum type="arabicPeriod"/>
              <a:defRPr/>
            </a:pPr>
            <a:endParaRPr lang="en-IN" altLang="en-US" sz="25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28638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sp>
        <p:nvSpPr>
          <p:cNvPr id="6146" name="Rectangle 2"/>
          <p:cNvSpPr>
            <a:spLocks noChangeArrowheads="1"/>
          </p:cNvSpPr>
          <p:nvPr/>
        </p:nvSpPr>
        <p:spPr bwMode="auto">
          <a:xfrm>
            <a:off x="287784" y="1534977"/>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395287" indent="-285750" eaLnBrk="1" fontAlgn="auto" hangingPunct="1">
              <a:lnSpc>
                <a:spcPct val="93000"/>
              </a:lnSpc>
              <a:spcBef>
                <a:spcPts val="0"/>
              </a:spcBef>
              <a:spcAft>
                <a:spcPts val="1413"/>
              </a:spcAft>
              <a:buFont typeface="Arial" panose="020B0604020202020204" pitchFamily="34" charset="0"/>
              <a:buChar char="•"/>
              <a:defRPr/>
            </a:pPr>
            <a:r>
              <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Our study focuses on the correlation between e-commerce, culture, and website design, and the article begins with a literature review mostly related to these areas. </a:t>
            </a:r>
          </a:p>
          <a:p>
            <a:pPr marL="395287" indent="-285750" eaLnBrk="1" fontAlgn="auto" hangingPunct="1">
              <a:lnSpc>
                <a:spcPct val="93000"/>
              </a:lnSpc>
              <a:spcBef>
                <a:spcPts val="0"/>
              </a:spcBef>
              <a:spcAft>
                <a:spcPts val="1413"/>
              </a:spcAft>
              <a:buFont typeface="Arial" panose="020B0604020202020204" pitchFamily="34" charset="0"/>
              <a:buChar char="•"/>
              <a:defRPr/>
            </a:pPr>
            <a:r>
              <a:rPr lang="en-IN" sz="24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a:t>
            </a:r>
            <a:r>
              <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he article introduces the literature review, including 4 types of literature review methods, and research methodology for this paper, followed by the resulting outcomes, findings of new significance, and limitations. </a:t>
            </a:r>
          </a:p>
          <a:p>
            <a:pPr marL="395287" indent="-285750" eaLnBrk="1" fontAlgn="auto" hangingPunct="1">
              <a:lnSpc>
                <a:spcPct val="93000"/>
              </a:lnSpc>
              <a:spcBef>
                <a:spcPts val="0"/>
              </a:spcBef>
              <a:spcAft>
                <a:spcPts val="1413"/>
              </a:spcAft>
              <a:buFont typeface="Arial" panose="020B0604020202020204" pitchFamily="34" charset="0"/>
              <a:buChar char="•"/>
              <a:defRPr/>
            </a:pPr>
            <a:r>
              <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Finally, the our research is summed up in a conclusion. Thousands of local and global networks including private, public, academic, business, and government networks, all contribute to the creation of the Internet (Times. 2014). </a:t>
            </a:r>
          </a:p>
          <a:p>
            <a:pPr marL="109537" indent="0" eaLnBrk="1" fontAlgn="auto" hangingPunct="1">
              <a:lnSpc>
                <a:spcPct val="93000"/>
              </a:lnSpc>
              <a:spcBef>
                <a:spcPts val="0"/>
              </a:spcBef>
              <a:spcAft>
                <a:spcPts val="1413"/>
              </a:spcAft>
              <a:defRPr/>
            </a:pPr>
            <a:endPar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US"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a:t>
            </a:r>
            <a:r>
              <a:rPr lang="en-IN" altLang="en-US" sz="3600" b="1" dirty="0">
                <a:solidFill>
                  <a:srgbClr val="000000"/>
                </a:solidFill>
                <a:latin typeface="Times New Roman" panose="02020603050405020304" pitchFamily="18" charset="0"/>
                <a:cs typeface="DejaVu Sans" charset="0"/>
              </a:rPr>
              <a:t>Proposed System</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p:cNvSpPr>
            <a:spLocks noChangeArrowheads="1"/>
          </p:cNvSpPr>
          <p:nvPr/>
        </p:nvSpPr>
        <p:spPr bwMode="auto">
          <a:xfrm>
            <a:off x="-144264" y="1584436"/>
            <a:ext cx="9070975" cy="4989513"/>
          </a:xfrm>
          <a:prstGeom prst="rect">
            <a:avLst/>
          </a:prstGeom>
          <a:noFill/>
          <a:ln>
            <a:noFill/>
          </a:ln>
          <a:effectLst/>
        </p:spPr>
        <p:txBody>
          <a:bodyPr lIns="0" tIns="21240" rIns="0" bIns="0" anchor="ctr"/>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93724" lvl="2" eaLnBrk="1" fontAlgn="auto" hangingPunct="1">
              <a:lnSpc>
                <a:spcPct val="93000"/>
              </a:lnSpc>
              <a:spcBef>
                <a:spcPts val="0"/>
              </a:spcBef>
              <a:spcAft>
                <a:spcPts val="1413"/>
              </a:spcAft>
              <a:defRPr/>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aim of E-commerce recommendation is to take advantage of Ecommerce site to provide information and suggestion, to help consumers make right choices. An E commerce system is a process in which people (specifically customers) are being provided with the option of purchasing goods and services directly from the seller, all in a real-time environment. Online shopping is an application of the internet as electronic commerce. From the business perspective, customers usually find the products more attractive, on websites, as they get all the details available there</a:t>
            </a:r>
            <a:r>
              <a:rPr lang="en-IN" sz="1800" dirty="0">
                <a:solidFill>
                  <a:srgbClr val="000000"/>
                </a:solidFill>
                <a:effectLst/>
                <a:latin typeface="Times New Roman" panose="02020603050405020304" pitchFamily="18" charset="0"/>
                <a:ea typeface="Times New Roman" panose="02020603050405020304" pitchFamily="18" charset="0"/>
              </a:rPr>
              <a:t>. </a:t>
            </a:r>
          </a:p>
          <a:p>
            <a:pPr marL="593724" lvl="2"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Outcome of Project</a:t>
            </a:r>
          </a:p>
        </p:txBody>
      </p:sp>
      <p:sp>
        <p:nvSpPr>
          <p:cNvPr id="6146" name="Rectangle 2"/>
          <p:cNvSpPr>
            <a:spLocks noChangeArrowheads="1"/>
          </p:cNvSpPr>
          <p:nvPr/>
        </p:nvSpPr>
        <p:spPr bwMode="auto">
          <a:xfrm>
            <a:off x="473949" y="932656"/>
            <a:ext cx="9070975" cy="4989513"/>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150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choose through various variety</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reach out to new customers</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Insights on customer data</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Serving the niche market</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673</TotalTime>
  <Words>780</Words>
  <Application>Microsoft Office PowerPoint</Application>
  <PresentationFormat>Custom</PresentationFormat>
  <Paragraphs>89</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Suggestions in Review-1</vt:lpstr>
      <vt:lpstr>Result and Discussion</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Sahil Jadhav</cp:lastModifiedBy>
  <cp:revision>43</cp:revision>
  <cp:lastPrinted>1601-01-01T00:00:00Z</cp:lastPrinted>
  <dcterms:created xsi:type="dcterms:W3CDTF">2017-10-25T08:22:14Z</dcterms:created>
  <dcterms:modified xsi:type="dcterms:W3CDTF">2022-10-14T09:18:03Z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