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35" r:id="rId2"/>
    <p:sldId id="263" r:id="rId3"/>
    <p:sldId id="270" r:id="rId4"/>
    <p:sldId id="338" r:id="rId5"/>
    <p:sldId id="273" r:id="rId6"/>
    <p:sldId id="276" r:id="rId7"/>
    <p:sldId id="339" r:id="rId8"/>
    <p:sldId id="288" r:id="rId9"/>
    <p:sldId id="267" r:id="rId10"/>
    <p:sldId id="333" r:id="rId11"/>
    <p:sldId id="334" r:id="rId12"/>
    <p:sldId id="304" r:id="rId13"/>
    <p:sldId id="322" r:id="rId14"/>
    <p:sldId id="323" r:id="rId15"/>
    <p:sldId id="324" r:id="rId16"/>
    <p:sldId id="326" r:id="rId17"/>
    <p:sldId id="327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FB25"/>
    <a:srgbClr val="AE7EF4"/>
    <a:srgbClr val="96D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06" autoAdjust="0"/>
  </p:normalViewPr>
  <p:slideViewPr>
    <p:cSldViewPr>
      <p:cViewPr varScale="1">
        <p:scale>
          <a:sx n="98" d="100"/>
          <a:sy n="98" d="100"/>
        </p:scale>
        <p:origin x="585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8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12" Type="http://schemas.openxmlformats.org/officeDocument/2006/relationships/image" Target="../media/image118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11" Type="http://schemas.openxmlformats.org/officeDocument/2006/relationships/image" Target="../media/image117.wmf"/><Relationship Id="rId5" Type="http://schemas.openxmlformats.org/officeDocument/2006/relationships/image" Target="../media/image111.wmf"/><Relationship Id="rId10" Type="http://schemas.openxmlformats.org/officeDocument/2006/relationships/image" Target="../media/image116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image" Target="../media/image131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12" Type="http://schemas.openxmlformats.org/officeDocument/2006/relationships/image" Target="../media/image130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11" Type="http://schemas.openxmlformats.org/officeDocument/2006/relationships/image" Target="../media/image129.wmf"/><Relationship Id="rId5" Type="http://schemas.openxmlformats.org/officeDocument/2006/relationships/image" Target="../media/image123.wmf"/><Relationship Id="rId10" Type="http://schemas.openxmlformats.org/officeDocument/2006/relationships/image" Target="../media/image128.wmf"/><Relationship Id="rId4" Type="http://schemas.openxmlformats.org/officeDocument/2006/relationships/image" Target="../media/image122.wmf"/><Relationship Id="rId9" Type="http://schemas.openxmlformats.org/officeDocument/2006/relationships/image" Target="../media/image12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40.emf"/><Relationship Id="rId7" Type="http://schemas.openxmlformats.org/officeDocument/2006/relationships/image" Target="../media/image144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Relationship Id="rId9" Type="http://schemas.openxmlformats.org/officeDocument/2006/relationships/image" Target="../media/image14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1.wmf"/><Relationship Id="rId18" Type="http://schemas.openxmlformats.org/officeDocument/2006/relationships/image" Target="../media/image36.wmf"/><Relationship Id="rId3" Type="http://schemas.openxmlformats.org/officeDocument/2006/relationships/image" Target="../media/image21.emf"/><Relationship Id="rId21" Type="http://schemas.openxmlformats.org/officeDocument/2006/relationships/image" Target="../media/image39.wmf"/><Relationship Id="rId7" Type="http://schemas.openxmlformats.org/officeDocument/2006/relationships/image" Target="../media/image25.emf"/><Relationship Id="rId12" Type="http://schemas.openxmlformats.org/officeDocument/2006/relationships/image" Target="../media/image30.wmf"/><Relationship Id="rId17" Type="http://schemas.openxmlformats.org/officeDocument/2006/relationships/image" Target="../media/image35.wmf"/><Relationship Id="rId2" Type="http://schemas.openxmlformats.org/officeDocument/2006/relationships/image" Target="../media/image20.wmf"/><Relationship Id="rId16" Type="http://schemas.openxmlformats.org/officeDocument/2006/relationships/image" Target="../media/image34.wmf"/><Relationship Id="rId20" Type="http://schemas.openxmlformats.org/officeDocument/2006/relationships/image" Target="../media/image38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emf"/><Relationship Id="rId15" Type="http://schemas.openxmlformats.org/officeDocument/2006/relationships/image" Target="../media/image33.wmf"/><Relationship Id="rId10" Type="http://schemas.openxmlformats.org/officeDocument/2006/relationships/image" Target="../media/image28.emf"/><Relationship Id="rId19" Type="http://schemas.openxmlformats.org/officeDocument/2006/relationships/image" Target="../media/image37.wmf"/><Relationship Id="rId4" Type="http://schemas.openxmlformats.org/officeDocument/2006/relationships/image" Target="../media/image22.emf"/><Relationship Id="rId9" Type="http://schemas.openxmlformats.org/officeDocument/2006/relationships/image" Target="../media/image27.emf"/><Relationship Id="rId1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e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70.emf"/><Relationship Id="rId18" Type="http://schemas.openxmlformats.org/officeDocument/2006/relationships/image" Target="../media/image7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12" Type="http://schemas.openxmlformats.org/officeDocument/2006/relationships/image" Target="../media/image69.emf"/><Relationship Id="rId17" Type="http://schemas.openxmlformats.org/officeDocument/2006/relationships/image" Target="../media/image74.wmf"/><Relationship Id="rId2" Type="http://schemas.openxmlformats.org/officeDocument/2006/relationships/image" Target="../media/image59.wmf"/><Relationship Id="rId16" Type="http://schemas.openxmlformats.org/officeDocument/2006/relationships/image" Target="../media/image73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11" Type="http://schemas.openxmlformats.org/officeDocument/2006/relationships/image" Target="../media/image68.wmf"/><Relationship Id="rId5" Type="http://schemas.openxmlformats.org/officeDocument/2006/relationships/image" Target="../media/image62.wmf"/><Relationship Id="rId15" Type="http://schemas.openxmlformats.org/officeDocument/2006/relationships/image" Target="../media/image72.wmf"/><Relationship Id="rId10" Type="http://schemas.openxmlformats.org/officeDocument/2006/relationships/image" Target="../media/image67.wmf"/><Relationship Id="rId19" Type="http://schemas.openxmlformats.org/officeDocument/2006/relationships/image" Target="../media/image76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Relationship Id="rId14" Type="http://schemas.openxmlformats.org/officeDocument/2006/relationships/image" Target="../media/image7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41BE1-8DA8-4095-9920-398DF58DC1F8}" type="datetimeFigureOut">
              <a:rPr lang="zh-CN" altLang="en-US" smtClean="0"/>
              <a:pPr/>
              <a:t>2018/6/15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FFF06-B909-4898-803A-2B12DC3F4D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FFF06-B909-4898-803A-2B12DC3F4D6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固定</a:t>
            </a:r>
            <a:r>
              <a:rPr lang="en-US" altLang="zh-CN" dirty="0"/>
              <a:t>x</a:t>
            </a:r>
            <a:r>
              <a:rPr lang="zh-CN" altLang="en-US" dirty="0"/>
              <a:t>，相位传播；固定</a:t>
            </a:r>
            <a:r>
              <a:rPr lang="en-US" altLang="zh-CN" dirty="0"/>
              <a:t>t</a:t>
            </a:r>
            <a:r>
              <a:rPr lang="zh-CN" altLang="en-US" dirty="0"/>
              <a:t>，波形传播；给出下一时刻质点运动方向。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6FFC5-A7A5-434D-8897-7905EEAEE44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2205-91BE-4AE3-9F4D-9C20A16D5B12}" type="datetime1">
              <a:rPr lang="zh-CN" altLang="en-US" smtClean="0"/>
              <a:pPr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E503-94EC-4A45-BA00-94BC2BB312F0}" type="datetime1">
              <a:rPr lang="zh-CN" altLang="en-US" smtClean="0"/>
              <a:pPr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4" r:id="rId13"/>
    <p:sldLayoutId id="2147483675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93.jpeg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92.wmf"/><Relationship Id="rId4" Type="http://schemas.openxmlformats.org/officeDocument/2006/relationships/image" Target="../media/image94.jpeg"/><Relationship Id="rId9" Type="http://schemas.openxmlformats.org/officeDocument/2006/relationships/oleObject" Target="../embeddings/oleObject9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98.bin"/><Relationship Id="rId18" Type="http://schemas.openxmlformats.org/officeDocument/2006/relationships/oleObject" Target="../embeddings/oleObject101.bin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102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8.wmf"/><Relationship Id="rId17" Type="http://schemas.openxmlformats.org/officeDocument/2006/relationships/image" Target="../media/image100.w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100.bin"/><Relationship Id="rId20" Type="http://schemas.openxmlformats.org/officeDocument/2006/relationships/image" Target="../media/image104.pn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97.wmf"/><Relationship Id="rId19" Type="http://schemas.openxmlformats.org/officeDocument/2006/relationships/image" Target="../media/image101.wmf"/><Relationship Id="rId4" Type="http://schemas.openxmlformats.org/officeDocument/2006/relationships/image" Target="../media/image103.png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9.wmf"/><Relationship Id="rId22" Type="http://schemas.openxmlformats.org/officeDocument/2006/relationships/image" Target="../media/image10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06.gif"/><Relationship Id="rId4" Type="http://schemas.openxmlformats.org/officeDocument/2006/relationships/image" Target="../media/image10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14.wmf"/><Relationship Id="rId26" Type="http://schemas.openxmlformats.org/officeDocument/2006/relationships/image" Target="../media/image118.wmf"/><Relationship Id="rId3" Type="http://schemas.openxmlformats.org/officeDocument/2006/relationships/oleObject" Target="../embeddings/oleObject104.bin"/><Relationship Id="rId21" Type="http://schemas.openxmlformats.org/officeDocument/2006/relationships/oleObject" Target="../embeddings/oleObject113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11.bin"/><Relationship Id="rId25" Type="http://schemas.openxmlformats.org/officeDocument/2006/relationships/oleObject" Target="../embeddings/oleObject115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13.wmf"/><Relationship Id="rId20" Type="http://schemas.openxmlformats.org/officeDocument/2006/relationships/image" Target="../media/image11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08.bin"/><Relationship Id="rId24" Type="http://schemas.openxmlformats.org/officeDocument/2006/relationships/image" Target="../media/image117.wmf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23" Type="http://schemas.openxmlformats.org/officeDocument/2006/relationships/oleObject" Target="../embeddings/oleObject114.bin"/><Relationship Id="rId10" Type="http://schemas.openxmlformats.org/officeDocument/2006/relationships/image" Target="../media/image110.wmf"/><Relationship Id="rId19" Type="http://schemas.openxmlformats.org/officeDocument/2006/relationships/oleObject" Target="../embeddings/oleObject112.bin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12.wmf"/><Relationship Id="rId22" Type="http://schemas.openxmlformats.org/officeDocument/2006/relationships/image" Target="../media/image11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26.wmf"/><Relationship Id="rId26" Type="http://schemas.openxmlformats.org/officeDocument/2006/relationships/image" Target="../media/image130.w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5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123.bin"/><Relationship Id="rId25" Type="http://schemas.openxmlformats.org/officeDocument/2006/relationships/oleObject" Target="../embeddings/oleObject127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25.wmf"/><Relationship Id="rId20" Type="http://schemas.openxmlformats.org/officeDocument/2006/relationships/image" Target="../media/image12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29.wmf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6.bin"/><Relationship Id="rId28" Type="http://schemas.openxmlformats.org/officeDocument/2006/relationships/image" Target="../media/image131.wmf"/><Relationship Id="rId10" Type="http://schemas.openxmlformats.org/officeDocument/2006/relationships/image" Target="../media/image122.wmf"/><Relationship Id="rId19" Type="http://schemas.openxmlformats.org/officeDocument/2006/relationships/oleObject" Target="../embeddings/oleObject124.bin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4.wmf"/><Relationship Id="rId22" Type="http://schemas.openxmlformats.org/officeDocument/2006/relationships/image" Target="../media/image128.wmf"/><Relationship Id="rId27" Type="http://schemas.openxmlformats.org/officeDocument/2006/relationships/oleObject" Target="../embeddings/oleObject12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image" Target="../media/image137.gi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3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45.wmf"/><Relationship Id="rId3" Type="http://schemas.openxmlformats.org/officeDocument/2006/relationships/oleObject" Target="../embeddings/oleObject134.bin"/><Relationship Id="rId21" Type="http://schemas.openxmlformats.org/officeDocument/2006/relationships/image" Target="../media/image147.gif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42.wmf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44.wmf"/><Relationship Id="rId20" Type="http://schemas.openxmlformats.org/officeDocument/2006/relationships/image" Target="../media/image146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10" Type="http://schemas.openxmlformats.org/officeDocument/2006/relationships/image" Target="../media/image141.wmf"/><Relationship Id="rId19" Type="http://schemas.openxmlformats.org/officeDocument/2006/relationships/oleObject" Target="../embeddings/oleObject142.bin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4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6.emf"/><Relationship Id="rId26" Type="http://schemas.openxmlformats.org/officeDocument/2006/relationships/image" Target="../media/image30.wmf"/><Relationship Id="rId39" Type="http://schemas.openxmlformats.org/officeDocument/2006/relationships/oleObject" Target="../embeddings/oleObject37.bin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34" Type="http://schemas.openxmlformats.org/officeDocument/2006/relationships/image" Target="../media/image34.wmf"/><Relationship Id="rId42" Type="http://schemas.openxmlformats.org/officeDocument/2006/relationships/oleObject" Target="../embeddings/oleObject39.bin"/><Relationship Id="rId47" Type="http://schemas.openxmlformats.org/officeDocument/2006/relationships/image" Target="../media/image39.wmf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e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33" Type="http://schemas.openxmlformats.org/officeDocument/2006/relationships/oleObject" Target="../embeddings/oleObject34.bin"/><Relationship Id="rId38" Type="http://schemas.openxmlformats.org/officeDocument/2006/relationships/image" Target="../media/image36.wmf"/><Relationship Id="rId46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29" Type="http://schemas.openxmlformats.org/officeDocument/2006/relationships/oleObject" Target="../embeddings/oleObject32.bin"/><Relationship Id="rId41" Type="http://schemas.openxmlformats.org/officeDocument/2006/relationships/oleObject" Target="../embeddings/oleObject38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29.wmf"/><Relationship Id="rId32" Type="http://schemas.openxmlformats.org/officeDocument/2006/relationships/image" Target="../media/image33.wmf"/><Relationship Id="rId37" Type="http://schemas.openxmlformats.org/officeDocument/2006/relationships/oleObject" Target="../embeddings/oleObject36.bin"/><Relationship Id="rId40" Type="http://schemas.openxmlformats.org/officeDocument/2006/relationships/image" Target="../media/image37.wmf"/><Relationship Id="rId45" Type="http://schemas.openxmlformats.org/officeDocument/2006/relationships/oleObject" Target="../embeddings/oleObject41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28" Type="http://schemas.openxmlformats.org/officeDocument/2006/relationships/image" Target="../media/image31.wmf"/><Relationship Id="rId36" Type="http://schemas.openxmlformats.org/officeDocument/2006/relationships/image" Target="../media/image35.wmf"/><Relationship Id="rId10" Type="http://schemas.openxmlformats.org/officeDocument/2006/relationships/image" Target="../media/image22.emf"/><Relationship Id="rId19" Type="http://schemas.openxmlformats.org/officeDocument/2006/relationships/oleObject" Target="../embeddings/oleObject27.bin"/><Relationship Id="rId31" Type="http://schemas.openxmlformats.org/officeDocument/2006/relationships/oleObject" Target="../embeddings/oleObject33.bin"/><Relationship Id="rId44" Type="http://schemas.openxmlformats.org/officeDocument/2006/relationships/oleObject" Target="../embeddings/oleObject40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wmf"/><Relationship Id="rId22" Type="http://schemas.openxmlformats.org/officeDocument/2006/relationships/image" Target="../media/image28.emf"/><Relationship Id="rId27" Type="http://schemas.openxmlformats.org/officeDocument/2006/relationships/oleObject" Target="../embeddings/oleObject31.bin"/><Relationship Id="rId30" Type="http://schemas.openxmlformats.org/officeDocument/2006/relationships/image" Target="../media/image32.wmf"/><Relationship Id="rId35" Type="http://schemas.openxmlformats.org/officeDocument/2006/relationships/oleObject" Target="../embeddings/oleObject35.bin"/><Relationship Id="rId43" Type="http://schemas.openxmlformats.org/officeDocument/2006/relationships/image" Target="../media/image3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7.w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4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54.wmf"/><Relationship Id="rId3" Type="http://schemas.openxmlformats.org/officeDocument/2006/relationships/image" Target="../media/image57.png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9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3.emf"/><Relationship Id="rId5" Type="http://schemas.openxmlformats.org/officeDocument/2006/relationships/image" Target="../media/image50.wmf"/><Relationship Id="rId15" Type="http://schemas.openxmlformats.org/officeDocument/2006/relationships/image" Target="../media/image55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5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5.wmf"/><Relationship Id="rId26" Type="http://schemas.openxmlformats.org/officeDocument/2006/relationships/image" Target="../media/image69.emf"/><Relationship Id="rId39" Type="http://schemas.openxmlformats.org/officeDocument/2006/relationships/oleObject" Target="../embeddings/oleObject78.bin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34" Type="http://schemas.openxmlformats.org/officeDocument/2006/relationships/image" Target="../media/image73.wmf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33" Type="http://schemas.openxmlformats.org/officeDocument/2006/relationships/oleObject" Target="../embeddings/oleObject75.bin"/><Relationship Id="rId38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.wmf"/><Relationship Id="rId20" Type="http://schemas.openxmlformats.org/officeDocument/2006/relationships/image" Target="../media/image66.wmf"/><Relationship Id="rId29" Type="http://schemas.openxmlformats.org/officeDocument/2006/relationships/oleObject" Target="../embeddings/oleObject73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68.wmf"/><Relationship Id="rId32" Type="http://schemas.openxmlformats.org/officeDocument/2006/relationships/image" Target="../media/image72.wmf"/><Relationship Id="rId37" Type="http://schemas.openxmlformats.org/officeDocument/2006/relationships/oleObject" Target="../embeddings/oleObject77.bin"/><Relationship Id="rId40" Type="http://schemas.openxmlformats.org/officeDocument/2006/relationships/image" Target="../media/image76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28" Type="http://schemas.openxmlformats.org/officeDocument/2006/relationships/image" Target="../media/image70.emf"/><Relationship Id="rId36" Type="http://schemas.openxmlformats.org/officeDocument/2006/relationships/image" Target="../media/image74.wmf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68.bin"/><Relationship Id="rId31" Type="http://schemas.openxmlformats.org/officeDocument/2006/relationships/oleObject" Target="../embeddings/oleObject74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3.wmf"/><Relationship Id="rId22" Type="http://schemas.openxmlformats.org/officeDocument/2006/relationships/image" Target="../media/image67.wmf"/><Relationship Id="rId27" Type="http://schemas.openxmlformats.org/officeDocument/2006/relationships/oleObject" Target="../embeddings/oleObject72.bin"/><Relationship Id="rId30" Type="http://schemas.openxmlformats.org/officeDocument/2006/relationships/image" Target="../media/image71.emf"/><Relationship Id="rId35" Type="http://schemas.openxmlformats.org/officeDocument/2006/relationships/oleObject" Target="../embeddings/oleObject7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80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82.bin"/><Relationship Id="rId17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4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79.wmf"/><Relationship Id="rId5" Type="http://schemas.openxmlformats.org/officeDocument/2006/relationships/image" Target="../media/image84.png"/><Relationship Id="rId15" Type="http://schemas.openxmlformats.org/officeDocument/2006/relationships/image" Target="../media/image81.wmf"/><Relationship Id="rId10" Type="http://schemas.openxmlformats.org/officeDocument/2006/relationships/oleObject" Target="../embeddings/oleObject81.bin"/><Relationship Id="rId4" Type="http://schemas.openxmlformats.org/officeDocument/2006/relationships/image" Target="../media/image83.png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8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什么是简谐振动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2844" y="1171597"/>
            <a:ext cx="4836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00FFCC"/>
              </a:buClr>
              <a:buSzPct val="80000"/>
              <a:buFont typeface="Wingdings" pitchFamily="2" charset="2"/>
              <a:buChar char="u"/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latin typeface="Times New Roman" pitchFamily="18" charset="0"/>
              </a:rPr>
              <a:t>弹簧振子（小幅振动，无摩擦）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55638" y="1824059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 sz="2400" b="1" dirty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受力特点</a:t>
            </a:r>
            <a:endParaRPr kumimoji="1" lang="zh-CN" altLang="en-US" sz="24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003300" y="3403622"/>
            <a:ext cx="3587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弹簧振子具有线性回复力</a:t>
            </a:r>
            <a:endParaRPr kumimoji="1" lang="zh-CN" altLang="en-US" sz="2400" dirty="0">
              <a:latin typeface="Times New Roman" pitchFamily="18" charset="0"/>
              <a:ea typeface="仿宋_GB2312" pitchFamily="49" charset="-122"/>
            </a:endParaRP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4786314" y="3429000"/>
          <a:ext cx="1360500" cy="442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7" name="Equation" r:id="rId3" imgW="545760" imgH="177480" progId="Equation.DSMT4">
                  <p:embed/>
                </p:oleObj>
              </mc:Choice>
              <mc:Fallback>
                <p:oleObj name="Equation" r:id="rId3" imgW="545760" imgH="177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3429000"/>
                        <a:ext cx="1360500" cy="442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55638" y="4051322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动力学方程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1337042" y="4714884"/>
          <a:ext cx="2020512" cy="4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8" name="Equation" r:id="rId5" imgW="888840" imgH="177480" progId="Equation.DSMT4">
                  <p:embed/>
                </p:oleObj>
              </mc:Choice>
              <mc:Fallback>
                <p:oleObj name="Equation" r:id="rId5" imgW="888840" imgH="177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042" y="4714884"/>
                        <a:ext cx="2020512" cy="4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078288" y="4740297"/>
            <a:ext cx="914400" cy="358775"/>
          </a:xfrm>
          <a:prstGeom prst="rightArrow">
            <a:avLst>
              <a:gd name="adj1" fmla="val 50000"/>
              <a:gd name="adj2" fmla="val 63717"/>
            </a:avLst>
          </a:prstGeom>
          <a:solidFill>
            <a:srgbClr val="00FFFF">
              <a:alpha val="50195"/>
            </a:srgbClr>
          </a:solidFill>
          <a:ln w="9525">
            <a:solidFill>
              <a:srgbClr val="0066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" name="Object 11"/>
          <p:cNvGraphicFramePr>
            <a:graphicFrameLocks/>
          </p:cNvGraphicFramePr>
          <p:nvPr/>
        </p:nvGraphicFramePr>
        <p:xfrm>
          <a:off x="5286380" y="4606947"/>
          <a:ext cx="2286016" cy="965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9" name="Equation" r:id="rId7" imgW="1193760" imgH="457200" progId="Equation.DSMT4">
                  <p:embed/>
                </p:oleObj>
              </mc:Choice>
              <mc:Fallback>
                <p:oleObj name="Equation" r:id="rId7" imgW="1193760" imgH="457200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4606947"/>
                        <a:ext cx="2286016" cy="96519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4365625" y="5326078"/>
            <a:ext cx="792163" cy="317500"/>
          </a:xfrm>
          <a:prstGeom prst="leftArrow">
            <a:avLst>
              <a:gd name="adj1" fmla="val 50000"/>
              <a:gd name="adj2" fmla="val 62375"/>
            </a:avLst>
          </a:prstGeom>
          <a:solidFill>
            <a:srgbClr val="00FFFF">
              <a:alpha val="50195"/>
            </a:srgbClr>
          </a:solidFill>
          <a:ln w="9525">
            <a:solidFill>
              <a:srgbClr val="0066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Object 13"/>
          <p:cNvGraphicFramePr>
            <a:graphicFrameLocks/>
          </p:cNvGraphicFramePr>
          <p:nvPr/>
        </p:nvGraphicFramePr>
        <p:xfrm>
          <a:off x="1314447" y="5286391"/>
          <a:ext cx="28289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0" name="Equation" r:id="rId9" imgW="1346040" imgH="203040" progId="Equation.DSMT4">
                  <p:embed/>
                </p:oleObj>
              </mc:Choice>
              <mc:Fallback>
                <p:oleObj name="Equation" r:id="rId9" imgW="1346040" imgH="203040" progId="Equation.DSMT4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47" y="5286391"/>
                        <a:ext cx="28289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14"/>
          <p:cNvSpPr>
            <a:spLocks noChangeArrowheads="1"/>
          </p:cNvSpPr>
          <p:nvPr/>
        </p:nvSpPr>
        <p:spPr bwMode="auto">
          <a:xfrm flipH="1">
            <a:off x="6343650" y="5997596"/>
            <a:ext cx="2051050" cy="431800"/>
          </a:xfrm>
          <a:prstGeom prst="wedgeRoundRectCallout">
            <a:avLst>
              <a:gd name="adj1" fmla="val 36144"/>
              <a:gd name="adj2" fmla="val -145222"/>
              <a:gd name="adj3" fmla="val 16667"/>
            </a:avLst>
          </a:prstGeom>
          <a:noFill/>
          <a:ln w="9525">
            <a:solidFill>
              <a:schemeClr val="tx1">
                <a:alpha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运动微分方程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809625" y="5867422"/>
            <a:ext cx="362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latin typeface="Times New Roman" pitchFamily="18" charset="0"/>
                <a:ea typeface="仿宋_GB2312" pitchFamily="49" charset="-122"/>
              </a:rPr>
              <a:t>其中 </a:t>
            </a:r>
            <a:r>
              <a:rPr kumimoji="1" lang="zh-CN" altLang="en-US" sz="2400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 </a:t>
            </a:r>
            <a:r>
              <a:rPr kumimoji="1" lang="zh-CN" altLang="en-US" sz="2400" b="1">
                <a:latin typeface="Times New Roman" pitchFamily="18" charset="0"/>
                <a:ea typeface="仿宋_GB2312" pitchFamily="49" charset="-122"/>
              </a:rPr>
              <a:t>为</a:t>
            </a:r>
            <a:r>
              <a:rPr kumimoji="1" lang="zh-CN" altLang="en-US" sz="2400" b="1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仿宋_GB2312" pitchFamily="49" charset="-122"/>
              </a:rPr>
              <a:t>固有角频率</a:t>
            </a:r>
          </a:p>
        </p:txBody>
      </p:sp>
      <p:graphicFrame>
        <p:nvGraphicFramePr>
          <p:cNvPr id="18" name="Object 16"/>
          <p:cNvGraphicFramePr>
            <a:graphicFrameLocks/>
          </p:cNvGraphicFramePr>
          <p:nvPr/>
        </p:nvGraphicFramePr>
        <p:xfrm>
          <a:off x="4133856" y="5780110"/>
          <a:ext cx="122396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1" name="Equation" r:id="rId11" imgW="583920" imgH="444240" progId="Equation.DSMT4">
                  <p:embed/>
                </p:oleObj>
              </mc:Choice>
              <mc:Fallback>
                <p:oleObj name="Equation" r:id="rId11" imgW="583920" imgH="444240" progId="Equation.DSMT4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6" y="5780110"/>
                        <a:ext cx="1223962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4857752" y="847747"/>
            <a:ext cx="4095750" cy="1692275"/>
            <a:chOff x="2835" y="459"/>
            <a:chExt cx="2580" cy="1066"/>
          </a:xfrm>
        </p:grpSpPr>
        <p:sp>
          <p:nvSpPr>
            <p:cNvPr id="28" name="Rectangle 47"/>
            <p:cNvSpPr>
              <a:spLocks noChangeArrowheads="1"/>
            </p:cNvSpPr>
            <p:nvPr/>
          </p:nvSpPr>
          <p:spPr bwMode="auto">
            <a:xfrm>
              <a:off x="2925" y="1174"/>
              <a:ext cx="2450" cy="91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41"/>
            <p:cNvSpPr>
              <a:spLocks noChangeAspect="1" noChangeShapeType="1"/>
            </p:cNvSpPr>
            <p:nvPr/>
          </p:nvSpPr>
          <p:spPr bwMode="auto">
            <a:xfrm>
              <a:off x="2908" y="1192"/>
              <a:ext cx="244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23"/>
            <p:cNvSpPr>
              <a:spLocks noChangeAspect="1" noChangeArrowheads="1"/>
            </p:cNvSpPr>
            <p:nvPr/>
          </p:nvSpPr>
          <p:spPr bwMode="auto">
            <a:xfrm>
              <a:off x="4966" y="525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1" name="Oval 24"/>
            <p:cNvSpPr>
              <a:spLocks noChangeAspect="1" noChangeArrowheads="1"/>
            </p:cNvSpPr>
            <p:nvPr/>
          </p:nvSpPr>
          <p:spPr bwMode="auto">
            <a:xfrm>
              <a:off x="4204" y="1155"/>
              <a:ext cx="63" cy="6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4088" y="123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itchFamily="18" charset="0"/>
                </a:rPr>
                <a:t>O</a:t>
              </a:r>
              <a:endParaRPr kumimoji="1" lang="en-US" altLang="zh-CN" sz="2400" b="1" baseline="-25000">
                <a:latin typeface="Times New Roman" pitchFamily="18" charset="0"/>
              </a:endParaRPr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2907" y="867"/>
              <a:ext cx="1672" cy="258"/>
              <a:chOff x="1156" y="1526"/>
              <a:chExt cx="1672" cy="258"/>
            </a:xfrm>
          </p:grpSpPr>
          <p:sp>
            <p:nvSpPr>
              <p:cNvPr id="38" name="Freeform 27"/>
              <p:cNvSpPr>
                <a:spLocks noChangeAspect="1"/>
              </p:cNvSpPr>
              <p:nvPr/>
            </p:nvSpPr>
            <p:spPr bwMode="auto">
              <a:xfrm>
                <a:off x="1211" y="1527"/>
                <a:ext cx="165" cy="249"/>
              </a:xfrm>
              <a:custGeom>
                <a:avLst/>
                <a:gdLst>
                  <a:gd name="T0" fmla="*/ 0 w 165"/>
                  <a:gd name="T1" fmla="*/ 132 h 249"/>
                  <a:gd name="T2" fmla="*/ 15 w 165"/>
                  <a:gd name="T3" fmla="*/ 50 h 249"/>
                  <a:gd name="T4" fmla="*/ 54 w 165"/>
                  <a:gd name="T5" fmla="*/ 6 h 249"/>
                  <a:gd name="T6" fmla="*/ 103 w 165"/>
                  <a:gd name="T7" fmla="*/ 17 h 249"/>
                  <a:gd name="T8" fmla="*/ 139 w 165"/>
                  <a:gd name="T9" fmla="*/ 63 h 249"/>
                  <a:gd name="T10" fmla="*/ 162 w 165"/>
                  <a:gd name="T11" fmla="*/ 152 h 249"/>
                  <a:gd name="T12" fmla="*/ 157 w 165"/>
                  <a:gd name="T13" fmla="*/ 215 h 249"/>
                  <a:gd name="T14" fmla="*/ 144 w 165"/>
                  <a:gd name="T15" fmla="*/ 240 h 249"/>
                  <a:gd name="T16" fmla="*/ 123 w 165"/>
                  <a:gd name="T17" fmla="*/ 248 h 249"/>
                  <a:gd name="T18" fmla="*/ 103 w 165"/>
                  <a:gd name="T19" fmla="*/ 234 h 249"/>
                  <a:gd name="T20" fmla="*/ 90 w 165"/>
                  <a:gd name="T21" fmla="*/ 189 h 249"/>
                  <a:gd name="T22" fmla="*/ 88 w 165"/>
                  <a:gd name="T23" fmla="*/ 143 h 249"/>
                  <a:gd name="T24" fmla="*/ 93 w 165"/>
                  <a:gd name="T25" fmla="*/ 116 h 24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5"/>
                  <a:gd name="T40" fmla="*/ 0 h 249"/>
                  <a:gd name="T41" fmla="*/ 165 w 165"/>
                  <a:gd name="T42" fmla="*/ 249 h 24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5" h="249">
                    <a:moveTo>
                      <a:pt x="0" y="132"/>
                    </a:moveTo>
                    <a:cubicBezTo>
                      <a:pt x="2" y="118"/>
                      <a:pt x="6" y="71"/>
                      <a:pt x="15" y="50"/>
                    </a:cubicBezTo>
                    <a:cubicBezTo>
                      <a:pt x="24" y="29"/>
                      <a:pt x="39" y="12"/>
                      <a:pt x="54" y="6"/>
                    </a:cubicBezTo>
                    <a:cubicBezTo>
                      <a:pt x="69" y="0"/>
                      <a:pt x="89" y="7"/>
                      <a:pt x="103" y="17"/>
                    </a:cubicBezTo>
                    <a:cubicBezTo>
                      <a:pt x="117" y="27"/>
                      <a:pt x="129" y="41"/>
                      <a:pt x="139" y="63"/>
                    </a:cubicBezTo>
                    <a:cubicBezTo>
                      <a:pt x="149" y="85"/>
                      <a:pt x="159" y="127"/>
                      <a:pt x="162" y="152"/>
                    </a:cubicBezTo>
                    <a:cubicBezTo>
                      <a:pt x="165" y="177"/>
                      <a:pt x="160" y="200"/>
                      <a:pt x="157" y="215"/>
                    </a:cubicBezTo>
                    <a:cubicBezTo>
                      <a:pt x="154" y="230"/>
                      <a:pt x="150" y="235"/>
                      <a:pt x="144" y="240"/>
                    </a:cubicBezTo>
                    <a:cubicBezTo>
                      <a:pt x="138" y="245"/>
                      <a:pt x="130" y="249"/>
                      <a:pt x="123" y="248"/>
                    </a:cubicBezTo>
                    <a:cubicBezTo>
                      <a:pt x="116" y="247"/>
                      <a:pt x="108" y="244"/>
                      <a:pt x="103" y="234"/>
                    </a:cubicBezTo>
                    <a:cubicBezTo>
                      <a:pt x="98" y="224"/>
                      <a:pt x="92" y="204"/>
                      <a:pt x="90" y="189"/>
                    </a:cubicBezTo>
                    <a:cubicBezTo>
                      <a:pt x="88" y="174"/>
                      <a:pt x="88" y="155"/>
                      <a:pt x="88" y="143"/>
                    </a:cubicBezTo>
                    <a:cubicBezTo>
                      <a:pt x="88" y="131"/>
                      <a:pt x="92" y="122"/>
                      <a:pt x="93" y="116"/>
                    </a:cubicBezTo>
                  </a:path>
                </a:pathLst>
              </a:cu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Freeform 28"/>
              <p:cNvSpPr>
                <a:spLocks noChangeAspect="1"/>
              </p:cNvSpPr>
              <p:nvPr/>
            </p:nvSpPr>
            <p:spPr bwMode="auto">
              <a:xfrm>
                <a:off x="1301" y="1530"/>
                <a:ext cx="194" cy="252"/>
              </a:xfrm>
              <a:custGeom>
                <a:avLst/>
                <a:gdLst>
                  <a:gd name="T0" fmla="*/ 0 w 194"/>
                  <a:gd name="T1" fmla="*/ 170 h 252"/>
                  <a:gd name="T2" fmla="*/ 1 w 194"/>
                  <a:gd name="T3" fmla="*/ 129 h 252"/>
                  <a:gd name="T4" fmla="*/ 10 w 194"/>
                  <a:gd name="T5" fmla="*/ 84 h 252"/>
                  <a:gd name="T6" fmla="*/ 30 w 194"/>
                  <a:gd name="T7" fmla="*/ 42 h 252"/>
                  <a:gd name="T8" fmla="*/ 66 w 194"/>
                  <a:gd name="T9" fmla="*/ 9 h 252"/>
                  <a:gd name="T10" fmla="*/ 118 w 194"/>
                  <a:gd name="T11" fmla="*/ 5 h 252"/>
                  <a:gd name="T12" fmla="*/ 160 w 194"/>
                  <a:gd name="T13" fmla="*/ 39 h 252"/>
                  <a:gd name="T14" fmla="*/ 187 w 194"/>
                  <a:gd name="T15" fmla="*/ 102 h 252"/>
                  <a:gd name="T16" fmla="*/ 193 w 194"/>
                  <a:gd name="T17" fmla="*/ 159 h 252"/>
                  <a:gd name="T18" fmla="*/ 189 w 194"/>
                  <a:gd name="T19" fmla="*/ 207 h 252"/>
                  <a:gd name="T20" fmla="*/ 163 w 194"/>
                  <a:gd name="T21" fmla="*/ 245 h 252"/>
                  <a:gd name="T22" fmla="*/ 130 w 194"/>
                  <a:gd name="T23" fmla="*/ 222 h 252"/>
                  <a:gd name="T24" fmla="*/ 120 w 194"/>
                  <a:gd name="T25" fmla="*/ 167 h 252"/>
                  <a:gd name="T26" fmla="*/ 124 w 194"/>
                  <a:gd name="T27" fmla="*/ 111 h 25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94"/>
                  <a:gd name="T43" fmla="*/ 0 h 252"/>
                  <a:gd name="T44" fmla="*/ 194 w 194"/>
                  <a:gd name="T45" fmla="*/ 252 h 25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94" h="252">
                    <a:moveTo>
                      <a:pt x="0" y="170"/>
                    </a:moveTo>
                    <a:cubicBezTo>
                      <a:pt x="0" y="163"/>
                      <a:pt x="0" y="141"/>
                      <a:pt x="1" y="129"/>
                    </a:cubicBezTo>
                    <a:cubicBezTo>
                      <a:pt x="3" y="115"/>
                      <a:pt x="5" y="98"/>
                      <a:pt x="10" y="84"/>
                    </a:cubicBezTo>
                    <a:cubicBezTo>
                      <a:pt x="15" y="70"/>
                      <a:pt x="21" y="54"/>
                      <a:pt x="30" y="42"/>
                    </a:cubicBezTo>
                    <a:cubicBezTo>
                      <a:pt x="39" y="30"/>
                      <a:pt x="51" y="15"/>
                      <a:pt x="66" y="9"/>
                    </a:cubicBezTo>
                    <a:cubicBezTo>
                      <a:pt x="81" y="3"/>
                      <a:pt x="102" y="0"/>
                      <a:pt x="118" y="5"/>
                    </a:cubicBezTo>
                    <a:cubicBezTo>
                      <a:pt x="134" y="10"/>
                      <a:pt x="148" y="23"/>
                      <a:pt x="160" y="39"/>
                    </a:cubicBezTo>
                    <a:cubicBezTo>
                      <a:pt x="172" y="55"/>
                      <a:pt x="181" y="82"/>
                      <a:pt x="187" y="102"/>
                    </a:cubicBezTo>
                    <a:cubicBezTo>
                      <a:pt x="193" y="133"/>
                      <a:pt x="193" y="143"/>
                      <a:pt x="193" y="159"/>
                    </a:cubicBezTo>
                    <a:cubicBezTo>
                      <a:pt x="193" y="176"/>
                      <a:pt x="194" y="193"/>
                      <a:pt x="189" y="207"/>
                    </a:cubicBezTo>
                    <a:cubicBezTo>
                      <a:pt x="187" y="227"/>
                      <a:pt x="177" y="238"/>
                      <a:pt x="163" y="245"/>
                    </a:cubicBezTo>
                    <a:cubicBezTo>
                      <a:pt x="149" y="252"/>
                      <a:pt x="137" y="235"/>
                      <a:pt x="130" y="222"/>
                    </a:cubicBezTo>
                    <a:cubicBezTo>
                      <a:pt x="123" y="209"/>
                      <a:pt x="121" y="185"/>
                      <a:pt x="120" y="167"/>
                    </a:cubicBezTo>
                    <a:cubicBezTo>
                      <a:pt x="119" y="149"/>
                      <a:pt x="123" y="120"/>
                      <a:pt x="124" y="111"/>
                    </a:cubicBezTo>
                  </a:path>
                </a:pathLst>
              </a:cu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Freeform 29"/>
              <p:cNvSpPr>
                <a:spLocks noChangeAspect="1"/>
              </p:cNvSpPr>
              <p:nvPr/>
            </p:nvSpPr>
            <p:spPr bwMode="auto">
              <a:xfrm>
                <a:off x="1421" y="1529"/>
                <a:ext cx="194" cy="252"/>
              </a:xfrm>
              <a:custGeom>
                <a:avLst/>
                <a:gdLst>
                  <a:gd name="T0" fmla="*/ 0 w 194"/>
                  <a:gd name="T1" fmla="*/ 170 h 252"/>
                  <a:gd name="T2" fmla="*/ 1 w 194"/>
                  <a:gd name="T3" fmla="*/ 129 h 252"/>
                  <a:gd name="T4" fmla="*/ 10 w 194"/>
                  <a:gd name="T5" fmla="*/ 84 h 252"/>
                  <a:gd name="T6" fmla="*/ 30 w 194"/>
                  <a:gd name="T7" fmla="*/ 42 h 252"/>
                  <a:gd name="T8" fmla="*/ 66 w 194"/>
                  <a:gd name="T9" fmla="*/ 9 h 252"/>
                  <a:gd name="T10" fmla="*/ 118 w 194"/>
                  <a:gd name="T11" fmla="*/ 5 h 252"/>
                  <a:gd name="T12" fmla="*/ 160 w 194"/>
                  <a:gd name="T13" fmla="*/ 39 h 252"/>
                  <a:gd name="T14" fmla="*/ 187 w 194"/>
                  <a:gd name="T15" fmla="*/ 102 h 252"/>
                  <a:gd name="T16" fmla="*/ 193 w 194"/>
                  <a:gd name="T17" fmla="*/ 159 h 252"/>
                  <a:gd name="T18" fmla="*/ 189 w 194"/>
                  <a:gd name="T19" fmla="*/ 207 h 252"/>
                  <a:gd name="T20" fmla="*/ 163 w 194"/>
                  <a:gd name="T21" fmla="*/ 245 h 252"/>
                  <a:gd name="T22" fmla="*/ 130 w 194"/>
                  <a:gd name="T23" fmla="*/ 222 h 252"/>
                  <a:gd name="T24" fmla="*/ 120 w 194"/>
                  <a:gd name="T25" fmla="*/ 167 h 252"/>
                  <a:gd name="T26" fmla="*/ 124 w 194"/>
                  <a:gd name="T27" fmla="*/ 111 h 25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94"/>
                  <a:gd name="T43" fmla="*/ 0 h 252"/>
                  <a:gd name="T44" fmla="*/ 194 w 194"/>
                  <a:gd name="T45" fmla="*/ 252 h 25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94" h="252">
                    <a:moveTo>
                      <a:pt x="0" y="170"/>
                    </a:moveTo>
                    <a:cubicBezTo>
                      <a:pt x="0" y="163"/>
                      <a:pt x="0" y="141"/>
                      <a:pt x="1" y="129"/>
                    </a:cubicBezTo>
                    <a:cubicBezTo>
                      <a:pt x="3" y="115"/>
                      <a:pt x="5" y="98"/>
                      <a:pt x="10" y="84"/>
                    </a:cubicBezTo>
                    <a:cubicBezTo>
                      <a:pt x="15" y="70"/>
                      <a:pt x="21" y="54"/>
                      <a:pt x="30" y="42"/>
                    </a:cubicBezTo>
                    <a:cubicBezTo>
                      <a:pt x="39" y="30"/>
                      <a:pt x="51" y="15"/>
                      <a:pt x="66" y="9"/>
                    </a:cubicBezTo>
                    <a:cubicBezTo>
                      <a:pt x="81" y="3"/>
                      <a:pt x="102" y="0"/>
                      <a:pt x="118" y="5"/>
                    </a:cubicBezTo>
                    <a:cubicBezTo>
                      <a:pt x="134" y="10"/>
                      <a:pt x="148" y="23"/>
                      <a:pt x="160" y="39"/>
                    </a:cubicBezTo>
                    <a:cubicBezTo>
                      <a:pt x="172" y="55"/>
                      <a:pt x="181" y="82"/>
                      <a:pt x="187" y="102"/>
                    </a:cubicBezTo>
                    <a:cubicBezTo>
                      <a:pt x="193" y="133"/>
                      <a:pt x="193" y="143"/>
                      <a:pt x="193" y="159"/>
                    </a:cubicBezTo>
                    <a:cubicBezTo>
                      <a:pt x="193" y="176"/>
                      <a:pt x="194" y="193"/>
                      <a:pt x="189" y="207"/>
                    </a:cubicBezTo>
                    <a:cubicBezTo>
                      <a:pt x="187" y="227"/>
                      <a:pt x="177" y="238"/>
                      <a:pt x="163" y="245"/>
                    </a:cubicBezTo>
                    <a:cubicBezTo>
                      <a:pt x="149" y="252"/>
                      <a:pt x="137" y="235"/>
                      <a:pt x="130" y="222"/>
                    </a:cubicBezTo>
                    <a:cubicBezTo>
                      <a:pt x="123" y="209"/>
                      <a:pt x="121" y="185"/>
                      <a:pt x="120" y="167"/>
                    </a:cubicBezTo>
                    <a:cubicBezTo>
                      <a:pt x="119" y="149"/>
                      <a:pt x="123" y="120"/>
                      <a:pt x="124" y="111"/>
                    </a:cubicBezTo>
                  </a:path>
                </a:pathLst>
              </a:cu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Freeform 30"/>
              <p:cNvSpPr>
                <a:spLocks noChangeAspect="1"/>
              </p:cNvSpPr>
              <p:nvPr/>
            </p:nvSpPr>
            <p:spPr bwMode="auto">
              <a:xfrm>
                <a:off x="1541" y="1528"/>
                <a:ext cx="194" cy="252"/>
              </a:xfrm>
              <a:custGeom>
                <a:avLst/>
                <a:gdLst>
                  <a:gd name="T0" fmla="*/ 0 w 194"/>
                  <a:gd name="T1" fmla="*/ 170 h 252"/>
                  <a:gd name="T2" fmla="*/ 1 w 194"/>
                  <a:gd name="T3" fmla="*/ 129 h 252"/>
                  <a:gd name="T4" fmla="*/ 10 w 194"/>
                  <a:gd name="T5" fmla="*/ 84 h 252"/>
                  <a:gd name="T6" fmla="*/ 30 w 194"/>
                  <a:gd name="T7" fmla="*/ 42 h 252"/>
                  <a:gd name="T8" fmla="*/ 66 w 194"/>
                  <a:gd name="T9" fmla="*/ 9 h 252"/>
                  <a:gd name="T10" fmla="*/ 118 w 194"/>
                  <a:gd name="T11" fmla="*/ 5 h 252"/>
                  <a:gd name="T12" fmla="*/ 160 w 194"/>
                  <a:gd name="T13" fmla="*/ 39 h 252"/>
                  <a:gd name="T14" fmla="*/ 187 w 194"/>
                  <a:gd name="T15" fmla="*/ 102 h 252"/>
                  <a:gd name="T16" fmla="*/ 193 w 194"/>
                  <a:gd name="T17" fmla="*/ 159 h 252"/>
                  <a:gd name="T18" fmla="*/ 189 w 194"/>
                  <a:gd name="T19" fmla="*/ 207 h 252"/>
                  <a:gd name="T20" fmla="*/ 163 w 194"/>
                  <a:gd name="T21" fmla="*/ 245 h 252"/>
                  <a:gd name="T22" fmla="*/ 130 w 194"/>
                  <a:gd name="T23" fmla="*/ 222 h 252"/>
                  <a:gd name="T24" fmla="*/ 120 w 194"/>
                  <a:gd name="T25" fmla="*/ 167 h 252"/>
                  <a:gd name="T26" fmla="*/ 124 w 194"/>
                  <a:gd name="T27" fmla="*/ 111 h 25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94"/>
                  <a:gd name="T43" fmla="*/ 0 h 252"/>
                  <a:gd name="T44" fmla="*/ 194 w 194"/>
                  <a:gd name="T45" fmla="*/ 252 h 25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94" h="252">
                    <a:moveTo>
                      <a:pt x="0" y="170"/>
                    </a:moveTo>
                    <a:cubicBezTo>
                      <a:pt x="0" y="163"/>
                      <a:pt x="0" y="141"/>
                      <a:pt x="1" y="129"/>
                    </a:cubicBezTo>
                    <a:cubicBezTo>
                      <a:pt x="3" y="115"/>
                      <a:pt x="5" y="98"/>
                      <a:pt x="10" y="84"/>
                    </a:cubicBezTo>
                    <a:cubicBezTo>
                      <a:pt x="15" y="70"/>
                      <a:pt x="21" y="54"/>
                      <a:pt x="30" y="42"/>
                    </a:cubicBezTo>
                    <a:cubicBezTo>
                      <a:pt x="39" y="30"/>
                      <a:pt x="51" y="15"/>
                      <a:pt x="66" y="9"/>
                    </a:cubicBezTo>
                    <a:cubicBezTo>
                      <a:pt x="81" y="3"/>
                      <a:pt x="102" y="0"/>
                      <a:pt x="118" y="5"/>
                    </a:cubicBezTo>
                    <a:cubicBezTo>
                      <a:pt x="134" y="10"/>
                      <a:pt x="148" y="23"/>
                      <a:pt x="160" y="39"/>
                    </a:cubicBezTo>
                    <a:cubicBezTo>
                      <a:pt x="172" y="55"/>
                      <a:pt x="181" y="82"/>
                      <a:pt x="187" y="102"/>
                    </a:cubicBezTo>
                    <a:cubicBezTo>
                      <a:pt x="193" y="133"/>
                      <a:pt x="193" y="143"/>
                      <a:pt x="193" y="159"/>
                    </a:cubicBezTo>
                    <a:cubicBezTo>
                      <a:pt x="193" y="176"/>
                      <a:pt x="194" y="193"/>
                      <a:pt x="189" y="207"/>
                    </a:cubicBezTo>
                    <a:cubicBezTo>
                      <a:pt x="187" y="227"/>
                      <a:pt x="177" y="238"/>
                      <a:pt x="163" y="245"/>
                    </a:cubicBezTo>
                    <a:cubicBezTo>
                      <a:pt x="149" y="252"/>
                      <a:pt x="137" y="235"/>
                      <a:pt x="130" y="222"/>
                    </a:cubicBezTo>
                    <a:cubicBezTo>
                      <a:pt x="123" y="209"/>
                      <a:pt x="121" y="185"/>
                      <a:pt x="120" y="167"/>
                    </a:cubicBezTo>
                    <a:cubicBezTo>
                      <a:pt x="119" y="149"/>
                      <a:pt x="123" y="120"/>
                      <a:pt x="124" y="111"/>
                    </a:cubicBezTo>
                  </a:path>
                </a:pathLst>
              </a:cu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Freeform 31"/>
              <p:cNvSpPr>
                <a:spLocks noChangeAspect="1"/>
              </p:cNvSpPr>
              <p:nvPr/>
            </p:nvSpPr>
            <p:spPr bwMode="auto">
              <a:xfrm>
                <a:off x="1661" y="1527"/>
                <a:ext cx="194" cy="252"/>
              </a:xfrm>
              <a:custGeom>
                <a:avLst/>
                <a:gdLst>
                  <a:gd name="T0" fmla="*/ 0 w 194"/>
                  <a:gd name="T1" fmla="*/ 170 h 252"/>
                  <a:gd name="T2" fmla="*/ 1 w 194"/>
                  <a:gd name="T3" fmla="*/ 129 h 252"/>
                  <a:gd name="T4" fmla="*/ 10 w 194"/>
                  <a:gd name="T5" fmla="*/ 84 h 252"/>
                  <a:gd name="T6" fmla="*/ 30 w 194"/>
                  <a:gd name="T7" fmla="*/ 42 h 252"/>
                  <a:gd name="T8" fmla="*/ 66 w 194"/>
                  <a:gd name="T9" fmla="*/ 9 h 252"/>
                  <a:gd name="T10" fmla="*/ 118 w 194"/>
                  <a:gd name="T11" fmla="*/ 5 h 252"/>
                  <a:gd name="T12" fmla="*/ 160 w 194"/>
                  <a:gd name="T13" fmla="*/ 39 h 252"/>
                  <a:gd name="T14" fmla="*/ 187 w 194"/>
                  <a:gd name="T15" fmla="*/ 102 h 252"/>
                  <a:gd name="T16" fmla="*/ 193 w 194"/>
                  <a:gd name="T17" fmla="*/ 159 h 252"/>
                  <a:gd name="T18" fmla="*/ 189 w 194"/>
                  <a:gd name="T19" fmla="*/ 207 h 252"/>
                  <a:gd name="T20" fmla="*/ 163 w 194"/>
                  <a:gd name="T21" fmla="*/ 245 h 252"/>
                  <a:gd name="T22" fmla="*/ 130 w 194"/>
                  <a:gd name="T23" fmla="*/ 222 h 252"/>
                  <a:gd name="T24" fmla="*/ 120 w 194"/>
                  <a:gd name="T25" fmla="*/ 167 h 252"/>
                  <a:gd name="T26" fmla="*/ 124 w 194"/>
                  <a:gd name="T27" fmla="*/ 111 h 25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94"/>
                  <a:gd name="T43" fmla="*/ 0 h 252"/>
                  <a:gd name="T44" fmla="*/ 194 w 194"/>
                  <a:gd name="T45" fmla="*/ 252 h 25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94" h="252">
                    <a:moveTo>
                      <a:pt x="0" y="170"/>
                    </a:moveTo>
                    <a:cubicBezTo>
                      <a:pt x="0" y="163"/>
                      <a:pt x="0" y="141"/>
                      <a:pt x="1" y="129"/>
                    </a:cubicBezTo>
                    <a:cubicBezTo>
                      <a:pt x="3" y="115"/>
                      <a:pt x="5" y="98"/>
                      <a:pt x="10" y="84"/>
                    </a:cubicBezTo>
                    <a:cubicBezTo>
                      <a:pt x="15" y="70"/>
                      <a:pt x="21" y="54"/>
                      <a:pt x="30" y="42"/>
                    </a:cubicBezTo>
                    <a:cubicBezTo>
                      <a:pt x="39" y="30"/>
                      <a:pt x="51" y="15"/>
                      <a:pt x="66" y="9"/>
                    </a:cubicBezTo>
                    <a:cubicBezTo>
                      <a:pt x="81" y="3"/>
                      <a:pt x="102" y="0"/>
                      <a:pt x="118" y="5"/>
                    </a:cubicBezTo>
                    <a:cubicBezTo>
                      <a:pt x="134" y="10"/>
                      <a:pt x="148" y="23"/>
                      <a:pt x="160" y="39"/>
                    </a:cubicBezTo>
                    <a:cubicBezTo>
                      <a:pt x="172" y="55"/>
                      <a:pt x="181" y="82"/>
                      <a:pt x="187" y="102"/>
                    </a:cubicBezTo>
                    <a:cubicBezTo>
                      <a:pt x="193" y="133"/>
                      <a:pt x="193" y="143"/>
                      <a:pt x="193" y="159"/>
                    </a:cubicBezTo>
                    <a:cubicBezTo>
                      <a:pt x="193" y="176"/>
                      <a:pt x="194" y="193"/>
                      <a:pt x="189" y="207"/>
                    </a:cubicBezTo>
                    <a:cubicBezTo>
                      <a:pt x="187" y="227"/>
                      <a:pt x="177" y="238"/>
                      <a:pt x="163" y="245"/>
                    </a:cubicBezTo>
                    <a:cubicBezTo>
                      <a:pt x="149" y="252"/>
                      <a:pt x="137" y="235"/>
                      <a:pt x="130" y="222"/>
                    </a:cubicBezTo>
                    <a:cubicBezTo>
                      <a:pt x="123" y="209"/>
                      <a:pt x="121" y="185"/>
                      <a:pt x="120" y="167"/>
                    </a:cubicBezTo>
                    <a:cubicBezTo>
                      <a:pt x="119" y="149"/>
                      <a:pt x="123" y="120"/>
                      <a:pt x="124" y="111"/>
                    </a:cubicBezTo>
                  </a:path>
                </a:pathLst>
              </a:cu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Freeform 32"/>
              <p:cNvSpPr>
                <a:spLocks noChangeAspect="1"/>
              </p:cNvSpPr>
              <p:nvPr/>
            </p:nvSpPr>
            <p:spPr bwMode="auto">
              <a:xfrm>
                <a:off x="1781" y="1526"/>
                <a:ext cx="194" cy="252"/>
              </a:xfrm>
              <a:custGeom>
                <a:avLst/>
                <a:gdLst>
                  <a:gd name="T0" fmla="*/ 0 w 194"/>
                  <a:gd name="T1" fmla="*/ 170 h 252"/>
                  <a:gd name="T2" fmla="*/ 1 w 194"/>
                  <a:gd name="T3" fmla="*/ 129 h 252"/>
                  <a:gd name="T4" fmla="*/ 10 w 194"/>
                  <a:gd name="T5" fmla="*/ 84 h 252"/>
                  <a:gd name="T6" fmla="*/ 30 w 194"/>
                  <a:gd name="T7" fmla="*/ 42 h 252"/>
                  <a:gd name="T8" fmla="*/ 66 w 194"/>
                  <a:gd name="T9" fmla="*/ 9 h 252"/>
                  <a:gd name="T10" fmla="*/ 118 w 194"/>
                  <a:gd name="T11" fmla="*/ 5 h 252"/>
                  <a:gd name="T12" fmla="*/ 160 w 194"/>
                  <a:gd name="T13" fmla="*/ 39 h 252"/>
                  <a:gd name="T14" fmla="*/ 187 w 194"/>
                  <a:gd name="T15" fmla="*/ 102 h 252"/>
                  <a:gd name="T16" fmla="*/ 193 w 194"/>
                  <a:gd name="T17" fmla="*/ 159 h 252"/>
                  <a:gd name="T18" fmla="*/ 189 w 194"/>
                  <a:gd name="T19" fmla="*/ 207 h 252"/>
                  <a:gd name="T20" fmla="*/ 163 w 194"/>
                  <a:gd name="T21" fmla="*/ 245 h 252"/>
                  <a:gd name="T22" fmla="*/ 130 w 194"/>
                  <a:gd name="T23" fmla="*/ 222 h 252"/>
                  <a:gd name="T24" fmla="*/ 120 w 194"/>
                  <a:gd name="T25" fmla="*/ 167 h 252"/>
                  <a:gd name="T26" fmla="*/ 124 w 194"/>
                  <a:gd name="T27" fmla="*/ 111 h 25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94"/>
                  <a:gd name="T43" fmla="*/ 0 h 252"/>
                  <a:gd name="T44" fmla="*/ 194 w 194"/>
                  <a:gd name="T45" fmla="*/ 252 h 25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94" h="252">
                    <a:moveTo>
                      <a:pt x="0" y="170"/>
                    </a:moveTo>
                    <a:cubicBezTo>
                      <a:pt x="0" y="163"/>
                      <a:pt x="0" y="141"/>
                      <a:pt x="1" y="129"/>
                    </a:cubicBezTo>
                    <a:cubicBezTo>
                      <a:pt x="3" y="115"/>
                      <a:pt x="5" y="98"/>
                      <a:pt x="10" y="84"/>
                    </a:cubicBezTo>
                    <a:cubicBezTo>
                      <a:pt x="15" y="70"/>
                      <a:pt x="21" y="54"/>
                      <a:pt x="30" y="42"/>
                    </a:cubicBezTo>
                    <a:cubicBezTo>
                      <a:pt x="39" y="30"/>
                      <a:pt x="51" y="15"/>
                      <a:pt x="66" y="9"/>
                    </a:cubicBezTo>
                    <a:cubicBezTo>
                      <a:pt x="81" y="3"/>
                      <a:pt x="102" y="0"/>
                      <a:pt x="118" y="5"/>
                    </a:cubicBezTo>
                    <a:cubicBezTo>
                      <a:pt x="134" y="10"/>
                      <a:pt x="148" y="23"/>
                      <a:pt x="160" y="39"/>
                    </a:cubicBezTo>
                    <a:cubicBezTo>
                      <a:pt x="172" y="55"/>
                      <a:pt x="181" y="82"/>
                      <a:pt x="187" y="102"/>
                    </a:cubicBezTo>
                    <a:cubicBezTo>
                      <a:pt x="193" y="133"/>
                      <a:pt x="193" y="143"/>
                      <a:pt x="193" y="159"/>
                    </a:cubicBezTo>
                    <a:cubicBezTo>
                      <a:pt x="193" y="176"/>
                      <a:pt x="194" y="193"/>
                      <a:pt x="189" y="207"/>
                    </a:cubicBezTo>
                    <a:cubicBezTo>
                      <a:pt x="187" y="227"/>
                      <a:pt x="177" y="238"/>
                      <a:pt x="163" y="245"/>
                    </a:cubicBezTo>
                    <a:cubicBezTo>
                      <a:pt x="149" y="252"/>
                      <a:pt x="137" y="235"/>
                      <a:pt x="130" y="222"/>
                    </a:cubicBezTo>
                    <a:cubicBezTo>
                      <a:pt x="123" y="209"/>
                      <a:pt x="121" y="185"/>
                      <a:pt x="120" y="167"/>
                    </a:cubicBezTo>
                    <a:cubicBezTo>
                      <a:pt x="119" y="149"/>
                      <a:pt x="123" y="120"/>
                      <a:pt x="124" y="111"/>
                    </a:cubicBezTo>
                  </a:path>
                </a:pathLst>
              </a:cu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Freeform 33"/>
              <p:cNvSpPr>
                <a:spLocks noChangeAspect="1"/>
              </p:cNvSpPr>
              <p:nvPr/>
            </p:nvSpPr>
            <p:spPr bwMode="auto">
              <a:xfrm>
                <a:off x="1901" y="1527"/>
                <a:ext cx="194" cy="252"/>
              </a:xfrm>
              <a:custGeom>
                <a:avLst/>
                <a:gdLst>
                  <a:gd name="T0" fmla="*/ 0 w 194"/>
                  <a:gd name="T1" fmla="*/ 170 h 252"/>
                  <a:gd name="T2" fmla="*/ 1 w 194"/>
                  <a:gd name="T3" fmla="*/ 129 h 252"/>
                  <a:gd name="T4" fmla="*/ 10 w 194"/>
                  <a:gd name="T5" fmla="*/ 84 h 252"/>
                  <a:gd name="T6" fmla="*/ 30 w 194"/>
                  <a:gd name="T7" fmla="*/ 42 h 252"/>
                  <a:gd name="T8" fmla="*/ 66 w 194"/>
                  <a:gd name="T9" fmla="*/ 9 h 252"/>
                  <a:gd name="T10" fmla="*/ 118 w 194"/>
                  <a:gd name="T11" fmla="*/ 5 h 252"/>
                  <a:gd name="T12" fmla="*/ 160 w 194"/>
                  <a:gd name="T13" fmla="*/ 39 h 252"/>
                  <a:gd name="T14" fmla="*/ 187 w 194"/>
                  <a:gd name="T15" fmla="*/ 102 h 252"/>
                  <a:gd name="T16" fmla="*/ 193 w 194"/>
                  <a:gd name="T17" fmla="*/ 159 h 252"/>
                  <a:gd name="T18" fmla="*/ 189 w 194"/>
                  <a:gd name="T19" fmla="*/ 207 h 252"/>
                  <a:gd name="T20" fmla="*/ 163 w 194"/>
                  <a:gd name="T21" fmla="*/ 245 h 252"/>
                  <a:gd name="T22" fmla="*/ 130 w 194"/>
                  <a:gd name="T23" fmla="*/ 222 h 252"/>
                  <a:gd name="T24" fmla="*/ 120 w 194"/>
                  <a:gd name="T25" fmla="*/ 167 h 252"/>
                  <a:gd name="T26" fmla="*/ 124 w 194"/>
                  <a:gd name="T27" fmla="*/ 111 h 25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94"/>
                  <a:gd name="T43" fmla="*/ 0 h 252"/>
                  <a:gd name="T44" fmla="*/ 194 w 194"/>
                  <a:gd name="T45" fmla="*/ 252 h 25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94" h="252">
                    <a:moveTo>
                      <a:pt x="0" y="170"/>
                    </a:moveTo>
                    <a:cubicBezTo>
                      <a:pt x="0" y="163"/>
                      <a:pt x="0" y="141"/>
                      <a:pt x="1" y="129"/>
                    </a:cubicBezTo>
                    <a:cubicBezTo>
                      <a:pt x="3" y="115"/>
                      <a:pt x="5" y="98"/>
                      <a:pt x="10" y="84"/>
                    </a:cubicBezTo>
                    <a:cubicBezTo>
                      <a:pt x="15" y="70"/>
                      <a:pt x="21" y="54"/>
                      <a:pt x="30" y="42"/>
                    </a:cubicBezTo>
                    <a:cubicBezTo>
                      <a:pt x="39" y="30"/>
                      <a:pt x="51" y="15"/>
                      <a:pt x="66" y="9"/>
                    </a:cubicBezTo>
                    <a:cubicBezTo>
                      <a:pt x="81" y="3"/>
                      <a:pt x="102" y="0"/>
                      <a:pt x="118" y="5"/>
                    </a:cubicBezTo>
                    <a:cubicBezTo>
                      <a:pt x="134" y="10"/>
                      <a:pt x="148" y="23"/>
                      <a:pt x="160" y="39"/>
                    </a:cubicBezTo>
                    <a:cubicBezTo>
                      <a:pt x="172" y="55"/>
                      <a:pt x="181" y="82"/>
                      <a:pt x="187" y="102"/>
                    </a:cubicBezTo>
                    <a:cubicBezTo>
                      <a:pt x="193" y="133"/>
                      <a:pt x="193" y="143"/>
                      <a:pt x="193" y="159"/>
                    </a:cubicBezTo>
                    <a:cubicBezTo>
                      <a:pt x="193" y="176"/>
                      <a:pt x="194" y="193"/>
                      <a:pt x="189" y="207"/>
                    </a:cubicBezTo>
                    <a:cubicBezTo>
                      <a:pt x="187" y="227"/>
                      <a:pt x="177" y="238"/>
                      <a:pt x="163" y="245"/>
                    </a:cubicBezTo>
                    <a:cubicBezTo>
                      <a:pt x="149" y="252"/>
                      <a:pt x="137" y="235"/>
                      <a:pt x="130" y="222"/>
                    </a:cubicBezTo>
                    <a:cubicBezTo>
                      <a:pt x="123" y="209"/>
                      <a:pt x="121" y="185"/>
                      <a:pt x="120" y="167"/>
                    </a:cubicBezTo>
                    <a:cubicBezTo>
                      <a:pt x="119" y="149"/>
                      <a:pt x="123" y="120"/>
                      <a:pt x="124" y="111"/>
                    </a:cubicBezTo>
                  </a:path>
                </a:pathLst>
              </a:cu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Freeform 34"/>
              <p:cNvSpPr>
                <a:spLocks noChangeAspect="1"/>
              </p:cNvSpPr>
              <p:nvPr/>
            </p:nvSpPr>
            <p:spPr bwMode="auto">
              <a:xfrm>
                <a:off x="2021" y="1528"/>
                <a:ext cx="194" cy="252"/>
              </a:xfrm>
              <a:custGeom>
                <a:avLst/>
                <a:gdLst>
                  <a:gd name="T0" fmla="*/ 0 w 194"/>
                  <a:gd name="T1" fmla="*/ 170 h 252"/>
                  <a:gd name="T2" fmla="*/ 1 w 194"/>
                  <a:gd name="T3" fmla="*/ 129 h 252"/>
                  <a:gd name="T4" fmla="*/ 10 w 194"/>
                  <a:gd name="T5" fmla="*/ 84 h 252"/>
                  <a:gd name="T6" fmla="*/ 30 w 194"/>
                  <a:gd name="T7" fmla="*/ 42 h 252"/>
                  <a:gd name="T8" fmla="*/ 66 w 194"/>
                  <a:gd name="T9" fmla="*/ 9 h 252"/>
                  <a:gd name="T10" fmla="*/ 118 w 194"/>
                  <a:gd name="T11" fmla="*/ 5 h 252"/>
                  <a:gd name="T12" fmla="*/ 160 w 194"/>
                  <a:gd name="T13" fmla="*/ 39 h 252"/>
                  <a:gd name="T14" fmla="*/ 187 w 194"/>
                  <a:gd name="T15" fmla="*/ 102 h 252"/>
                  <a:gd name="T16" fmla="*/ 193 w 194"/>
                  <a:gd name="T17" fmla="*/ 159 h 252"/>
                  <a:gd name="T18" fmla="*/ 189 w 194"/>
                  <a:gd name="T19" fmla="*/ 207 h 252"/>
                  <a:gd name="T20" fmla="*/ 163 w 194"/>
                  <a:gd name="T21" fmla="*/ 245 h 252"/>
                  <a:gd name="T22" fmla="*/ 130 w 194"/>
                  <a:gd name="T23" fmla="*/ 222 h 252"/>
                  <a:gd name="T24" fmla="*/ 120 w 194"/>
                  <a:gd name="T25" fmla="*/ 167 h 252"/>
                  <a:gd name="T26" fmla="*/ 124 w 194"/>
                  <a:gd name="T27" fmla="*/ 111 h 25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94"/>
                  <a:gd name="T43" fmla="*/ 0 h 252"/>
                  <a:gd name="T44" fmla="*/ 194 w 194"/>
                  <a:gd name="T45" fmla="*/ 252 h 25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94" h="252">
                    <a:moveTo>
                      <a:pt x="0" y="170"/>
                    </a:moveTo>
                    <a:cubicBezTo>
                      <a:pt x="0" y="163"/>
                      <a:pt x="0" y="141"/>
                      <a:pt x="1" y="129"/>
                    </a:cubicBezTo>
                    <a:cubicBezTo>
                      <a:pt x="3" y="115"/>
                      <a:pt x="5" y="98"/>
                      <a:pt x="10" y="84"/>
                    </a:cubicBezTo>
                    <a:cubicBezTo>
                      <a:pt x="15" y="70"/>
                      <a:pt x="21" y="54"/>
                      <a:pt x="30" y="42"/>
                    </a:cubicBezTo>
                    <a:cubicBezTo>
                      <a:pt x="39" y="30"/>
                      <a:pt x="51" y="15"/>
                      <a:pt x="66" y="9"/>
                    </a:cubicBezTo>
                    <a:cubicBezTo>
                      <a:pt x="81" y="3"/>
                      <a:pt x="102" y="0"/>
                      <a:pt x="118" y="5"/>
                    </a:cubicBezTo>
                    <a:cubicBezTo>
                      <a:pt x="134" y="10"/>
                      <a:pt x="148" y="23"/>
                      <a:pt x="160" y="39"/>
                    </a:cubicBezTo>
                    <a:cubicBezTo>
                      <a:pt x="172" y="55"/>
                      <a:pt x="181" y="82"/>
                      <a:pt x="187" y="102"/>
                    </a:cubicBezTo>
                    <a:cubicBezTo>
                      <a:pt x="193" y="133"/>
                      <a:pt x="193" y="143"/>
                      <a:pt x="193" y="159"/>
                    </a:cubicBezTo>
                    <a:cubicBezTo>
                      <a:pt x="193" y="176"/>
                      <a:pt x="194" y="193"/>
                      <a:pt x="189" y="207"/>
                    </a:cubicBezTo>
                    <a:cubicBezTo>
                      <a:pt x="187" y="227"/>
                      <a:pt x="177" y="238"/>
                      <a:pt x="163" y="245"/>
                    </a:cubicBezTo>
                    <a:cubicBezTo>
                      <a:pt x="149" y="252"/>
                      <a:pt x="137" y="235"/>
                      <a:pt x="130" y="222"/>
                    </a:cubicBezTo>
                    <a:cubicBezTo>
                      <a:pt x="123" y="209"/>
                      <a:pt x="121" y="185"/>
                      <a:pt x="120" y="167"/>
                    </a:cubicBezTo>
                    <a:cubicBezTo>
                      <a:pt x="119" y="149"/>
                      <a:pt x="123" y="120"/>
                      <a:pt x="124" y="111"/>
                    </a:cubicBezTo>
                  </a:path>
                </a:pathLst>
              </a:cu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Freeform 35"/>
              <p:cNvSpPr>
                <a:spLocks noChangeAspect="1"/>
              </p:cNvSpPr>
              <p:nvPr/>
            </p:nvSpPr>
            <p:spPr bwMode="auto">
              <a:xfrm>
                <a:off x="2141" y="1529"/>
                <a:ext cx="194" cy="252"/>
              </a:xfrm>
              <a:custGeom>
                <a:avLst/>
                <a:gdLst>
                  <a:gd name="T0" fmla="*/ 0 w 194"/>
                  <a:gd name="T1" fmla="*/ 170 h 252"/>
                  <a:gd name="T2" fmla="*/ 1 w 194"/>
                  <a:gd name="T3" fmla="*/ 129 h 252"/>
                  <a:gd name="T4" fmla="*/ 10 w 194"/>
                  <a:gd name="T5" fmla="*/ 84 h 252"/>
                  <a:gd name="T6" fmla="*/ 30 w 194"/>
                  <a:gd name="T7" fmla="*/ 42 h 252"/>
                  <a:gd name="T8" fmla="*/ 66 w 194"/>
                  <a:gd name="T9" fmla="*/ 9 h 252"/>
                  <a:gd name="T10" fmla="*/ 118 w 194"/>
                  <a:gd name="T11" fmla="*/ 5 h 252"/>
                  <a:gd name="T12" fmla="*/ 160 w 194"/>
                  <a:gd name="T13" fmla="*/ 39 h 252"/>
                  <a:gd name="T14" fmla="*/ 187 w 194"/>
                  <a:gd name="T15" fmla="*/ 102 h 252"/>
                  <a:gd name="T16" fmla="*/ 193 w 194"/>
                  <a:gd name="T17" fmla="*/ 159 h 252"/>
                  <a:gd name="T18" fmla="*/ 189 w 194"/>
                  <a:gd name="T19" fmla="*/ 207 h 252"/>
                  <a:gd name="T20" fmla="*/ 163 w 194"/>
                  <a:gd name="T21" fmla="*/ 245 h 252"/>
                  <a:gd name="T22" fmla="*/ 130 w 194"/>
                  <a:gd name="T23" fmla="*/ 222 h 252"/>
                  <a:gd name="T24" fmla="*/ 120 w 194"/>
                  <a:gd name="T25" fmla="*/ 167 h 252"/>
                  <a:gd name="T26" fmla="*/ 124 w 194"/>
                  <a:gd name="T27" fmla="*/ 111 h 25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94"/>
                  <a:gd name="T43" fmla="*/ 0 h 252"/>
                  <a:gd name="T44" fmla="*/ 194 w 194"/>
                  <a:gd name="T45" fmla="*/ 252 h 25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94" h="252">
                    <a:moveTo>
                      <a:pt x="0" y="170"/>
                    </a:moveTo>
                    <a:cubicBezTo>
                      <a:pt x="0" y="163"/>
                      <a:pt x="0" y="141"/>
                      <a:pt x="1" y="129"/>
                    </a:cubicBezTo>
                    <a:cubicBezTo>
                      <a:pt x="3" y="115"/>
                      <a:pt x="5" y="98"/>
                      <a:pt x="10" y="84"/>
                    </a:cubicBezTo>
                    <a:cubicBezTo>
                      <a:pt x="15" y="70"/>
                      <a:pt x="21" y="54"/>
                      <a:pt x="30" y="42"/>
                    </a:cubicBezTo>
                    <a:cubicBezTo>
                      <a:pt x="39" y="30"/>
                      <a:pt x="51" y="15"/>
                      <a:pt x="66" y="9"/>
                    </a:cubicBezTo>
                    <a:cubicBezTo>
                      <a:pt x="81" y="3"/>
                      <a:pt x="102" y="0"/>
                      <a:pt x="118" y="5"/>
                    </a:cubicBezTo>
                    <a:cubicBezTo>
                      <a:pt x="134" y="10"/>
                      <a:pt x="148" y="23"/>
                      <a:pt x="160" y="39"/>
                    </a:cubicBezTo>
                    <a:cubicBezTo>
                      <a:pt x="172" y="55"/>
                      <a:pt x="181" y="82"/>
                      <a:pt x="187" y="102"/>
                    </a:cubicBezTo>
                    <a:cubicBezTo>
                      <a:pt x="193" y="133"/>
                      <a:pt x="193" y="143"/>
                      <a:pt x="193" y="159"/>
                    </a:cubicBezTo>
                    <a:cubicBezTo>
                      <a:pt x="193" y="176"/>
                      <a:pt x="194" y="193"/>
                      <a:pt x="189" y="207"/>
                    </a:cubicBezTo>
                    <a:cubicBezTo>
                      <a:pt x="187" y="227"/>
                      <a:pt x="177" y="238"/>
                      <a:pt x="163" y="245"/>
                    </a:cubicBezTo>
                    <a:cubicBezTo>
                      <a:pt x="149" y="252"/>
                      <a:pt x="137" y="235"/>
                      <a:pt x="130" y="222"/>
                    </a:cubicBezTo>
                    <a:cubicBezTo>
                      <a:pt x="123" y="209"/>
                      <a:pt x="121" y="185"/>
                      <a:pt x="120" y="167"/>
                    </a:cubicBezTo>
                    <a:cubicBezTo>
                      <a:pt x="119" y="149"/>
                      <a:pt x="123" y="120"/>
                      <a:pt x="124" y="111"/>
                    </a:cubicBezTo>
                  </a:path>
                </a:pathLst>
              </a:cu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Freeform 36"/>
              <p:cNvSpPr>
                <a:spLocks noChangeAspect="1"/>
              </p:cNvSpPr>
              <p:nvPr/>
            </p:nvSpPr>
            <p:spPr bwMode="auto">
              <a:xfrm>
                <a:off x="2261" y="1530"/>
                <a:ext cx="194" cy="252"/>
              </a:xfrm>
              <a:custGeom>
                <a:avLst/>
                <a:gdLst>
                  <a:gd name="T0" fmla="*/ 0 w 194"/>
                  <a:gd name="T1" fmla="*/ 170 h 252"/>
                  <a:gd name="T2" fmla="*/ 1 w 194"/>
                  <a:gd name="T3" fmla="*/ 129 h 252"/>
                  <a:gd name="T4" fmla="*/ 10 w 194"/>
                  <a:gd name="T5" fmla="*/ 84 h 252"/>
                  <a:gd name="T6" fmla="*/ 30 w 194"/>
                  <a:gd name="T7" fmla="*/ 42 h 252"/>
                  <a:gd name="T8" fmla="*/ 66 w 194"/>
                  <a:gd name="T9" fmla="*/ 9 h 252"/>
                  <a:gd name="T10" fmla="*/ 118 w 194"/>
                  <a:gd name="T11" fmla="*/ 5 h 252"/>
                  <a:gd name="T12" fmla="*/ 160 w 194"/>
                  <a:gd name="T13" fmla="*/ 39 h 252"/>
                  <a:gd name="T14" fmla="*/ 187 w 194"/>
                  <a:gd name="T15" fmla="*/ 102 h 252"/>
                  <a:gd name="T16" fmla="*/ 193 w 194"/>
                  <a:gd name="T17" fmla="*/ 159 h 252"/>
                  <a:gd name="T18" fmla="*/ 189 w 194"/>
                  <a:gd name="T19" fmla="*/ 207 h 252"/>
                  <a:gd name="T20" fmla="*/ 163 w 194"/>
                  <a:gd name="T21" fmla="*/ 245 h 252"/>
                  <a:gd name="T22" fmla="*/ 130 w 194"/>
                  <a:gd name="T23" fmla="*/ 222 h 252"/>
                  <a:gd name="T24" fmla="*/ 120 w 194"/>
                  <a:gd name="T25" fmla="*/ 167 h 252"/>
                  <a:gd name="T26" fmla="*/ 124 w 194"/>
                  <a:gd name="T27" fmla="*/ 111 h 25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94"/>
                  <a:gd name="T43" fmla="*/ 0 h 252"/>
                  <a:gd name="T44" fmla="*/ 194 w 194"/>
                  <a:gd name="T45" fmla="*/ 252 h 25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94" h="252">
                    <a:moveTo>
                      <a:pt x="0" y="170"/>
                    </a:moveTo>
                    <a:cubicBezTo>
                      <a:pt x="0" y="163"/>
                      <a:pt x="0" y="141"/>
                      <a:pt x="1" y="129"/>
                    </a:cubicBezTo>
                    <a:cubicBezTo>
                      <a:pt x="3" y="115"/>
                      <a:pt x="5" y="98"/>
                      <a:pt x="10" y="84"/>
                    </a:cubicBezTo>
                    <a:cubicBezTo>
                      <a:pt x="15" y="70"/>
                      <a:pt x="21" y="54"/>
                      <a:pt x="30" y="42"/>
                    </a:cubicBezTo>
                    <a:cubicBezTo>
                      <a:pt x="39" y="30"/>
                      <a:pt x="51" y="15"/>
                      <a:pt x="66" y="9"/>
                    </a:cubicBezTo>
                    <a:cubicBezTo>
                      <a:pt x="81" y="3"/>
                      <a:pt x="102" y="0"/>
                      <a:pt x="118" y="5"/>
                    </a:cubicBezTo>
                    <a:cubicBezTo>
                      <a:pt x="134" y="10"/>
                      <a:pt x="148" y="23"/>
                      <a:pt x="160" y="39"/>
                    </a:cubicBezTo>
                    <a:cubicBezTo>
                      <a:pt x="172" y="55"/>
                      <a:pt x="181" y="82"/>
                      <a:pt x="187" y="102"/>
                    </a:cubicBezTo>
                    <a:cubicBezTo>
                      <a:pt x="193" y="133"/>
                      <a:pt x="193" y="143"/>
                      <a:pt x="193" y="159"/>
                    </a:cubicBezTo>
                    <a:cubicBezTo>
                      <a:pt x="193" y="176"/>
                      <a:pt x="194" y="193"/>
                      <a:pt x="189" y="207"/>
                    </a:cubicBezTo>
                    <a:cubicBezTo>
                      <a:pt x="187" y="227"/>
                      <a:pt x="177" y="238"/>
                      <a:pt x="163" y="245"/>
                    </a:cubicBezTo>
                    <a:cubicBezTo>
                      <a:pt x="149" y="252"/>
                      <a:pt x="137" y="235"/>
                      <a:pt x="130" y="222"/>
                    </a:cubicBezTo>
                    <a:cubicBezTo>
                      <a:pt x="123" y="209"/>
                      <a:pt x="121" y="185"/>
                      <a:pt x="120" y="167"/>
                    </a:cubicBezTo>
                    <a:cubicBezTo>
                      <a:pt x="119" y="149"/>
                      <a:pt x="123" y="120"/>
                      <a:pt x="124" y="111"/>
                    </a:cubicBezTo>
                  </a:path>
                </a:pathLst>
              </a:cu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Freeform 37"/>
              <p:cNvSpPr>
                <a:spLocks noChangeAspect="1"/>
              </p:cNvSpPr>
              <p:nvPr/>
            </p:nvSpPr>
            <p:spPr bwMode="auto">
              <a:xfrm>
                <a:off x="2381" y="1531"/>
                <a:ext cx="194" cy="252"/>
              </a:xfrm>
              <a:custGeom>
                <a:avLst/>
                <a:gdLst>
                  <a:gd name="T0" fmla="*/ 0 w 194"/>
                  <a:gd name="T1" fmla="*/ 170 h 252"/>
                  <a:gd name="T2" fmla="*/ 1 w 194"/>
                  <a:gd name="T3" fmla="*/ 129 h 252"/>
                  <a:gd name="T4" fmla="*/ 10 w 194"/>
                  <a:gd name="T5" fmla="*/ 84 h 252"/>
                  <a:gd name="T6" fmla="*/ 30 w 194"/>
                  <a:gd name="T7" fmla="*/ 42 h 252"/>
                  <a:gd name="T8" fmla="*/ 66 w 194"/>
                  <a:gd name="T9" fmla="*/ 9 h 252"/>
                  <a:gd name="T10" fmla="*/ 118 w 194"/>
                  <a:gd name="T11" fmla="*/ 5 h 252"/>
                  <a:gd name="T12" fmla="*/ 160 w 194"/>
                  <a:gd name="T13" fmla="*/ 39 h 252"/>
                  <a:gd name="T14" fmla="*/ 187 w 194"/>
                  <a:gd name="T15" fmla="*/ 102 h 252"/>
                  <a:gd name="T16" fmla="*/ 193 w 194"/>
                  <a:gd name="T17" fmla="*/ 159 h 252"/>
                  <a:gd name="T18" fmla="*/ 189 w 194"/>
                  <a:gd name="T19" fmla="*/ 207 h 252"/>
                  <a:gd name="T20" fmla="*/ 163 w 194"/>
                  <a:gd name="T21" fmla="*/ 245 h 252"/>
                  <a:gd name="T22" fmla="*/ 130 w 194"/>
                  <a:gd name="T23" fmla="*/ 222 h 252"/>
                  <a:gd name="T24" fmla="*/ 120 w 194"/>
                  <a:gd name="T25" fmla="*/ 167 h 252"/>
                  <a:gd name="T26" fmla="*/ 124 w 194"/>
                  <a:gd name="T27" fmla="*/ 111 h 25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94"/>
                  <a:gd name="T43" fmla="*/ 0 h 252"/>
                  <a:gd name="T44" fmla="*/ 194 w 194"/>
                  <a:gd name="T45" fmla="*/ 252 h 25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94" h="252">
                    <a:moveTo>
                      <a:pt x="0" y="170"/>
                    </a:moveTo>
                    <a:cubicBezTo>
                      <a:pt x="0" y="163"/>
                      <a:pt x="0" y="141"/>
                      <a:pt x="1" y="129"/>
                    </a:cubicBezTo>
                    <a:cubicBezTo>
                      <a:pt x="3" y="115"/>
                      <a:pt x="5" y="98"/>
                      <a:pt x="10" y="84"/>
                    </a:cubicBezTo>
                    <a:cubicBezTo>
                      <a:pt x="15" y="70"/>
                      <a:pt x="21" y="54"/>
                      <a:pt x="30" y="42"/>
                    </a:cubicBezTo>
                    <a:cubicBezTo>
                      <a:pt x="39" y="30"/>
                      <a:pt x="51" y="15"/>
                      <a:pt x="66" y="9"/>
                    </a:cubicBezTo>
                    <a:cubicBezTo>
                      <a:pt x="81" y="3"/>
                      <a:pt x="102" y="0"/>
                      <a:pt x="118" y="5"/>
                    </a:cubicBezTo>
                    <a:cubicBezTo>
                      <a:pt x="134" y="10"/>
                      <a:pt x="148" y="23"/>
                      <a:pt x="160" y="39"/>
                    </a:cubicBezTo>
                    <a:cubicBezTo>
                      <a:pt x="172" y="55"/>
                      <a:pt x="181" y="82"/>
                      <a:pt x="187" y="102"/>
                    </a:cubicBezTo>
                    <a:cubicBezTo>
                      <a:pt x="193" y="133"/>
                      <a:pt x="193" y="143"/>
                      <a:pt x="193" y="159"/>
                    </a:cubicBezTo>
                    <a:cubicBezTo>
                      <a:pt x="193" y="176"/>
                      <a:pt x="194" y="193"/>
                      <a:pt x="189" y="207"/>
                    </a:cubicBezTo>
                    <a:cubicBezTo>
                      <a:pt x="187" y="227"/>
                      <a:pt x="177" y="238"/>
                      <a:pt x="163" y="245"/>
                    </a:cubicBezTo>
                    <a:cubicBezTo>
                      <a:pt x="149" y="252"/>
                      <a:pt x="137" y="235"/>
                      <a:pt x="130" y="222"/>
                    </a:cubicBezTo>
                    <a:cubicBezTo>
                      <a:pt x="123" y="209"/>
                      <a:pt x="121" y="185"/>
                      <a:pt x="120" y="167"/>
                    </a:cubicBezTo>
                    <a:cubicBezTo>
                      <a:pt x="119" y="149"/>
                      <a:pt x="123" y="120"/>
                      <a:pt x="124" y="111"/>
                    </a:cubicBezTo>
                  </a:path>
                </a:pathLst>
              </a:cu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Freeform 38"/>
              <p:cNvSpPr>
                <a:spLocks noChangeAspect="1"/>
              </p:cNvSpPr>
              <p:nvPr/>
            </p:nvSpPr>
            <p:spPr bwMode="auto">
              <a:xfrm>
                <a:off x="2501" y="1532"/>
                <a:ext cx="194" cy="252"/>
              </a:xfrm>
              <a:custGeom>
                <a:avLst/>
                <a:gdLst>
                  <a:gd name="T0" fmla="*/ 0 w 194"/>
                  <a:gd name="T1" fmla="*/ 170 h 252"/>
                  <a:gd name="T2" fmla="*/ 1 w 194"/>
                  <a:gd name="T3" fmla="*/ 129 h 252"/>
                  <a:gd name="T4" fmla="*/ 10 w 194"/>
                  <a:gd name="T5" fmla="*/ 84 h 252"/>
                  <a:gd name="T6" fmla="*/ 30 w 194"/>
                  <a:gd name="T7" fmla="*/ 42 h 252"/>
                  <a:gd name="T8" fmla="*/ 66 w 194"/>
                  <a:gd name="T9" fmla="*/ 9 h 252"/>
                  <a:gd name="T10" fmla="*/ 118 w 194"/>
                  <a:gd name="T11" fmla="*/ 5 h 252"/>
                  <a:gd name="T12" fmla="*/ 160 w 194"/>
                  <a:gd name="T13" fmla="*/ 39 h 252"/>
                  <a:gd name="T14" fmla="*/ 187 w 194"/>
                  <a:gd name="T15" fmla="*/ 102 h 252"/>
                  <a:gd name="T16" fmla="*/ 193 w 194"/>
                  <a:gd name="T17" fmla="*/ 159 h 252"/>
                  <a:gd name="T18" fmla="*/ 189 w 194"/>
                  <a:gd name="T19" fmla="*/ 207 h 252"/>
                  <a:gd name="T20" fmla="*/ 163 w 194"/>
                  <a:gd name="T21" fmla="*/ 245 h 252"/>
                  <a:gd name="T22" fmla="*/ 130 w 194"/>
                  <a:gd name="T23" fmla="*/ 222 h 252"/>
                  <a:gd name="T24" fmla="*/ 120 w 194"/>
                  <a:gd name="T25" fmla="*/ 167 h 252"/>
                  <a:gd name="T26" fmla="*/ 124 w 194"/>
                  <a:gd name="T27" fmla="*/ 111 h 25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94"/>
                  <a:gd name="T43" fmla="*/ 0 h 252"/>
                  <a:gd name="T44" fmla="*/ 194 w 194"/>
                  <a:gd name="T45" fmla="*/ 252 h 25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94" h="252">
                    <a:moveTo>
                      <a:pt x="0" y="170"/>
                    </a:moveTo>
                    <a:cubicBezTo>
                      <a:pt x="0" y="163"/>
                      <a:pt x="0" y="141"/>
                      <a:pt x="1" y="129"/>
                    </a:cubicBezTo>
                    <a:cubicBezTo>
                      <a:pt x="3" y="115"/>
                      <a:pt x="5" y="98"/>
                      <a:pt x="10" y="84"/>
                    </a:cubicBezTo>
                    <a:cubicBezTo>
                      <a:pt x="15" y="70"/>
                      <a:pt x="21" y="54"/>
                      <a:pt x="30" y="42"/>
                    </a:cubicBezTo>
                    <a:cubicBezTo>
                      <a:pt x="39" y="30"/>
                      <a:pt x="51" y="15"/>
                      <a:pt x="66" y="9"/>
                    </a:cubicBezTo>
                    <a:cubicBezTo>
                      <a:pt x="81" y="3"/>
                      <a:pt x="102" y="0"/>
                      <a:pt x="118" y="5"/>
                    </a:cubicBezTo>
                    <a:cubicBezTo>
                      <a:pt x="134" y="10"/>
                      <a:pt x="148" y="23"/>
                      <a:pt x="160" y="39"/>
                    </a:cubicBezTo>
                    <a:cubicBezTo>
                      <a:pt x="172" y="55"/>
                      <a:pt x="181" y="82"/>
                      <a:pt x="187" y="102"/>
                    </a:cubicBezTo>
                    <a:cubicBezTo>
                      <a:pt x="193" y="133"/>
                      <a:pt x="193" y="143"/>
                      <a:pt x="193" y="159"/>
                    </a:cubicBezTo>
                    <a:cubicBezTo>
                      <a:pt x="193" y="176"/>
                      <a:pt x="194" y="193"/>
                      <a:pt x="189" y="207"/>
                    </a:cubicBezTo>
                    <a:cubicBezTo>
                      <a:pt x="187" y="227"/>
                      <a:pt x="177" y="238"/>
                      <a:pt x="163" y="245"/>
                    </a:cubicBezTo>
                    <a:cubicBezTo>
                      <a:pt x="149" y="252"/>
                      <a:pt x="137" y="235"/>
                      <a:pt x="130" y="222"/>
                    </a:cubicBezTo>
                    <a:cubicBezTo>
                      <a:pt x="123" y="209"/>
                      <a:pt x="121" y="185"/>
                      <a:pt x="120" y="167"/>
                    </a:cubicBezTo>
                    <a:cubicBezTo>
                      <a:pt x="119" y="149"/>
                      <a:pt x="123" y="120"/>
                      <a:pt x="124" y="111"/>
                    </a:cubicBezTo>
                  </a:path>
                </a:pathLst>
              </a:cu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Freeform 39"/>
              <p:cNvSpPr>
                <a:spLocks noChangeAspect="1"/>
              </p:cNvSpPr>
              <p:nvPr/>
            </p:nvSpPr>
            <p:spPr bwMode="auto">
              <a:xfrm>
                <a:off x="2621" y="1530"/>
                <a:ext cx="207" cy="173"/>
              </a:xfrm>
              <a:custGeom>
                <a:avLst/>
                <a:gdLst>
                  <a:gd name="T0" fmla="*/ 0 w 207"/>
                  <a:gd name="T1" fmla="*/ 173 h 173"/>
                  <a:gd name="T2" fmla="*/ 1 w 207"/>
                  <a:gd name="T3" fmla="*/ 132 h 173"/>
                  <a:gd name="T4" fmla="*/ 10 w 207"/>
                  <a:gd name="T5" fmla="*/ 87 h 173"/>
                  <a:gd name="T6" fmla="*/ 30 w 207"/>
                  <a:gd name="T7" fmla="*/ 45 h 173"/>
                  <a:gd name="T8" fmla="*/ 66 w 207"/>
                  <a:gd name="T9" fmla="*/ 8 h 173"/>
                  <a:gd name="T10" fmla="*/ 106 w 207"/>
                  <a:gd name="T11" fmla="*/ 2 h 173"/>
                  <a:gd name="T12" fmla="*/ 136 w 207"/>
                  <a:gd name="T13" fmla="*/ 21 h 173"/>
                  <a:gd name="T14" fmla="*/ 160 w 207"/>
                  <a:gd name="T15" fmla="*/ 68 h 173"/>
                  <a:gd name="T16" fmla="*/ 166 w 207"/>
                  <a:gd name="T17" fmla="*/ 113 h 173"/>
                  <a:gd name="T18" fmla="*/ 169 w 207"/>
                  <a:gd name="T19" fmla="*/ 131 h 173"/>
                  <a:gd name="T20" fmla="*/ 207 w 207"/>
                  <a:gd name="T21" fmla="*/ 132 h 17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7"/>
                  <a:gd name="T34" fmla="*/ 0 h 173"/>
                  <a:gd name="T35" fmla="*/ 207 w 207"/>
                  <a:gd name="T36" fmla="*/ 173 h 17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7" h="173">
                    <a:moveTo>
                      <a:pt x="0" y="173"/>
                    </a:moveTo>
                    <a:cubicBezTo>
                      <a:pt x="0" y="166"/>
                      <a:pt x="0" y="144"/>
                      <a:pt x="1" y="132"/>
                    </a:cubicBezTo>
                    <a:cubicBezTo>
                      <a:pt x="3" y="118"/>
                      <a:pt x="5" y="101"/>
                      <a:pt x="10" y="87"/>
                    </a:cubicBezTo>
                    <a:cubicBezTo>
                      <a:pt x="15" y="73"/>
                      <a:pt x="21" y="58"/>
                      <a:pt x="30" y="45"/>
                    </a:cubicBezTo>
                    <a:cubicBezTo>
                      <a:pt x="39" y="32"/>
                      <a:pt x="53" y="15"/>
                      <a:pt x="66" y="8"/>
                    </a:cubicBezTo>
                    <a:cubicBezTo>
                      <a:pt x="79" y="1"/>
                      <a:pt x="94" y="0"/>
                      <a:pt x="106" y="2"/>
                    </a:cubicBezTo>
                    <a:cubicBezTo>
                      <a:pt x="118" y="4"/>
                      <a:pt x="127" y="10"/>
                      <a:pt x="136" y="21"/>
                    </a:cubicBezTo>
                    <a:cubicBezTo>
                      <a:pt x="145" y="32"/>
                      <a:pt x="155" y="53"/>
                      <a:pt x="160" y="68"/>
                    </a:cubicBezTo>
                    <a:cubicBezTo>
                      <a:pt x="165" y="83"/>
                      <a:pt x="163" y="96"/>
                      <a:pt x="166" y="113"/>
                    </a:cubicBezTo>
                    <a:cubicBezTo>
                      <a:pt x="169" y="130"/>
                      <a:pt x="162" y="128"/>
                      <a:pt x="169" y="131"/>
                    </a:cubicBezTo>
                    <a:cubicBezTo>
                      <a:pt x="176" y="134"/>
                      <a:pt x="199" y="132"/>
                      <a:pt x="207" y="132"/>
                    </a:cubicBezTo>
                  </a:path>
                </a:pathLst>
              </a:cu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0"/>
              <p:cNvSpPr>
                <a:spLocks noChangeShapeType="1"/>
              </p:cNvSpPr>
              <p:nvPr/>
            </p:nvSpPr>
            <p:spPr bwMode="auto">
              <a:xfrm>
                <a:off x="1156" y="1663"/>
                <a:ext cx="67" cy="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" name="Rectangle 43"/>
            <p:cNvSpPr>
              <a:spLocks noChangeArrowheads="1"/>
            </p:cNvSpPr>
            <p:nvPr/>
          </p:nvSpPr>
          <p:spPr bwMode="auto">
            <a:xfrm>
              <a:off x="3498" y="122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b="1" i="1" dirty="0">
                  <a:latin typeface="Times New Roman" pitchFamily="18" charset="0"/>
                </a:rPr>
                <a:t>k</a:t>
              </a:r>
              <a:endParaRPr kumimoji="1" lang="en-US" altLang="zh-CN" sz="2400" b="1" baseline="-25000" dirty="0">
                <a:latin typeface="Times New Roman" pitchFamily="18" charset="0"/>
              </a:endParaRPr>
            </a:p>
          </p:txBody>
        </p:sp>
        <p:sp>
          <p:nvSpPr>
            <p:cNvPr id="26" name="Rectangle 44"/>
            <p:cNvSpPr>
              <a:spLocks noChangeArrowheads="1"/>
            </p:cNvSpPr>
            <p:nvPr/>
          </p:nvSpPr>
          <p:spPr bwMode="auto">
            <a:xfrm>
              <a:off x="5203" y="120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latin typeface="Times New Roman" pitchFamily="18" charset="0"/>
                </a:rPr>
                <a:t>x</a:t>
              </a:r>
              <a:endParaRPr kumimoji="1" lang="en-US" altLang="zh-CN" sz="2400" b="1" baseline="-25000">
                <a:latin typeface="Times New Roman" pitchFamily="18" charset="0"/>
              </a:endParaRPr>
            </a:p>
          </p:txBody>
        </p:sp>
        <p:sp>
          <p:nvSpPr>
            <p:cNvPr id="27" name="Rectangle 46"/>
            <p:cNvSpPr>
              <a:spLocks noChangeArrowheads="1"/>
            </p:cNvSpPr>
            <p:nvPr/>
          </p:nvSpPr>
          <p:spPr bwMode="auto">
            <a:xfrm>
              <a:off x="2835" y="630"/>
              <a:ext cx="90" cy="635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48"/>
            <p:cNvSpPr>
              <a:spLocks noChangeShapeType="1"/>
            </p:cNvSpPr>
            <p:nvPr/>
          </p:nvSpPr>
          <p:spPr bwMode="auto">
            <a:xfrm>
              <a:off x="2917" y="620"/>
              <a:ext cx="0" cy="36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49"/>
            <p:cNvSpPr>
              <a:spLocks noChangeShapeType="1"/>
            </p:cNvSpPr>
            <p:nvPr/>
          </p:nvSpPr>
          <p:spPr bwMode="auto">
            <a:xfrm>
              <a:off x="4232" y="602"/>
              <a:ext cx="0" cy="36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50"/>
            <p:cNvSpPr>
              <a:spLocks noChangeShapeType="1"/>
            </p:cNvSpPr>
            <p:nvPr/>
          </p:nvSpPr>
          <p:spPr bwMode="auto">
            <a:xfrm>
              <a:off x="2922" y="747"/>
              <a:ext cx="131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lg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51"/>
            <p:cNvSpPr>
              <a:spLocks noChangeArrowheads="1"/>
            </p:cNvSpPr>
            <p:nvPr/>
          </p:nvSpPr>
          <p:spPr bwMode="auto">
            <a:xfrm>
              <a:off x="3468" y="46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itchFamily="18" charset="0"/>
                </a:rPr>
                <a:t>l</a:t>
              </a:r>
              <a:r>
                <a:rPr kumimoji="1" lang="en-US" altLang="zh-CN" sz="2400" b="1" i="1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3" name="Line 52"/>
            <p:cNvSpPr>
              <a:spLocks noChangeShapeType="1"/>
            </p:cNvSpPr>
            <p:nvPr/>
          </p:nvSpPr>
          <p:spPr bwMode="auto">
            <a:xfrm>
              <a:off x="4587" y="627"/>
              <a:ext cx="0" cy="36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53"/>
            <p:cNvSpPr>
              <a:spLocks noChangeShapeType="1"/>
            </p:cNvSpPr>
            <p:nvPr/>
          </p:nvSpPr>
          <p:spPr bwMode="auto">
            <a:xfrm>
              <a:off x="4223" y="746"/>
              <a:ext cx="36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lg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Rectangle 54"/>
            <p:cNvSpPr>
              <a:spLocks noChangeArrowheads="1"/>
            </p:cNvSpPr>
            <p:nvPr/>
          </p:nvSpPr>
          <p:spPr bwMode="auto">
            <a:xfrm>
              <a:off x="4296" y="45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latin typeface="Times New Roman" pitchFamily="18" charset="0"/>
                </a:rPr>
                <a:t>x</a:t>
              </a:r>
              <a:endParaRPr kumimoji="1" lang="en-US" altLang="zh-CN" sz="2400" b="1" baseline="-25000">
                <a:latin typeface="Times New Roman" pitchFamily="18" charset="0"/>
              </a:endParaRPr>
            </a:p>
          </p:txBody>
        </p:sp>
        <p:sp>
          <p:nvSpPr>
            <p:cNvPr id="36" name="Oval 55"/>
            <p:cNvSpPr>
              <a:spLocks noChangeAspect="1" noChangeArrowheads="1"/>
            </p:cNvSpPr>
            <p:nvPr/>
          </p:nvSpPr>
          <p:spPr bwMode="auto">
            <a:xfrm>
              <a:off x="4581" y="810"/>
              <a:ext cx="374" cy="37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99">
                    <a:alpha val="71001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Rectangle 56"/>
            <p:cNvSpPr>
              <a:spLocks noChangeAspect="1" noChangeArrowheads="1"/>
            </p:cNvSpPr>
            <p:nvPr/>
          </p:nvSpPr>
          <p:spPr bwMode="auto">
            <a:xfrm>
              <a:off x="4591" y="835"/>
              <a:ext cx="3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itchFamily="18" charset="0"/>
                </a:rPr>
                <a:t> m</a:t>
              </a:r>
              <a:endParaRPr kumimoji="1" lang="en-US" altLang="zh-CN" sz="2400" b="1" baseline="-25000">
                <a:latin typeface="Times New Roman" pitchFamily="18" charset="0"/>
              </a:endParaRPr>
            </a:p>
          </p:txBody>
        </p:sp>
      </p:grp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971550" y="2827359"/>
            <a:ext cx="7056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（回复力：使物体返回平衡位置并总是指向平衡位置的力</a:t>
            </a:r>
            <a:r>
              <a:rPr lang="en-US" altLang="zh-CN" sz="2000" b="1"/>
              <a:t>.</a:t>
            </a:r>
            <a:r>
              <a:rPr lang="zh-CN" altLang="en-US" sz="2000" b="1"/>
              <a:t>）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971550" y="2395559"/>
            <a:ext cx="6913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/>
              <a:t>产生机械振动的两个基本原因：回复力 </a:t>
            </a:r>
            <a:r>
              <a:rPr lang="en-US" altLang="zh-CN" sz="2400" b="1" dirty="0"/>
              <a:t>&amp; </a:t>
            </a:r>
            <a:r>
              <a:rPr lang="zh-CN" altLang="en-US" sz="2400" b="1" dirty="0"/>
              <a:t>惯性。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2" grpId="0" animBg="1"/>
      <p:bldP spid="14" grpId="0" animBg="1"/>
      <p:bldP spid="16" grpId="0" animBg="1"/>
      <p:bldP spid="17" grpId="0"/>
      <p:bldP spid="52" grpId="0"/>
      <p:bldP spid="5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60923" y="214290"/>
            <a:ext cx="562215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两个相互垂直谐振动的合成</a:t>
            </a: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628650" y="968398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</a:rPr>
              <a:t>1. </a:t>
            </a: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同频率</a:t>
            </a: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955675" y="167483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分振动</a:t>
            </a:r>
            <a:endParaRPr kumimoji="1" lang="zh-CN" altLang="en-US" sz="2400" dirty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939800" y="283053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合运动</a:t>
            </a:r>
          </a:p>
        </p:txBody>
      </p:sp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188913" y="3654448"/>
            <a:ext cx="287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&amp;"/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latin typeface="Times New Roman" pitchFamily="18" charset="0"/>
              </a:rPr>
              <a:t>讨论    </a:t>
            </a:r>
          </a:p>
        </p:txBody>
      </p:sp>
      <p:sp>
        <p:nvSpPr>
          <p:cNvPr id="13" name="Text Box 28"/>
          <p:cNvSpPr txBox="1">
            <a:spLocks noChangeArrowheads="1"/>
          </p:cNvSpPr>
          <p:nvPr/>
        </p:nvSpPr>
        <p:spPr bwMode="auto">
          <a:xfrm>
            <a:off x="1331913" y="3632223"/>
            <a:ext cx="5903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当  </a:t>
            </a:r>
            <a:r>
              <a:rPr kumimoji="1" lang="zh-CN" altLang="en-US" sz="2400" b="1" i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 </a:t>
            </a:r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 </a:t>
            </a:r>
            <a:r>
              <a:rPr kumimoji="1" lang="en-US" altLang="zh-CN" sz="2400" b="1" i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 </a:t>
            </a:r>
            <a:r>
              <a:rPr kumimoji="1" lang="en-US" altLang="zh-CN" sz="2400" b="1" baseline="-25000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2 </a:t>
            </a:r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− </a:t>
            </a:r>
            <a:r>
              <a:rPr kumimoji="1" lang="en-US" altLang="zh-CN" sz="2400" b="1" i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 </a:t>
            </a:r>
            <a:r>
              <a:rPr kumimoji="1" lang="en-US" altLang="zh-CN" sz="2400" b="1" baseline="-25000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1</a:t>
            </a:r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 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k</a:t>
            </a:r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  (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k</a:t>
            </a: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为整数</a:t>
            </a:r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)</a:t>
            </a: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时</a:t>
            </a:r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,         </a:t>
            </a:r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1346200" y="5211785"/>
            <a:ext cx="644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当  </a:t>
            </a:r>
            <a:r>
              <a:rPr kumimoji="1" lang="zh-CN" altLang="en-US" sz="2400" b="1" i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 </a:t>
            </a:r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 ( 2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k</a:t>
            </a:r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 +1 ) /2 (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k</a:t>
            </a: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为整数</a:t>
            </a:r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)</a:t>
            </a: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时</a:t>
            </a:r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,     </a:t>
            </a:r>
          </a:p>
        </p:txBody>
      </p:sp>
      <p:sp>
        <p:nvSpPr>
          <p:cNvPr id="21" name="AutoShape 36"/>
          <p:cNvSpPr>
            <a:spLocks noChangeArrowheads="1"/>
          </p:cNvSpPr>
          <p:nvPr/>
        </p:nvSpPr>
        <p:spPr bwMode="auto">
          <a:xfrm>
            <a:off x="5341938" y="4530748"/>
            <a:ext cx="576262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rgbClr val="3399FF">
              <a:alpha val="50195"/>
            </a:srgbClr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32"/>
          <p:cNvGrpSpPr/>
          <p:nvPr/>
        </p:nvGrpSpPr>
        <p:grpSpPr>
          <a:xfrm>
            <a:off x="6267450" y="723923"/>
            <a:ext cx="2408238" cy="1944687"/>
            <a:chOff x="6267450" y="723923"/>
            <a:chExt cx="2408238" cy="1944687"/>
          </a:xfrm>
        </p:grpSpPr>
        <p:sp>
          <p:nvSpPr>
            <p:cNvPr id="22" name="Line 37"/>
            <p:cNvSpPr>
              <a:spLocks noChangeShapeType="1"/>
            </p:cNvSpPr>
            <p:nvPr/>
          </p:nvSpPr>
          <p:spPr bwMode="auto">
            <a:xfrm flipV="1">
              <a:off x="7419975" y="896960"/>
              <a:ext cx="0" cy="1771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8"/>
            <p:cNvSpPr>
              <a:spLocks noChangeShapeType="1"/>
            </p:cNvSpPr>
            <p:nvPr/>
          </p:nvSpPr>
          <p:spPr bwMode="auto">
            <a:xfrm>
              <a:off x="6267450" y="1876448"/>
              <a:ext cx="2305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39"/>
            <p:cNvSpPr>
              <a:spLocks noChangeArrowheads="1"/>
            </p:cNvSpPr>
            <p:nvPr/>
          </p:nvSpPr>
          <p:spPr bwMode="auto">
            <a:xfrm>
              <a:off x="6627813" y="1371623"/>
              <a:ext cx="1584325" cy="1008062"/>
            </a:xfrm>
            <a:prstGeom prst="rect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40"/>
            <p:cNvSpPr>
              <a:spLocks noChangeAspect="1" noChangeArrowheads="1"/>
            </p:cNvSpPr>
            <p:nvPr/>
          </p:nvSpPr>
          <p:spPr bwMode="auto">
            <a:xfrm>
              <a:off x="8183563" y="1846285"/>
              <a:ext cx="71437" cy="7143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41"/>
            <p:cNvSpPr>
              <a:spLocks noChangeAspect="1" noChangeArrowheads="1"/>
            </p:cNvSpPr>
            <p:nvPr/>
          </p:nvSpPr>
          <p:spPr bwMode="auto">
            <a:xfrm>
              <a:off x="7391400" y="1336698"/>
              <a:ext cx="71438" cy="7143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42"/>
            <p:cNvSpPr txBox="1">
              <a:spLocks noChangeArrowheads="1"/>
            </p:cNvSpPr>
            <p:nvPr/>
          </p:nvSpPr>
          <p:spPr bwMode="auto">
            <a:xfrm>
              <a:off x="8356600" y="1805010"/>
              <a:ext cx="3190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8" name="Text Box 43"/>
            <p:cNvSpPr txBox="1">
              <a:spLocks noChangeArrowheads="1"/>
            </p:cNvSpPr>
            <p:nvPr/>
          </p:nvSpPr>
          <p:spPr bwMode="auto">
            <a:xfrm>
              <a:off x="7072313" y="723923"/>
              <a:ext cx="3190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y</a:t>
              </a:r>
            </a:p>
          </p:txBody>
        </p:sp>
      </p:grpSp>
      <p:sp>
        <p:nvSpPr>
          <p:cNvPr id="29" name="AutoShape 78"/>
          <p:cNvSpPr>
            <a:spLocks/>
          </p:cNvSpPr>
          <p:nvPr/>
        </p:nvSpPr>
        <p:spPr bwMode="auto">
          <a:xfrm>
            <a:off x="2335194" y="1803389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dirty="0"/>
          </a:p>
        </p:txBody>
      </p:sp>
      <p:graphicFrame>
        <p:nvGraphicFramePr>
          <p:cNvPr id="30" name="Object 12"/>
          <p:cNvGraphicFramePr>
            <a:graphicFrameLocks noChangeAspect="1"/>
          </p:cNvGraphicFramePr>
          <p:nvPr/>
        </p:nvGraphicFramePr>
        <p:xfrm>
          <a:off x="2538413" y="1571625"/>
          <a:ext cx="244633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0" name="Equation" r:id="rId3" imgW="1193760" imgH="228600" progId="Equation.DSMT4">
                  <p:embed/>
                </p:oleObj>
              </mc:Choice>
              <mc:Fallback>
                <p:oleObj name="Equation" r:id="rId3" imgW="119376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1571625"/>
                        <a:ext cx="244633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3"/>
          <p:cNvGraphicFramePr>
            <a:graphicFrameLocks noChangeAspect="1"/>
          </p:cNvGraphicFramePr>
          <p:nvPr/>
        </p:nvGraphicFramePr>
        <p:xfrm>
          <a:off x="2506663" y="2000250"/>
          <a:ext cx="25495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1" name="Equation" r:id="rId5" imgW="1244520" imgH="228600" progId="Equation.DSMT4">
                  <p:embed/>
                </p:oleObj>
              </mc:Choice>
              <mc:Fallback>
                <p:oleObj name="Equation" r:id="rId5" imgW="124452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2000250"/>
                        <a:ext cx="25495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2130447" y="2657476"/>
          <a:ext cx="55848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2" name="Equation" r:id="rId7" imgW="2793960" imgH="457200" progId="Equation.DSMT4">
                  <p:embed/>
                </p:oleObj>
              </mc:Choice>
              <mc:Fallback>
                <p:oleObj name="Equation" r:id="rId7" imgW="279396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47" y="2657476"/>
                        <a:ext cx="55848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2143108" y="4214818"/>
          <a:ext cx="27670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3" name="Equation" r:id="rId9" imgW="1384200" imgH="457200" progId="Equation.DSMT4">
                  <p:embed/>
                </p:oleObj>
              </mc:Choice>
              <mc:Fallback>
                <p:oleObj name="Equation" r:id="rId9" imgW="1384200" imgH="457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4214818"/>
                        <a:ext cx="27670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6143636" y="4279912"/>
          <a:ext cx="1498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4" name="Equation" r:id="rId11" imgW="749160" imgH="431640" progId="Equation.DSMT4">
                  <p:embed/>
                </p:oleObj>
              </mc:Choice>
              <mc:Fallback>
                <p:oleObj name="Equation" r:id="rId11" imgW="74916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4279912"/>
                        <a:ext cx="1498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Object 12"/>
          <p:cNvGraphicFramePr>
            <a:graphicFrameLocks noChangeAspect="1"/>
          </p:cNvGraphicFramePr>
          <p:nvPr/>
        </p:nvGraphicFramePr>
        <p:xfrm>
          <a:off x="3571868" y="5800748"/>
          <a:ext cx="1524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5" name="Equation" r:id="rId13" imgW="761760" imgH="457200" progId="Equation.DSMT4">
                  <p:embed/>
                </p:oleObj>
              </mc:Choice>
              <mc:Fallback>
                <p:oleObj name="Equation" r:id="rId13" imgW="761760" imgH="457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5800748"/>
                        <a:ext cx="1524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653310" y="2957452"/>
            <a:ext cx="14906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 dirty="0">
                <a:latin typeface="Times New Roman" pitchFamily="18" charset="0"/>
                <a:ea typeface="仿宋_GB2312" pitchFamily="49" charset="-122"/>
              </a:rPr>
              <a:t>（椭圆）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12" grpId="0" autoUpdateAnimBg="0"/>
      <p:bldP spid="13" grpId="0" autoUpdateAnimBg="0"/>
      <p:bldP spid="15" grpId="0" autoUpdateAnimBg="0"/>
      <p:bldP spid="21" grpId="0" animBg="1"/>
      <p:bldP spid="29" grpId="0" animBg="1"/>
      <p:bldP spid="3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60923" y="214290"/>
            <a:ext cx="562215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两个相互垂直谐振动的合成</a:t>
            </a:r>
          </a:p>
        </p:txBody>
      </p:sp>
      <p:pic>
        <p:nvPicPr>
          <p:cNvPr id="5" name="Picture 2" descr="振动的合成"/>
          <p:cNvPicPr preferRelativeResize="0"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93DD"/>
              </a:clrFrom>
              <a:clrTo>
                <a:srgbClr val="0093DD">
                  <a:alpha val="0"/>
                </a:srgbClr>
              </a:clrTo>
            </a:clrChange>
          </a:blip>
          <a:srcRect l="1570" t="1103" r="1526" b="55826"/>
          <a:stretch>
            <a:fillRect/>
          </a:stretch>
        </p:blipFill>
        <p:spPr bwMode="auto">
          <a:xfrm>
            <a:off x="1714480" y="1646853"/>
            <a:ext cx="5732145" cy="216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振动的合成"/>
          <p:cNvPicPr preferRelativeResize="0"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93DD"/>
              </a:clrFrom>
              <a:clrTo>
                <a:srgbClr val="0093DD">
                  <a:alpha val="0"/>
                </a:srgbClr>
              </a:clrTo>
            </a:clrChange>
          </a:blip>
          <a:srcRect l="2551" t="51155" r="1526" b="8084"/>
          <a:stretch>
            <a:fillRect/>
          </a:stretch>
        </p:blipFill>
        <p:spPr bwMode="auto">
          <a:xfrm>
            <a:off x="1773059" y="3857628"/>
            <a:ext cx="5673566" cy="204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12569" y="3524253"/>
            <a:ext cx="1033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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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</a:rPr>
              <a:t> = 0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92101" y="3524253"/>
            <a:ext cx="1374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第一象限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</a:t>
            </a:r>
            <a:endParaRPr kumimoji="1" lang="en-US" altLang="zh-CN" sz="20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812946" y="3524253"/>
            <a:ext cx="110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</a:t>
            </a:r>
            <a:r>
              <a:rPr kumimoji="1" lang="en-US" altLang="zh-CN" sz="20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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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/2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926856" y="5810245"/>
            <a:ext cx="1019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</a:t>
            </a:r>
            <a:r>
              <a:rPr kumimoji="1" lang="en-US" altLang="zh-CN" sz="2000" b="1" i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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 = 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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589105" y="5810245"/>
            <a:ext cx="1404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</a:t>
            </a:r>
            <a:r>
              <a:rPr kumimoji="1" lang="en-US" altLang="zh-CN" sz="2000" b="1" i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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 = 3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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/2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160741" y="3524253"/>
            <a:ext cx="1374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第二象限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</a:t>
            </a:r>
            <a:endParaRPr kumimoji="1" lang="en-US" altLang="zh-CN" sz="20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125430" y="5810245"/>
            <a:ext cx="1463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第三象限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endParaRPr kumimoji="1" lang="en-US" altLang="zh-CN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6125826" y="5810245"/>
            <a:ext cx="1463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第四象限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endParaRPr kumimoji="1" lang="en-US" altLang="zh-CN" sz="20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1779588" y="942964"/>
          <a:ext cx="55848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1" name="Equation" r:id="rId5" imgW="2793960" imgH="457200" progId="Equation.DSMT4">
                  <p:embed/>
                </p:oleObj>
              </mc:Choice>
              <mc:Fallback>
                <p:oleObj name="Equation" r:id="rId5" imgW="279396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942964"/>
                        <a:ext cx="5584825" cy="914400"/>
                      </a:xfrm>
                      <a:prstGeom prst="rect">
                        <a:avLst/>
                      </a:prstGeom>
                      <a:solidFill>
                        <a:srgbClr val="00FF00">
                          <a:alpha val="35001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1071538" y="6329363"/>
          <a:ext cx="25638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2" name="Equation" r:id="rId7" imgW="1282680" imgH="228600" progId="Equation.DSMT4">
                  <p:embed/>
                </p:oleObj>
              </mc:Choice>
              <mc:Fallback>
                <p:oleObj name="Equation" r:id="rId7" imgW="12826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6329363"/>
                        <a:ext cx="25638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6"/>
          <p:cNvSpPr txBox="1">
            <a:spLocks noChangeArrowheads="1"/>
          </p:cNvSpPr>
          <p:nvPr/>
        </p:nvSpPr>
        <p:spPr bwMode="auto">
          <a:xfrm>
            <a:off x="3643306" y="6329386"/>
            <a:ext cx="14287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顺时针转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5457827" y="6383338"/>
          <a:ext cx="16494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3" name="Equation" r:id="rId9" imgW="825480" imgH="203040" progId="Equation.DSMT4">
                  <p:embed/>
                </p:oleObj>
              </mc:Choice>
              <mc:Fallback>
                <p:oleObj name="Equation" r:id="rId9" imgW="82548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27" y="6383338"/>
                        <a:ext cx="16494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46"/>
          <p:cNvSpPr txBox="1">
            <a:spLocks noChangeArrowheads="1"/>
          </p:cNvSpPr>
          <p:nvPr/>
        </p:nvSpPr>
        <p:spPr bwMode="auto">
          <a:xfrm>
            <a:off x="7215206" y="6324921"/>
            <a:ext cx="15716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逆时针转</a:t>
            </a:r>
            <a:endParaRPr kumimoji="1" lang="en-US" altLang="zh-CN" sz="24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 autoUpdateAnimBg="0"/>
      <p:bldP spid="2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简谐波的波函数</a:t>
            </a:r>
          </a:p>
        </p:txBody>
      </p:sp>
      <p:sp>
        <p:nvSpPr>
          <p:cNvPr id="29" name="Rectangle 172"/>
          <p:cNvSpPr>
            <a:spLocks noChangeArrowheads="1"/>
          </p:cNvSpPr>
          <p:nvPr/>
        </p:nvSpPr>
        <p:spPr bwMode="auto">
          <a:xfrm>
            <a:off x="571472" y="1071546"/>
            <a:ext cx="3913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Times New Roman" pitchFamily="18" charset="0"/>
                <a:ea typeface="仿宋_GB2312" pitchFamily="49" charset="-122"/>
              </a:rPr>
              <a:t>一维波的波动方程</a:t>
            </a: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  <a:ea typeface="仿宋_GB2312" pitchFamily="49" charset="-122"/>
              </a:rPr>
              <a:t>（波函数）</a:t>
            </a:r>
          </a:p>
        </p:txBody>
      </p:sp>
      <p:sp>
        <p:nvSpPr>
          <p:cNvPr id="38" name="Rectangle 181"/>
          <p:cNvSpPr>
            <a:spLocks noChangeArrowheads="1"/>
          </p:cNvSpPr>
          <p:nvPr/>
        </p:nvSpPr>
        <p:spPr bwMode="auto">
          <a:xfrm>
            <a:off x="571472" y="2114544"/>
            <a:ext cx="2328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Times New Roman" pitchFamily="18" charset="0"/>
                <a:ea typeface="仿宋_GB2312" pitchFamily="49" charset="-122"/>
              </a:rPr>
              <a:t>简谐波的波函数</a:t>
            </a:r>
          </a:p>
        </p:txBody>
      </p:sp>
      <p:sp>
        <p:nvSpPr>
          <p:cNvPr id="40" name="Rectangle 183"/>
          <p:cNvSpPr>
            <a:spLocks noChangeArrowheads="1"/>
          </p:cNvSpPr>
          <p:nvPr/>
        </p:nvSpPr>
        <p:spPr bwMode="auto">
          <a:xfrm>
            <a:off x="571472" y="3543304"/>
            <a:ext cx="355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Times New Roman" pitchFamily="18" charset="0"/>
                <a:ea typeface="仿宋_GB2312" pitchFamily="49" charset="-122"/>
              </a:rPr>
              <a:t>简谐波波函数的物理意义</a:t>
            </a:r>
          </a:p>
        </p:txBody>
      </p:sp>
      <p:sp>
        <p:nvSpPr>
          <p:cNvPr id="41" name="Text Box 184" descr="绿色大理石"/>
          <p:cNvSpPr txBox="1">
            <a:spLocks noChangeArrowheads="1"/>
          </p:cNvSpPr>
          <p:nvPr/>
        </p:nvSpPr>
        <p:spPr bwMode="auto">
          <a:xfrm>
            <a:off x="492125" y="4114808"/>
            <a:ext cx="674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</a:rPr>
              <a:t> (1)  </a:t>
            </a:r>
            <a:r>
              <a:rPr kumimoji="1" lang="en-US" altLang="zh-CN" sz="2400" b="1" i="1" dirty="0">
                <a:latin typeface="Times New Roman" pitchFamily="18" charset="0"/>
                <a:ea typeface="仿宋_GB2312" pitchFamily="49" charset="-122"/>
              </a:rPr>
              <a:t>x </a:t>
            </a:r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</a:rPr>
              <a:t>= </a:t>
            </a:r>
            <a:r>
              <a:rPr kumimoji="1" lang="en-US" altLang="zh-CN" sz="2400" b="1" i="1" dirty="0">
                <a:latin typeface="Times New Roman" pitchFamily="18" charset="0"/>
                <a:ea typeface="仿宋_GB2312" pitchFamily="49" charset="-122"/>
              </a:rPr>
              <a:t>x</a:t>
            </a:r>
            <a:r>
              <a:rPr kumimoji="1" lang="en-US" altLang="zh-CN" sz="2400" b="1" baseline="-25000" dirty="0">
                <a:latin typeface="Times New Roman" pitchFamily="18" charset="0"/>
                <a:ea typeface="仿宋_GB2312" pitchFamily="49" charset="-122"/>
              </a:rPr>
              <a:t>0 </a:t>
            </a: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，给出 </a:t>
            </a:r>
            <a:r>
              <a:rPr kumimoji="1" lang="en-US" altLang="zh-CN" sz="2400" b="1" i="1" dirty="0">
                <a:latin typeface="Times New Roman" pitchFamily="18" charset="0"/>
                <a:ea typeface="仿宋_GB2312" pitchFamily="49" charset="-122"/>
              </a:rPr>
              <a:t>x</a:t>
            </a:r>
            <a:r>
              <a:rPr kumimoji="1" lang="en-US" altLang="zh-CN" sz="2400" b="1" baseline="-25000" dirty="0">
                <a:latin typeface="Times New Roman" pitchFamily="18" charset="0"/>
                <a:ea typeface="仿宋_GB2312" pitchFamily="49" charset="-122"/>
              </a:rPr>
              <a:t>0</a:t>
            </a:r>
            <a:r>
              <a:rPr kumimoji="1" lang="en-US" altLang="zh-CN" sz="2400" b="1" i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处质元振动方程</a:t>
            </a:r>
          </a:p>
        </p:txBody>
      </p:sp>
      <p:grpSp>
        <p:nvGrpSpPr>
          <p:cNvPr id="2" name="Group 186"/>
          <p:cNvGrpSpPr>
            <a:grpSpLocks/>
          </p:cNvGrpSpPr>
          <p:nvPr/>
        </p:nvGrpSpPr>
        <p:grpSpPr bwMode="auto">
          <a:xfrm>
            <a:off x="5942040" y="3482986"/>
            <a:ext cx="2559050" cy="1517650"/>
            <a:chOff x="3990" y="2157"/>
            <a:chExt cx="1612" cy="956"/>
          </a:xfrm>
        </p:grpSpPr>
        <p:grpSp>
          <p:nvGrpSpPr>
            <p:cNvPr id="3" name="Group 187"/>
            <p:cNvGrpSpPr>
              <a:grpSpLocks/>
            </p:cNvGrpSpPr>
            <p:nvPr/>
          </p:nvGrpSpPr>
          <p:grpSpPr bwMode="auto">
            <a:xfrm>
              <a:off x="4013" y="2157"/>
              <a:ext cx="1587" cy="956"/>
              <a:chOff x="3717" y="2387"/>
              <a:chExt cx="1748" cy="956"/>
            </a:xfrm>
          </p:grpSpPr>
          <p:sp>
            <p:nvSpPr>
              <p:cNvPr id="46" name="Line 188"/>
              <p:cNvSpPr>
                <a:spLocks noChangeShapeType="1"/>
              </p:cNvSpPr>
              <p:nvPr/>
            </p:nvSpPr>
            <p:spPr bwMode="auto">
              <a:xfrm>
                <a:off x="3721" y="2880"/>
                <a:ext cx="1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189"/>
              <p:cNvSpPr>
                <a:spLocks noChangeShapeType="1"/>
              </p:cNvSpPr>
              <p:nvPr/>
            </p:nvSpPr>
            <p:spPr bwMode="auto">
              <a:xfrm flipV="1">
                <a:off x="3952" y="2572"/>
                <a:ext cx="0" cy="63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Text Box 190"/>
              <p:cNvSpPr txBox="1">
                <a:spLocks noChangeArrowheads="1"/>
              </p:cNvSpPr>
              <p:nvPr/>
            </p:nvSpPr>
            <p:spPr bwMode="auto">
              <a:xfrm>
                <a:off x="5169" y="2857"/>
                <a:ext cx="296" cy="2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itchFamily="18" charset="0"/>
                    <a:ea typeface="仿宋_GB2312" pitchFamily="49" charset="-122"/>
                  </a:rPr>
                  <a:t>t</a:t>
                </a:r>
              </a:p>
            </p:txBody>
          </p:sp>
          <p:pic>
            <p:nvPicPr>
              <p:cNvPr id="49" name="Picture 191" descr="图形2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100000"/>
              </a:blip>
              <a:srcRect/>
              <a:stretch>
                <a:fillRect/>
              </a:stretch>
            </p:blipFill>
            <p:spPr bwMode="auto">
              <a:xfrm>
                <a:off x="3853" y="2654"/>
                <a:ext cx="1134" cy="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" name="Text Box 192"/>
              <p:cNvSpPr txBox="1">
                <a:spLocks noChangeArrowheads="1"/>
              </p:cNvSpPr>
              <p:nvPr/>
            </p:nvSpPr>
            <p:spPr bwMode="auto">
              <a:xfrm>
                <a:off x="3717" y="2387"/>
                <a:ext cx="187" cy="2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itchFamily="18" charset="0"/>
                    <a:ea typeface="仿宋_GB2312" pitchFamily="49" charset="-122"/>
                  </a:rPr>
                  <a:t>y</a:t>
                </a:r>
              </a:p>
            </p:txBody>
          </p:sp>
          <p:sp>
            <p:nvSpPr>
              <p:cNvPr id="51" name="Rectangle 193"/>
              <p:cNvSpPr>
                <a:spLocks noChangeArrowheads="1"/>
              </p:cNvSpPr>
              <p:nvPr/>
            </p:nvSpPr>
            <p:spPr bwMode="auto">
              <a:xfrm>
                <a:off x="4195" y="3093"/>
                <a:ext cx="95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000" b="1" dirty="0">
                    <a:ea typeface="楷体_GB2312" pitchFamily="49" charset="-122"/>
                  </a:rPr>
                  <a:t>(</a:t>
                </a:r>
                <a:r>
                  <a:rPr kumimoji="1" lang="zh-CN" altLang="en-US" sz="2000" b="1" dirty="0">
                    <a:ea typeface="楷体_GB2312" pitchFamily="49" charset="-122"/>
                  </a:rPr>
                  <a:t>振动曲线</a:t>
                </a:r>
                <a:r>
                  <a:rPr kumimoji="1" lang="en-US" altLang="zh-CN" sz="2000" b="1" dirty="0">
                    <a:ea typeface="楷体_GB2312" pitchFamily="49" charset="-122"/>
                  </a:rPr>
                  <a:t>)</a:t>
                </a:r>
              </a:p>
            </p:txBody>
          </p:sp>
        </p:grpSp>
        <p:sp>
          <p:nvSpPr>
            <p:cNvPr id="45" name="Text Box 194"/>
            <p:cNvSpPr txBox="1">
              <a:spLocks noChangeArrowheads="1"/>
            </p:cNvSpPr>
            <p:nvPr/>
          </p:nvSpPr>
          <p:spPr bwMode="auto">
            <a:xfrm>
              <a:off x="3990" y="2611"/>
              <a:ext cx="296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 i="1" dirty="0">
                  <a:latin typeface="Times New Roman" pitchFamily="18" charset="0"/>
                  <a:ea typeface="仿宋_GB2312" pitchFamily="49" charset="-122"/>
                </a:rPr>
                <a:t>O</a:t>
              </a:r>
            </a:p>
          </p:txBody>
        </p:sp>
      </p:grpSp>
      <p:sp>
        <p:nvSpPr>
          <p:cNvPr id="52" name="Text Box 195" descr="绿色大理石"/>
          <p:cNvSpPr txBox="1">
            <a:spLocks noChangeArrowheads="1"/>
          </p:cNvSpPr>
          <p:nvPr/>
        </p:nvSpPr>
        <p:spPr bwMode="auto">
          <a:xfrm>
            <a:off x="585788" y="5210206"/>
            <a:ext cx="6002337" cy="57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</a:rPr>
              <a:t>(2)  </a:t>
            </a:r>
            <a:r>
              <a:rPr kumimoji="1" lang="en-US" altLang="zh-CN" sz="2400" b="1" i="1" dirty="0">
                <a:latin typeface="Times New Roman" pitchFamily="18" charset="0"/>
                <a:ea typeface="仿宋_GB2312" pitchFamily="49" charset="-122"/>
              </a:rPr>
              <a:t>t </a:t>
            </a:r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</a:rPr>
              <a:t>=</a:t>
            </a:r>
            <a:r>
              <a:rPr kumimoji="1" lang="en-US" altLang="zh-CN" sz="2400" b="1" i="1" dirty="0">
                <a:latin typeface="Times New Roman" pitchFamily="18" charset="0"/>
                <a:ea typeface="仿宋_GB2312" pitchFamily="49" charset="-122"/>
              </a:rPr>
              <a:t> t</a:t>
            </a:r>
            <a:r>
              <a:rPr kumimoji="1" lang="en-US" altLang="zh-CN" sz="2400" b="1" baseline="-25000" dirty="0">
                <a:latin typeface="Times New Roman" pitchFamily="18" charset="0"/>
                <a:ea typeface="仿宋_GB2312" pitchFamily="49" charset="-122"/>
              </a:rPr>
              <a:t>0 </a:t>
            </a:r>
            <a:r>
              <a:rPr kumimoji="1" lang="en-US" altLang="zh-CN" sz="2400" b="1" i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，给出 </a:t>
            </a:r>
            <a:r>
              <a:rPr kumimoji="1" lang="en-US" altLang="zh-CN" sz="2400" b="1" i="1" dirty="0">
                <a:latin typeface="Times New Roman" pitchFamily="18" charset="0"/>
                <a:ea typeface="仿宋_GB2312" pitchFamily="49" charset="-122"/>
              </a:rPr>
              <a:t>t</a:t>
            </a:r>
            <a:r>
              <a:rPr kumimoji="1" lang="en-US" altLang="zh-CN" sz="2400" b="1" baseline="-25000" dirty="0">
                <a:latin typeface="Times New Roman" pitchFamily="18" charset="0"/>
                <a:ea typeface="仿宋_GB2312" pitchFamily="49" charset="-122"/>
              </a:rPr>
              <a:t>0</a:t>
            </a: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时刻的波形图</a:t>
            </a:r>
          </a:p>
        </p:txBody>
      </p:sp>
      <p:graphicFrame>
        <p:nvGraphicFramePr>
          <p:cNvPr id="1044" name="Object 20"/>
          <p:cNvGraphicFramePr>
            <a:graphicFrameLocks noChangeAspect="1"/>
          </p:cNvGraphicFramePr>
          <p:nvPr/>
        </p:nvGraphicFramePr>
        <p:xfrm>
          <a:off x="1214414" y="1571612"/>
          <a:ext cx="190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9" name="Equation" r:id="rId5" imgW="952200" imgH="203040" progId="Equation.DSMT4">
                  <p:embed/>
                </p:oleObj>
              </mc:Choice>
              <mc:Fallback>
                <p:oleObj name="Equation" r:id="rId5" imgW="95220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1571612"/>
                        <a:ext cx="190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" name="Object 21"/>
          <p:cNvGraphicFramePr>
            <a:graphicFrameLocks noChangeAspect="1"/>
          </p:cNvGraphicFramePr>
          <p:nvPr/>
        </p:nvGraphicFramePr>
        <p:xfrm>
          <a:off x="1201738" y="2714625"/>
          <a:ext cx="340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0" name="Equation" r:id="rId7" imgW="1701720" imgH="228600" progId="Equation.DSMT4">
                  <p:embed/>
                </p:oleObj>
              </mc:Choice>
              <mc:Fallback>
                <p:oleObj name="Equation" r:id="rId7" imgW="170172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2714625"/>
                        <a:ext cx="3403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6" name="Object 22"/>
          <p:cNvGraphicFramePr>
            <a:graphicFrameLocks noChangeAspect="1"/>
          </p:cNvGraphicFramePr>
          <p:nvPr/>
        </p:nvGraphicFramePr>
        <p:xfrm>
          <a:off x="1201738" y="4686300"/>
          <a:ext cx="363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1" name="Equation" r:id="rId9" imgW="1815840" imgH="228600" progId="Equation.DSMT4">
                  <p:embed/>
                </p:oleObj>
              </mc:Choice>
              <mc:Fallback>
                <p:oleObj name="Equation" r:id="rId9" imgW="181584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4686300"/>
                        <a:ext cx="3632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7" name="Object 23"/>
          <p:cNvGraphicFramePr>
            <a:graphicFrameLocks noChangeAspect="1"/>
          </p:cNvGraphicFramePr>
          <p:nvPr/>
        </p:nvGraphicFramePr>
        <p:xfrm>
          <a:off x="1189038" y="5929313"/>
          <a:ext cx="363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2" name="Equation" r:id="rId11" imgW="1815840" imgH="228600" progId="Equation.DSMT4">
                  <p:embed/>
                </p:oleObj>
              </mc:Choice>
              <mc:Fallback>
                <p:oleObj name="Equation" r:id="rId11" imgW="181584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5929313"/>
                        <a:ext cx="3632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65"/>
          <p:cNvGrpSpPr/>
          <p:nvPr/>
        </p:nvGrpSpPr>
        <p:grpSpPr>
          <a:xfrm>
            <a:off x="4875213" y="1285860"/>
            <a:ext cx="3737001" cy="1250948"/>
            <a:chOff x="4875213" y="1285860"/>
            <a:chExt cx="3737001" cy="1250948"/>
          </a:xfrm>
        </p:grpSpPr>
        <p:grpSp>
          <p:nvGrpSpPr>
            <p:cNvPr id="5" name="组合 64"/>
            <p:cNvGrpSpPr/>
            <p:nvPr/>
          </p:nvGrpSpPr>
          <p:grpSpPr>
            <a:xfrm>
              <a:off x="4875213" y="1465246"/>
              <a:ext cx="3671887" cy="1071562"/>
              <a:chOff x="4875213" y="1465246"/>
              <a:chExt cx="3671887" cy="1071562"/>
            </a:xfrm>
          </p:grpSpPr>
          <p:grpSp>
            <p:nvGrpSpPr>
              <p:cNvPr id="6" name="Group 174"/>
              <p:cNvGrpSpPr>
                <a:grpSpLocks/>
              </p:cNvGrpSpPr>
              <p:nvPr/>
            </p:nvGrpSpPr>
            <p:grpSpPr bwMode="auto">
              <a:xfrm>
                <a:off x="5221288" y="1662096"/>
                <a:ext cx="3074987" cy="874712"/>
                <a:chOff x="3061" y="1020"/>
                <a:chExt cx="2210" cy="551"/>
              </a:xfrm>
            </p:grpSpPr>
            <p:graphicFrame>
              <p:nvGraphicFramePr>
                <p:cNvPr id="32" name="Object 175"/>
                <p:cNvGraphicFramePr>
                  <a:graphicFrameLocks noChangeAspect="1"/>
                </p:cNvGraphicFramePr>
                <p:nvPr/>
              </p:nvGraphicFramePr>
              <p:xfrm>
                <a:off x="3061" y="1026"/>
                <a:ext cx="1113" cy="54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743" name="CorelDRAW" r:id="rId13" imgW="1474560" imgH="263160" progId="CorelDraw.Graphic.10">
                        <p:embed/>
                      </p:oleObj>
                    </mc:Choice>
                    <mc:Fallback>
                      <p:oleObj name="CorelDRAW" r:id="rId13" imgW="1474560" imgH="263160" progId="CorelDraw.Graphic.10">
                        <p:embed/>
                        <p:pic>
                          <p:nvPicPr>
                            <p:cNvPr id="0" name="Object 17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l="16878"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61" y="1026"/>
                              <a:ext cx="1113" cy="5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" name="Object 176"/>
                <p:cNvGraphicFramePr>
                  <a:graphicFrameLocks noChangeAspect="1"/>
                </p:cNvGraphicFramePr>
                <p:nvPr/>
              </p:nvGraphicFramePr>
              <p:xfrm>
                <a:off x="3932" y="1020"/>
                <a:ext cx="1339" cy="54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744" name="CorelDRAW" r:id="rId15" imgW="1474560" imgH="263160" progId="CorelDraw.Graphic.10">
                        <p:embed/>
                      </p:oleObj>
                    </mc:Choice>
                    <mc:Fallback>
                      <p:oleObj name="CorelDRAW" r:id="rId15" imgW="1474560" imgH="263160" progId="CorelDraw.Graphic.10">
                        <p:embed/>
                        <p:pic>
                          <p:nvPicPr>
                            <p:cNvPr id="0" name="Object 17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32" y="1020"/>
                              <a:ext cx="1339" cy="5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4" name="Line 177"/>
              <p:cNvSpPr>
                <a:spLocks noChangeShapeType="1"/>
              </p:cNvSpPr>
              <p:nvPr/>
            </p:nvSpPr>
            <p:spPr bwMode="auto">
              <a:xfrm>
                <a:off x="4875213" y="2093896"/>
                <a:ext cx="36718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178"/>
              <p:cNvSpPr>
                <a:spLocks noChangeShapeType="1"/>
              </p:cNvSpPr>
              <p:nvPr/>
            </p:nvSpPr>
            <p:spPr bwMode="auto">
              <a:xfrm flipV="1">
                <a:off x="5380038" y="1465246"/>
                <a:ext cx="0" cy="10080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049" name="Object 25"/>
            <p:cNvGraphicFramePr>
              <a:graphicFrameLocks noChangeAspect="1"/>
            </p:cNvGraphicFramePr>
            <p:nvPr/>
          </p:nvGraphicFramePr>
          <p:xfrm>
            <a:off x="5429256" y="1285860"/>
            <a:ext cx="2794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45" name="Equation" r:id="rId16" imgW="139680" imgH="164880" progId="Equation.DSMT4">
                    <p:embed/>
                  </p:oleObj>
                </mc:Choice>
                <mc:Fallback>
                  <p:oleObj name="Equation" r:id="rId16" imgW="139680" imgH="16488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9256" y="1285860"/>
                          <a:ext cx="2794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0" name="Object 26"/>
            <p:cNvGraphicFramePr>
              <a:graphicFrameLocks noChangeAspect="1"/>
            </p:cNvGraphicFramePr>
            <p:nvPr/>
          </p:nvGraphicFramePr>
          <p:xfrm>
            <a:off x="8358214" y="2143116"/>
            <a:ext cx="2540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46" name="Equation" r:id="rId18" imgW="126720" imgH="139680" progId="Equation.DSMT4">
                    <p:embed/>
                  </p:oleObj>
                </mc:Choice>
                <mc:Fallback>
                  <p:oleObj name="Equation" r:id="rId18" imgW="126720" imgH="13968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8214" y="2143116"/>
                          <a:ext cx="2540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6"/>
          <p:cNvGrpSpPr/>
          <p:nvPr/>
        </p:nvGrpSpPr>
        <p:grpSpPr>
          <a:xfrm>
            <a:off x="5929322" y="5105423"/>
            <a:ext cx="2559050" cy="1609725"/>
            <a:chOff x="5929322" y="5105423"/>
            <a:chExt cx="2559050" cy="1609725"/>
          </a:xfrm>
        </p:grpSpPr>
        <p:grpSp>
          <p:nvGrpSpPr>
            <p:cNvPr id="8" name="Group 197"/>
            <p:cNvGrpSpPr>
              <a:grpSpLocks/>
            </p:cNvGrpSpPr>
            <p:nvPr/>
          </p:nvGrpSpPr>
          <p:grpSpPr bwMode="auto">
            <a:xfrm>
              <a:off x="5929322" y="5105423"/>
              <a:ext cx="2559050" cy="1609725"/>
              <a:chOff x="3990" y="3142"/>
              <a:chExt cx="1612" cy="1014"/>
            </a:xfrm>
          </p:grpSpPr>
          <p:sp>
            <p:nvSpPr>
              <p:cNvPr id="55" name="Line 198"/>
              <p:cNvSpPr>
                <a:spLocks noChangeShapeType="1"/>
              </p:cNvSpPr>
              <p:nvPr/>
            </p:nvSpPr>
            <p:spPr bwMode="auto">
              <a:xfrm>
                <a:off x="4014" y="3701"/>
                <a:ext cx="136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199"/>
              <p:cNvSpPr>
                <a:spLocks noChangeShapeType="1"/>
              </p:cNvSpPr>
              <p:nvPr/>
            </p:nvSpPr>
            <p:spPr bwMode="auto">
              <a:xfrm flipV="1">
                <a:off x="4241" y="3271"/>
                <a:ext cx="0" cy="63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Text Box 200"/>
              <p:cNvSpPr txBox="1">
                <a:spLocks noChangeArrowheads="1"/>
              </p:cNvSpPr>
              <p:nvPr/>
            </p:nvSpPr>
            <p:spPr bwMode="auto">
              <a:xfrm>
                <a:off x="4014" y="3142"/>
                <a:ext cx="187" cy="2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itchFamily="18" charset="0"/>
                    <a:ea typeface="仿宋_GB2312" pitchFamily="49" charset="-122"/>
                  </a:rPr>
                  <a:t>y</a:t>
                </a:r>
              </a:p>
            </p:txBody>
          </p:sp>
          <p:pic>
            <p:nvPicPr>
              <p:cNvPr id="58" name="Picture 201" descr="图形2"/>
              <p:cNvPicPr>
                <a:picLocks noChangeAspect="1" noChangeArrowheads="1"/>
              </p:cNvPicPr>
              <p:nvPr/>
            </p:nvPicPr>
            <p:blipFill>
              <a:blip r:embed="rId2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100000"/>
              </a:blip>
              <a:srcRect/>
              <a:stretch>
                <a:fillRect/>
              </a:stretch>
            </p:blipFill>
            <p:spPr bwMode="auto">
              <a:xfrm>
                <a:off x="4105" y="3494"/>
                <a:ext cx="1134" cy="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9" name="Line 202"/>
              <p:cNvSpPr>
                <a:spLocks noChangeShapeType="1"/>
              </p:cNvSpPr>
              <p:nvPr/>
            </p:nvSpPr>
            <p:spPr bwMode="auto">
              <a:xfrm>
                <a:off x="4785" y="3407"/>
                <a:ext cx="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Text Box 204"/>
              <p:cNvSpPr txBox="1">
                <a:spLocks noChangeArrowheads="1"/>
              </p:cNvSpPr>
              <p:nvPr/>
            </p:nvSpPr>
            <p:spPr bwMode="auto">
              <a:xfrm>
                <a:off x="5306" y="3633"/>
                <a:ext cx="296" cy="2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itchFamily="18" charset="0"/>
                    <a:ea typeface="仿宋_GB2312" pitchFamily="49" charset="-122"/>
                  </a:rPr>
                  <a:t>x</a:t>
                </a:r>
              </a:p>
            </p:txBody>
          </p:sp>
          <p:sp>
            <p:nvSpPr>
              <p:cNvPr id="62" name="Text Box 205"/>
              <p:cNvSpPr txBox="1">
                <a:spLocks noChangeArrowheads="1"/>
              </p:cNvSpPr>
              <p:nvPr/>
            </p:nvSpPr>
            <p:spPr bwMode="auto">
              <a:xfrm>
                <a:off x="4468" y="3906"/>
                <a:ext cx="1025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000" b="1">
                    <a:latin typeface="楷体_GB2312" pitchFamily="49" charset="-122"/>
                    <a:ea typeface="楷体_GB2312" pitchFamily="49" charset="-122"/>
                  </a:rPr>
                  <a:t>(</a:t>
                </a:r>
                <a:r>
                  <a:rPr kumimoji="1" lang="zh-CN" altLang="en-US" sz="2000" b="1">
                    <a:latin typeface="楷体_GB2312" pitchFamily="49" charset="-122"/>
                    <a:ea typeface="楷体_GB2312" pitchFamily="49" charset="-122"/>
                  </a:rPr>
                  <a:t>波动曲线</a:t>
                </a:r>
                <a:r>
                  <a:rPr kumimoji="1" lang="en-US" altLang="zh-CN" sz="2000" b="1">
                    <a:latin typeface="楷体_GB2312" pitchFamily="49" charset="-122"/>
                    <a:ea typeface="楷体_GB2312" pitchFamily="49" charset="-122"/>
                  </a:rPr>
                  <a:t>)</a:t>
                </a:r>
              </a:p>
            </p:txBody>
          </p:sp>
          <p:sp>
            <p:nvSpPr>
              <p:cNvPr id="63" name="Text Box 206"/>
              <p:cNvSpPr txBox="1">
                <a:spLocks noChangeArrowheads="1"/>
              </p:cNvSpPr>
              <p:nvPr/>
            </p:nvSpPr>
            <p:spPr bwMode="auto">
              <a:xfrm>
                <a:off x="3990" y="3679"/>
                <a:ext cx="296" cy="2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itchFamily="18" charset="0"/>
                    <a:ea typeface="仿宋_GB2312" pitchFamily="49" charset="-122"/>
                  </a:rPr>
                  <a:t>O</a:t>
                </a:r>
              </a:p>
            </p:txBody>
          </p:sp>
        </p:grpSp>
        <p:graphicFrame>
          <p:nvGraphicFramePr>
            <p:cNvPr id="1051" name="Object 27"/>
            <p:cNvGraphicFramePr>
              <a:graphicFrameLocks noChangeAspect="1"/>
            </p:cNvGraphicFramePr>
            <p:nvPr/>
          </p:nvGraphicFramePr>
          <p:xfrm>
            <a:off x="6967556" y="5429264"/>
            <a:ext cx="24765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47" name="Equation" r:id="rId21" imgW="164880" imgH="177480" progId="Equation.DSMT4">
                    <p:embed/>
                  </p:oleObj>
                </mc:Choice>
                <mc:Fallback>
                  <p:oleObj name="Equation" r:id="rId21" imgW="164880" imgH="17748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7556" y="5429264"/>
                          <a:ext cx="247650" cy="266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40" grpId="0"/>
      <p:bldP spid="41" grpId="0" autoUpdateAnimBg="0"/>
      <p:bldP spid="5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波的干涉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28596" y="1000108"/>
            <a:ext cx="20361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kumimoji="1" lang="zh-CN" altLang="en-US" sz="24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 干涉现象</a:t>
            </a:r>
            <a:r>
              <a:rPr kumimoji="1" lang="en-US" altLang="zh-CN" sz="24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: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27088" y="1643050"/>
            <a:ext cx="4608512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当两列（或多列）波叠加时，其合振动的振幅 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和合强度 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I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将在空间形成一种稳定的分布，即某些点上的振动始终加强，某些点上的振动始终减弱的现象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42963" y="5275263"/>
            <a:ext cx="1422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相干波：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7563" y="4724400"/>
            <a:ext cx="2255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相干条件：</a:t>
            </a: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3798888" y="4845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1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4845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311423" y="4724400"/>
            <a:ext cx="554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频率相同、振动方向相同、相位差恒定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830263" y="5851525"/>
            <a:ext cx="17315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相干波源：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311423" y="5292725"/>
            <a:ext cx="273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满足相干条件的波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311423" y="5872163"/>
            <a:ext cx="273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产生相干波的波源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pic>
        <p:nvPicPr>
          <p:cNvPr id="16" name="图片 15" descr="u=2766472680,3036003682&amp;fm=23&amp;gp=0.jpg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56" y="1714488"/>
            <a:ext cx="3352800" cy="2571750"/>
          </a:xfrm>
          <a:prstGeom prst="rect">
            <a:avLst/>
          </a:prstGeom>
        </p:spPr>
      </p:pic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1" grpId="0" autoUpdateAnimBg="0"/>
      <p:bldP spid="12" grpId="0" autoUpdateAnimBg="0"/>
      <p:bldP spid="13" grpId="0" autoUpdateAnimBg="0"/>
      <p:bldP spid="1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06391" y="968401"/>
            <a:ext cx="287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33CCFF"/>
              </a:buClr>
              <a:buSzPct val="80000"/>
              <a:buFont typeface="Wingdings" pitchFamily="2" charset="2"/>
              <a:buChar char="u"/>
            </a:pPr>
            <a:r>
              <a:rPr kumimoji="1" lang="en-US" altLang="zh-CN" sz="2400" b="1" dirty="0">
                <a:latin typeface="Bookman Old Style" pitchFamily="18" charset="0"/>
              </a:rPr>
              <a:t> </a:t>
            </a:r>
            <a:r>
              <a:rPr kumimoji="1" lang="zh-CN" altLang="en-US" sz="2400" b="1" dirty="0">
                <a:latin typeface="Bookman Old Style" pitchFamily="18" charset="0"/>
              </a:rPr>
              <a:t>干涉规律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84213" y="4379937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 dirty="0">
                <a:latin typeface="仿宋_GB2312" pitchFamily="49" charset="-122"/>
                <a:ea typeface="仿宋_GB2312" pitchFamily="49" charset="-122"/>
              </a:rPr>
              <a:t>P</a:t>
            </a: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点处的合振动方程为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331913" y="1857401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pitchFamily="18" charset="0"/>
              </a:rPr>
              <a:t>S</a:t>
            </a:r>
            <a:r>
              <a:rPr kumimoji="1" lang="en-US" altLang="zh-CN" sz="2800" b="1" baseline="-25000" dirty="0">
                <a:latin typeface="Times New Roman" pitchFamily="18" charset="0"/>
              </a:rPr>
              <a:t>1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331913" y="2349526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pitchFamily="18" charset="0"/>
              </a:rPr>
              <a:t>S</a:t>
            </a:r>
            <a:r>
              <a:rPr kumimoji="1" lang="en-US" altLang="zh-CN" sz="2800" b="1" baseline="-25000" dirty="0">
                <a:latin typeface="Times New Roman" pitchFamily="18" charset="0"/>
              </a:rPr>
              <a:t>2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20738" y="2517801"/>
            <a:ext cx="7273925" cy="20875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84213" y="4929217"/>
            <a:ext cx="3024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 b="1" i="1" dirty="0">
                <a:latin typeface="仿宋_GB2312" pitchFamily="49" charset="-122"/>
                <a:ea typeface="仿宋_GB2312" pitchFamily="49" charset="-122"/>
              </a:rPr>
              <a:t>P 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点的振幅为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1577975" y="345283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P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684213" y="5475293"/>
            <a:ext cx="2878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latin typeface="仿宋_GB2312" pitchFamily="49" charset="-122"/>
                <a:ea typeface="仿宋_GB2312" pitchFamily="49" charset="-122"/>
              </a:rPr>
              <a:t>P 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点处波的强度为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658813" y="1400201"/>
            <a:ext cx="3671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Bookman Old Style" pitchFamily="18" charset="0"/>
                <a:ea typeface="仿宋_GB2312" pitchFamily="49" charset="-122"/>
              </a:rPr>
              <a:t>波源的振动方程</a:t>
            </a:r>
          </a:p>
        </p:txBody>
      </p:sp>
      <p:sp>
        <p:nvSpPr>
          <p:cNvPr id="29" name="AutoShape 29"/>
          <p:cNvSpPr>
            <a:spLocks/>
          </p:cNvSpPr>
          <p:nvPr/>
        </p:nvSpPr>
        <p:spPr bwMode="auto">
          <a:xfrm>
            <a:off x="2225675" y="3381399"/>
            <a:ext cx="144463" cy="576262"/>
          </a:xfrm>
          <a:prstGeom prst="lef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658813" y="2786058"/>
            <a:ext cx="3671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Bookman Old Style" pitchFamily="18" charset="0"/>
                <a:ea typeface="仿宋_GB2312" pitchFamily="49" charset="-122"/>
              </a:rPr>
              <a:t>波在 </a:t>
            </a:r>
            <a:r>
              <a:rPr kumimoji="1" lang="en-US" altLang="zh-CN" sz="2400" b="1" i="1" dirty="0">
                <a:latin typeface="Times New Roman" pitchFamily="18" charset="0"/>
                <a:ea typeface="仿宋_GB2312" pitchFamily="49" charset="-122"/>
              </a:rPr>
              <a:t>P </a:t>
            </a:r>
            <a:r>
              <a:rPr kumimoji="1" lang="zh-CN" altLang="en-US" sz="2400" b="1" dirty="0">
                <a:latin typeface="Bookman Old Style" pitchFamily="18" charset="0"/>
                <a:ea typeface="仿宋_GB2312" pitchFamily="49" charset="-122"/>
              </a:rPr>
              <a:t>点一起的振动方程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1263641" y="6156330"/>
            <a:ext cx="202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Bookman Old Style" pitchFamily="18" charset="0"/>
                <a:ea typeface="仿宋_GB2312" pitchFamily="49" charset="-122"/>
              </a:rPr>
              <a:t>其中相位差为</a:t>
            </a:r>
          </a:p>
        </p:txBody>
      </p:sp>
      <p:sp>
        <p:nvSpPr>
          <p:cNvPr id="33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波的干涉</a:t>
            </a:r>
          </a:p>
        </p:txBody>
      </p:sp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2312990" y="1857364"/>
          <a:ext cx="261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6" name="Equation" r:id="rId3" imgW="1307880" imgH="228600" progId="Equation.DSMT4">
                  <p:embed/>
                </p:oleObj>
              </mc:Choice>
              <mc:Fallback>
                <p:oleObj name="Equation" r:id="rId3" imgW="13078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90" y="1857364"/>
                        <a:ext cx="2616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9" name="Object 15"/>
          <p:cNvGraphicFramePr>
            <a:graphicFrameLocks noChangeAspect="1"/>
          </p:cNvGraphicFramePr>
          <p:nvPr/>
        </p:nvGraphicFramePr>
        <p:xfrm>
          <a:off x="2308228" y="2357430"/>
          <a:ext cx="269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7" name="Equation" r:id="rId5" imgW="1346040" imgH="228600" progId="Equation.DSMT4">
                  <p:embed/>
                </p:oleObj>
              </mc:Choice>
              <mc:Fallback>
                <p:oleObj name="Equation" r:id="rId5" imgW="134604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8" y="2357430"/>
                        <a:ext cx="2692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0" name="Object 16"/>
          <p:cNvGraphicFramePr>
            <a:graphicFrameLocks noChangeAspect="1"/>
          </p:cNvGraphicFramePr>
          <p:nvPr/>
        </p:nvGraphicFramePr>
        <p:xfrm>
          <a:off x="2428860" y="3000372"/>
          <a:ext cx="3276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8" name="Equation" r:id="rId7" imgW="1638000" imgH="393480" progId="Equation.DSMT4">
                  <p:embed/>
                </p:oleObj>
              </mc:Choice>
              <mc:Fallback>
                <p:oleObj name="Equation" r:id="rId7" imgW="163800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3000372"/>
                        <a:ext cx="3276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Object 17"/>
          <p:cNvGraphicFramePr>
            <a:graphicFrameLocks noChangeAspect="1"/>
          </p:cNvGraphicFramePr>
          <p:nvPr/>
        </p:nvGraphicFramePr>
        <p:xfrm>
          <a:off x="2428860" y="3641732"/>
          <a:ext cx="3403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9" name="Equation" r:id="rId9" imgW="1701720" imgH="393480" progId="Equation.DSMT4">
                  <p:embed/>
                </p:oleObj>
              </mc:Choice>
              <mc:Fallback>
                <p:oleObj name="Equation" r:id="rId9" imgW="170172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3641732"/>
                        <a:ext cx="3403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4071934" y="4400560"/>
          <a:ext cx="330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0" name="Equation" r:id="rId11" imgW="1650960" imgH="228600" progId="Equation.DSMT4">
                  <p:embed/>
                </p:oleObj>
              </mc:Choice>
              <mc:Fallback>
                <p:oleObj name="Equation" r:id="rId11" imgW="165096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4400560"/>
                        <a:ext cx="330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3" name="Object 19"/>
          <p:cNvGraphicFramePr>
            <a:graphicFrameLocks noChangeAspect="1"/>
          </p:cNvGraphicFramePr>
          <p:nvPr/>
        </p:nvGraphicFramePr>
        <p:xfrm>
          <a:off x="2786050" y="4784740"/>
          <a:ext cx="5562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1" name="Equation" r:id="rId13" imgW="2781000" imgH="393480" progId="Equation.DSMT4">
                  <p:embed/>
                </p:oleObj>
              </mc:Choice>
              <mc:Fallback>
                <p:oleObj name="Equation" r:id="rId13" imgW="2781000" imgH="393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4784740"/>
                        <a:ext cx="5562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4" name="Object 20"/>
          <p:cNvGraphicFramePr>
            <a:graphicFrameLocks noChangeAspect="1"/>
          </p:cNvGraphicFramePr>
          <p:nvPr/>
        </p:nvGraphicFramePr>
        <p:xfrm>
          <a:off x="3426158" y="5498465"/>
          <a:ext cx="3360420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2" name="Equation" r:id="rId15" imgW="3733560" imgH="533160" progId="Equation.DSMT4">
                  <p:embed/>
                </p:oleObj>
              </mc:Choice>
              <mc:Fallback>
                <p:oleObj name="Equation" r:id="rId15" imgW="3733560" imgH="5331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6158" y="5498465"/>
                        <a:ext cx="3360420" cy="480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5" name="Object 21"/>
          <p:cNvGraphicFramePr>
            <a:graphicFrameLocks noChangeAspect="1"/>
          </p:cNvGraphicFramePr>
          <p:nvPr/>
        </p:nvGraphicFramePr>
        <p:xfrm>
          <a:off x="3386152" y="6049963"/>
          <a:ext cx="3257550" cy="75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3" name="Equation" r:id="rId17" imgW="3619440" imgH="838080" progId="Equation.DSMT4">
                  <p:embed/>
                </p:oleObj>
              </mc:Choice>
              <mc:Fallback>
                <p:oleObj name="Equation" r:id="rId17" imgW="3619440" imgH="8380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52" y="6049963"/>
                        <a:ext cx="3257550" cy="754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47"/>
          <p:cNvGrpSpPr/>
          <p:nvPr/>
        </p:nvGrpSpPr>
        <p:grpSpPr>
          <a:xfrm>
            <a:off x="6275388" y="2185982"/>
            <a:ext cx="2328862" cy="1133506"/>
            <a:chOff x="6275388" y="2185982"/>
            <a:chExt cx="2328862" cy="1133506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rot="1117454">
              <a:off x="6275388" y="2357463"/>
              <a:ext cx="1971675" cy="4238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rot="1115349" flipV="1">
              <a:off x="6384925" y="2821013"/>
              <a:ext cx="1766888" cy="269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8070850" y="302738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8147050" y="2862288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 dirty="0">
                  <a:latin typeface="Times New Roman" pitchFamily="18" charset="0"/>
                </a:rPr>
                <a:t>P</a:t>
              </a:r>
            </a:p>
          </p:txBody>
        </p:sp>
        <p:graphicFrame>
          <p:nvGraphicFramePr>
            <p:cNvPr id="47127" name="Object 23"/>
            <p:cNvGraphicFramePr>
              <a:graphicFrameLocks noChangeAspect="1"/>
            </p:cNvGraphicFramePr>
            <p:nvPr/>
          </p:nvGraphicFramePr>
          <p:xfrm>
            <a:off x="7215206" y="2185982"/>
            <a:ext cx="254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34" name="Equation" r:id="rId19" imgW="126720" imgH="228600" progId="Equation.DSMT4">
                    <p:embed/>
                  </p:oleObj>
                </mc:Choice>
                <mc:Fallback>
                  <p:oleObj name="Equation" r:id="rId19" imgW="126720" imgH="2286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5206" y="2185982"/>
                          <a:ext cx="2540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8" name="Object 24"/>
            <p:cNvGraphicFramePr>
              <a:graphicFrameLocks noChangeAspect="1"/>
            </p:cNvGraphicFramePr>
            <p:nvPr/>
          </p:nvGraphicFramePr>
          <p:xfrm>
            <a:off x="7000892" y="2857496"/>
            <a:ext cx="2794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35" name="Equation" r:id="rId21" imgW="139680" imgH="228600" progId="Equation.DSMT4">
                    <p:embed/>
                  </p:oleObj>
                </mc:Choice>
                <mc:Fallback>
                  <p:oleObj name="Equation" r:id="rId21" imgW="139680" imgH="22860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0892" y="2857496"/>
                          <a:ext cx="2794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46"/>
          <p:cNvGrpSpPr/>
          <p:nvPr/>
        </p:nvGrpSpPr>
        <p:grpSpPr>
          <a:xfrm>
            <a:off x="5929322" y="1785926"/>
            <a:ext cx="565141" cy="1214446"/>
            <a:chOff x="5929322" y="1785926"/>
            <a:chExt cx="565141" cy="121444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345238" y="1985988"/>
              <a:ext cx="149225" cy="152400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6345238" y="2735288"/>
              <a:ext cx="149225" cy="152400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26" name="Object 22"/>
            <p:cNvGraphicFramePr>
              <a:graphicFrameLocks noChangeAspect="1"/>
            </p:cNvGraphicFramePr>
            <p:nvPr/>
          </p:nvGraphicFramePr>
          <p:xfrm>
            <a:off x="6000760" y="1785926"/>
            <a:ext cx="3302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36" name="Equation" r:id="rId23" imgW="164880" imgH="228600" progId="Equation.DSMT4">
                    <p:embed/>
                  </p:oleObj>
                </mc:Choice>
                <mc:Fallback>
                  <p:oleObj name="Equation" r:id="rId23" imgW="164880" imgH="2286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0760" y="1785926"/>
                          <a:ext cx="3302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9" name="Object 25"/>
            <p:cNvGraphicFramePr>
              <a:graphicFrameLocks noChangeAspect="1"/>
            </p:cNvGraphicFramePr>
            <p:nvPr/>
          </p:nvGraphicFramePr>
          <p:xfrm>
            <a:off x="5929322" y="2543172"/>
            <a:ext cx="355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37" name="Equation" r:id="rId25" imgW="177480" imgH="228600" progId="Equation.DSMT4">
                    <p:embed/>
                  </p:oleObj>
                </mc:Choice>
                <mc:Fallback>
                  <p:oleObj name="Equation" r:id="rId25" imgW="177480" imgH="22860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9322" y="2543172"/>
                          <a:ext cx="3556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8" grpId="0" autoUpdateAnimBg="0"/>
      <p:bldP spid="17" grpId="0" autoUpdateAnimBg="0"/>
      <p:bldP spid="18" grpId="0" autoUpdateAnimBg="0"/>
      <p:bldP spid="21" grpId="0" autoUpdateAnimBg="0"/>
      <p:bldP spid="25" grpId="0" autoUpdateAnimBg="0"/>
      <p:bldP spid="27" grpId="0" autoUpdateAnimBg="0"/>
      <p:bldP spid="28" grpId="0" autoUpdateAnimBg="0"/>
      <p:bldP spid="29" grpId="0" animBg="1"/>
      <p:bldP spid="30" grpId="0" autoUpdateAnimBg="0"/>
      <p:bldP spid="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波的干涉</a:t>
            </a: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357158" y="1000154"/>
            <a:ext cx="111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Clr>
                <a:srgbClr val="33CCFF"/>
              </a:buClr>
              <a:buFont typeface="Wingdings" pitchFamily="2" charset="2"/>
              <a:buChar char="Ø"/>
            </a:pPr>
            <a:r>
              <a:rPr kumimoji="1" lang="en-US" altLang="zh-CN" sz="2400" b="1">
                <a:latin typeface="Times New Roman" pitchFamily="18" charset="0"/>
              </a:rPr>
              <a:t> </a:t>
            </a:r>
            <a:r>
              <a:rPr kumimoji="1" lang="zh-CN" altLang="en-US" sz="2400" b="1">
                <a:latin typeface="宋体" pitchFamily="2" charset="-122"/>
              </a:rPr>
              <a:t>讨论</a:t>
            </a:r>
          </a:p>
        </p:txBody>
      </p:sp>
      <p:sp>
        <p:nvSpPr>
          <p:cNvPr id="16" name="Rectangle 46"/>
          <p:cNvSpPr>
            <a:spLocks noChangeArrowheads="1"/>
          </p:cNvSpPr>
          <p:nvPr/>
        </p:nvSpPr>
        <p:spPr bwMode="auto">
          <a:xfrm>
            <a:off x="530196" y="1503392"/>
            <a:ext cx="324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空间点振动情况分析</a:t>
            </a: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:</a:t>
            </a:r>
          </a:p>
        </p:txBody>
      </p:sp>
      <p:sp>
        <p:nvSpPr>
          <p:cNvPr id="21" name="Text Box 51"/>
          <p:cNvSpPr txBox="1">
            <a:spLocks noChangeArrowheads="1"/>
          </p:cNvSpPr>
          <p:nvPr/>
        </p:nvSpPr>
        <p:spPr bwMode="auto">
          <a:xfrm>
            <a:off x="957233" y="2151092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Bookman Old Style" pitchFamily="18" charset="0"/>
                <a:ea typeface="楷体_GB2312" pitchFamily="49" charset="-122"/>
              </a:rPr>
              <a:t>当</a:t>
            </a:r>
          </a:p>
        </p:txBody>
      </p:sp>
      <p:sp>
        <p:nvSpPr>
          <p:cNvPr id="22" name="Text Box 52"/>
          <p:cNvSpPr txBox="1">
            <a:spLocks noChangeArrowheads="1"/>
          </p:cNvSpPr>
          <p:nvPr/>
        </p:nvSpPr>
        <p:spPr bwMode="auto">
          <a:xfrm>
            <a:off x="6591271" y="2727354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干涉相长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23" name="Rectangle 53"/>
          <p:cNvSpPr>
            <a:spLocks noChangeArrowheads="1"/>
          </p:cNvSpPr>
          <p:nvPr/>
        </p:nvSpPr>
        <p:spPr bwMode="auto">
          <a:xfrm>
            <a:off x="947708" y="3467118"/>
            <a:ext cx="4940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Bookman Old Style" pitchFamily="18" charset="0"/>
                <a:ea typeface="楷体_GB2312" pitchFamily="49" charset="-122"/>
              </a:rPr>
              <a:t>当</a:t>
            </a:r>
          </a:p>
        </p:txBody>
      </p:sp>
      <p:sp>
        <p:nvSpPr>
          <p:cNvPr id="24" name="Rectangle 54"/>
          <p:cNvSpPr>
            <a:spLocks noChangeArrowheads="1"/>
          </p:cNvSpPr>
          <p:nvPr/>
        </p:nvSpPr>
        <p:spPr bwMode="auto">
          <a:xfrm>
            <a:off x="6607146" y="4187843"/>
            <a:ext cx="1374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干涉相消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26" name="Text Box 56"/>
          <p:cNvSpPr txBox="1">
            <a:spLocks noChangeArrowheads="1"/>
          </p:cNvSpPr>
          <p:nvPr/>
        </p:nvSpPr>
        <p:spPr bwMode="auto">
          <a:xfrm>
            <a:off x="968346" y="4883179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若</a:t>
            </a:r>
          </a:p>
        </p:txBody>
      </p:sp>
      <p:sp>
        <p:nvSpPr>
          <p:cNvPr id="29" name="Rectangle 59"/>
          <p:cNvSpPr>
            <a:spLocks noChangeArrowheads="1"/>
          </p:cNvSpPr>
          <p:nvPr/>
        </p:nvSpPr>
        <p:spPr bwMode="auto">
          <a:xfrm>
            <a:off x="7167588" y="4908565"/>
            <a:ext cx="1119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波程差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31" name="Rectangle 61"/>
          <p:cNvSpPr>
            <a:spLocks noChangeArrowheads="1"/>
          </p:cNvSpPr>
          <p:nvPr/>
        </p:nvSpPr>
        <p:spPr bwMode="auto">
          <a:xfrm>
            <a:off x="6427758" y="5530873"/>
            <a:ext cx="172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（干涉相长）</a:t>
            </a:r>
          </a:p>
        </p:txBody>
      </p:sp>
      <p:sp>
        <p:nvSpPr>
          <p:cNvPr id="33" name="Rectangle 63"/>
          <p:cNvSpPr>
            <a:spLocks noChangeArrowheads="1"/>
          </p:cNvSpPr>
          <p:nvPr/>
        </p:nvSpPr>
        <p:spPr bwMode="auto">
          <a:xfrm>
            <a:off x="6429346" y="6154767"/>
            <a:ext cx="1943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（干涉相消）</a:t>
            </a:r>
          </a:p>
        </p:txBody>
      </p:sp>
      <p:sp>
        <p:nvSpPr>
          <p:cNvPr id="34" name="Rectangle 64"/>
          <p:cNvSpPr>
            <a:spLocks noChangeArrowheads="1"/>
          </p:cNvSpPr>
          <p:nvPr/>
        </p:nvSpPr>
        <p:spPr bwMode="auto">
          <a:xfrm>
            <a:off x="946121" y="5488017"/>
            <a:ext cx="169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当</a:t>
            </a:r>
          </a:p>
        </p:txBody>
      </p:sp>
      <p:grpSp>
        <p:nvGrpSpPr>
          <p:cNvPr id="2" name="组合 47"/>
          <p:cNvGrpSpPr/>
          <p:nvPr/>
        </p:nvGrpSpPr>
        <p:grpSpPr>
          <a:xfrm>
            <a:off x="5932458" y="895341"/>
            <a:ext cx="2916267" cy="1431013"/>
            <a:chOff x="5932458" y="895341"/>
            <a:chExt cx="2916267" cy="1431013"/>
          </a:xfrm>
        </p:grpSpPr>
        <p:sp>
          <p:nvSpPr>
            <p:cNvPr id="8" name="Line 33"/>
            <p:cNvSpPr>
              <a:spLocks noChangeShapeType="1"/>
            </p:cNvSpPr>
            <p:nvPr/>
          </p:nvSpPr>
          <p:spPr bwMode="auto">
            <a:xfrm rot="1117454" flipV="1">
              <a:off x="6356350" y="1096042"/>
              <a:ext cx="1925637" cy="4984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34"/>
            <p:cNvSpPr>
              <a:spLocks noChangeShapeType="1"/>
            </p:cNvSpPr>
            <p:nvPr/>
          </p:nvSpPr>
          <p:spPr bwMode="auto">
            <a:xfrm rot="1115349" flipV="1">
              <a:off x="6462712" y="1157954"/>
              <a:ext cx="1720850" cy="1168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36"/>
            <p:cNvSpPr>
              <a:spLocks noChangeArrowheads="1"/>
            </p:cNvSpPr>
            <p:nvPr/>
          </p:nvSpPr>
          <p:spPr bwMode="auto">
            <a:xfrm>
              <a:off x="6280150" y="1208754"/>
              <a:ext cx="149225" cy="152400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38"/>
            <p:cNvSpPr>
              <a:spLocks noChangeArrowheads="1"/>
            </p:cNvSpPr>
            <p:nvPr/>
          </p:nvSpPr>
          <p:spPr bwMode="auto">
            <a:xfrm>
              <a:off x="6280150" y="1958054"/>
              <a:ext cx="149225" cy="152400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39"/>
            <p:cNvSpPr>
              <a:spLocks noChangeArrowheads="1"/>
            </p:cNvSpPr>
            <p:nvPr/>
          </p:nvSpPr>
          <p:spPr bwMode="auto">
            <a:xfrm>
              <a:off x="8315325" y="1356392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40"/>
            <p:cNvSpPr txBox="1">
              <a:spLocks noChangeArrowheads="1"/>
            </p:cNvSpPr>
            <p:nvPr/>
          </p:nvSpPr>
          <p:spPr bwMode="auto">
            <a:xfrm>
              <a:off x="8391525" y="1191292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P</a:t>
              </a:r>
            </a:p>
          </p:txBody>
        </p:sp>
        <p:graphicFrame>
          <p:nvGraphicFramePr>
            <p:cNvPr id="48143" name="Object 15"/>
            <p:cNvGraphicFramePr>
              <a:graphicFrameLocks noChangeAspect="1"/>
            </p:cNvGraphicFramePr>
            <p:nvPr/>
          </p:nvGraphicFramePr>
          <p:xfrm>
            <a:off x="5945169" y="1069964"/>
            <a:ext cx="331788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51" name="Equation" r:id="rId3" imgW="164880" imgH="228600" progId="Equation.DSMT4">
                    <p:embed/>
                  </p:oleObj>
                </mc:Choice>
                <mc:Fallback>
                  <p:oleObj name="Equation" r:id="rId3" imgW="164880" imgH="2286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5169" y="1069964"/>
                          <a:ext cx="331788" cy="4587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4" name="Object 16"/>
            <p:cNvGraphicFramePr>
              <a:graphicFrameLocks noChangeAspect="1"/>
            </p:cNvGraphicFramePr>
            <p:nvPr/>
          </p:nvGraphicFramePr>
          <p:xfrm>
            <a:off x="5932458" y="1754193"/>
            <a:ext cx="357188" cy="458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52" name="Equation" r:id="rId5" imgW="177480" imgH="228600" progId="Equation.DSMT4">
                    <p:embed/>
                  </p:oleObj>
                </mc:Choice>
                <mc:Fallback>
                  <p:oleObj name="Equation" r:id="rId5" imgW="177480" imgH="2286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2458" y="1754193"/>
                          <a:ext cx="357188" cy="458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5" name="Object 17"/>
            <p:cNvGraphicFramePr>
              <a:graphicFrameLocks noChangeAspect="1"/>
            </p:cNvGraphicFramePr>
            <p:nvPr/>
          </p:nvGraphicFramePr>
          <p:xfrm>
            <a:off x="7277089" y="895341"/>
            <a:ext cx="255588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53" name="Equation" r:id="rId7" imgW="126720" imgH="228600" progId="Equation.DSMT4">
                    <p:embed/>
                  </p:oleObj>
                </mc:Choice>
                <mc:Fallback>
                  <p:oleObj name="Equation" r:id="rId7" imgW="126720" imgH="2286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7089" y="895341"/>
                          <a:ext cx="255588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6" name="Object 18"/>
            <p:cNvGraphicFramePr>
              <a:graphicFrameLocks noChangeAspect="1"/>
            </p:cNvGraphicFramePr>
            <p:nvPr/>
          </p:nvGraphicFramePr>
          <p:xfrm>
            <a:off x="7277089" y="1712906"/>
            <a:ext cx="280988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54" name="Equation" r:id="rId9" imgW="139680" imgH="228600" progId="Equation.DSMT4">
                    <p:embed/>
                  </p:oleObj>
                </mc:Choice>
                <mc:Fallback>
                  <p:oleObj name="Equation" r:id="rId9" imgW="139680" imgH="2286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7089" y="1712906"/>
                          <a:ext cx="280988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47" name="Object 19"/>
          <p:cNvGraphicFramePr>
            <a:graphicFrameLocks noChangeAspect="1"/>
          </p:cNvGraphicFramePr>
          <p:nvPr/>
        </p:nvGraphicFramePr>
        <p:xfrm>
          <a:off x="1490633" y="1998658"/>
          <a:ext cx="429418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5" name="Equation" r:id="rId11" imgW="4762440" imgH="838080" progId="Equation.DSMT4">
                  <p:embed/>
                </p:oleObj>
              </mc:Choice>
              <mc:Fallback>
                <p:oleObj name="Equation" r:id="rId11" imgW="4762440" imgH="838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33" y="1998658"/>
                        <a:ext cx="4294188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" name="Object 20"/>
          <p:cNvGraphicFramePr>
            <a:graphicFrameLocks noChangeAspect="1"/>
          </p:cNvGraphicFramePr>
          <p:nvPr/>
        </p:nvGraphicFramePr>
        <p:xfrm>
          <a:off x="1479532" y="2713038"/>
          <a:ext cx="486886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6" name="Equation" r:id="rId13" imgW="2438280" imgH="266400" progId="Equation.DSMT4">
                  <p:embed/>
                </p:oleObj>
              </mc:Choice>
              <mc:Fallback>
                <p:oleObj name="Equation" r:id="rId13" imgW="2438280" imgH="266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32" y="2713038"/>
                        <a:ext cx="486886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9" name="Object 21"/>
          <p:cNvGraphicFramePr>
            <a:graphicFrameLocks noChangeAspect="1"/>
          </p:cNvGraphicFramePr>
          <p:nvPr/>
        </p:nvGraphicFramePr>
        <p:xfrm>
          <a:off x="1454121" y="3357562"/>
          <a:ext cx="70532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7" name="Equation" r:id="rId15" imgW="7823160" imgH="838080" progId="Equation.DSMT4">
                  <p:embed/>
                </p:oleObj>
              </mc:Choice>
              <mc:Fallback>
                <p:oleObj name="Equation" r:id="rId15" imgW="7823160" imgH="8380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21" y="3357562"/>
                        <a:ext cx="7053262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0" name="Object 22"/>
          <p:cNvGraphicFramePr>
            <a:graphicFrameLocks noChangeAspect="1"/>
          </p:cNvGraphicFramePr>
          <p:nvPr/>
        </p:nvGraphicFramePr>
        <p:xfrm>
          <a:off x="1398558" y="4152894"/>
          <a:ext cx="507206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8" name="Equation" r:id="rId17" imgW="2539800" imgH="266400" progId="Equation.DSMT4">
                  <p:embed/>
                </p:oleObj>
              </mc:Choice>
              <mc:Fallback>
                <p:oleObj name="Equation" r:id="rId17" imgW="2539800" imgH="266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58" y="4152894"/>
                        <a:ext cx="507206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1" name="Object 23"/>
          <p:cNvGraphicFramePr>
            <a:graphicFrameLocks noChangeAspect="1"/>
          </p:cNvGraphicFramePr>
          <p:nvPr/>
        </p:nvGraphicFramePr>
        <p:xfrm>
          <a:off x="1514460" y="4878402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9" name="Equation" r:id="rId19" imgW="457200" imgH="228600" progId="Equation.DSMT4">
                  <p:embed/>
                </p:oleObj>
              </mc:Choice>
              <mc:Fallback>
                <p:oleObj name="Equation" r:id="rId19" imgW="45720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60" y="4878402"/>
                        <a:ext cx="914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2" name="Object 24"/>
          <p:cNvGraphicFramePr>
            <a:graphicFrameLocks noChangeAspect="1"/>
          </p:cNvGraphicFramePr>
          <p:nvPr/>
        </p:nvGraphicFramePr>
        <p:xfrm>
          <a:off x="2649544" y="4713302"/>
          <a:ext cx="29225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0" name="Equation" r:id="rId21" imgW="1460160" imgH="393480" progId="Equation.DSMT4">
                  <p:embed/>
                </p:oleObj>
              </mc:Choice>
              <mc:Fallback>
                <p:oleObj name="Equation" r:id="rId21" imgW="1460160" imgH="3934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44" y="4713302"/>
                        <a:ext cx="2922588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3" name="Object 25"/>
          <p:cNvGraphicFramePr>
            <a:graphicFrameLocks noChangeAspect="1"/>
          </p:cNvGraphicFramePr>
          <p:nvPr/>
        </p:nvGraphicFramePr>
        <p:xfrm>
          <a:off x="5922981" y="4878402"/>
          <a:ext cx="12207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1" name="Equation" r:id="rId23" imgW="609480" imgH="228600" progId="Equation.DSMT4">
                  <p:embed/>
                </p:oleObj>
              </mc:Choice>
              <mc:Fallback>
                <p:oleObj name="Equation" r:id="rId23" imgW="60948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2981" y="4878402"/>
                        <a:ext cx="122078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4" name="Object 26"/>
          <p:cNvGraphicFramePr>
            <a:graphicFrameLocks noChangeAspect="1"/>
          </p:cNvGraphicFramePr>
          <p:nvPr/>
        </p:nvGraphicFramePr>
        <p:xfrm>
          <a:off x="1420813" y="5927725"/>
          <a:ext cx="470376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2" name="Equation" r:id="rId25" imgW="2349360" imgH="393480" progId="Equation.DSMT4">
                  <p:embed/>
                </p:oleObj>
              </mc:Choice>
              <mc:Fallback>
                <p:oleObj name="Equation" r:id="rId25" imgW="2349360" imgH="3934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5927725"/>
                        <a:ext cx="4703762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5" name="Object 27"/>
          <p:cNvGraphicFramePr>
            <a:graphicFrameLocks noChangeAspect="1"/>
          </p:cNvGraphicFramePr>
          <p:nvPr/>
        </p:nvGraphicFramePr>
        <p:xfrm>
          <a:off x="1490611" y="5541986"/>
          <a:ext cx="421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3" name="Equation" r:id="rId27" imgW="2108160" imgH="228600" progId="Equation.DSMT4">
                  <p:embed/>
                </p:oleObj>
              </mc:Choice>
              <mc:Fallback>
                <p:oleObj name="Equation" r:id="rId27" imgW="2108160" imgH="2286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11" y="5541986"/>
                        <a:ext cx="42148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21" grpId="0"/>
      <p:bldP spid="22" grpId="0"/>
      <p:bldP spid="23" grpId="0"/>
      <p:bldP spid="24" grpId="0"/>
      <p:bldP spid="26" grpId="0"/>
      <p:bldP spid="29" grpId="0"/>
      <p:bldP spid="31" grpId="0"/>
      <p:bldP spid="33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驻波</a:t>
            </a:r>
          </a:p>
        </p:txBody>
      </p:sp>
      <p:sp>
        <p:nvSpPr>
          <p:cNvPr id="6" name="Rectangle 43"/>
          <p:cNvSpPr>
            <a:spLocks noChangeArrowheads="1"/>
          </p:cNvSpPr>
          <p:nvPr/>
        </p:nvSpPr>
        <p:spPr bwMode="auto">
          <a:xfrm>
            <a:off x="663575" y="904898"/>
            <a:ext cx="6586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两列等振幅相干波相向传播时叠加形成驻波</a:t>
            </a:r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</a:rPr>
              <a:t>.</a:t>
            </a:r>
          </a:p>
        </p:txBody>
      </p:sp>
      <p:sp>
        <p:nvSpPr>
          <p:cNvPr id="7" name="Rectangle 71"/>
          <p:cNvSpPr>
            <a:spLocks noChangeArrowheads="1"/>
          </p:cNvSpPr>
          <p:nvPr/>
        </p:nvSpPr>
        <p:spPr bwMode="auto">
          <a:xfrm>
            <a:off x="663575" y="1374798"/>
            <a:ext cx="802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设两列分别沿 </a:t>
            </a:r>
            <a:r>
              <a:rPr kumimoji="1" lang="en-US" altLang="zh-CN" sz="2400" b="1" i="1" dirty="0">
                <a:latin typeface="Times New Roman" pitchFamily="18" charset="0"/>
                <a:ea typeface="仿宋_GB2312" pitchFamily="49" charset="-122"/>
              </a:rPr>
              <a:t>x </a:t>
            </a: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正方向和负方向传播的等振幅相干波为</a:t>
            </a:r>
          </a:p>
        </p:txBody>
      </p:sp>
      <p:sp>
        <p:nvSpPr>
          <p:cNvPr id="10" name="Rectangle 106"/>
          <p:cNvSpPr>
            <a:spLocks noChangeArrowheads="1"/>
          </p:cNvSpPr>
          <p:nvPr/>
        </p:nvSpPr>
        <p:spPr bwMode="auto">
          <a:xfrm>
            <a:off x="722313" y="2466998"/>
            <a:ext cx="5649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仿宋_GB2312" pitchFamily="49" charset="-122"/>
              </a:rPr>
              <a:t>按叠加原理，合成波的波函数为</a:t>
            </a:r>
          </a:p>
        </p:txBody>
      </p:sp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1071538" y="1688297"/>
          <a:ext cx="2984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1" name="Equation" r:id="rId3" imgW="2984400" imgH="838080" progId="Equation.DSMT4">
                  <p:embed/>
                </p:oleObj>
              </mc:Choice>
              <mc:Fallback>
                <p:oleObj name="Equation" r:id="rId3" imgW="2984400" imgH="838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1688297"/>
                        <a:ext cx="2984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5"/>
          <p:cNvGraphicFramePr>
            <a:graphicFrameLocks noChangeAspect="1"/>
          </p:cNvGraphicFramePr>
          <p:nvPr/>
        </p:nvGraphicFramePr>
        <p:xfrm>
          <a:off x="3546496" y="1688297"/>
          <a:ext cx="4025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2" name="Equation" r:id="rId5" imgW="4025880" imgH="838080" progId="Equation.DSMT4">
                  <p:embed/>
                </p:oleObj>
              </mc:Choice>
              <mc:Fallback>
                <p:oleObj name="Equation" r:id="rId5" imgW="4025880" imgH="838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96" y="1688297"/>
                        <a:ext cx="4025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16"/>
          <p:cNvGraphicFramePr>
            <a:graphicFrameLocks noChangeAspect="1"/>
          </p:cNvGraphicFramePr>
          <p:nvPr/>
        </p:nvGraphicFramePr>
        <p:xfrm>
          <a:off x="1612920" y="2857496"/>
          <a:ext cx="5816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3" name="Equation" r:id="rId7" imgW="2908080" imgH="393480" progId="Equation.DSMT4">
                  <p:embed/>
                </p:oleObj>
              </mc:Choice>
              <mc:Fallback>
                <p:oleObj name="Equation" r:id="rId7" imgW="290808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20" y="2857496"/>
                        <a:ext cx="5816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7"/>
          <p:cNvGraphicFramePr>
            <a:graphicFrameLocks noChangeAspect="1"/>
          </p:cNvGraphicFramePr>
          <p:nvPr/>
        </p:nvGraphicFramePr>
        <p:xfrm>
          <a:off x="1857356" y="3427418"/>
          <a:ext cx="3175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4" name="Equation" r:id="rId9" imgW="1587240" imgH="393480" progId="Equation.DSMT4">
                  <p:embed/>
                </p:oleObj>
              </mc:Choice>
              <mc:Fallback>
                <p:oleObj name="Equation" r:id="rId9" imgW="158724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3427418"/>
                        <a:ext cx="31750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18"/>
          <p:cNvGraphicFramePr>
            <a:graphicFrameLocks noChangeAspect="1"/>
          </p:cNvGraphicFramePr>
          <p:nvPr/>
        </p:nvGraphicFramePr>
        <p:xfrm>
          <a:off x="5072066" y="3643314"/>
          <a:ext cx="175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5" name="Equation" r:id="rId11" imgW="876240" imgH="203040" progId="Equation.DSMT4">
                  <p:embed/>
                </p:oleObj>
              </mc:Choice>
              <mc:Fallback>
                <p:oleObj name="Equation" r:id="rId11" imgW="87624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3643314"/>
                        <a:ext cx="1752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图片 35" descr="u=140466869,2764766287&amp;fm=21&amp;gp=0.jpg.gi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57356" y="4244393"/>
            <a:ext cx="4714908" cy="2298421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驻波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33425" y="4578352"/>
            <a:ext cx="355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相邻两波腹之间的距离：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33425" y="5678494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相邻两波节之间的距离：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2357422" y="4962532"/>
          <a:ext cx="3632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9" name="Equation" r:id="rId3" imgW="1815840" imgH="393480" progId="Equation.DSMT4">
                  <p:embed/>
                </p:oleObj>
              </mc:Choice>
              <mc:Fallback>
                <p:oleObj name="Equation" r:id="rId3" imgW="181584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4962532"/>
                        <a:ext cx="3632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2420958" y="5962664"/>
          <a:ext cx="5080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0" name="Equation" r:id="rId5" imgW="2539800" imgH="393480" progId="Equation.DSMT4">
                  <p:embed/>
                </p:oleObj>
              </mc:Choice>
              <mc:Fallback>
                <p:oleObj name="Equation" r:id="rId5" imgW="253980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58" y="5962664"/>
                        <a:ext cx="50800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49"/>
          <p:cNvSpPr txBox="1">
            <a:spLocks noChangeArrowheads="1"/>
          </p:cNvSpPr>
          <p:nvPr/>
        </p:nvSpPr>
        <p:spPr bwMode="auto">
          <a:xfrm>
            <a:off x="1258888" y="2660635"/>
            <a:ext cx="313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波腹：</a:t>
            </a:r>
          </a:p>
        </p:txBody>
      </p:sp>
      <p:sp>
        <p:nvSpPr>
          <p:cNvPr id="23" name="Text Box 150"/>
          <p:cNvSpPr txBox="1">
            <a:spLocks noChangeArrowheads="1"/>
          </p:cNvSpPr>
          <p:nvPr/>
        </p:nvSpPr>
        <p:spPr bwMode="auto">
          <a:xfrm>
            <a:off x="500034" y="2071678"/>
            <a:ext cx="1116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Clr>
                <a:srgbClr val="33CCFF"/>
              </a:buClr>
              <a:buFont typeface="Wingdings" pitchFamily="2" charset="2"/>
              <a:buChar char="Ø"/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latin typeface="Times New Roman" pitchFamily="18" charset="0"/>
              </a:rPr>
              <a:t>讨论</a:t>
            </a:r>
          </a:p>
        </p:txBody>
      </p:sp>
      <p:sp>
        <p:nvSpPr>
          <p:cNvPr id="24" name="Text Box 154"/>
          <p:cNvSpPr txBox="1">
            <a:spLocks noChangeArrowheads="1"/>
          </p:cNvSpPr>
          <p:nvPr/>
        </p:nvSpPr>
        <p:spPr bwMode="auto">
          <a:xfrm>
            <a:off x="1258888" y="3495660"/>
            <a:ext cx="356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波节</a:t>
            </a:r>
            <a:r>
              <a:rPr kumimoji="1" lang="zh-CN" altLang="en-US" sz="2400" b="1">
                <a:latin typeface="Times New Roman" pitchFamily="18" charset="0"/>
              </a:rPr>
              <a:t>：</a:t>
            </a:r>
          </a:p>
        </p:txBody>
      </p:sp>
      <p:sp>
        <p:nvSpPr>
          <p:cNvPr id="25" name="Text Box 158"/>
          <p:cNvSpPr txBox="1">
            <a:spLocks noChangeArrowheads="1"/>
          </p:cNvSpPr>
          <p:nvPr/>
        </p:nvSpPr>
        <p:spPr bwMode="auto">
          <a:xfrm>
            <a:off x="1258888" y="4173536"/>
            <a:ext cx="1081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其中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graphicFrame>
        <p:nvGraphicFramePr>
          <p:cNvPr id="26" name="Object 159"/>
          <p:cNvGraphicFramePr>
            <a:graphicFrameLocks noChangeAspect="1"/>
          </p:cNvGraphicFramePr>
          <p:nvPr/>
        </p:nvGraphicFramePr>
        <p:xfrm>
          <a:off x="2051050" y="4149724"/>
          <a:ext cx="25368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1" name="Equation" r:id="rId7" imgW="1066680" imgH="203040" progId="Equation.DSMT4">
                  <p:embed/>
                </p:oleObj>
              </mc:Choice>
              <mc:Fallback>
                <p:oleObj name="Equation" r:id="rId7" imgW="1066680" imgH="203040" progId="Equation.DSMT4">
                  <p:embed/>
                  <p:pic>
                    <p:nvPicPr>
                      <p:cNvPr id="0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149724"/>
                        <a:ext cx="25368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9"/>
          <p:cNvGraphicFramePr>
            <a:graphicFrameLocks noChangeAspect="1"/>
          </p:cNvGraphicFramePr>
          <p:nvPr/>
        </p:nvGraphicFramePr>
        <p:xfrm>
          <a:off x="2143108" y="2500306"/>
          <a:ext cx="1778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2" name="Equation" r:id="rId9" imgW="888840" imgH="431640" progId="Equation.DSMT4">
                  <p:embed/>
                </p:oleObj>
              </mc:Choice>
              <mc:Fallback>
                <p:oleObj name="Equation" r:id="rId9" imgW="88884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2500306"/>
                        <a:ext cx="17780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0"/>
          <p:cNvGraphicFramePr>
            <a:graphicFrameLocks noChangeAspect="1"/>
          </p:cNvGraphicFramePr>
          <p:nvPr/>
        </p:nvGraphicFramePr>
        <p:xfrm>
          <a:off x="4214810" y="2506650"/>
          <a:ext cx="1320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3" name="Equation" r:id="rId11" imgW="660240" imgH="393480" progId="Equation.DSMT4">
                  <p:embed/>
                </p:oleObj>
              </mc:Choice>
              <mc:Fallback>
                <p:oleObj name="Equation" r:id="rId11" imgW="66024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2506650"/>
                        <a:ext cx="1320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1"/>
          <p:cNvGraphicFramePr>
            <a:graphicFrameLocks noChangeAspect="1"/>
          </p:cNvGraphicFramePr>
          <p:nvPr/>
        </p:nvGraphicFramePr>
        <p:xfrm>
          <a:off x="5929322" y="2506650"/>
          <a:ext cx="990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4" name="Equation" r:id="rId13" imgW="495000" imgH="393480" progId="Equation.DSMT4">
                  <p:embed/>
                </p:oleObj>
              </mc:Choice>
              <mc:Fallback>
                <p:oleObj name="Equation" r:id="rId13" imgW="495000" imgH="393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22" y="2506650"/>
                        <a:ext cx="990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2"/>
          <p:cNvGraphicFramePr>
            <a:graphicFrameLocks noChangeAspect="1"/>
          </p:cNvGraphicFramePr>
          <p:nvPr/>
        </p:nvGraphicFramePr>
        <p:xfrm>
          <a:off x="2143108" y="3357562"/>
          <a:ext cx="1828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5" name="Equation" r:id="rId15" imgW="914400" imgH="431640" progId="Equation.DSMT4">
                  <p:embed/>
                </p:oleObj>
              </mc:Choice>
              <mc:Fallback>
                <p:oleObj name="Equation" r:id="rId15" imgW="914400" imgH="431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3357562"/>
                        <a:ext cx="18288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3"/>
          <p:cNvGraphicFramePr>
            <a:graphicFrameLocks noChangeAspect="1"/>
          </p:cNvGraphicFramePr>
          <p:nvPr/>
        </p:nvGraphicFramePr>
        <p:xfrm>
          <a:off x="4214810" y="3363906"/>
          <a:ext cx="2133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6" name="Equation" r:id="rId17" imgW="1066680" imgH="393480" progId="Equation.DSMT4">
                  <p:embed/>
                </p:oleObj>
              </mc:Choice>
              <mc:Fallback>
                <p:oleObj name="Equation" r:id="rId17" imgW="1066680" imgH="393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3363906"/>
                        <a:ext cx="2133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4"/>
          <p:cNvGraphicFramePr>
            <a:graphicFrameLocks noChangeAspect="1"/>
          </p:cNvGraphicFramePr>
          <p:nvPr/>
        </p:nvGraphicFramePr>
        <p:xfrm>
          <a:off x="6786578" y="3363906"/>
          <a:ext cx="1727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7" name="Equation" r:id="rId19" imgW="863280" imgH="393480" progId="Equation.DSMT4">
                  <p:embed/>
                </p:oleObj>
              </mc:Choice>
              <mc:Fallback>
                <p:oleObj name="Equation" r:id="rId19" imgW="863280" imgH="393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78" y="3363906"/>
                        <a:ext cx="1727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图片 32" descr="u=2835712124,249541419&amp;fm=21&amp;gp=0.jpg.gif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214546" y="928670"/>
            <a:ext cx="4675617" cy="1214446"/>
          </a:xfrm>
          <a:prstGeom prst="rect">
            <a:avLst/>
          </a:prstGeom>
        </p:spPr>
      </p:pic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2" grpId="0" autoUpdateAnimBg="0"/>
      <p:bldP spid="22" grpId="0" autoUpdateAnimBg="0"/>
      <p:bldP spid="23" grpId="0" autoUpdateAnimBg="0"/>
      <p:bldP spid="24" grpId="0" autoUpdateAnimBg="0"/>
      <p:bldP spid="2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描述简谐振动的特征量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96900" y="1493820"/>
            <a:ext cx="174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kumimoji="1" lang="en-US" altLang="zh-CN" sz="2400" b="1" dirty="0">
                <a:solidFill>
                  <a:srgbClr val="0070C0"/>
                </a:solidFill>
                <a:latin typeface="Times New Roman" pitchFamily="18" charset="0"/>
                <a:ea typeface="仿宋_GB2312" pitchFamily="49" charset="-122"/>
              </a:rPr>
              <a:t> 1. 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itchFamily="18" charset="0"/>
                <a:ea typeface="仿宋_GB2312" pitchFamily="49" charset="-122"/>
              </a:rPr>
              <a:t>振幅</a:t>
            </a:r>
            <a:r>
              <a:rPr kumimoji="1" lang="en-US" altLang="zh-CN" sz="2400" b="1" i="1" dirty="0">
                <a:solidFill>
                  <a:srgbClr val="0070C0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：</a:t>
            </a:r>
            <a:endParaRPr kumimoji="1" lang="en-US" altLang="zh-CN" sz="24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6500489" y="1187432"/>
            <a:ext cx="2205025" cy="1306908"/>
            <a:chOff x="2735" y="1525"/>
            <a:chExt cx="1225" cy="695"/>
          </a:xfrm>
        </p:grpSpPr>
        <p:sp>
          <p:nvSpPr>
            <p:cNvPr id="9" name="Rectangle 66"/>
            <p:cNvSpPr>
              <a:spLocks noChangeArrowheads="1"/>
            </p:cNvSpPr>
            <p:nvPr/>
          </p:nvSpPr>
          <p:spPr bwMode="auto">
            <a:xfrm>
              <a:off x="3514" y="1525"/>
              <a:ext cx="235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itchFamily="18" charset="0"/>
                </a:rPr>
                <a:t>m</a:t>
              </a:r>
            </a:p>
          </p:txBody>
        </p:sp>
        <p:grpSp>
          <p:nvGrpSpPr>
            <p:cNvPr id="10" name="Group 67"/>
            <p:cNvGrpSpPr>
              <a:grpSpLocks/>
            </p:cNvGrpSpPr>
            <p:nvPr/>
          </p:nvGrpSpPr>
          <p:grpSpPr bwMode="auto">
            <a:xfrm>
              <a:off x="2735" y="1709"/>
              <a:ext cx="1225" cy="511"/>
              <a:chOff x="2735" y="1709"/>
              <a:chExt cx="1225" cy="511"/>
            </a:xfrm>
          </p:grpSpPr>
          <p:grpSp>
            <p:nvGrpSpPr>
              <p:cNvPr id="11" name="Group 68"/>
              <p:cNvGrpSpPr>
                <a:grpSpLocks/>
              </p:cNvGrpSpPr>
              <p:nvPr/>
            </p:nvGrpSpPr>
            <p:grpSpPr bwMode="auto">
              <a:xfrm>
                <a:off x="2844" y="1813"/>
                <a:ext cx="692" cy="132"/>
                <a:chOff x="1610" y="572"/>
                <a:chExt cx="1690" cy="253"/>
              </a:xfrm>
            </p:grpSpPr>
            <p:sp>
              <p:nvSpPr>
                <p:cNvPr id="23" name="Freeform 69"/>
                <p:cNvSpPr>
                  <a:spLocks/>
                </p:cNvSpPr>
                <p:nvPr/>
              </p:nvSpPr>
              <p:spPr bwMode="auto">
                <a:xfrm>
                  <a:off x="1649" y="575"/>
                  <a:ext cx="164" cy="250"/>
                </a:xfrm>
                <a:custGeom>
                  <a:avLst/>
                  <a:gdLst>
                    <a:gd name="T0" fmla="*/ 0 w 164"/>
                    <a:gd name="T1" fmla="*/ 132 h 250"/>
                    <a:gd name="T2" fmla="*/ 16 w 164"/>
                    <a:gd name="T3" fmla="*/ 48 h 250"/>
                    <a:gd name="T4" fmla="*/ 58 w 164"/>
                    <a:gd name="T5" fmla="*/ 5 h 250"/>
                    <a:gd name="T6" fmla="*/ 106 w 164"/>
                    <a:gd name="T7" fmla="*/ 18 h 250"/>
                    <a:gd name="T8" fmla="*/ 150 w 164"/>
                    <a:gd name="T9" fmla="*/ 86 h 250"/>
                    <a:gd name="T10" fmla="*/ 163 w 164"/>
                    <a:gd name="T11" fmla="*/ 171 h 250"/>
                    <a:gd name="T12" fmla="*/ 156 w 164"/>
                    <a:gd name="T13" fmla="*/ 218 h 250"/>
                    <a:gd name="T14" fmla="*/ 139 w 164"/>
                    <a:gd name="T15" fmla="*/ 243 h 250"/>
                    <a:gd name="T16" fmla="*/ 124 w 164"/>
                    <a:gd name="T17" fmla="*/ 249 h 250"/>
                    <a:gd name="T18" fmla="*/ 102 w 164"/>
                    <a:gd name="T19" fmla="*/ 234 h 250"/>
                    <a:gd name="T20" fmla="*/ 88 w 164"/>
                    <a:gd name="T21" fmla="*/ 186 h 250"/>
                    <a:gd name="T22" fmla="*/ 88 w 164"/>
                    <a:gd name="T23" fmla="*/ 147 h 250"/>
                    <a:gd name="T24" fmla="*/ 90 w 164"/>
                    <a:gd name="T25" fmla="*/ 120 h 25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64"/>
                    <a:gd name="T40" fmla="*/ 0 h 250"/>
                    <a:gd name="T41" fmla="*/ 164 w 164"/>
                    <a:gd name="T42" fmla="*/ 250 h 25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64" h="250">
                      <a:moveTo>
                        <a:pt x="0" y="132"/>
                      </a:moveTo>
                      <a:cubicBezTo>
                        <a:pt x="3" y="118"/>
                        <a:pt x="6" y="69"/>
                        <a:pt x="16" y="48"/>
                      </a:cubicBezTo>
                      <a:cubicBezTo>
                        <a:pt x="26" y="27"/>
                        <a:pt x="43" y="10"/>
                        <a:pt x="58" y="5"/>
                      </a:cubicBezTo>
                      <a:cubicBezTo>
                        <a:pt x="73" y="0"/>
                        <a:pt x="91" y="5"/>
                        <a:pt x="106" y="18"/>
                      </a:cubicBezTo>
                      <a:cubicBezTo>
                        <a:pt x="121" y="31"/>
                        <a:pt x="141" y="61"/>
                        <a:pt x="150" y="86"/>
                      </a:cubicBezTo>
                      <a:cubicBezTo>
                        <a:pt x="159" y="111"/>
                        <a:pt x="162" y="149"/>
                        <a:pt x="163" y="171"/>
                      </a:cubicBezTo>
                      <a:cubicBezTo>
                        <a:pt x="164" y="193"/>
                        <a:pt x="160" y="206"/>
                        <a:pt x="156" y="218"/>
                      </a:cubicBezTo>
                      <a:cubicBezTo>
                        <a:pt x="152" y="230"/>
                        <a:pt x="144" y="238"/>
                        <a:pt x="139" y="243"/>
                      </a:cubicBezTo>
                      <a:cubicBezTo>
                        <a:pt x="134" y="248"/>
                        <a:pt x="130" y="250"/>
                        <a:pt x="124" y="249"/>
                      </a:cubicBezTo>
                      <a:cubicBezTo>
                        <a:pt x="118" y="248"/>
                        <a:pt x="108" y="244"/>
                        <a:pt x="102" y="234"/>
                      </a:cubicBezTo>
                      <a:cubicBezTo>
                        <a:pt x="96" y="224"/>
                        <a:pt x="90" y="200"/>
                        <a:pt x="88" y="186"/>
                      </a:cubicBezTo>
                      <a:cubicBezTo>
                        <a:pt x="86" y="172"/>
                        <a:pt x="88" y="158"/>
                        <a:pt x="88" y="147"/>
                      </a:cubicBezTo>
                      <a:cubicBezTo>
                        <a:pt x="88" y="136"/>
                        <a:pt x="90" y="126"/>
                        <a:pt x="90" y="120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70"/>
                <p:cNvSpPr>
                  <a:spLocks/>
                </p:cNvSpPr>
                <p:nvPr/>
              </p:nvSpPr>
              <p:spPr bwMode="auto">
                <a:xfrm>
                  <a:off x="1738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71"/>
                <p:cNvSpPr>
                  <a:spLocks/>
                </p:cNvSpPr>
                <p:nvPr/>
              </p:nvSpPr>
              <p:spPr bwMode="auto">
                <a:xfrm>
                  <a:off x="1860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72"/>
                <p:cNvSpPr>
                  <a:spLocks/>
                </p:cNvSpPr>
                <p:nvPr/>
              </p:nvSpPr>
              <p:spPr bwMode="auto">
                <a:xfrm>
                  <a:off x="1982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73"/>
                <p:cNvSpPr>
                  <a:spLocks/>
                </p:cNvSpPr>
                <p:nvPr/>
              </p:nvSpPr>
              <p:spPr bwMode="auto">
                <a:xfrm>
                  <a:off x="2104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74"/>
                <p:cNvSpPr>
                  <a:spLocks/>
                </p:cNvSpPr>
                <p:nvPr/>
              </p:nvSpPr>
              <p:spPr bwMode="auto">
                <a:xfrm>
                  <a:off x="2226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75"/>
                <p:cNvSpPr>
                  <a:spLocks/>
                </p:cNvSpPr>
                <p:nvPr/>
              </p:nvSpPr>
              <p:spPr bwMode="auto">
                <a:xfrm>
                  <a:off x="2348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76"/>
                <p:cNvSpPr>
                  <a:spLocks/>
                </p:cNvSpPr>
                <p:nvPr/>
              </p:nvSpPr>
              <p:spPr bwMode="auto">
                <a:xfrm>
                  <a:off x="2470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77"/>
                <p:cNvSpPr>
                  <a:spLocks/>
                </p:cNvSpPr>
                <p:nvPr/>
              </p:nvSpPr>
              <p:spPr bwMode="auto">
                <a:xfrm>
                  <a:off x="2592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78"/>
                <p:cNvSpPr>
                  <a:spLocks/>
                </p:cNvSpPr>
                <p:nvPr/>
              </p:nvSpPr>
              <p:spPr bwMode="auto">
                <a:xfrm>
                  <a:off x="2714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79"/>
                <p:cNvSpPr>
                  <a:spLocks/>
                </p:cNvSpPr>
                <p:nvPr/>
              </p:nvSpPr>
              <p:spPr bwMode="auto">
                <a:xfrm>
                  <a:off x="2836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80"/>
                <p:cNvSpPr>
                  <a:spLocks/>
                </p:cNvSpPr>
                <p:nvPr/>
              </p:nvSpPr>
              <p:spPr bwMode="auto">
                <a:xfrm>
                  <a:off x="2958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81"/>
                <p:cNvSpPr>
                  <a:spLocks/>
                </p:cNvSpPr>
                <p:nvPr/>
              </p:nvSpPr>
              <p:spPr bwMode="auto">
                <a:xfrm>
                  <a:off x="3082" y="572"/>
                  <a:ext cx="218" cy="149"/>
                </a:xfrm>
                <a:custGeom>
                  <a:avLst/>
                  <a:gdLst>
                    <a:gd name="T0" fmla="*/ 0 w 218"/>
                    <a:gd name="T1" fmla="*/ 128 h 149"/>
                    <a:gd name="T2" fmla="*/ 16 w 218"/>
                    <a:gd name="T3" fmla="*/ 70 h 149"/>
                    <a:gd name="T4" fmla="*/ 68 w 218"/>
                    <a:gd name="T5" fmla="*/ 10 h 149"/>
                    <a:gd name="T6" fmla="*/ 117 w 218"/>
                    <a:gd name="T7" fmla="*/ 12 h 149"/>
                    <a:gd name="T8" fmla="*/ 147 w 218"/>
                    <a:gd name="T9" fmla="*/ 42 h 149"/>
                    <a:gd name="T10" fmla="*/ 164 w 218"/>
                    <a:gd name="T11" fmla="*/ 101 h 149"/>
                    <a:gd name="T12" fmla="*/ 171 w 218"/>
                    <a:gd name="T13" fmla="*/ 142 h 149"/>
                    <a:gd name="T14" fmla="*/ 218 w 218"/>
                    <a:gd name="T15" fmla="*/ 143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8"/>
                    <a:gd name="T25" fmla="*/ 0 h 149"/>
                    <a:gd name="T26" fmla="*/ 218 w 21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8" h="149">
                      <a:moveTo>
                        <a:pt x="0" y="128"/>
                      </a:moveTo>
                      <a:cubicBezTo>
                        <a:pt x="3" y="118"/>
                        <a:pt x="5" y="90"/>
                        <a:pt x="16" y="70"/>
                      </a:cubicBezTo>
                      <a:cubicBezTo>
                        <a:pt x="27" y="50"/>
                        <a:pt x="51" y="20"/>
                        <a:pt x="68" y="10"/>
                      </a:cubicBezTo>
                      <a:cubicBezTo>
                        <a:pt x="85" y="0"/>
                        <a:pt x="104" y="7"/>
                        <a:pt x="117" y="12"/>
                      </a:cubicBezTo>
                      <a:cubicBezTo>
                        <a:pt x="130" y="17"/>
                        <a:pt x="139" y="27"/>
                        <a:pt x="147" y="42"/>
                      </a:cubicBezTo>
                      <a:cubicBezTo>
                        <a:pt x="155" y="57"/>
                        <a:pt x="160" y="84"/>
                        <a:pt x="164" y="101"/>
                      </a:cubicBezTo>
                      <a:cubicBezTo>
                        <a:pt x="168" y="118"/>
                        <a:pt x="162" y="135"/>
                        <a:pt x="171" y="142"/>
                      </a:cubicBezTo>
                      <a:cubicBezTo>
                        <a:pt x="180" y="149"/>
                        <a:pt x="208" y="143"/>
                        <a:pt x="218" y="143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Line 82"/>
                <p:cNvSpPr>
                  <a:spLocks noChangeShapeType="1"/>
                </p:cNvSpPr>
                <p:nvPr/>
              </p:nvSpPr>
              <p:spPr bwMode="auto">
                <a:xfrm>
                  <a:off x="1610" y="713"/>
                  <a:ext cx="45" cy="0"/>
                </a:xfrm>
                <a:prstGeom prst="line">
                  <a:avLst/>
                </a:pr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" name="Line 83"/>
              <p:cNvSpPr>
                <a:spLocks noChangeShapeType="1"/>
              </p:cNvSpPr>
              <p:nvPr/>
            </p:nvSpPr>
            <p:spPr bwMode="auto">
              <a:xfrm>
                <a:off x="2831" y="1722"/>
                <a:ext cx="0" cy="2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84"/>
              <p:cNvSpPr>
                <a:spLocks noChangeArrowheads="1"/>
              </p:cNvSpPr>
              <p:nvPr/>
            </p:nvSpPr>
            <p:spPr bwMode="auto">
              <a:xfrm>
                <a:off x="2735" y="1709"/>
                <a:ext cx="99" cy="26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85"/>
              <p:cNvSpPr>
                <a:spLocks noChangeShapeType="1"/>
              </p:cNvSpPr>
              <p:nvPr/>
            </p:nvSpPr>
            <p:spPr bwMode="auto">
              <a:xfrm>
                <a:off x="2826" y="1987"/>
                <a:ext cx="1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Rectangle 86"/>
              <p:cNvSpPr>
                <a:spLocks noChangeArrowheads="1"/>
              </p:cNvSpPr>
              <p:nvPr/>
            </p:nvSpPr>
            <p:spPr bwMode="auto">
              <a:xfrm>
                <a:off x="3772" y="1962"/>
                <a:ext cx="188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16" name="Oval 87"/>
              <p:cNvSpPr>
                <a:spLocks noChangeAspect="1" noChangeArrowheads="1"/>
              </p:cNvSpPr>
              <p:nvPr/>
            </p:nvSpPr>
            <p:spPr bwMode="auto">
              <a:xfrm>
                <a:off x="3383" y="1959"/>
                <a:ext cx="53" cy="5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Rectangle 88"/>
              <p:cNvSpPr>
                <a:spLocks noChangeArrowheads="1"/>
              </p:cNvSpPr>
              <p:nvPr/>
            </p:nvSpPr>
            <p:spPr bwMode="auto">
              <a:xfrm>
                <a:off x="3268" y="1974"/>
                <a:ext cx="226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18" name="Line 89"/>
              <p:cNvSpPr>
                <a:spLocks noChangeShapeType="1"/>
              </p:cNvSpPr>
              <p:nvPr/>
            </p:nvSpPr>
            <p:spPr bwMode="auto">
              <a:xfrm flipH="1">
                <a:off x="2764" y="1743"/>
                <a:ext cx="70" cy="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90"/>
              <p:cNvSpPr>
                <a:spLocks noChangeShapeType="1"/>
              </p:cNvSpPr>
              <p:nvPr/>
            </p:nvSpPr>
            <p:spPr bwMode="auto">
              <a:xfrm flipH="1">
                <a:off x="2764" y="1806"/>
                <a:ext cx="70" cy="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91"/>
              <p:cNvSpPr>
                <a:spLocks noChangeShapeType="1"/>
              </p:cNvSpPr>
              <p:nvPr/>
            </p:nvSpPr>
            <p:spPr bwMode="auto">
              <a:xfrm flipH="1">
                <a:off x="2764" y="1869"/>
                <a:ext cx="70" cy="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92"/>
              <p:cNvSpPr>
                <a:spLocks noChangeShapeType="1"/>
              </p:cNvSpPr>
              <p:nvPr/>
            </p:nvSpPr>
            <p:spPr bwMode="auto">
              <a:xfrm flipH="1">
                <a:off x="2764" y="1932"/>
                <a:ext cx="70" cy="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AutoShape 93"/>
              <p:cNvSpPr>
                <a:spLocks noChangeArrowheads="1"/>
              </p:cNvSpPr>
              <p:nvPr/>
            </p:nvSpPr>
            <p:spPr bwMode="auto">
              <a:xfrm>
                <a:off x="3540" y="1797"/>
                <a:ext cx="227" cy="182"/>
              </a:xfrm>
              <a:prstGeom prst="roundRect">
                <a:avLst>
                  <a:gd name="adj" fmla="val 17583"/>
                </a:avLst>
              </a:prstGeom>
              <a:solidFill>
                <a:srgbClr val="00FFFF">
                  <a:alpha val="79999"/>
                </a:srgbClr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1" dir="t"/>
              </a:scene3d>
              <a:sp3d extrusionH="36500" prstMaterial="legacyMatte">
                <a:bevelT w="13500" h="13500" prst="angle"/>
                <a:bevelB w="13500" h="13500" prst="angle"/>
                <a:extrusionClr>
                  <a:srgbClr val="0099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7" name="Object 13"/>
          <p:cNvGraphicFramePr>
            <a:graphicFrameLocks noChangeAspect="1"/>
          </p:cNvGraphicFramePr>
          <p:nvPr/>
        </p:nvGraphicFramePr>
        <p:xfrm>
          <a:off x="682617" y="968361"/>
          <a:ext cx="28178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3" imgW="1346040" imgH="203040" progId="Equation.DSMT4">
                  <p:embed/>
                </p:oleObj>
              </mc:Choice>
              <mc:Fallback>
                <p:oleObj name="Equation" r:id="rId3" imgW="134604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17" y="968361"/>
                        <a:ext cx="281781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2922588" y="1908158"/>
            <a:ext cx="17383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</a:rPr>
              <a:t>Max (|</a:t>
            </a:r>
            <a:r>
              <a:rPr kumimoji="1" lang="en-US" altLang="zh-CN" sz="2400" b="1" i="1" dirty="0">
                <a:latin typeface="Times New Roman" pitchFamily="18" charset="0"/>
                <a:ea typeface="仿宋_GB2312" pitchFamily="49" charset="-122"/>
              </a:rPr>
              <a:t>x(t)</a:t>
            </a:r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</a:rPr>
              <a:t>|).</a:t>
            </a:r>
            <a:endParaRPr kumimoji="1" lang="en-US" altLang="zh-CN" sz="24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2124075" y="1474770"/>
            <a:ext cx="428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物体离开平衡位置的最大距离</a:t>
            </a:r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</a:rPr>
              <a:t>.</a:t>
            </a:r>
            <a:endParaRPr kumimoji="1" lang="en-US" altLang="zh-CN" sz="24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2389188" y="1949433"/>
            <a:ext cx="625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 i="1">
                <a:latin typeface="Times New Roman" pitchFamily="18" charset="0"/>
                <a:ea typeface="仿宋_GB2312" pitchFamily="49" charset="-122"/>
              </a:rPr>
              <a:t>A =</a:t>
            </a:r>
            <a:endParaRPr lang="zh-CN" altLang="en-US"/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676275" y="2381233"/>
            <a:ext cx="18081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kumimoji="1" lang="en-US" altLang="zh-CN" sz="2400" b="1" dirty="0">
                <a:solidFill>
                  <a:srgbClr val="0070C0"/>
                </a:solidFill>
                <a:latin typeface="Times New Roman" pitchFamily="18" charset="0"/>
                <a:ea typeface="仿宋_GB2312" pitchFamily="49" charset="-122"/>
              </a:rPr>
              <a:t>2. 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itchFamily="18" charset="0"/>
                <a:ea typeface="仿宋_GB2312" pitchFamily="49" charset="-122"/>
              </a:rPr>
              <a:t>周期</a:t>
            </a:r>
            <a:r>
              <a:rPr kumimoji="1" lang="en-US" altLang="zh-CN" sz="2400" b="1" i="1" dirty="0">
                <a:solidFill>
                  <a:srgbClr val="0070C0"/>
                </a:solidFill>
                <a:latin typeface="Times New Roman" pitchFamily="18" charset="0"/>
                <a:ea typeface="仿宋_GB2312" pitchFamily="49" charset="-122"/>
              </a:rPr>
              <a:t>T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itchFamily="18" charset="0"/>
                <a:ea typeface="仿宋_GB2312" pitchFamily="49" charset="-122"/>
              </a:rPr>
              <a:t> :</a:t>
            </a:r>
            <a:endParaRPr kumimoji="1" lang="en-US" altLang="zh-CN" sz="24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graphicFrame>
        <p:nvGraphicFramePr>
          <p:cNvPr id="42" name="Object 72"/>
          <p:cNvGraphicFramePr>
            <a:graphicFrameLocks/>
          </p:cNvGraphicFramePr>
          <p:nvPr/>
        </p:nvGraphicFramePr>
        <p:xfrm>
          <a:off x="6199213" y="2500306"/>
          <a:ext cx="2230439" cy="954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5" imgW="1002960" imgH="444240" progId="Equation.DSMT4">
                  <p:embed/>
                </p:oleObj>
              </mc:Choice>
              <mc:Fallback>
                <p:oleObj name="Equation" r:id="rId5" imgW="1002960" imgH="444240" progId="Equation.DSMT4">
                  <p:embed/>
                  <p:pic>
                    <p:nvPicPr>
                      <p:cNvPr id="0" name="Object 7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213" y="2500306"/>
                        <a:ext cx="2230439" cy="954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1071538" y="2786058"/>
            <a:ext cx="4670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物体重复运动一次所需要的时间</a:t>
            </a: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.</a:t>
            </a: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971550" y="3429000"/>
            <a:ext cx="1374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itchFamily="18" charset="0"/>
                <a:ea typeface="仿宋_GB2312" pitchFamily="49" charset="-122"/>
              </a:rPr>
              <a:t>频率</a:t>
            </a:r>
            <a:r>
              <a:rPr kumimoji="1" lang="en-US" altLang="zh-CN" sz="2400" b="1" i="1" dirty="0">
                <a:solidFill>
                  <a:srgbClr val="0070C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l-GR" altLang="zh-CN" sz="2400" b="1" i="1" dirty="0">
                <a:solidFill>
                  <a:srgbClr val="0070C0"/>
                </a:solidFill>
                <a:latin typeface="Times New Roman" pitchFamily="18" charset="0"/>
                <a:ea typeface="仿宋_GB2312" pitchFamily="49" charset="-122"/>
              </a:rPr>
              <a:t>ν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itchFamily="18" charset="0"/>
                <a:ea typeface="仿宋_GB2312" pitchFamily="49" charset="-122"/>
              </a:rPr>
              <a:t> :</a:t>
            </a:r>
            <a:endParaRPr kumimoji="1" lang="en-US" altLang="zh-CN" sz="24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1000100" y="3927506"/>
            <a:ext cx="4284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物体在单位时间内振动的次数</a:t>
            </a:r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</a:rPr>
              <a:t>.</a:t>
            </a:r>
            <a:endParaRPr kumimoji="1" lang="en-US" altLang="zh-CN" sz="2400" b="1" dirty="0"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46" name="Object 73"/>
          <p:cNvGraphicFramePr>
            <a:graphicFrameLocks/>
          </p:cNvGraphicFramePr>
          <p:nvPr/>
        </p:nvGraphicFramePr>
        <p:xfrm>
          <a:off x="5697568" y="3546509"/>
          <a:ext cx="265430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7" imgW="1320480" imgH="444240" progId="Equation.DSMT4">
                  <p:embed/>
                </p:oleObj>
              </mc:Choice>
              <mc:Fallback>
                <p:oleObj name="Equation" r:id="rId7" imgW="1320480" imgH="444240" progId="Equation.DSMT4">
                  <p:embed/>
                  <p:pic>
                    <p:nvPicPr>
                      <p:cNvPr id="0" name="Object 7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568" y="3546509"/>
                        <a:ext cx="265430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4"/>
          <p:cNvSpPr txBox="1">
            <a:spLocks noChangeArrowheads="1"/>
          </p:cNvSpPr>
          <p:nvPr/>
        </p:nvSpPr>
        <p:spPr bwMode="auto">
          <a:xfrm>
            <a:off x="971550" y="4570448"/>
            <a:ext cx="16557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itchFamily="18" charset="0"/>
                <a:ea typeface="仿宋_GB2312" pitchFamily="49" charset="-122"/>
              </a:rPr>
              <a:t>角频率</a:t>
            </a:r>
            <a:r>
              <a:rPr kumimoji="1" lang="en-US" altLang="zh-CN" sz="2400" b="1" i="1" dirty="0">
                <a:solidFill>
                  <a:srgbClr val="0070C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l-GR" altLang="zh-CN" sz="2400" b="1" i="1" dirty="0">
                <a:solidFill>
                  <a:srgbClr val="0070C0"/>
                </a:solidFill>
                <a:latin typeface="Times New Roman" pitchFamily="18" charset="0"/>
                <a:ea typeface="仿宋_GB2312" pitchFamily="49" charset="-122"/>
              </a:rPr>
              <a:t>ω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itchFamily="18" charset="0"/>
                <a:ea typeface="仿宋_GB2312" pitchFamily="49" charset="-122"/>
              </a:rPr>
              <a:t> :</a:t>
            </a:r>
            <a:endParaRPr kumimoji="1" lang="en-US" altLang="zh-CN" sz="24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graphicFrame>
        <p:nvGraphicFramePr>
          <p:cNvPr id="71" name="Object 74"/>
          <p:cNvGraphicFramePr>
            <a:graphicFrameLocks/>
          </p:cNvGraphicFramePr>
          <p:nvPr/>
        </p:nvGraphicFramePr>
        <p:xfrm>
          <a:off x="6572264" y="4783149"/>
          <a:ext cx="11525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9" imgW="558720" imgH="177480" progId="Equation.DSMT4">
                  <p:embed/>
                </p:oleObj>
              </mc:Choice>
              <mc:Fallback>
                <p:oleObj name="Equation" r:id="rId9" imgW="558720" imgH="177480" progId="Equation.DSMT4">
                  <p:embed/>
                  <p:pic>
                    <p:nvPicPr>
                      <p:cNvPr id="0" name="Object 7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64" y="4783149"/>
                        <a:ext cx="11525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1031883" y="5038739"/>
            <a:ext cx="4683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物体在 </a:t>
            </a:r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el-GR" altLang="zh-CN" sz="2400" b="1" dirty="0">
                <a:latin typeface="Times New Roman" pitchFamily="18" charset="0"/>
                <a:ea typeface="仿宋_GB2312" pitchFamily="49" charset="-122"/>
              </a:rPr>
              <a:t>π</a:t>
            </a: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单位时间内振动的次数</a:t>
            </a:r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</a:rPr>
              <a:t>.</a:t>
            </a:r>
            <a:endParaRPr kumimoji="1" lang="en-US" altLang="zh-CN" sz="24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3" name="右弧形箭头 72"/>
          <p:cNvSpPr/>
          <p:nvPr/>
        </p:nvSpPr>
        <p:spPr>
          <a:xfrm>
            <a:off x="8426480" y="3948141"/>
            <a:ext cx="431800" cy="9366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971550" y="4427572"/>
            <a:ext cx="756126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Box 6"/>
          <p:cNvSpPr txBox="1">
            <a:spLocks noChangeArrowheads="1"/>
          </p:cNvSpPr>
          <p:nvPr/>
        </p:nvSpPr>
        <p:spPr bwMode="auto">
          <a:xfrm>
            <a:off x="677868" y="5500702"/>
            <a:ext cx="4679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en-US" altLang="zh-CN" sz="2400" b="1" dirty="0">
                <a:solidFill>
                  <a:srgbClr val="0070C0"/>
                </a:solidFill>
                <a:latin typeface="Times New Roman" pitchFamily="18" charset="0"/>
                <a:ea typeface="仿宋_GB2312" pitchFamily="49" charset="-122"/>
              </a:rPr>
              <a:t>3. 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itchFamily="18" charset="0"/>
                <a:ea typeface="仿宋_GB2312" pitchFamily="49" charset="-122"/>
              </a:rPr>
              <a:t>初相位</a:t>
            </a:r>
            <a:r>
              <a:rPr kumimoji="1" lang="en-US" altLang="zh-CN" sz="2400" b="1" i="1" dirty="0">
                <a:solidFill>
                  <a:srgbClr val="0070C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</a:t>
            </a:r>
            <a:r>
              <a:rPr kumimoji="1" lang="zh-CN" altLang="en-US" sz="2400" b="1" i="1" dirty="0">
                <a:solidFill>
                  <a:srgbClr val="0070C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     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itchFamily="18" charset="0"/>
                <a:ea typeface="仿宋_GB2312" pitchFamily="49" charset="-122"/>
              </a:rPr>
              <a:t>（</a:t>
            </a:r>
            <a:r>
              <a:rPr kumimoji="1" lang="zh-CN" altLang="en-US" sz="2400" b="1" i="1" dirty="0">
                <a:solidFill>
                  <a:srgbClr val="0070C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 </a:t>
            </a:r>
            <a:r>
              <a:rPr kumimoji="1" lang="en-US" altLang="zh-CN" sz="2400" b="1" i="1" dirty="0">
                <a:solidFill>
                  <a:srgbClr val="0070C0"/>
                </a:solidFill>
                <a:latin typeface="Times New Roman" pitchFamily="18" charset="0"/>
                <a:ea typeface="仿宋_GB2312" pitchFamily="49" charset="-122"/>
              </a:rPr>
              <a:t>t = 0 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itchFamily="18" charset="0"/>
                <a:ea typeface="仿宋_GB2312" pitchFamily="49" charset="-122"/>
              </a:rPr>
              <a:t>时的相位）</a:t>
            </a:r>
            <a:endParaRPr kumimoji="1" lang="en-US" altLang="zh-CN" sz="2400" b="1" dirty="0">
              <a:solidFill>
                <a:srgbClr val="0070C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77" name="AutoShape 39"/>
          <p:cNvSpPr>
            <a:spLocks/>
          </p:cNvSpPr>
          <p:nvPr/>
        </p:nvSpPr>
        <p:spPr bwMode="auto">
          <a:xfrm>
            <a:off x="5927749" y="5845189"/>
            <a:ext cx="142875" cy="576263"/>
          </a:xfrm>
          <a:prstGeom prst="leftBrace">
            <a:avLst>
              <a:gd name="adj1" fmla="val 5846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矩形 77"/>
          <p:cNvSpPr>
            <a:spLocks noChangeArrowheads="1"/>
          </p:cNvSpPr>
          <p:nvPr/>
        </p:nvSpPr>
        <p:spPr bwMode="auto">
          <a:xfrm>
            <a:off x="927089" y="5967433"/>
            <a:ext cx="4206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反映简谐振动的初始运动状态</a:t>
            </a:r>
            <a:endParaRPr lang="zh-CN" altLang="en-US" dirty="0"/>
          </a:p>
        </p:txBody>
      </p:sp>
      <p:graphicFrame>
        <p:nvGraphicFramePr>
          <p:cNvPr id="79" name="Object 8"/>
          <p:cNvGraphicFramePr>
            <a:graphicFrameLocks noChangeAspect="1"/>
          </p:cNvGraphicFramePr>
          <p:nvPr/>
        </p:nvGraphicFramePr>
        <p:xfrm>
          <a:off x="6142063" y="5643578"/>
          <a:ext cx="171608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11" imgW="850680" imgH="228600" progId="Equation.DSMT4">
                  <p:embed/>
                </p:oleObj>
              </mc:Choice>
              <mc:Fallback>
                <p:oleObj name="Equation" r:id="rId11" imgW="8506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63" y="5643578"/>
                        <a:ext cx="1716088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9"/>
          <p:cNvGraphicFramePr>
            <a:graphicFrameLocks noChangeAspect="1"/>
          </p:cNvGraphicFramePr>
          <p:nvPr/>
        </p:nvGraphicFramePr>
        <p:xfrm>
          <a:off x="6142063" y="6143644"/>
          <a:ext cx="20732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13" imgW="1028520" imgH="228600" progId="Equation.DSMT4">
                  <p:embed/>
                </p:oleObj>
              </mc:Choice>
              <mc:Fallback>
                <p:oleObj name="Equation" r:id="rId13" imgW="102852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63" y="6143644"/>
                        <a:ext cx="20732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38" grpId="0"/>
      <p:bldP spid="39" grpId="0"/>
      <p:bldP spid="40" grpId="0"/>
      <p:bldP spid="41" grpId="0" autoUpdateAnimBg="0"/>
      <p:bldP spid="43" grpId="0"/>
      <p:bldP spid="44" grpId="0"/>
      <p:bldP spid="45" grpId="0"/>
      <p:bldP spid="70" grpId="0"/>
      <p:bldP spid="72" grpId="0"/>
      <p:bldP spid="73" grpId="0" animBg="1"/>
      <p:bldP spid="76" grpId="0" autoUpdateAnimBg="0"/>
      <p:bldP spid="77" grpId="0" animBg="1"/>
      <p:bldP spid="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4000496" y="2000240"/>
          <a:ext cx="5000660" cy="45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53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38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3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38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38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38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914522" y="214290"/>
            <a:ext cx="53149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简谐振动旋转矢量表示法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28628" y="1071546"/>
            <a:ext cx="80724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思考：现有一质点 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zh-CN" altLang="en-US" sz="2400" b="1" i="1" dirty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以角速率     做半径为 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的逆时针圆周匀速运动。写出质点的参数方程。</a:t>
            </a:r>
          </a:p>
        </p:txBody>
      </p:sp>
      <p:sp>
        <p:nvSpPr>
          <p:cNvPr id="8" name="AutoShape 10"/>
          <p:cNvSpPr>
            <a:spLocks/>
          </p:cNvSpPr>
          <p:nvPr/>
        </p:nvSpPr>
        <p:spPr bwMode="auto">
          <a:xfrm>
            <a:off x="714348" y="5715022"/>
            <a:ext cx="138113" cy="728662"/>
          </a:xfrm>
          <a:prstGeom prst="leftBrace">
            <a:avLst>
              <a:gd name="adj1" fmla="val 43965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547683" y="2071709"/>
            <a:ext cx="3309937" cy="3214679"/>
            <a:chOff x="960" y="1200"/>
            <a:chExt cx="1367" cy="1416"/>
          </a:xfrm>
        </p:grpSpPr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960" y="1228"/>
              <a:ext cx="1310" cy="13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1097" y="1501"/>
              <a:ext cx="1036" cy="105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2052" y="1740"/>
              <a:ext cx="36" cy="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2115" y="1985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 rot="3279267" flipH="1" flipV="1">
              <a:off x="1175" y="1525"/>
              <a:ext cx="43" cy="168"/>
            </a:xfrm>
            <a:custGeom>
              <a:avLst/>
              <a:gdLst>
                <a:gd name="T0" fmla="*/ 0 w 123"/>
                <a:gd name="T1" fmla="*/ 18 h 244"/>
                <a:gd name="T2" fmla="*/ 0 w 123"/>
                <a:gd name="T3" fmla="*/ 0 h 244"/>
                <a:gd name="T4" fmla="*/ 0 60000 65536"/>
                <a:gd name="T5" fmla="*/ 0 60000 65536"/>
                <a:gd name="T6" fmla="*/ 0 w 123"/>
                <a:gd name="T7" fmla="*/ 0 h 244"/>
                <a:gd name="T8" fmla="*/ 123 w 123"/>
                <a:gd name="T9" fmla="*/ 244 h 2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3" h="244">
                  <a:moveTo>
                    <a:pt x="122" y="244"/>
                  </a:moveTo>
                  <a:cubicBezTo>
                    <a:pt x="111" y="103"/>
                    <a:pt x="123" y="62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V="1">
              <a:off x="1056" y="2061"/>
              <a:ext cx="1212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H="1" flipV="1">
              <a:off x="1609" y="1330"/>
              <a:ext cx="0" cy="12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1630" y="1774"/>
              <a:ext cx="422" cy="2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1619" y="1200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1425" y="1954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1852" y="1302"/>
              <a:ext cx="265" cy="28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m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1882" y="1754"/>
              <a:ext cx="18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graphicFrame>
          <p:nvGraphicFramePr>
            <p:cNvPr id="22" name="Object 24"/>
            <p:cNvGraphicFramePr>
              <a:graphicFrameLocks noChangeAspect="1"/>
            </p:cNvGraphicFramePr>
            <p:nvPr/>
          </p:nvGraphicFramePr>
          <p:xfrm>
            <a:off x="1199" y="1364"/>
            <a:ext cx="193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1" name="公式" r:id="rId3" imgW="164880" imgH="139680" progId="Equation.3">
                    <p:embed/>
                  </p:oleObj>
                </mc:Choice>
                <mc:Fallback>
                  <p:oleObj name="公式" r:id="rId3" imgW="164880" imgH="1396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9" y="1364"/>
                          <a:ext cx="193" cy="1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5"/>
            <p:cNvGraphicFramePr>
              <a:graphicFrameLocks noChangeAspect="1"/>
            </p:cNvGraphicFramePr>
            <p:nvPr/>
          </p:nvGraphicFramePr>
          <p:xfrm>
            <a:off x="1798" y="1935"/>
            <a:ext cx="102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2" name="Equation" r:id="rId5" imgW="139680" imgH="164880" progId="Equation.3">
                    <p:embed/>
                  </p:oleObj>
                </mc:Choice>
                <mc:Fallback>
                  <p:oleObj name="Equation" r:id="rId5" imgW="139680" imgH="1648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8" y="1935"/>
                          <a:ext cx="102" cy="1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702" y="1979"/>
              <a:ext cx="35" cy="85"/>
            </a:xfrm>
            <a:custGeom>
              <a:avLst/>
              <a:gdLst>
                <a:gd name="T0" fmla="*/ 9 w 44"/>
                <a:gd name="T1" fmla="*/ 16 h 112"/>
                <a:gd name="T2" fmla="*/ 7 w 44"/>
                <a:gd name="T3" fmla="*/ 4 h 112"/>
                <a:gd name="T4" fmla="*/ 0 w 44"/>
                <a:gd name="T5" fmla="*/ 0 h 112"/>
                <a:gd name="T6" fmla="*/ 0 60000 65536"/>
                <a:gd name="T7" fmla="*/ 0 60000 65536"/>
                <a:gd name="T8" fmla="*/ 0 60000 65536"/>
                <a:gd name="T9" fmla="*/ 0 w 44"/>
                <a:gd name="T10" fmla="*/ 0 h 112"/>
                <a:gd name="T11" fmla="*/ 44 w 44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112">
                  <a:moveTo>
                    <a:pt x="44" y="112"/>
                  </a:moveTo>
                  <a:cubicBezTo>
                    <a:pt x="40" y="82"/>
                    <a:pt x="44" y="51"/>
                    <a:pt x="33" y="23"/>
                  </a:cubicBezTo>
                  <a:cubicBezTo>
                    <a:pt x="28" y="11"/>
                    <a:pt x="0" y="0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>
              <a:off x="1899" y="1578"/>
              <a:ext cx="35" cy="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V="1">
              <a:off x="1609" y="1569"/>
              <a:ext cx="307" cy="47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" name="Object 29"/>
            <p:cNvGraphicFramePr>
              <a:graphicFrameLocks noChangeAspect="1"/>
            </p:cNvGraphicFramePr>
            <p:nvPr/>
          </p:nvGraphicFramePr>
          <p:xfrm>
            <a:off x="1711" y="1774"/>
            <a:ext cx="250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3" name="Equation" r:id="rId7" imgW="203040" imgH="164880" progId="Equation.3">
                    <p:embed/>
                  </p:oleObj>
                </mc:Choice>
                <mc:Fallback>
                  <p:oleObj name="Equation" r:id="rId7" imgW="203040" imgH="16488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1" y="1774"/>
                          <a:ext cx="250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Arc 30"/>
            <p:cNvSpPr>
              <a:spLocks/>
            </p:cNvSpPr>
            <p:nvPr/>
          </p:nvSpPr>
          <p:spPr bwMode="auto">
            <a:xfrm>
              <a:off x="1685" y="1911"/>
              <a:ext cx="77" cy="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" name="Object 31"/>
            <p:cNvGraphicFramePr>
              <a:graphicFrameLocks noChangeAspect="1"/>
            </p:cNvGraphicFramePr>
            <p:nvPr/>
          </p:nvGraphicFramePr>
          <p:xfrm>
            <a:off x="2005" y="1598"/>
            <a:ext cx="283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4" name="Equation" r:id="rId9" imgW="330120" imgH="177480" progId="Equation.3">
                    <p:embed/>
                  </p:oleObj>
                </mc:Choice>
                <mc:Fallback>
                  <p:oleObj name="Equation" r:id="rId9" imgW="330120" imgH="1774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5" y="1598"/>
                          <a:ext cx="283" cy="1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32"/>
            <p:cNvSpPr>
              <a:spLocks noChangeShapeType="1"/>
            </p:cNvSpPr>
            <p:nvPr/>
          </p:nvSpPr>
          <p:spPr bwMode="auto">
            <a:xfrm flipH="1">
              <a:off x="1916" y="1603"/>
              <a:ext cx="0" cy="444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 flipH="1">
              <a:off x="1600" y="1603"/>
              <a:ext cx="273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1778" y="2005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1448" y="1439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y</a:t>
              </a:r>
            </a:p>
          </p:txBody>
        </p:sp>
      </p:grp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4214810" y="2143116"/>
            <a:ext cx="1857388" cy="4572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简谐振动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6586566" y="2185982"/>
            <a:ext cx="2057400" cy="4572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旋转矢量</a:t>
            </a: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4491042" y="2803546"/>
            <a:ext cx="144780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振幅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endParaRPr kumimoji="1" lang="en-US" altLang="zh-CN" sz="24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6" name="Text Box 21"/>
          <p:cNvSpPr txBox="1">
            <a:spLocks noChangeArrowheads="1"/>
          </p:cNvSpPr>
          <p:nvPr/>
        </p:nvSpPr>
        <p:spPr bwMode="auto">
          <a:xfrm>
            <a:off x="4567242" y="3668734"/>
            <a:ext cx="129540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初相</a:t>
            </a:r>
            <a:r>
              <a:rPr kumimoji="1" lang="zh-CN" altLang="en-US" sz="2400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</a:t>
            </a:r>
            <a:endParaRPr kumimoji="1" lang="en-US" altLang="zh-CN" sz="2400" baseline="-25000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7" name="Text Box 22"/>
          <p:cNvSpPr txBox="1">
            <a:spLocks noChangeArrowheads="1"/>
          </p:cNvSpPr>
          <p:nvPr/>
        </p:nvSpPr>
        <p:spPr bwMode="auto">
          <a:xfrm>
            <a:off x="4288628" y="4460896"/>
            <a:ext cx="1852629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相位</a:t>
            </a:r>
            <a:r>
              <a:rPr kumimoji="1" lang="zh-CN" altLang="en-US" sz="2400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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t+</a:t>
            </a:r>
            <a:endParaRPr kumimoji="1" lang="en-US" altLang="zh-CN" sz="2400" baseline="-25000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8" name="Text Box 23"/>
          <p:cNvSpPr txBox="1">
            <a:spLocks noChangeArrowheads="1"/>
          </p:cNvSpPr>
          <p:nvPr/>
        </p:nvSpPr>
        <p:spPr bwMode="auto">
          <a:xfrm>
            <a:off x="4287834" y="5251471"/>
            <a:ext cx="1854216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角频率</a:t>
            </a:r>
            <a:r>
              <a:rPr kumimoji="1" lang="zh-CN" altLang="en-US" sz="2400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</a:t>
            </a:r>
            <a:endParaRPr kumimoji="1" lang="zh-CN" altLang="en-US" sz="24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9" name="Text Box 24"/>
          <p:cNvSpPr txBox="1">
            <a:spLocks noChangeArrowheads="1"/>
          </p:cNvSpPr>
          <p:nvPr/>
        </p:nvSpPr>
        <p:spPr bwMode="auto">
          <a:xfrm>
            <a:off x="4286248" y="5972196"/>
            <a:ext cx="2000264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振动周期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T</a:t>
            </a:r>
            <a:endParaRPr kumimoji="1" lang="en-US" altLang="zh-CN" sz="24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6624669" y="2849552"/>
            <a:ext cx="2376487" cy="4572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矢量的模或大小</a:t>
            </a:r>
          </a:p>
        </p:txBody>
      </p:sp>
      <p:sp>
        <p:nvSpPr>
          <p:cNvPr id="61" name="Text Box 26"/>
          <p:cNvSpPr txBox="1">
            <a:spLocks noChangeArrowheads="1"/>
          </p:cNvSpPr>
          <p:nvPr/>
        </p:nvSpPr>
        <p:spPr bwMode="auto">
          <a:xfrm>
            <a:off x="6896128" y="5200640"/>
            <a:ext cx="1676400" cy="4572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角速度</a:t>
            </a:r>
          </a:p>
        </p:txBody>
      </p:sp>
      <p:sp>
        <p:nvSpPr>
          <p:cNvPr id="62" name="Text Box 27"/>
          <p:cNvSpPr txBox="1">
            <a:spLocks noChangeArrowheads="1"/>
          </p:cNvSpPr>
          <p:nvPr/>
        </p:nvSpPr>
        <p:spPr bwMode="auto">
          <a:xfrm>
            <a:off x="7061228" y="5945177"/>
            <a:ext cx="1511300" cy="4572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旋转周期</a:t>
            </a:r>
          </a:p>
        </p:txBody>
      </p:sp>
      <p:sp>
        <p:nvSpPr>
          <p:cNvPr id="63" name="Text Box 30"/>
          <p:cNvSpPr txBox="1">
            <a:spLocks noChangeArrowheads="1"/>
          </p:cNvSpPr>
          <p:nvPr/>
        </p:nvSpPr>
        <p:spPr bwMode="auto">
          <a:xfrm>
            <a:off x="6429388" y="3714752"/>
            <a:ext cx="2571768" cy="4572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t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=0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时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轴夹角</a:t>
            </a:r>
          </a:p>
        </p:txBody>
      </p:sp>
      <p:sp>
        <p:nvSpPr>
          <p:cNvPr id="64" name="Text Box 33"/>
          <p:cNvSpPr txBox="1">
            <a:spLocks noChangeArrowheads="1"/>
          </p:cNvSpPr>
          <p:nvPr/>
        </p:nvSpPr>
        <p:spPr bwMode="auto">
          <a:xfrm>
            <a:off x="6405597" y="4479915"/>
            <a:ext cx="2666997" cy="4572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t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时刻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轴夹角</a:t>
            </a:r>
          </a:p>
        </p:txBody>
      </p:sp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4906968" y="1142984"/>
          <a:ext cx="5222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Equation" r:id="rId11" imgW="203040" imgH="139680" progId="Equation.DSMT4">
                  <p:embed/>
                </p:oleObj>
              </mc:Choice>
              <mc:Fallback>
                <p:oleObj name="Equation" r:id="rId11" imgW="203040" imgH="1396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8" y="1142984"/>
                        <a:ext cx="52228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914400" y="5572125"/>
          <a:ext cx="25622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Equation" r:id="rId13" imgW="1130040" imgH="203040" progId="Equation.DSMT4">
                  <p:embed/>
                </p:oleObj>
              </mc:Choice>
              <mc:Fallback>
                <p:oleObj name="Equation" r:id="rId13" imgW="1130040" imgH="2030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72125"/>
                        <a:ext cx="25622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14"/>
          <p:cNvGraphicFramePr>
            <a:graphicFrameLocks noChangeAspect="1"/>
          </p:cNvGraphicFramePr>
          <p:nvPr/>
        </p:nvGraphicFramePr>
        <p:xfrm>
          <a:off x="914400" y="6072188"/>
          <a:ext cx="25336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Equation" r:id="rId15" imgW="1117440" imgH="203040" progId="Equation.DSMT4">
                  <p:embed/>
                </p:oleObj>
              </mc:Choice>
              <mc:Fallback>
                <p:oleObj name="Equation" r:id="rId15" imgW="1117440" imgH="2030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072188"/>
                        <a:ext cx="25336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9" grpId="0"/>
      <p:bldP spid="50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975237" y="214290"/>
            <a:ext cx="51935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简谐振动旋转矢量表示法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431770" y="2344758"/>
            <a:ext cx="5157787" cy="3487738"/>
            <a:chOff x="340" y="1266"/>
            <a:chExt cx="3249" cy="2197"/>
          </a:xfrm>
        </p:grpSpPr>
        <p:sp>
          <p:nvSpPr>
            <p:cNvPr id="7" name="Oval 13"/>
            <p:cNvSpPr>
              <a:spLocks noChangeArrowheads="1"/>
            </p:cNvSpPr>
            <p:nvPr/>
          </p:nvSpPr>
          <p:spPr bwMode="auto">
            <a:xfrm>
              <a:off x="653" y="1266"/>
              <a:ext cx="2249" cy="2197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tantia" pitchFamily="18" charset="0"/>
              </a:endParaRPr>
            </a:p>
          </p:txBody>
        </p:sp>
        <p:grpSp>
          <p:nvGrpSpPr>
            <p:cNvPr id="3" name="Group 68"/>
            <p:cNvGrpSpPr>
              <a:grpSpLocks/>
            </p:cNvGrpSpPr>
            <p:nvPr/>
          </p:nvGrpSpPr>
          <p:grpSpPr bwMode="auto">
            <a:xfrm>
              <a:off x="340" y="2387"/>
              <a:ext cx="3249" cy="226"/>
              <a:chOff x="339" y="2388"/>
              <a:chExt cx="3249" cy="226"/>
            </a:xfrm>
          </p:grpSpPr>
          <p:sp>
            <p:nvSpPr>
              <p:cNvPr id="12" name="Line 14"/>
              <p:cNvSpPr>
                <a:spLocks noChangeShapeType="1"/>
              </p:cNvSpPr>
              <p:nvPr/>
            </p:nvSpPr>
            <p:spPr bwMode="auto">
              <a:xfrm>
                <a:off x="339" y="2388"/>
                <a:ext cx="32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lg"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" name="Object 21"/>
              <p:cNvGraphicFramePr>
                <a:graphicFrameLocks noChangeAspect="1"/>
              </p:cNvGraphicFramePr>
              <p:nvPr/>
            </p:nvGraphicFramePr>
            <p:xfrm>
              <a:off x="3379" y="2388"/>
              <a:ext cx="209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930" name="公式" r:id="rId3" imgW="177480" imgH="190440" progId="Equation.3">
                      <p:embed/>
                    </p:oleObj>
                  </mc:Choice>
                  <mc:Fallback>
                    <p:oleObj name="公式" r:id="rId3" imgW="177480" imgH="190440" progId="Equation.3">
                      <p:embed/>
                      <p:pic>
                        <p:nvPicPr>
                          <p:cNvPr id="0" name="Object 21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9" y="2388"/>
                            <a:ext cx="209" cy="2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23"/>
              <p:cNvGraphicFramePr>
                <a:graphicFrameLocks noChangeAspect="1"/>
              </p:cNvGraphicFramePr>
              <p:nvPr/>
            </p:nvGraphicFramePr>
            <p:xfrm>
              <a:off x="1589" y="2414"/>
              <a:ext cx="147" cy="1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931" name="Equation" r:id="rId5" imgW="177480" imgH="203040" progId="Equation.3">
                      <p:embed/>
                    </p:oleObj>
                  </mc:Choice>
                  <mc:Fallback>
                    <p:oleObj name="Equation" r:id="rId5" imgW="177480" imgH="203040" progId="Equation.3">
                      <p:embed/>
                      <p:pic>
                        <p:nvPicPr>
                          <p:cNvPr id="0" name="Object 23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9" y="2414"/>
                            <a:ext cx="147" cy="17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1786" y="1672"/>
              <a:ext cx="1216" cy="713"/>
              <a:chOff x="1696" y="1383"/>
              <a:chExt cx="1216" cy="713"/>
            </a:xfrm>
          </p:grpSpPr>
          <p:graphicFrame>
            <p:nvGraphicFramePr>
              <p:cNvPr id="10" name="Object 25"/>
              <p:cNvGraphicFramePr>
                <a:graphicFrameLocks noChangeAspect="1"/>
              </p:cNvGraphicFramePr>
              <p:nvPr/>
            </p:nvGraphicFramePr>
            <p:xfrm>
              <a:off x="2691" y="1383"/>
              <a:ext cx="221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932" name="公式" r:id="rId7" imgW="215640" imgH="266400" progId="Equation.3">
                      <p:embed/>
                    </p:oleObj>
                  </mc:Choice>
                  <mc:Fallback>
                    <p:oleObj name="公式" r:id="rId7" imgW="215640" imgH="266400" progId="Equation.3">
                      <p:embed/>
                      <p:pic>
                        <p:nvPicPr>
                          <p:cNvPr id="0" name="Object 25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91" y="1383"/>
                            <a:ext cx="221" cy="2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Line 24"/>
              <p:cNvSpPr>
                <a:spLocks noChangeShapeType="1"/>
              </p:cNvSpPr>
              <p:nvPr/>
            </p:nvSpPr>
            <p:spPr bwMode="auto">
              <a:xfrm flipV="1">
                <a:off x="1696" y="1408"/>
                <a:ext cx="880" cy="6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5" name="Object 31"/>
          <p:cNvGraphicFramePr>
            <a:graphicFrameLocks noChangeAspect="1"/>
          </p:cNvGraphicFramePr>
          <p:nvPr/>
        </p:nvGraphicFramePr>
        <p:xfrm>
          <a:off x="3098770" y="4124346"/>
          <a:ext cx="2857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3" name="公式" r:id="rId9" imgW="177480" imgH="228600" progId="Equation.3">
                  <p:embed/>
                </p:oleObj>
              </mc:Choice>
              <mc:Fallback>
                <p:oleObj name="公式" r:id="rId9" imgW="177480" imgH="228600" progId="Equation.3">
                  <p:embed/>
                  <p:pic>
                    <p:nvPicPr>
                      <p:cNvPr id="0" name="Object 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770" y="4124346"/>
                        <a:ext cx="285750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3019395" y="2876571"/>
            <a:ext cx="1117600" cy="777875"/>
            <a:chOff x="1930" y="1617"/>
            <a:chExt cx="704" cy="490"/>
          </a:xfrm>
        </p:grpSpPr>
        <p:graphicFrame>
          <p:nvGraphicFramePr>
            <p:cNvPr id="17" name="Object 30"/>
            <p:cNvGraphicFramePr>
              <a:graphicFrameLocks noChangeAspect="1"/>
            </p:cNvGraphicFramePr>
            <p:nvPr/>
          </p:nvGraphicFramePr>
          <p:xfrm>
            <a:off x="1930" y="1617"/>
            <a:ext cx="375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34" name="Equation" r:id="rId11" imgW="177480" imgH="215640" progId="Equation.3">
                    <p:embed/>
                  </p:oleObj>
                </mc:Choice>
                <mc:Fallback>
                  <p:oleObj name="Equation" r:id="rId11" imgW="177480" imgH="215640" progId="Equation.3">
                    <p:embed/>
                    <p:pic>
                      <p:nvPicPr>
                        <p:cNvPr id="0" name="Object 3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0" y="1617"/>
                          <a:ext cx="375" cy="4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33"/>
            <p:cNvSpPr>
              <a:spLocks noChangeShapeType="1"/>
            </p:cNvSpPr>
            <p:nvPr/>
          </p:nvSpPr>
          <p:spPr bwMode="auto">
            <a:xfrm flipH="1">
              <a:off x="2125" y="1713"/>
              <a:ext cx="509" cy="39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non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75"/>
          <p:cNvGrpSpPr>
            <a:grpSpLocks/>
          </p:cNvGrpSpPr>
          <p:nvPr/>
        </p:nvGrpSpPr>
        <p:grpSpPr bwMode="auto">
          <a:xfrm>
            <a:off x="3252757" y="3705246"/>
            <a:ext cx="884238" cy="442912"/>
            <a:chOff x="2117" y="2123"/>
            <a:chExt cx="557" cy="279"/>
          </a:xfrm>
        </p:grpSpPr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2141" y="2123"/>
              <a:ext cx="0" cy="279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prstDash val="dash"/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34"/>
            <p:cNvSpPr>
              <a:spLocks noChangeShapeType="1"/>
            </p:cNvSpPr>
            <p:nvPr/>
          </p:nvSpPr>
          <p:spPr bwMode="auto">
            <a:xfrm flipH="1">
              <a:off x="2117" y="2385"/>
              <a:ext cx="557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non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2" name="Object 2"/>
          <p:cNvGraphicFramePr>
            <a:graphicFrameLocks noChangeAspect="1"/>
          </p:cNvGraphicFramePr>
          <p:nvPr/>
        </p:nvGraphicFramePr>
        <p:xfrm>
          <a:off x="5786446" y="5286388"/>
          <a:ext cx="31162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5" name="Equation" r:id="rId13" imgW="1396800" imgH="241200" progId="Equation.DSMT4">
                  <p:embed/>
                </p:oleObj>
              </mc:Choice>
              <mc:Fallback>
                <p:oleObj name="Equation" r:id="rId13" imgW="139680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5286388"/>
                        <a:ext cx="3116262" cy="5175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chemeClr val="accent1">
                              <a:gamma/>
                              <a:tint val="0"/>
                              <a:invGamma/>
                            </a:schemeClr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/>
        </p:nvGraphicFramePr>
        <p:xfrm>
          <a:off x="3909982" y="2157433"/>
          <a:ext cx="1373188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6" name="Equation" r:id="rId15" imgW="787320" imgH="393480" progId="Equation.DSMT4">
                  <p:embed/>
                </p:oleObj>
              </mc:Choice>
              <mc:Fallback>
                <p:oleObj name="Equation" r:id="rId15" imgW="787320" imgH="393480" progId="Equation.DSMT4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9982" y="2157433"/>
                        <a:ext cx="1373188" cy="79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72"/>
          <p:cNvGrpSpPr>
            <a:grpSpLocks/>
          </p:cNvGrpSpPr>
          <p:nvPr/>
        </p:nvGrpSpPr>
        <p:grpSpPr bwMode="auto">
          <a:xfrm>
            <a:off x="3995707" y="2774971"/>
            <a:ext cx="1022350" cy="481012"/>
            <a:chOff x="2585" y="1537"/>
            <a:chExt cx="644" cy="303"/>
          </a:xfrm>
        </p:grpSpPr>
        <p:sp>
          <p:nvSpPr>
            <p:cNvPr id="25" name="Line 6"/>
            <p:cNvSpPr>
              <a:spLocks noChangeShapeType="1"/>
            </p:cNvSpPr>
            <p:nvPr/>
          </p:nvSpPr>
          <p:spPr bwMode="auto">
            <a:xfrm>
              <a:off x="2670" y="1689"/>
              <a:ext cx="5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rc 8"/>
            <p:cNvSpPr>
              <a:spLocks/>
            </p:cNvSpPr>
            <p:nvPr/>
          </p:nvSpPr>
          <p:spPr bwMode="auto">
            <a:xfrm>
              <a:off x="2585" y="1537"/>
              <a:ext cx="315" cy="303"/>
            </a:xfrm>
            <a:custGeom>
              <a:avLst/>
              <a:gdLst>
                <a:gd name="T0" fmla="*/ 0 w 18851"/>
                <a:gd name="T1" fmla="*/ 0 h 21600"/>
                <a:gd name="T2" fmla="*/ 0 w 18851"/>
                <a:gd name="T3" fmla="*/ 0 h 21600"/>
                <a:gd name="T4" fmla="*/ 0 w 18851"/>
                <a:gd name="T5" fmla="*/ 0 h 21600"/>
                <a:gd name="T6" fmla="*/ 0 60000 65536"/>
                <a:gd name="T7" fmla="*/ 0 60000 65536"/>
                <a:gd name="T8" fmla="*/ 0 60000 65536"/>
                <a:gd name="T9" fmla="*/ 0 w 18851"/>
                <a:gd name="T10" fmla="*/ 0 h 21600"/>
                <a:gd name="T11" fmla="*/ 18851 w 188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851" h="21600" fill="none" extrusionOk="0">
                  <a:moveTo>
                    <a:pt x="-1" y="0"/>
                  </a:moveTo>
                  <a:cubicBezTo>
                    <a:pt x="7821" y="0"/>
                    <a:pt x="15032" y="4228"/>
                    <a:pt x="18851" y="11054"/>
                  </a:cubicBezTo>
                </a:path>
                <a:path w="18851" h="21600" stroke="0" extrusionOk="0">
                  <a:moveTo>
                    <a:pt x="-1" y="0"/>
                  </a:moveTo>
                  <a:cubicBezTo>
                    <a:pt x="7821" y="0"/>
                    <a:pt x="15032" y="4228"/>
                    <a:pt x="18851" y="1105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9900CC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70"/>
          <p:cNvGrpSpPr>
            <a:grpSpLocks/>
          </p:cNvGrpSpPr>
          <p:nvPr/>
        </p:nvGrpSpPr>
        <p:grpSpPr bwMode="auto">
          <a:xfrm>
            <a:off x="3478182" y="1819296"/>
            <a:ext cx="652463" cy="1196975"/>
            <a:chOff x="2259" y="935"/>
            <a:chExt cx="411" cy="754"/>
          </a:xfrm>
        </p:grpSpPr>
        <p:sp>
          <p:nvSpPr>
            <p:cNvPr id="28" name="Line 5"/>
            <p:cNvSpPr>
              <a:spLocks noChangeShapeType="1"/>
            </p:cNvSpPr>
            <p:nvPr/>
          </p:nvSpPr>
          <p:spPr bwMode="auto">
            <a:xfrm flipH="1" flipV="1">
              <a:off x="2408" y="1310"/>
              <a:ext cx="262" cy="37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" name="Object 9"/>
            <p:cNvGraphicFramePr>
              <a:graphicFrameLocks noChangeAspect="1"/>
            </p:cNvGraphicFramePr>
            <p:nvPr/>
          </p:nvGraphicFramePr>
          <p:xfrm>
            <a:off x="2259" y="935"/>
            <a:ext cx="271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37" name="Equation" r:id="rId17" imgW="190440" imgH="228600" progId="Equation.DSMT4">
                    <p:embed/>
                  </p:oleObj>
                </mc:Choice>
                <mc:Fallback>
                  <p:oleObj name="Equation" r:id="rId17" imgW="190440" imgH="228600" progId="Equation.DSMT4">
                    <p:embed/>
                    <p:pic>
                      <p:nvPicPr>
                        <p:cNvPr id="0" name="Object 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9" y="935"/>
                          <a:ext cx="271" cy="3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Object 10"/>
          <p:cNvGraphicFramePr>
            <a:graphicFrameLocks noChangeAspect="1"/>
          </p:cNvGraphicFramePr>
          <p:nvPr/>
        </p:nvGraphicFramePr>
        <p:xfrm>
          <a:off x="3600420" y="4124346"/>
          <a:ext cx="28416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8" name="Equation" r:id="rId19" imgW="126720" imgH="164880" progId="Equation.DSMT4">
                  <p:embed/>
                </p:oleObj>
              </mc:Choice>
              <mc:Fallback>
                <p:oleObj name="Equation" r:id="rId19" imgW="126720" imgH="164880" progId="Equation.DSMT4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20" y="4124346"/>
                        <a:ext cx="284162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73"/>
          <p:cNvGrpSpPr>
            <a:grpSpLocks/>
          </p:cNvGrpSpPr>
          <p:nvPr/>
        </p:nvGrpSpPr>
        <p:grpSpPr bwMode="auto">
          <a:xfrm>
            <a:off x="3714720" y="2440008"/>
            <a:ext cx="415925" cy="1682750"/>
            <a:chOff x="2408" y="1310"/>
            <a:chExt cx="262" cy="1060"/>
          </a:xfrm>
        </p:grpSpPr>
        <p:sp>
          <p:nvSpPr>
            <p:cNvPr id="32" name="Line 4"/>
            <p:cNvSpPr>
              <a:spLocks noChangeShapeType="1"/>
            </p:cNvSpPr>
            <p:nvPr/>
          </p:nvSpPr>
          <p:spPr bwMode="auto">
            <a:xfrm>
              <a:off x="2408" y="1310"/>
              <a:ext cx="0" cy="10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2408" y="2370"/>
              <a:ext cx="26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44"/>
          <p:cNvGrpSpPr>
            <a:grpSpLocks/>
          </p:cNvGrpSpPr>
          <p:nvPr/>
        </p:nvGrpSpPr>
        <p:grpSpPr bwMode="auto">
          <a:xfrm>
            <a:off x="4222720" y="3522683"/>
            <a:ext cx="993775" cy="522288"/>
            <a:chOff x="2638" y="1735"/>
            <a:chExt cx="626" cy="329"/>
          </a:xfrm>
        </p:grpSpPr>
        <p:sp>
          <p:nvSpPr>
            <p:cNvPr id="35" name="Arc 18"/>
            <p:cNvSpPr>
              <a:spLocks/>
            </p:cNvSpPr>
            <p:nvPr/>
          </p:nvSpPr>
          <p:spPr bwMode="auto">
            <a:xfrm rot="-316130">
              <a:off x="2638" y="1735"/>
              <a:ext cx="359" cy="329"/>
            </a:xfrm>
            <a:custGeom>
              <a:avLst/>
              <a:gdLst>
                <a:gd name="T0" fmla="*/ 0 w 21585"/>
                <a:gd name="T1" fmla="*/ 0 h 13916"/>
                <a:gd name="T2" fmla="*/ 0 w 21585"/>
                <a:gd name="T3" fmla="*/ 0 h 13916"/>
                <a:gd name="T4" fmla="*/ 0 w 21585"/>
                <a:gd name="T5" fmla="*/ 0 h 13916"/>
                <a:gd name="T6" fmla="*/ 0 60000 65536"/>
                <a:gd name="T7" fmla="*/ 0 60000 65536"/>
                <a:gd name="T8" fmla="*/ 0 60000 65536"/>
                <a:gd name="T9" fmla="*/ 0 w 21585"/>
                <a:gd name="T10" fmla="*/ 0 h 13916"/>
                <a:gd name="T11" fmla="*/ 21585 w 21585"/>
                <a:gd name="T12" fmla="*/ 13916 h 139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85" h="13916" fill="none" extrusionOk="0">
                  <a:moveTo>
                    <a:pt x="16519" y="0"/>
                  </a:moveTo>
                  <a:cubicBezTo>
                    <a:pt x="19624" y="3685"/>
                    <a:pt x="21406" y="8302"/>
                    <a:pt x="21585" y="13116"/>
                  </a:cubicBezTo>
                </a:path>
                <a:path w="21585" h="13916" stroke="0" extrusionOk="0">
                  <a:moveTo>
                    <a:pt x="16519" y="0"/>
                  </a:moveTo>
                  <a:cubicBezTo>
                    <a:pt x="19624" y="3685"/>
                    <a:pt x="21406" y="8302"/>
                    <a:pt x="21585" y="13116"/>
                  </a:cubicBezTo>
                  <a:lnTo>
                    <a:pt x="0" y="13916"/>
                  </a:lnTo>
                  <a:close/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 type="triangl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" name="Object 19"/>
            <p:cNvGraphicFramePr>
              <a:graphicFrameLocks noChangeAspect="1"/>
            </p:cNvGraphicFramePr>
            <p:nvPr/>
          </p:nvGraphicFramePr>
          <p:xfrm>
            <a:off x="3030" y="1774"/>
            <a:ext cx="23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39" name="公式" r:id="rId21" imgW="215640" imgH="190440" progId="Equation.3">
                    <p:embed/>
                  </p:oleObj>
                </mc:Choice>
                <mc:Fallback>
                  <p:oleObj name="公式" r:id="rId21" imgW="215640" imgH="190440" progId="Equation.3">
                    <p:embed/>
                    <p:pic>
                      <p:nvPicPr>
                        <p:cNvPr id="0" name="Object 1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0" y="1774"/>
                          <a:ext cx="23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430182" y="1460521"/>
            <a:ext cx="5186363" cy="487045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 type="none" w="sm" len="lg"/>
          </a:ln>
        </p:spPr>
        <p:txBody>
          <a:bodyPr wrap="none" anchor="ctr"/>
          <a:lstStyle/>
          <a:p>
            <a:endParaRPr lang="zh-CN" altLang="en-US">
              <a:latin typeface="Constantia" pitchFamily="18" charset="0"/>
            </a:endParaRPr>
          </a:p>
        </p:txBody>
      </p:sp>
      <p:grpSp>
        <p:nvGrpSpPr>
          <p:cNvPr id="31" name="Group 76"/>
          <p:cNvGrpSpPr>
            <a:grpSpLocks/>
          </p:cNvGrpSpPr>
          <p:nvPr/>
        </p:nvGrpSpPr>
        <p:grpSpPr bwMode="auto">
          <a:xfrm>
            <a:off x="2733645" y="1460521"/>
            <a:ext cx="325437" cy="4794250"/>
            <a:chOff x="1790" y="709"/>
            <a:chExt cx="205" cy="3020"/>
          </a:xfrm>
        </p:grpSpPr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V="1">
              <a:off x="1790" y="709"/>
              <a:ext cx="1" cy="30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" name="Object 22"/>
            <p:cNvGraphicFramePr>
              <a:graphicFrameLocks noChangeAspect="1"/>
            </p:cNvGraphicFramePr>
            <p:nvPr/>
          </p:nvGraphicFramePr>
          <p:xfrm>
            <a:off x="1791" y="709"/>
            <a:ext cx="20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40" name="公式" r:id="rId23" imgW="190440" imgH="241200" progId="Equation.3">
                    <p:embed/>
                  </p:oleObj>
                </mc:Choice>
                <mc:Fallback>
                  <p:oleObj name="公式" r:id="rId23" imgW="190440" imgH="241200" progId="Equation.3">
                    <p:embed/>
                    <p:pic>
                      <p:nvPicPr>
                        <p:cNvPr id="0" name="Object 2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709"/>
                          <a:ext cx="204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Group 40"/>
          <p:cNvGrpSpPr>
            <a:grpSpLocks/>
          </p:cNvGrpSpPr>
          <p:nvPr/>
        </p:nvGrpSpPr>
        <p:grpSpPr bwMode="auto">
          <a:xfrm>
            <a:off x="4035395" y="3025796"/>
            <a:ext cx="152400" cy="1168400"/>
            <a:chOff x="2520" y="1422"/>
            <a:chExt cx="96" cy="736"/>
          </a:xfrm>
        </p:grpSpPr>
        <p:sp>
          <p:nvSpPr>
            <p:cNvPr id="42" name="Oval 17"/>
            <p:cNvSpPr>
              <a:spLocks noChangeArrowheads="1"/>
            </p:cNvSpPr>
            <p:nvPr/>
          </p:nvSpPr>
          <p:spPr bwMode="auto">
            <a:xfrm>
              <a:off x="2520" y="2064"/>
              <a:ext cx="96" cy="94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C227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tantia" pitchFamily="18" charset="0"/>
              </a:endParaRPr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2576" y="1422"/>
              <a:ext cx="0" cy="66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" name="Arc 20"/>
          <p:cNvSpPr>
            <a:spLocks/>
          </p:cNvSpPr>
          <p:nvPr/>
        </p:nvSpPr>
        <p:spPr bwMode="auto">
          <a:xfrm>
            <a:off x="2857470" y="3871933"/>
            <a:ext cx="247650" cy="249238"/>
          </a:xfrm>
          <a:custGeom>
            <a:avLst/>
            <a:gdLst>
              <a:gd name="T0" fmla="*/ 286273666 w 21600"/>
              <a:gd name="T1" fmla="*/ 0 h 16144"/>
              <a:gd name="T2" fmla="*/ 286273666 w 21600"/>
              <a:gd name="T3" fmla="*/ 2147483647 h 16144"/>
              <a:gd name="T4" fmla="*/ 0 w 21600"/>
              <a:gd name="T5" fmla="*/ 2147483647 h 16144"/>
              <a:gd name="T6" fmla="*/ 0 60000 65536"/>
              <a:gd name="T7" fmla="*/ 0 60000 65536"/>
              <a:gd name="T8" fmla="*/ 0 60000 65536"/>
              <a:gd name="T9" fmla="*/ 0 w 21600"/>
              <a:gd name="T10" fmla="*/ 0 h 16144"/>
              <a:gd name="T11" fmla="*/ 21600 w 21600"/>
              <a:gd name="T12" fmla="*/ 16144 h 16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144" fill="none" extrusionOk="0">
                <a:moveTo>
                  <a:pt x="14350" y="-1"/>
                </a:moveTo>
                <a:cubicBezTo>
                  <a:pt x="18961" y="4098"/>
                  <a:pt x="21600" y="9974"/>
                  <a:pt x="21600" y="16144"/>
                </a:cubicBezTo>
              </a:path>
              <a:path w="21600" h="16144" stroke="0" extrusionOk="0">
                <a:moveTo>
                  <a:pt x="14350" y="-1"/>
                </a:moveTo>
                <a:cubicBezTo>
                  <a:pt x="18961" y="4098"/>
                  <a:pt x="21600" y="9974"/>
                  <a:pt x="21600" y="16144"/>
                </a:cubicBezTo>
                <a:lnTo>
                  <a:pt x="0" y="16144"/>
                </a:lnTo>
                <a:close/>
              </a:path>
            </a:pathLst>
          </a:custGeom>
          <a:noFill/>
          <a:ln w="28575">
            <a:solidFill>
              <a:srgbClr val="9900CC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" name="Group 65"/>
          <p:cNvGrpSpPr>
            <a:grpSpLocks/>
          </p:cNvGrpSpPr>
          <p:nvPr/>
        </p:nvGrpSpPr>
        <p:grpSpPr bwMode="auto">
          <a:xfrm>
            <a:off x="1428720" y="3275033"/>
            <a:ext cx="1117600" cy="474663"/>
            <a:chOff x="968" y="1942"/>
            <a:chExt cx="704" cy="299"/>
          </a:xfrm>
        </p:grpSpPr>
        <p:sp>
          <p:nvSpPr>
            <p:cNvPr id="46" name="AutoShape 26"/>
            <p:cNvSpPr>
              <a:spLocks noChangeArrowheads="1"/>
            </p:cNvSpPr>
            <p:nvPr/>
          </p:nvSpPr>
          <p:spPr bwMode="auto">
            <a:xfrm>
              <a:off x="968" y="1942"/>
              <a:ext cx="704" cy="273"/>
            </a:xfrm>
            <a:prstGeom prst="wedgeRectCallout">
              <a:avLst>
                <a:gd name="adj1" fmla="val 85880"/>
                <a:gd name="adj2" fmla="val 119940"/>
              </a:avLst>
            </a:prstGeom>
            <a:gradFill rotWithShape="0">
              <a:gsLst>
                <a:gs pos="0">
                  <a:srgbClr val="FFF3FF"/>
                </a:gs>
                <a:gs pos="50000">
                  <a:srgbClr val="FFFFFF"/>
                </a:gs>
                <a:gs pos="100000">
                  <a:srgbClr val="FFF3FF"/>
                </a:gs>
              </a:gsLst>
              <a:lin ang="5400000" scaled="1"/>
            </a:gradFill>
            <a:ln w="19050">
              <a:solidFill>
                <a:srgbClr val="9900C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graphicFrame>
          <p:nvGraphicFramePr>
            <p:cNvPr id="47" name="Object 27"/>
            <p:cNvGraphicFramePr>
              <a:graphicFrameLocks noChangeAspect="1"/>
            </p:cNvGraphicFramePr>
            <p:nvPr/>
          </p:nvGraphicFramePr>
          <p:xfrm>
            <a:off x="1023" y="1979"/>
            <a:ext cx="587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41" name="Equation" r:id="rId25" imgW="457200" imgH="228600" progId="Equation.DSMT4">
                    <p:embed/>
                  </p:oleObj>
                </mc:Choice>
                <mc:Fallback>
                  <p:oleObj name="Equation" r:id="rId25" imgW="457200" imgH="228600" progId="Equation.DSMT4">
                    <p:embed/>
                    <p:pic>
                      <p:nvPicPr>
                        <p:cNvPr id="0" name="Object 2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3" y="1979"/>
                          <a:ext cx="587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6600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" name="Object 35"/>
          <p:cNvGraphicFramePr>
            <a:graphicFrameLocks noChangeAspect="1"/>
          </p:cNvGraphicFramePr>
          <p:nvPr/>
        </p:nvGraphicFramePr>
        <p:xfrm>
          <a:off x="5784850" y="2924175"/>
          <a:ext cx="13239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2" name="Equation" r:id="rId27" imgW="558720" imgH="228600" progId="Equation.DSMT4">
                  <p:embed/>
                </p:oleObj>
              </mc:Choice>
              <mc:Fallback>
                <p:oleObj name="Equation" r:id="rId27" imgW="558720" imgH="2286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2924175"/>
                        <a:ext cx="132397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37"/>
          <p:cNvGraphicFramePr>
            <a:graphicFrameLocks noChangeAspect="1"/>
          </p:cNvGraphicFramePr>
          <p:nvPr/>
        </p:nvGraphicFramePr>
        <p:xfrm>
          <a:off x="5786438" y="4572000"/>
          <a:ext cx="14684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3" name="Equation" r:id="rId29" imgW="622080" imgH="228600" progId="Equation.3">
                  <p:embed/>
                </p:oleObj>
              </mc:Choice>
              <mc:Fallback>
                <p:oleObj name="Equation" r:id="rId29" imgW="622080" imgH="228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4572000"/>
                        <a:ext cx="146843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0"/>
          <p:cNvGraphicFramePr>
            <a:graphicFrameLocks noChangeAspect="1"/>
          </p:cNvGraphicFramePr>
          <p:nvPr/>
        </p:nvGraphicFramePr>
        <p:xfrm>
          <a:off x="5749895" y="2046308"/>
          <a:ext cx="282098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4" name="Equation" r:id="rId31" imgW="1143000" imgH="228600" progId="Equation.DSMT4">
                  <p:embed/>
                </p:oleObj>
              </mc:Choice>
              <mc:Fallback>
                <p:oleObj name="Equation" r:id="rId31" imgW="1143000" imgH="228600" progId="Equation.DSMT4">
                  <p:embed/>
                  <p:pic>
                    <p:nvPicPr>
                      <p:cNvPr id="0" name="Object 5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895" y="2046308"/>
                        <a:ext cx="2820987" cy="51911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CC66"/>
                          </a:gs>
                          <a:gs pos="50000">
                            <a:schemeClr val="bg1"/>
                          </a:gs>
                          <a:gs pos="100000">
                            <a:srgbClr val="00CC66"/>
                          </a:gs>
                        </a:gsLst>
                        <a:lin ang="5400000" scaled="1"/>
                      </a:gradFill>
                      <a:ln w="19050">
                        <a:solidFill>
                          <a:srgbClr val="99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5038695" y="1533546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kumimoji="1" lang="en-US" altLang="zh-CN" sz="2400">
                <a:latin typeface="Constantia" pitchFamily="18" charset="0"/>
              </a:rPr>
              <a:t>Ⅰ</a:t>
            </a:r>
          </a:p>
        </p:txBody>
      </p:sp>
      <p:sp>
        <p:nvSpPr>
          <p:cNvPr id="55" name="Rectangle 52"/>
          <p:cNvSpPr>
            <a:spLocks noChangeArrowheads="1"/>
          </p:cNvSpPr>
          <p:nvPr/>
        </p:nvSpPr>
        <p:spPr bwMode="auto">
          <a:xfrm>
            <a:off x="373032" y="157958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CN" sz="2400">
                <a:latin typeface="Constantia" pitchFamily="18" charset="0"/>
              </a:rPr>
              <a:t>Ⅱ</a:t>
            </a:r>
          </a:p>
        </p:txBody>
      </p:sp>
      <p:sp>
        <p:nvSpPr>
          <p:cNvPr id="56" name="Rectangle 53"/>
          <p:cNvSpPr>
            <a:spLocks noChangeArrowheads="1"/>
          </p:cNvSpPr>
          <p:nvPr/>
        </p:nvSpPr>
        <p:spPr bwMode="auto">
          <a:xfrm>
            <a:off x="285720" y="582773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CN" sz="2400">
                <a:latin typeface="Constantia" pitchFamily="18" charset="0"/>
              </a:rPr>
              <a:t>Ⅲ</a:t>
            </a:r>
          </a:p>
        </p:txBody>
      </p: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4981545" y="577058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CN" sz="2400" dirty="0">
                <a:latin typeface="Constantia" pitchFamily="18" charset="0"/>
              </a:rPr>
              <a:t>Ⅳ</a:t>
            </a:r>
          </a:p>
        </p:txBody>
      </p:sp>
      <p:graphicFrame>
        <p:nvGraphicFramePr>
          <p:cNvPr id="58" name="Object 55"/>
          <p:cNvGraphicFramePr>
            <a:graphicFrameLocks noChangeAspect="1"/>
          </p:cNvGraphicFramePr>
          <p:nvPr/>
        </p:nvGraphicFramePr>
        <p:xfrm>
          <a:off x="4175095" y="1460521"/>
          <a:ext cx="79216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5" name="Equation" r:id="rId33" imgW="355138" imgH="177569" progId="Equation.DSMT4">
                  <p:embed/>
                </p:oleObj>
              </mc:Choice>
              <mc:Fallback>
                <p:oleObj name="Equation" r:id="rId33" imgW="355138" imgH="177569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095" y="1460521"/>
                        <a:ext cx="792162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7"/>
          <p:cNvGraphicFramePr>
            <a:graphicFrameLocks noChangeAspect="1"/>
          </p:cNvGraphicFramePr>
          <p:nvPr/>
        </p:nvGraphicFramePr>
        <p:xfrm>
          <a:off x="4175095" y="1749446"/>
          <a:ext cx="7921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6" name="Equation" r:id="rId35" imgW="342603" imgH="177646" progId="Equation.DSMT4">
                  <p:embed/>
                </p:oleObj>
              </mc:Choice>
              <mc:Fallback>
                <p:oleObj name="Equation" r:id="rId35" imgW="342603" imgH="177646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095" y="1749446"/>
                        <a:ext cx="792162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790545" y="1460521"/>
          <a:ext cx="8651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7" name="Equation" r:id="rId37" imgW="355138" imgH="177569" progId="Equation.DSMT4">
                  <p:embed/>
                </p:oleObj>
              </mc:Choice>
              <mc:Fallback>
                <p:oleObj name="Equation" r:id="rId37" imgW="355138" imgH="177569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45" y="1460521"/>
                        <a:ext cx="86518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1"/>
          <p:cNvGraphicFramePr>
            <a:graphicFrameLocks noChangeAspect="1"/>
          </p:cNvGraphicFramePr>
          <p:nvPr/>
        </p:nvGraphicFramePr>
        <p:xfrm>
          <a:off x="861982" y="1820883"/>
          <a:ext cx="7921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8" name="Equation" r:id="rId39" imgW="342603" imgH="177646" progId="Equation.DSMT4">
                  <p:embed/>
                </p:oleObj>
              </mc:Choice>
              <mc:Fallback>
                <p:oleObj name="Equation" r:id="rId39" imgW="342603" imgH="177646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982" y="1820883"/>
                        <a:ext cx="79216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3"/>
          <p:cNvGraphicFramePr>
            <a:graphicFrameLocks noChangeAspect="1"/>
          </p:cNvGraphicFramePr>
          <p:nvPr/>
        </p:nvGraphicFramePr>
        <p:xfrm>
          <a:off x="861982" y="5553096"/>
          <a:ext cx="8651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9" name="Equation" r:id="rId41" imgW="355138" imgH="177569" progId="Equation.DSMT4">
                  <p:embed/>
                </p:oleObj>
              </mc:Choice>
              <mc:Fallback>
                <p:oleObj name="Equation" r:id="rId41" imgW="355138" imgH="177569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982" y="5553096"/>
                        <a:ext cx="86518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4"/>
          <p:cNvGraphicFramePr>
            <a:graphicFrameLocks noChangeAspect="1"/>
          </p:cNvGraphicFramePr>
          <p:nvPr/>
        </p:nvGraphicFramePr>
        <p:xfrm>
          <a:off x="861982" y="5902346"/>
          <a:ext cx="86518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0" name="Equation" r:id="rId42" imgW="342603" imgH="177646" progId="Equation.DSMT4">
                  <p:embed/>
                </p:oleObj>
              </mc:Choice>
              <mc:Fallback>
                <p:oleObj name="Equation" r:id="rId42" imgW="342603" imgH="177646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982" y="5902346"/>
                        <a:ext cx="865188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6"/>
          <p:cNvGraphicFramePr>
            <a:graphicFrameLocks noChangeAspect="1"/>
          </p:cNvGraphicFramePr>
          <p:nvPr/>
        </p:nvGraphicFramePr>
        <p:xfrm>
          <a:off x="4102070" y="5867421"/>
          <a:ext cx="79216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1" name="Equation" r:id="rId44" imgW="342603" imgH="177646" progId="Equation.DSMT4">
                  <p:embed/>
                </p:oleObj>
              </mc:Choice>
              <mc:Fallback>
                <p:oleObj name="Equation" r:id="rId44" imgW="342603" imgH="177646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070" y="5867421"/>
                        <a:ext cx="792162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7"/>
          <p:cNvGraphicFramePr>
            <a:graphicFrameLocks noChangeAspect="1"/>
          </p:cNvGraphicFramePr>
          <p:nvPr/>
        </p:nvGraphicFramePr>
        <p:xfrm>
          <a:off x="4102070" y="5589608"/>
          <a:ext cx="79216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2" name="Equation" r:id="rId45" imgW="355138" imgH="177569" progId="Equation.DSMT4">
                  <p:embed/>
                </p:oleObj>
              </mc:Choice>
              <mc:Fallback>
                <p:oleObj name="Equation" r:id="rId45" imgW="355138" imgH="177569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070" y="5589608"/>
                        <a:ext cx="792162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36"/>
          <p:cNvGraphicFramePr>
            <a:graphicFrameLocks noChangeAspect="1"/>
          </p:cNvGraphicFramePr>
          <p:nvPr/>
        </p:nvGraphicFramePr>
        <p:xfrm>
          <a:off x="5765770" y="3571876"/>
          <a:ext cx="31670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3" name="Equation" r:id="rId46" imgW="1295280" imgH="228600" progId="Equation.DSMT4">
                  <p:embed/>
                </p:oleObj>
              </mc:Choice>
              <mc:Fallback>
                <p:oleObj name="Equation" r:id="rId46" imgW="1295280" imgH="2286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770" y="3571876"/>
                        <a:ext cx="3167062" cy="5492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chemeClr val="accent1">
                              <a:gamma/>
                              <a:tint val="0"/>
                              <a:invGamma/>
                            </a:schemeClr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旋转矢量法的应用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481263" y="1255713"/>
          <a:ext cx="24892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Equation" r:id="rId3" imgW="1079280" imgH="228600" progId="Equation.DSMT4">
                  <p:embed/>
                </p:oleObj>
              </mc:Choice>
              <mc:Fallback>
                <p:oleObj name="Equation" r:id="rId3" imgW="10792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1255713"/>
                        <a:ext cx="2489200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28738" y="1241425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10000"/>
                </a:solidFill>
                <a:latin typeface="楷体_GB2312" pitchFamily="49" charset="-122"/>
                <a:ea typeface="楷体_GB2312" pitchFamily="49" charset="-122"/>
              </a:rPr>
              <a:t>例 已知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992688" y="12414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10000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5381625" y="1228725"/>
          <a:ext cx="3968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5" y="1228725"/>
                        <a:ext cx="396875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87"/>
          <p:cNvGrpSpPr>
            <a:grpSpLocks/>
          </p:cNvGrpSpPr>
          <p:nvPr/>
        </p:nvGrpSpPr>
        <p:grpSpPr bwMode="auto">
          <a:xfrm>
            <a:off x="2500313" y="2297113"/>
            <a:ext cx="3670300" cy="2028825"/>
            <a:chOff x="3153" y="66"/>
            <a:chExt cx="2312" cy="1278"/>
          </a:xfrm>
        </p:grpSpPr>
        <p:grpSp>
          <p:nvGrpSpPr>
            <p:cNvPr id="11" name="Group 110"/>
            <p:cNvGrpSpPr>
              <a:grpSpLocks/>
            </p:cNvGrpSpPr>
            <p:nvPr/>
          </p:nvGrpSpPr>
          <p:grpSpPr bwMode="auto">
            <a:xfrm>
              <a:off x="3153" y="667"/>
              <a:ext cx="2312" cy="327"/>
              <a:chOff x="793" y="1302"/>
              <a:chExt cx="2312" cy="327"/>
            </a:xfrm>
          </p:grpSpPr>
          <p:sp>
            <p:nvSpPr>
              <p:cNvPr id="13" name="Line 92"/>
              <p:cNvSpPr>
                <a:spLocks noChangeShapeType="1"/>
              </p:cNvSpPr>
              <p:nvPr/>
            </p:nvSpPr>
            <p:spPr bwMode="auto">
              <a:xfrm>
                <a:off x="793" y="1335"/>
                <a:ext cx="22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Rectangle 95"/>
              <p:cNvSpPr>
                <a:spLocks noChangeArrowheads="1"/>
              </p:cNvSpPr>
              <p:nvPr/>
            </p:nvSpPr>
            <p:spPr bwMode="auto">
              <a:xfrm>
                <a:off x="2890" y="1302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15" name="Rectangle 109"/>
              <p:cNvSpPr>
                <a:spLocks noChangeArrowheads="1"/>
              </p:cNvSpPr>
              <p:nvPr/>
            </p:nvSpPr>
            <p:spPr bwMode="auto">
              <a:xfrm>
                <a:off x="1791" y="1328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latin typeface="Times New Roman" pitchFamily="18" charset="0"/>
                  </a:rPr>
                  <a:t>O</a:t>
                </a:r>
              </a:p>
            </p:txBody>
          </p:sp>
        </p:grpSp>
        <p:sp>
          <p:nvSpPr>
            <p:cNvPr id="12" name="Oval 91"/>
            <p:cNvSpPr>
              <a:spLocks noChangeArrowheads="1"/>
            </p:cNvSpPr>
            <p:nvPr/>
          </p:nvSpPr>
          <p:spPr bwMode="auto">
            <a:xfrm>
              <a:off x="3623" y="66"/>
              <a:ext cx="1333" cy="127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tantia" pitchFamily="18" charset="0"/>
              </a:endParaRPr>
            </a:p>
          </p:txBody>
        </p:sp>
      </p:grpSp>
      <p:grpSp>
        <p:nvGrpSpPr>
          <p:cNvPr id="16" name="Group 188"/>
          <p:cNvGrpSpPr>
            <a:grpSpLocks/>
          </p:cNvGrpSpPr>
          <p:nvPr/>
        </p:nvGrpSpPr>
        <p:grpSpPr bwMode="auto">
          <a:xfrm>
            <a:off x="4283075" y="2630488"/>
            <a:ext cx="809625" cy="688975"/>
            <a:chOff x="4276" y="276"/>
            <a:chExt cx="510" cy="434"/>
          </a:xfrm>
        </p:grpSpPr>
        <p:sp>
          <p:nvSpPr>
            <p:cNvPr id="17" name="Arc 97"/>
            <p:cNvSpPr>
              <a:spLocks/>
            </p:cNvSpPr>
            <p:nvPr/>
          </p:nvSpPr>
          <p:spPr bwMode="auto">
            <a:xfrm>
              <a:off x="4276" y="437"/>
              <a:ext cx="273" cy="273"/>
            </a:xfrm>
            <a:custGeom>
              <a:avLst/>
              <a:gdLst>
                <a:gd name="T0" fmla="*/ 0 w 22850"/>
                <a:gd name="T1" fmla="*/ 0 h 21600"/>
                <a:gd name="T2" fmla="*/ 0 w 22850"/>
                <a:gd name="T3" fmla="*/ 0 h 21600"/>
                <a:gd name="T4" fmla="*/ 0 w 22850"/>
                <a:gd name="T5" fmla="*/ 0 h 21600"/>
                <a:gd name="T6" fmla="*/ 0 60000 65536"/>
                <a:gd name="T7" fmla="*/ 0 60000 65536"/>
                <a:gd name="T8" fmla="*/ 0 60000 65536"/>
                <a:gd name="T9" fmla="*/ 0 w 22850"/>
                <a:gd name="T10" fmla="*/ 0 h 21600"/>
                <a:gd name="T11" fmla="*/ 22850 w 228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50" h="21600" fill="none" extrusionOk="0">
                  <a:moveTo>
                    <a:pt x="0" y="36"/>
                  </a:moveTo>
                  <a:cubicBezTo>
                    <a:pt x="416" y="12"/>
                    <a:pt x="833" y="-1"/>
                    <a:pt x="1250" y="0"/>
                  </a:cubicBezTo>
                  <a:cubicBezTo>
                    <a:pt x="13179" y="0"/>
                    <a:pt x="22850" y="9670"/>
                    <a:pt x="22850" y="21600"/>
                  </a:cubicBezTo>
                </a:path>
                <a:path w="22850" h="21600" stroke="0" extrusionOk="0">
                  <a:moveTo>
                    <a:pt x="0" y="36"/>
                  </a:moveTo>
                  <a:cubicBezTo>
                    <a:pt x="416" y="12"/>
                    <a:pt x="833" y="-1"/>
                    <a:pt x="1250" y="0"/>
                  </a:cubicBezTo>
                  <a:cubicBezTo>
                    <a:pt x="13179" y="0"/>
                    <a:pt x="22850" y="9670"/>
                    <a:pt x="22850" y="21600"/>
                  </a:cubicBezTo>
                  <a:lnTo>
                    <a:pt x="1250" y="2160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stealth" w="med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" name="Object 98"/>
            <p:cNvGraphicFramePr>
              <a:graphicFrameLocks noChangeAspect="1"/>
            </p:cNvGraphicFramePr>
            <p:nvPr/>
          </p:nvGraphicFramePr>
          <p:xfrm>
            <a:off x="4428" y="276"/>
            <a:ext cx="35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6" name="Equation" r:id="rId7" imgW="279360" imgH="215640" progId="Equation.DSMT4">
                    <p:embed/>
                  </p:oleObj>
                </mc:Choice>
                <mc:Fallback>
                  <p:oleObj name="Equation" r:id="rId7" imgW="279360" imgH="215640" progId="Equation.DSMT4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8" y="276"/>
                          <a:ext cx="358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Line 105"/>
          <p:cNvSpPr>
            <a:spLocks noChangeShapeType="1"/>
          </p:cNvSpPr>
          <p:nvPr/>
        </p:nvSpPr>
        <p:spPr bwMode="auto">
          <a:xfrm flipH="1" flipV="1">
            <a:off x="4267200" y="2324100"/>
            <a:ext cx="33338" cy="982663"/>
          </a:xfrm>
          <a:prstGeom prst="line">
            <a:avLst/>
          </a:prstGeom>
          <a:noFill/>
          <a:ln w="38100">
            <a:solidFill>
              <a:srgbClr val="37871B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106"/>
          <p:cNvSpPr>
            <a:spLocks noChangeArrowheads="1"/>
          </p:cNvSpPr>
          <p:nvPr/>
        </p:nvSpPr>
        <p:spPr bwMode="auto">
          <a:xfrm>
            <a:off x="4219575" y="3224213"/>
            <a:ext cx="152400" cy="153987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8F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tantia" pitchFamily="18" charset="0"/>
            </a:endParaRPr>
          </a:p>
        </p:txBody>
      </p:sp>
      <p:graphicFrame>
        <p:nvGraphicFramePr>
          <p:cNvPr id="21" name="Object 107"/>
          <p:cNvGraphicFramePr>
            <a:graphicFrameLocks noChangeAspect="1"/>
          </p:cNvGraphicFramePr>
          <p:nvPr/>
        </p:nvGraphicFramePr>
        <p:xfrm>
          <a:off x="3797300" y="4829175"/>
          <a:ext cx="104775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Equation" r:id="rId9" imgW="469800" imgH="393480" progId="Equation.DSMT4">
                  <p:embed/>
                </p:oleObj>
              </mc:Choice>
              <mc:Fallback>
                <p:oleObj name="Equation" r:id="rId9" imgW="469800" imgH="393480" progId="Equation.DSMT4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4829175"/>
                        <a:ext cx="1047750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简谐振动的能量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00034" y="957188"/>
            <a:ext cx="31432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以水平弹簧振子为例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8" name="Text Box 51"/>
          <p:cNvSpPr txBox="1">
            <a:spLocks noChangeArrowheads="1"/>
          </p:cNvSpPr>
          <p:nvPr/>
        </p:nvSpPr>
        <p:spPr bwMode="auto">
          <a:xfrm>
            <a:off x="663575" y="1398568"/>
            <a:ext cx="1371600" cy="493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400" b="1">
                <a:latin typeface="Times New Roman" pitchFamily="18" charset="0"/>
                <a:ea typeface="仿宋_GB2312" pitchFamily="49" charset="-122"/>
              </a:rPr>
              <a:t>1. </a:t>
            </a:r>
            <a:r>
              <a:rPr kumimoji="1" lang="zh-CN" altLang="en-US" sz="2400" b="1">
                <a:latin typeface="Times New Roman" pitchFamily="18" charset="0"/>
                <a:ea typeface="仿宋_GB2312" pitchFamily="49" charset="-122"/>
              </a:rPr>
              <a:t>动能</a:t>
            </a:r>
          </a:p>
        </p:txBody>
      </p:sp>
      <p:sp>
        <p:nvSpPr>
          <p:cNvPr id="11" name="Text Box 56"/>
          <p:cNvSpPr txBox="1">
            <a:spLocks noChangeArrowheads="1"/>
          </p:cNvSpPr>
          <p:nvPr/>
        </p:nvSpPr>
        <p:spPr bwMode="auto">
          <a:xfrm>
            <a:off x="684213" y="3000372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en-US" altLang="zh-CN" sz="2400" b="1">
                <a:latin typeface="Times New Roman" pitchFamily="18" charset="0"/>
                <a:ea typeface="仿宋_GB2312" pitchFamily="49" charset="-122"/>
              </a:rPr>
              <a:t>2. </a:t>
            </a:r>
            <a:r>
              <a:rPr kumimoji="1" lang="zh-CN" altLang="en-US" sz="2400" b="1">
                <a:latin typeface="Times New Roman" pitchFamily="18" charset="0"/>
                <a:ea typeface="仿宋_GB2312" pitchFamily="49" charset="-122"/>
              </a:rPr>
              <a:t>势能</a:t>
            </a:r>
          </a:p>
        </p:txBody>
      </p:sp>
      <p:sp>
        <p:nvSpPr>
          <p:cNvPr id="14" name="Text Box 59"/>
          <p:cNvSpPr txBox="1">
            <a:spLocks noChangeArrowheads="1"/>
          </p:cNvSpPr>
          <p:nvPr/>
        </p:nvSpPr>
        <p:spPr bwMode="auto">
          <a:xfrm>
            <a:off x="684213" y="4768859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仿宋_GB2312" pitchFamily="49" charset="-122"/>
              </a:rPr>
              <a:t>3. </a:t>
            </a:r>
            <a:r>
              <a:rPr kumimoji="1" lang="zh-CN" altLang="en-US" sz="2400" b="1">
                <a:latin typeface="Times New Roman" pitchFamily="18" charset="0"/>
                <a:ea typeface="仿宋_GB2312" pitchFamily="49" charset="-122"/>
              </a:rPr>
              <a:t>机械能</a:t>
            </a:r>
            <a:endParaRPr kumimoji="1" lang="zh-CN" altLang="en-US" sz="2400" b="1" i="1" baseline="-2500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6" name="Text Box 61"/>
          <p:cNvSpPr txBox="1">
            <a:spLocks noChangeArrowheads="1"/>
          </p:cNvSpPr>
          <p:nvPr/>
        </p:nvSpPr>
        <p:spPr bwMode="auto">
          <a:xfrm>
            <a:off x="1609735" y="6286520"/>
            <a:ext cx="4391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（简谐振动系统机械能守恒）</a:t>
            </a:r>
            <a:endParaRPr kumimoji="1" lang="zh-CN" altLang="en-US" sz="2000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17" name="Group 62"/>
          <p:cNvGrpSpPr>
            <a:grpSpLocks/>
          </p:cNvGrpSpPr>
          <p:nvPr/>
        </p:nvGrpSpPr>
        <p:grpSpPr bwMode="auto">
          <a:xfrm>
            <a:off x="6317506" y="1001694"/>
            <a:ext cx="2231014" cy="1393304"/>
            <a:chOff x="2753" y="1525"/>
            <a:chExt cx="1201" cy="671"/>
          </a:xfrm>
        </p:grpSpPr>
        <p:sp>
          <p:nvSpPr>
            <p:cNvPr id="18" name="Rectangle 63"/>
            <p:cNvSpPr>
              <a:spLocks noChangeArrowheads="1"/>
            </p:cNvSpPr>
            <p:nvPr/>
          </p:nvSpPr>
          <p:spPr bwMode="auto">
            <a:xfrm>
              <a:off x="3514" y="1525"/>
              <a:ext cx="228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itchFamily="18" charset="0"/>
                </a:rPr>
                <a:t>m</a:t>
              </a:r>
            </a:p>
          </p:txBody>
        </p:sp>
        <p:grpSp>
          <p:nvGrpSpPr>
            <p:cNvPr id="19" name="Group 64"/>
            <p:cNvGrpSpPr>
              <a:grpSpLocks/>
            </p:cNvGrpSpPr>
            <p:nvPr/>
          </p:nvGrpSpPr>
          <p:grpSpPr bwMode="auto">
            <a:xfrm>
              <a:off x="2753" y="1709"/>
              <a:ext cx="1201" cy="487"/>
              <a:chOff x="2753" y="1709"/>
              <a:chExt cx="1201" cy="487"/>
            </a:xfrm>
          </p:grpSpPr>
          <p:grpSp>
            <p:nvGrpSpPr>
              <p:cNvPr id="20" name="Group 65"/>
              <p:cNvGrpSpPr>
                <a:grpSpLocks/>
              </p:cNvGrpSpPr>
              <p:nvPr/>
            </p:nvGrpSpPr>
            <p:grpSpPr bwMode="auto">
              <a:xfrm>
                <a:off x="2844" y="1813"/>
                <a:ext cx="692" cy="132"/>
                <a:chOff x="1610" y="572"/>
                <a:chExt cx="1690" cy="253"/>
              </a:xfrm>
            </p:grpSpPr>
            <p:sp>
              <p:nvSpPr>
                <p:cNvPr id="32" name="Freeform 66"/>
                <p:cNvSpPr>
                  <a:spLocks/>
                </p:cNvSpPr>
                <p:nvPr/>
              </p:nvSpPr>
              <p:spPr bwMode="auto">
                <a:xfrm>
                  <a:off x="1649" y="575"/>
                  <a:ext cx="164" cy="250"/>
                </a:xfrm>
                <a:custGeom>
                  <a:avLst/>
                  <a:gdLst>
                    <a:gd name="T0" fmla="*/ 0 w 164"/>
                    <a:gd name="T1" fmla="*/ 132 h 250"/>
                    <a:gd name="T2" fmla="*/ 16 w 164"/>
                    <a:gd name="T3" fmla="*/ 48 h 250"/>
                    <a:gd name="T4" fmla="*/ 58 w 164"/>
                    <a:gd name="T5" fmla="*/ 5 h 250"/>
                    <a:gd name="T6" fmla="*/ 106 w 164"/>
                    <a:gd name="T7" fmla="*/ 18 h 250"/>
                    <a:gd name="T8" fmla="*/ 150 w 164"/>
                    <a:gd name="T9" fmla="*/ 86 h 250"/>
                    <a:gd name="T10" fmla="*/ 163 w 164"/>
                    <a:gd name="T11" fmla="*/ 171 h 250"/>
                    <a:gd name="T12" fmla="*/ 156 w 164"/>
                    <a:gd name="T13" fmla="*/ 218 h 250"/>
                    <a:gd name="T14" fmla="*/ 139 w 164"/>
                    <a:gd name="T15" fmla="*/ 243 h 250"/>
                    <a:gd name="T16" fmla="*/ 124 w 164"/>
                    <a:gd name="T17" fmla="*/ 249 h 250"/>
                    <a:gd name="T18" fmla="*/ 102 w 164"/>
                    <a:gd name="T19" fmla="*/ 234 h 250"/>
                    <a:gd name="T20" fmla="*/ 88 w 164"/>
                    <a:gd name="T21" fmla="*/ 186 h 250"/>
                    <a:gd name="T22" fmla="*/ 88 w 164"/>
                    <a:gd name="T23" fmla="*/ 147 h 250"/>
                    <a:gd name="T24" fmla="*/ 90 w 164"/>
                    <a:gd name="T25" fmla="*/ 120 h 25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64"/>
                    <a:gd name="T40" fmla="*/ 0 h 250"/>
                    <a:gd name="T41" fmla="*/ 164 w 164"/>
                    <a:gd name="T42" fmla="*/ 250 h 25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64" h="250">
                      <a:moveTo>
                        <a:pt x="0" y="132"/>
                      </a:moveTo>
                      <a:cubicBezTo>
                        <a:pt x="3" y="118"/>
                        <a:pt x="6" y="69"/>
                        <a:pt x="16" y="48"/>
                      </a:cubicBezTo>
                      <a:cubicBezTo>
                        <a:pt x="26" y="27"/>
                        <a:pt x="43" y="10"/>
                        <a:pt x="58" y="5"/>
                      </a:cubicBezTo>
                      <a:cubicBezTo>
                        <a:pt x="73" y="0"/>
                        <a:pt x="91" y="5"/>
                        <a:pt x="106" y="18"/>
                      </a:cubicBezTo>
                      <a:cubicBezTo>
                        <a:pt x="121" y="31"/>
                        <a:pt x="141" y="61"/>
                        <a:pt x="150" y="86"/>
                      </a:cubicBezTo>
                      <a:cubicBezTo>
                        <a:pt x="159" y="111"/>
                        <a:pt x="162" y="149"/>
                        <a:pt x="163" y="171"/>
                      </a:cubicBezTo>
                      <a:cubicBezTo>
                        <a:pt x="164" y="193"/>
                        <a:pt x="160" y="206"/>
                        <a:pt x="156" y="218"/>
                      </a:cubicBezTo>
                      <a:cubicBezTo>
                        <a:pt x="152" y="230"/>
                        <a:pt x="144" y="238"/>
                        <a:pt x="139" y="243"/>
                      </a:cubicBezTo>
                      <a:cubicBezTo>
                        <a:pt x="134" y="248"/>
                        <a:pt x="130" y="250"/>
                        <a:pt x="124" y="249"/>
                      </a:cubicBezTo>
                      <a:cubicBezTo>
                        <a:pt x="118" y="248"/>
                        <a:pt x="108" y="244"/>
                        <a:pt x="102" y="234"/>
                      </a:cubicBezTo>
                      <a:cubicBezTo>
                        <a:pt x="96" y="224"/>
                        <a:pt x="90" y="200"/>
                        <a:pt x="88" y="186"/>
                      </a:cubicBezTo>
                      <a:cubicBezTo>
                        <a:pt x="86" y="172"/>
                        <a:pt x="88" y="158"/>
                        <a:pt x="88" y="147"/>
                      </a:cubicBezTo>
                      <a:cubicBezTo>
                        <a:pt x="88" y="136"/>
                        <a:pt x="90" y="126"/>
                        <a:pt x="90" y="120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67"/>
                <p:cNvSpPr>
                  <a:spLocks/>
                </p:cNvSpPr>
                <p:nvPr/>
              </p:nvSpPr>
              <p:spPr bwMode="auto">
                <a:xfrm>
                  <a:off x="1738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68"/>
                <p:cNvSpPr>
                  <a:spLocks/>
                </p:cNvSpPr>
                <p:nvPr/>
              </p:nvSpPr>
              <p:spPr bwMode="auto">
                <a:xfrm>
                  <a:off x="1860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69"/>
                <p:cNvSpPr>
                  <a:spLocks/>
                </p:cNvSpPr>
                <p:nvPr/>
              </p:nvSpPr>
              <p:spPr bwMode="auto">
                <a:xfrm>
                  <a:off x="1982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70"/>
                <p:cNvSpPr>
                  <a:spLocks/>
                </p:cNvSpPr>
                <p:nvPr/>
              </p:nvSpPr>
              <p:spPr bwMode="auto">
                <a:xfrm>
                  <a:off x="2104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Freeform 71"/>
                <p:cNvSpPr>
                  <a:spLocks/>
                </p:cNvSpPr>
                <p:nvPr/>
              </p:nvSpPr>
              <p:spPr bwMode="auto">
                <a:xfrm>
                  <a:off x="2226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Freeform 72"/>
                <p:cNvSpPr>
                  <a:spLocks/>
                </p:cNvSpPr>
                <p:nvPr/>
              </p:nvSpPr>
              <p:spPr bwMode="auto">
                <a:xfrm>
                  <a:off x="2348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Freeform 73"/>
                <p:cNvSpPr>
                  <a:spLocks/>
                </p:cNvSpPr>
                <p:nvPr/>
              </p:nvSpPr>
              <p:spPr bwMode="auto">
                <a:xfrm>
                  <a:off x="2470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Freeform 74"/>
                <p:cNvSpPr>
                  <a:spLocks/>
                </p:cNvSpPr>
                <p:nvPr/>
              </p:nvSpPr>
              <p:spPr bwMode="auto">
                <a:xfrm>
                  <a:off x="2592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75"/>
                <p:cNvSpPr>
                  <a:spLocks/>
                </p:cNvSpPr>
                <p:nvPr/>
              </p:nvSpPr>
              <p:spPr bwMode="auto">
                <a:xfrm>
                  <a:off x="2714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76"/>
                <p:cNvSpPr>
                  <a:spLocks/>
                </p:cNvSpPr>
                <p:nvPr/>
              </p:nvSpPr>
              <p:spPr bwMode="auto">
                <a:xfrm>
                  <a:off x="2836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77"/>
                <p:cNvSpPr>
                  <a:spLocks/>
                </p:cNvSpPr>
                <p:nvPr/>
              </p:nvSpPr>
              <p:spPr bwMode="auto">
                <a:xfrm>
                  <a:off x="2958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78"/>
                <p:cNvSpPr>
                  <a:spLocks/>
                </p:cNvSpPr>
                <p:nvPr/>
              </p:nvSpPr>
              <p:spPr bwMode="auto">
                <a:xfrm>
                  <a:off x="3082" y="572"/>
                  <a:ext cx="218" cy="149"/>
                </a:xfrm>
                <a:custGeom>
                  <a:avLst/>
                  <a:gdLst>
                    <a:gd name="T0" fmla="*/ 0 w 218"/>
                    <a:gd name="T1" fmla="*/ 128 h 149"/>
                    <a:gd name="T2" fmla="*/ 16 w 218"/>
                    <a:gd name="T3" fmla="*/ 70 h 149"/>
                    <a:gd name="T4" fmla="*/ 68 w 218"/>
                    <a:gd name="T5" fmla="*/ 10 h 149"/>
                    <a:gd name="T6" fmla="*/ 117 w 218"/>
                    <a:gd name="T7" fmla="*/ 12 h 149"/>
                    <a:gd name="T8" fmla="*/ 147 w 218"/>
                    <a:gd name="T9" fmla="*/ 42 h 149"/>
                    <a:gd name="T10" fmla="*/ 164 w 218"/>
                    <a:gd name="T11" fmla="*/ 101 h 149"/>
                    <a:gd name="T12" fmla="*/ 171 w 218"/>
                    <a:gd name="T13" fmla="*/ 142 h 149"/>
                    <a:gd name="T14" fmla="*/ 218 w 218"/>
                    <a:gd name="T15" fmla="*/ 143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8"/>
                    <a:gd name="T25" fmla="*/ 0 h 149"/>
                    <a:gd name="T26" fmla="*/ 218 w 21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8" h="149">
                      <a:moveTo>
                        <a:pt x="0" y="128"/>
                      </a:moveTo>
                      <a:cubicBezTo>
                        <a:pt x="3" y="118"/>
                        <a:pt x="5" y="90"/>
                        <a:pt x="16" y="70"/>
                      </a:cubicBezTo>
                      <a:cubicBezTo>
                        <a:pt x="27" y="50"/>
                        <a:pt x="51" y="20"/>
                        <a:pt x="68" y="10"/>
                      </a:cubicBezTo>
                      <a:cubicBezTo>
                        <a:pt x="85" y="0"/>
                        <a:pt x="104" y="7"/>
                        <a:pt x="117" y="12"/>
                      </a:cubicBezTo>
                      <a:cubicBezTo>
                        <a:pt x="130" y="17"/>
                        <a:pt x="139" y="27"/>
                        <a:pt x="147" y="42"/>
                      </a:cubicBezTo>
                      <a:cubicBezTo>
                        <a:pt x="155" y="57"/>
                        <a:pt x="160" y="84"/>
                        <a:pt x="164" y="101"/>
                      </a:cubicBezTo>
                      <a:cubicBezTo>
                        <a:pt x="168" y="118"/>
                        <a:pt x="162" y="135"/>
                        <a:pt x="171" y="142"/>
                      </a:cubicBezTo>
                      <a:cubicBezTo>
                        <a:pt x="180" y="149"/>
                        <a:pt x="208" y="143"/>
                        <a:pt x="218" y="143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79"/>
                <p:cNvSpPr>
                  <a:spLocks noChangeShapeType="1"/>
                </p:cNvSpPr>
                <p:nvPr/>
              </p:nvSpPr>
              <p:spPr bwMode="auto">
                <a:xfrm>
                  <a:off x="1610" y="713"/>
                  <a:ext cx="45" cy="0"/>
                </a:xfrm>
                <a:prstGeom prst="line">
                  <a:avLst/>
                </a:pr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" name="Line 80"/>
              <p:cNvSpPr>
                <a:spLocks noChangeShapeType="1"/>
              </p:cNvSpPr>
              <p:nvPr/>
            </p:nvSpPr>
            <p:spPr bwMode="auto">
              <a:xfrm>
                <a:off x="2831" y="1722"/>
                <a:ext cx="0" cy="2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Rectangle 81"/>
              <p:cNvSpPr>
                <a:spLocks noChangeArrowheads="1"/>
              </p:cNvSpPr>
              <p:nvPr/>
            </p:nvSpPr>
            <p:spPr bwMode="auto">
              <a:xfrm>
                <a:off x="2753" y="1709"/>
                <a:ext cx="99" cy="26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82"/>
              <p:cNvSpPr>
                <a:spLocks noChangeShapeType="1"/>
              </p:cNvSpPr>
              <p:nvPr/>
            </p:nvSpPr>
            <p:spPr bwMode="auto">
              <a:xfrm>
                <a:off x="2826" y="1987"/>
                <a:ext cx="1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83"/>
              <p:cNvSpPr>
                <a:spLocks noChangeArrowheads="1"/>
              </p:cNvSpPr>
              <p:nvPr/>
            </p:nvSpPr>
            <p:spPr bwMode="auto">
              <a:xfrm>
                <a:off x="3772" y="1962"/>
                <a:ext cx="182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25" name="Oval 84"/>
              <p:cNvSpPr>
                <a:spLocks noChangeAspect="1" noChangeArrowheads="1"/>
              </p:cNvSpPr>
              <p:nvPr/>
            </p:nvSpPr>
            <p:spPr bwMode="auto">
              <a:xfrm>
                <a:off x="3383" y="1959"/>
                <a:ext cx="53" cy="5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Rectangle 85"/>
              <p:cNvSpPr>
                <a:spLocks noChangeArrowheads="1"/>
              </p:cNvSpPr>
              <p:nvPr/>
            </p:nvSpPr>
            <p:spPr bwMode="auto">
              <a:xfrm>
                <a:off x="3268" y="1974"/>
                <a:ext cx="219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27" name="Line 86"/>
              <p:cNvSpPr>
                <a:spLocks noChangeShapeType="1"/>
              </p:cNvSpPr>
              <p:nvPr/>
            </p:nvSpPr>
            <p:spPr bwMode="auto">
              <a:xfrm flipH="1">
                <a:off x="2764" y="1743"/>
                <a:ext cx="70" cy="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87"/>
              <p:cNvSpPr>
                <a:spLocks noChangeShapeType="1"/>
              </p:cNvSpPr>
              <p:nvPr/>
            </p:nvSpPr>
            <p:spPr bwMode="auto">
              <a:xfrm flipH="1">
                <a:off x="2764" y="1806"/>
                <a:ext cx="70" cy="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88"/>
              <p:cNvSpPr>
                <a:spLocks noChangeShapeType="1"/>
              </p:cNvSpPr>
              <p:nvPr/>
            </p:nvSpPr>
            <p:spPr bwMode="auto">
              <a:xfrm flipH="1">
                <a:off x="2764" y="1869"/>
                <a:ext cx="70" cy="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89"/>
              <p:cNvSpPr>
                <a:spLocks noChangeShapeType="1"/>
              </p:cNvSpPr>
              <p:nvPr/>
            </p:nvSpPr>
            <p:spPr bwMode="auto">
              <a:xfrm flipH="1">
                <a:off x="2764" y="1932"/>
                <a:ext cx="70" cy="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AutoShape 90"/>
              <p:cNvSpPr>
                <a:spLocks noChangeArrowheads="1"/>
              </p:cNvSpPr>
              <p:nvPr/>
            </p:nvSpPr>
            <p:spPr bwMode="auto">
              <a:xfrm>
                <a:off x="3540" y="1797"/>
                <a:ext cx="227" cy="182"/>
              </a:xfrm>
              <a:prstGeom prst="roundRect">
                <a:avLst>
                  <a:gd name="adj" fmla="val 17583"/>
                </a:avLst>
              </a:prstGeom>
              <a:solidFill>
                <a:srgbClr val="00FFFF">
                  <a:alpha val="79999"/>
                </a:srgbClr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1" dir="t"/>
              </a:scene3d>
              <a:sp3d extrusionH="36500" prstMaterial="legacyMatte">
                <a:bevelT w="13500" h="13500" prst="angle"/>
                <a:bevelB w="13500" h="13500" prst="angle"/>
                <a:extrusionClr>
                  <a:srgbClr val="0099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62" name="Object 5"/>
          <p:cNvGraphicFramePr>
            <a:graphicFrameLocks noChangeAspect="1"/>
          </p:cNvGraphicFramePr>
          <p:nvPr/>
        </p:nvGraphicFramePr>
        <p:xfrm>
          <a:off x="2060575" y="4714884"/>
          <a:ext cx="17494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Equation" r:id="rId3" imgW="660240" imgH="228600" progId="Equation.DSMT4">
                  <p:embed/>
                </p:oleObj>
              </mc:Choice>
              <mc:Fallback>
                <p:oleObj name="Equation" r:id="rId3" imgW="66024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4714884"/>
                        <a:ext cx="1749425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1000100" y="1966052"/>
          <a:ext cx="1600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Equation" r:id="rId5" imgW="1600200" imgH="825480" progId="Equation.DSMT4">
                  <p:embed/>
                </p:oleObj>
              </mc:Choice>
              <mc:Fallback>
                <p:oleObj name="Equation" r:id="rId5" imgW="1600200" imgH="825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966052"/>
                        <a:ext cx="1600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2543120" y="1928802"/>
          <a:ext cx="2932258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Equation" r:id="rId7" imgW="1282680" imgH="393480" progId="Equation.DSMT4">
                  <p:embed/>
                </p:oleObj>
              </mc:Choice>
              <mc:Fallback>
                <p:oleObj name="Equation" r:id="rId7" imgW="1282680" imgH="3934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20" y="1928802"/>
                        <a:ext cx="2932258" cy="90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2"/>
          <p:cNvGraphicFramePr>
            <a:graphicFrameLocks noChangeAspect="1"/>
          </p:cNvGraphicFramePr>
          <p:nvPr/>
        </p:nvGraphicFramePr>
        <p:xfrm>
          <a:off x="1000100" y="3552843"/>
          <a:ext cx="1567742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Equation" r:id="rId9" imgW="685800" imgH="393480" progId="Equation.DSMT4">
                  <p:embed/>
                </p:oleObj>
              </mc:Choice>
              <mc:Fallback>
                <p:oleObj name="Equation" r:id="rId9" imgW="685800" imgH="3934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552843"/>
                        <a:ext cx="1567742" cy="90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13"/>
          <p:cNvGraphicFramePr>
            <a:graphicFrameLocks noChangeAspect="1"/>
          </p:cNvGraphicFramePr>
          <p:nvPr/>
        </p:nvGraphicFramePr>
        <p:xfrm>
          <a:off x="2471682" y="3552843"/>
          <a:ext cx="2961290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Equation" r:id="rId11" imgW="1295280" imgH="393480" progId="Equation.DSMT4">
                  <p:embed/>
                </p:oleObj>
              </mc:Choice>
              <mc:Fallback>
                <p:oleObj name="Equation" r:id="rId11" imgW="1295280" imgH="3934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682" y="3552843"/>
                        <a:ext cx="2961290" cy="90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14"/>
          <p:cNvGraphicFramePr>
            <a:graphicFrameLocks noChangeAspect="1"/>
          </p:cNvGraphicFramePr>
          <p:nvPr/>
        </p:nvGraphicFramePr>
        <p:xfrm>
          <a:off x="1000100" y="5357826"/>
          <a:ext cx="5829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Equation" r:id="rId13" imgW="5829120" imgH="825480" progId="Equation.DSMT4">
                  <p:embed/>
                </p:oleObj>
              </mc:Choice>
              <mc:Fallback>
                <p:oleObj name="Equation" r:id="rId13" imgW="5829120" imgH="8254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5357826"/>
                        <a:ext cx="5829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11" grpId="0" autoUpdateAnimBg="0"/>
      <p:bldP spid="14" grpId="0" autoUpdateAnimBg="0"/>
      <p:bldP spid="1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7431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能量与时间的关系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873779" y="1177897"/>
            <a:ext cx="2016125" cy="457200"/>
            <a:chOff x="521" y="679"/>
            <a:chExt cx="1270" cy="28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auto">
            <a:xfrm>
              <a:off x="521" y="762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809" y="679"/>
              <a:ext cx="9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楷体_GB2312" pitchFamily="49" charset="-122"/>
                </a:rPr>
                <a:t>E-t</a:t>
              </a:r>
              <a:r>
                <a:rPr kumimoji="1" lang="en-US" altLang="zh-CN" sz="2400" i="1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zh-CN" sz="2400" b="1">
                  <a:latin typeface="楷体_GB2312" pitchFamily="49" charset="-122"/>
                  <a:ea typeface="楷体_GB2312" pitchFamily="49" charset="-122"/>
                </a:rPr>
                <a:t>曲线</a:t>
              </a:r>
              <a:endParaRPr kumimoji="1" lang="zh-CN" altLang="en-US" sz="24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pic>
        <p:nvPicPr>
          <p:cNvPr id="12" name="Picture 8" descr="9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1941" y="1827185"/>
            <a:ext cx="3502025" cy="3240087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</p:spPr>
      </p:pic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081088" y="1142984"/>
            <a:ext cx="3860800" cy="1247775"/>
            <a:chOff x="2938" y="2689"/>
            <a:chExt cx="2652" cy="900"/>
          </a:xfrm>
        </p:grpSpPr>
        <p:graphicFrame>
          <p:nvGraphicFramePr>
            <p:cNvPr id="14" name="Object 5"/>
            <p:cNvGraphicFramePr>
              <a:graphicFrameLocks noChangeAspect="1"/>
            </p:cNvGraphicFramePr>
            <p:nvPr/>
          </p:nvGraphicFramePr>
          <p:xfrm>
            <a:off x="2938" y="2689"/>
            <a:ext cx="2652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61" name="Equation" r:id="rId4" imgW="1688760" imgH="241200" progId="Equation.DSMT4">
                    <p:embed/>
                  </p:oleObj>
                </mc:Choice>
                <mc:Fallback>
                  <p:oleObj name="Equation" r:id="rId4" imgW="1688760" imgH="241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8" y="2689"/>
                          <a:ext cx="2652" cy="3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6"/>
            <p:cNvGraphicFramePr>
              <a:graphicFrameLocks noChangeAspect="1"/>
            </p:cNvGraphicFramePr>
            <p:nvPr/>
          </p:nvGraphicFramePr>
          <p:xfrm>
            <a:off x="2967" y="3216"/>
            <a:ext cx="2592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62" name="Equation" r:id="rId6" imgW="1650960" imgH="241200" progId="Equation.DSMT4">
                    <p:embed/>
                  </p:oleObj>
                </mc:Choice>
                <mc:Fallback>
                  <p:oleObj name="Equation" r:id="rId6" imgW="1650960" imgH="241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7" y="3216"/>
                          <a:ext cx="2592" cy="3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51"/>
          <p:cNvSpPr txBox="1">
            <a:spLocks noChangeArrowheads="1"/>
          </p:cNvSpPr>
          <p:nvPr/>
        </p:nvSpPr>
        <p:spPr bwMode="auto">
          <a:xfrm>
            <a:off x="900113" y="2606659"/>
            <a:ext cx="3324225" cy="493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能量的时间平均值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684213" y="5054584"/>
            <a:ext cx="4032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5. </a:t>
            </a:r>
            <a:r>
              <a:rPr kumimoji="1" lang="zh-CN" altLang="zh-CN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由振动能量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判定简谐</a:t>
            </a:r>
            <a:r>
              <a:rPr kumimoji="1" lang="zh-CN" altLang="zh-CN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振动</a:t>
            </a: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1763713" y="5759434"/>
          <a:ext cx="345598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3" name="Equation" r:id="rId8" imgW="1434960" imgH="393480" progId="Equation.DSMT4">
                  <p:embed/>
                </p:oleObj>
              </mc:Choice>
              <mc:Fallback>
                <p:oleObj name="Equation" r:id="rId8" imgW="143496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759434"/>
                        <a:ext cx="3455987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1174750" y="5702284"/>
          <a:ext cx="3757613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4" name="Equation" r:id="rId10" imgW="1041120" imgH="393480" progId="Equation.DSMT4">
                  <p:embed/>
                </p:oleObj>
              </mc:Choice>
              <mc:Fallback>
                <p:oleObj name="Equation" r:id="rId10" imgW="104112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5702284"/>
                        <a:ext cx="3757613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右箭头 20"/>
          <p:cNvSpPr/>
          <p:nvPr/>
        </p:nvSpPr>
        <p:spPr>
          <a:xfrm>
            <a:off x="5435600" y="6135671"/>
            <a:ext cx="649288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1142976" y="3209884"/>
          <a:ext cx="3479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5" name="Equation" r:id="rId12" imgW="3479760" imgH="825480" progId="Equation.DSMT4">
                  <p:embed/>
                </p:oleObj>
              </mc:Choice>
              <mc:Fallback>
                <p:oleObj name="Equation" r:id="rId12" imgW="3479760" imgH="825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3209884"/>
                        <a:ext cx="3479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1142976" y="4138578"/>
          <a:ext cx="3467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6" name="Equation" r:id="rId14" imgW="3466800" imgH="825480" progId="Equation.DSMT4">
                  <p:embed/>
                </p:oleObj>
              </mc:Choice>
              <mc:Fallback>
                <p:oleObj name="Equation" r:id="rId14" imgW="3466800" imgH="825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4138578"/>
                        <a:ext cx="3467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6215074" y="5630846"/>
          <a:ext cx="20986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7" name="Equation" r:id="rId16" imgW="888840" imgH="457200" progId="Equation.DSMT4">
                  <p:embed/>
                </p:oleObj>
              </mc:Choice>
              <mc:Fallback>
                <p:oleObj name="Equation" r:id="rId16" imgW="888840" imgH="457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74" y="5630846"/>
                        <a:ext cx="20986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build="p" autoUpdateAnimBg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5580063" y="1643050"/>
            <a:ext cx="2952750" cy="3217899"/>
            <a:chOff x="5580063" y="1643050"/>
            <a:chExt cx="2952750" cy="3217899"/>
          </a:xfrm>
        </p:grpSpPr>
        <p:sp>
          <p:nvSpPr>
            <p:cNvPr id="6" name="Line 2"/>
            <p:cNvSpPr>
              <a:spLocks noChangeShapeType="1"/>
            </p:cNvSpPr>
            <p:nvPr/>
          </p:nvSpPr>
          <p:spPr bwMode="auto">
            <a:xfrm>
              <a:off x="6588125" y="2268562"/>
              <a:ext cx="0" cy="1920875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5580063" y="3876699"/>
              <a:ext cx="29527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6084888" y="3181374"/>
              <a:ext cx="1223962" cy="70643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Arc 6"/>
            <p:cNvSpPr>
              <a:spLocks/>
            </p:cNvSpPr>
            <p:nvPr/>
          </p:nvSpPr>
          <p:spPr bwMode="auto">
            <a:xfrm rot="3210649">
              <a:off x="6353176" y="3551261"/>
              <a:ext cx="341312" cy="506413"/>
            </a:xfrm>
            <a:custGeom>
              <a:avLst/>
              <a:gdLst>
                <a:gd name="T0" fmla="*/ 2147483647 w 14371"/>
                <a:gd name="T1" fmla="*/ 0 h 21198"/>
                <a:gd name="T2" fmla="*/ 2147483647 w 14371"/>
                <a:gd name="T3" fmla="*/ 2147483647 h 21198"/>
                <a:gd name="T4" fmla="*/ 0 w 14371"/>
                <a:gd name="T5" fmla="*/ 2147483647 h 21198"/>
                <a:gd name="T6" fmla="*/ 0 60000 65536"/>
                <a:gd name="T7" fmla="*/ 0 60000 65536"/>
                <a:gd name="T8" fmla="*/ 0 60000 65536"/>
                <a:gd name="T9" fmla="*/ 0 w 14371"/>
                <a:gd name="T10" fmla="*/ 0 h 21198"/>
                <a:gd name="T11" fmla="*/ 14371 w 14371"/>
                <a:gd name="T12" fmla="*/ 21198 h 21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371" h="21198" fill="none" extrusionOk="0">
                  <a:moveTo>
                    <a:pt x="4147" y="0"/>
                  </a:moveTo>
                  <a:cubicBezTo>
                    <a:pt x="7948" y="743"/>
                    <a:pt x="11479" y="2495"/>
                    <a:pt x="14370" y="5072"/>
                  </a:cubicBezTo>
                </a:path>
                <a:path w="14371" h="21198" stroke="0" extrusionOk="0">
                  <a:moveTo>
                    <a:pt x="4147" y="0"/>
                  </a:moveTo>
                  <a:cubicBezTo>
                    <a:pt x="7948" y="743"/>
                    <a:pt x="11479" y="2495"/>
                    <a:pt x="14370" y="5072"/>
                  </a:cubicBezTo>
                  <a:lnTo>
                    <a:pt x="0" y="21198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6105525" y="2246337"/>
              <a:ext cx="503238" cy="1639887"/>
            </a:xfrm>
            <a:prstGeom prst="lin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Arc 16"/>
            <p:cNvSpPr>
              <a:spLocks/>
            </p:cNvSpPr>
            <p:nvPr/>
          </p:nvSpPr>
          <p:spPr bwMode="auto">
            <a:xfrm>
              <a:off x="6173788" y="3614762"/>
              <a:ext cx="128587" cy="269875"/>
            </a:xfrm>
            <a:custGeom>
              <a:avLst/>
              <a:gdLst>
                <a:gd name="T0" fmla="*/ 0 w 21600"/>
                <a:gd name="T1" fmla="*/ 0 h 26676"/>
                <a:gd name="T2" fmla="*/ 2147483647 w 21600"/>
                <a:gd name="T3" fmla="*/ 2147483647 h 26676"/>
                <a:gd name="T4" fmla="*/ 0 w 21600"/>
                <a:gd name="T5" fmla="*/ 2147483647 h 2667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676"/>
                <a:gd name="T11" fmla="*/ 21600 w 21600"/>
                <a:gd name="T12" fmla="*/ 26676 h 266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67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309"/>
                    <a:pt x="21396" y="25013"/>
                    <a:pt x="20995" y="26676"/>
                  </a:cubicBezTo>
                </a:path>
                <a:path w="21600" h="2667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309"/>
                    <a:pt x="21396" y="25013"/>
                    <a:pt x="20995" y="2667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7308850" y="3254399"/>
              <a:ext cx="0" cy="122396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6100763" y="3887812"/>
              <a:ext cx="0" cy="973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5868988" y="404656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H="1">
              <a:off x="6588125" y="404656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6950075" y="4373587"/>
              <a:ext cx="35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 flipH="1">
              <a:off x="6108700" y="4365649"/>
              <a:ext cx="35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Arc 37"/>
            <p:cNvSpPr>
              <a:spLocks/>
            </p:cNvSpPr>
            <p:nvPr/>
          </p:nvSpPr>
          <p:spPr bwMode="auto">
            <a:xfrm rot="20901914">
              <a:off x="6011863" y="1892324"/>
              <a:ext cx="544512" cy="447675"/>
            </a:xfrm>
            <a:custGeom>
              <a:avLst/>
              <a:gdLst>
                <a:gd name="T0" fmla="*/ 2147483647 w 19335"/>
                <a:gd name="T1" fmla="*/ 0 h 21205"/>
                <a:gd name="T2" fmla="*/ 2147483647 w 19335"/>
                <a:gd name="T3" fmla="*/ 2147483647 h 21205"/>
                <a:gd name="T4" fmla="*/ 0 w 19335"/>
                <a:gd name="T5" fmla="*/ 2147483647 h 21205"/>
                <a:gd name="T6" fmla="*/ 0 60000 65536"/>
                <a:gd name="T7" fmla="*/ 0 60000 65536"/>
                <a:gd name="T8" fmla="*/ 0 60000 65536"/>
                <a:gd name="T9" fmla="*/ 0 w 19335"/>
                <a:gd name="T10" fmla="*/ 0 h 21205"/>
                <a:gd name="T11" fmla="*/ 19335 w 19335"/>
                <a:gd name="T12" fmla="*/ 21205 h 212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35" h="21205" fill="none" extrusionOk="0">
                  <a:moveTo>
                    <a:pt x="4111" y="0"/>
                  </a:moveTo>
                  <a:cubicBezTo>
                    <a:pt x="10711" y="1279"/>
                    <a:pt x="16338" y="5558"/>
                    <a:pt x="19335" y="11575"/>
                  </a:cubicBezTo>
                </a:path>
                <a:path w="19335" h="21205" stroke="0" extrusionOk="0">
                  <a:moveTo>
                    <a:pt x="4111" y="0"/>
                  </a:moveTo>
                  <a:cubicBezTo>
                    <a:pt x="10711" y="1279"/>
                    <a:pt x="16338" y="5558"/>
                    <a:pt x="19335" y="11575"/>
                  </a:cubicBezTo>
                  <a:lnTo>
                    <a:pt x="0" y="2120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51" name="Object 23"/>
            <p:cNvGraphicFramePr>
              <a:graphicFrameLocks noChangeAspect="1"/>
            </p:cNvGraphicFramePr>
            <p:nvPr/>
          </p:nvGraphicFramePr>
          <p:xfrm>
            <a:off x="5715008" y="3500438"/>
            <a:ext cx="309563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5" name="Equation" r:id="rId3" imgW="152280" imgH="177480" progId="Equation.DSMT4">
                    <p:embed/>
                  </p:oleObj>
                </mc:Choice>
                <mc:Fallback>
                  <p:oleObj name="Equation" r:id="rId3" imgW="152280" imgH="177480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08" y="3500438"/>
                          <a:ext cx="309563" cy="360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Oval 14"/>
            <p:cNvSpPr>
              <a:spLocks noChangeAspect="1" noChangeArrowheads="1"/>
            </p:cNvSpPr>
            <p:nvPr/>
          </p:nvSpPr>
          <p:spPr bwMode="auto">
            <a:xfrm>
              <a:off x="6084888" y="3830662"/>
              <a:ext cx="71437" cy="714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52" name="Object 24"/>
            <p:cNvGraphicFramePr>
              <a:graphicFrameLocks noChangeAspect="1"/>
            </p:cNvGraphicFramePr>
            <p:nvPr/>
          </p:nvGraphicFramePr>
          <p:xfrm>
            <a:off x="6357950" y="1643050"/>
            <a:ext cx="312738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6" name="Equation" r:id="rId5" imgW="152280" imgH="139680" progId="Equation.DSMT4">
                    <p:embed/>
                  </p:oleObj>
                </mc:Choice>
                <mc:Fallback>
                  <p:oleObj name="Equation" r:id="rId5" imgW="152280" imgH="139680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7950" y="1643050"/>
                          <a:ext cx="312738" cy="287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4" name="Object 26"/>
            <p:cNvGraphicFramePr>
              <a:graphicFrameLocks noChangeAspect="1"/>
            </p:cNvGraphicFramePr>
            <p:nvPr/>
          </p:nvGraphicFramePr>
          <p:xfrm>
            <a:off x="8215338" y="3929066"/>
            <a:ext cx="261938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7" name="Equation" r:id="rId7" imgW="126720" imgH="139680" progId="Equation.DSMT4">
                    <p:embed/>
                  </p:oleObj>
                </mc:Choice>
                <mc:Fallback>
                  <p:oleObj name="Equation" r:id="rId7" imgW="126720" imgH="139680" progId="Equation.DSMT4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5338" y="3929066"/>
                          <a:ext cx="261938" cy="287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5" name="Object 27"/>
            <p:cNvGraphicFramePr>
              <a:graphicFrameLocks noChangeAspect="1"/>
            </p:cNvGraphicFramePr>
            <p:nvPr/>
          </p:nvGraphicFramePr>
          <p:xfrm>
            <a:off x="6929454" y="2786058"/>
            <a:ext cx="409575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8" name="Equation" r:id="rId9" imgW="203040" imgH="228600" progId="Equation.DSMT4">
                    <p:embed/>
                  </p:oleObj>
                </mc:Choice>
                <mc:Fallback>
                  <p:oleObj name="Equation" r:id="rId9" imgW="203040" imgH="228600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9454" y="2786058"/>
                          <a:ext cx="409575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6" name="Object 28"/>
            <p:cNvGraphicFramePr>
              <a:graphicFrameLocks noChangeAspect="1"/>
            </p:cNvGraphicFramePr>
            <p:nvPr/>
          </p:nvGraphicFramePr>
          <p:xfrm>
            <a:off x="6715140" y="3463928"/>
            <a:ext cx="334963" cy="465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9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5140" y="3463928"/>
                          <a:ext cx="334963" cy="465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7" name="Object 29"/>
            <p:cNvGraphicFramePr>
              <a:graphicFrameLocks noChangeAspect="1"/>
            </p:cNvGraphicFramePr>
            <p:nvPr/>
          </p:nvGraphicFramePr>
          <p:xfrm>
            <a:off x="6572264" y="4143380"/>
            <a:ext cx="306388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0" name="Equation" r:id="rId13" imgW="152280" imgH="228600" progId="Equation.DSMT4">
                    <p:embed/>
                  </p:oleObj>
                </mc:Choice>
                <mc:Fallback>
                  <p:oleObj name="Equation" r:id="rId13" imgW="152280" imgH="228600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2264" y="4143380"/>
                          <a:ext cx="306388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8" name="Object 30"/>
            <p:cNvGraphicFramePr>
              <a:graphicFrameLocks noChangeAspect="1"/>
            </p:cNvGraphicFramePr>
            <p:nvPr/>
          </p:nvGraphicFramePr>
          <p:xfrm>
            <a:off x="6065851" y="2143116"/>
            <a:ext cx="434975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1" name="Equation" r:id="rId15" imgW="215640" imgH="228600" progId="Equation.DSMT4">
                    <p:embed/>
                  </p:oleObj>
                </mc:Choice>
                <mc:Fallback>
                  <p:oleObj name="Equation" r:id="rId15" imgW="215640" imgH="228600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65851" y="2143116"/>
                          <a:ext cx="434975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9" name="Object 31"/>
            <p:cNvGraphicFramePr>
              <a:graphicFrameLocks noChangeAspect="1"/>
            </p:cNvGraphicFramePr>
            <p:nvPr/>
          </p:nvGraphicFramePr>
          <p:xfrm>
            <a:off x="5857884" y="3109913"/>
            <a:ext cx="360363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2" name="Equation" r:id="rId17" imgW="177480" imgH="228600" progId="Equation.DSMT4">
                    <p:embed/>
                  </p:oleObj>
                </mc:Choice>
                <mc:Fallback>
                  <p:oleObj name="Equation" r:id="rId17" imgW="177480" imgH="228600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7884" y="3109913"/>
                          <a:ext cx="360363" cy="461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60" name="Object 32"/>
            <p:cNvGraphicFramePr>
              <a:graphicFrameLocks noChangeAspect="1"/>
            </p:cNvGraphicFramePr>
            <p:nvPr/>
          </p:nvGraphicFramePr>
          <p:xfrm>
            <a:off x="6165863" y="3821118"/>
            <a:ext cx="334963" cy="465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3" name="Equation" r:id="rId19" imgW="164880" imgH="228600" progId="Equation.DSMT4">
                    <p:embed/>
                  </p:oleObj>
                </mc:Choice>
                <mc:Fallback>
                  <p:oleObj name="Equation" r:id="rId19" imgW="164880" imgH="228600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65863" y="3821118"/>
                          <a:ext cx="334963" cy="465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39750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11188" y="873149"/>
            <a:ext cx="475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66FFFF"/>
              </a:buClr>
              <a:buFont typeface="Wingdings" pitchFamily="2" charset="2"/>
              <a:buNone/>
            </a:pPr>
            <a:r>
              <a:rPr kumimoji="1" lang="zh-CN" altLang="en-US" sz="2400" b="1" dirty="0">
                <a:latin typeface="Times New Roman" pitchFamily="18" charset="0"/>
              </a:rPr>
              <a:t>旋转矢量法</a:t>
            </a:r>
          </a:p>
        </p:txBody>
      </p:sp>
      <p:sp>
        <p:nvSpPr>
          <p:cNvPr id="47" name="Text Box 4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00113" y="1441474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 sz="2400" b="1">
                <a:latin typeface="Times New Roman" pitchFamily="18" charset="0"/>
                <a:ea typeface="仿宋_GB2312" pitchFamily="49" charset="-122"/>
              </a:rPr>
              <a:t>分振动</a:t>
            </a:r>
            <a:endParaRPr kumimoji="1" lang="zh-CN" altLang="en-US" sz="240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51" name="Text Box 47"/>
          <p:cNvSpPr txBox="1">
            <a:spLocks noChangeArrowheads="1"/>
          </p:cNvSpPr>
          <p:nvPr/>
        </p:nvSpPr>
        <p:spPr bwMode="auto">
          <a:xfrm>
            <a:off x="877888" y="3178199"/>
            <a:ext cx="2614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 sz="2400" b="1">
                <a:latin typeface="Times New Roman" pitchFamily="18" charset="0"/>
                <a:ea typeface="仿宋_GB2312" pitchFamily="49" charset="-122"/>
              </a:rPr>
              <a:t>合振动</a:t>
            </a:r>
            <a:endParaRPr kumimoji="1" lang="zh-CN" altLang="en-US" sz="360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571472" y="6072206"/>
            <a:ext cx="8310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9900"/>
              </a:buClr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结论：合振动就是分振动各矢量首尾相连得到的总矢量。</a:t>
            </a:r>
            <a:endParaRPr kumimoji="1" lang="en-US" altLang="zh-CN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1321571" y="214290"/>
            <a:ext cx="65008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同方向同频率简谐振动的合成</a:t>
            </a:r>
          </a:p>
        </p:txBody>
      </p:sp>
      <p:sp>
        <p:nvSpPr>
          <p:cNvPr id="54" name="AutoShape 78"/>
          <p:cNvSpPr>
            <a:spLocks/>
          </p:cNvSpPr>
          <p:nvPr/>
        </p:nvSpPr>
        <p:spPr bwMode="auto">
          <a:xfrm>
            <a:off x="1096953" y="2160590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dirty="0"/>
          </a:p>
        </p:txBody>
      </p:sp>
      <p:graphicFrame>
        <p:nvGraphicFramePr>
          <p:cNvPr id="55" name="Object 12"/>
          <p:cNvGraphicFramePr>
            <a:graphicFrameLocks noChangeAspect="1"/>
          </p:cNvGraphicFramePr>
          <p:nvPr/>
        </p:nvGraphicFramePr>
        <p:xfrm>
          <a:off x="1262057" y="1928813"/>
          <a:ext cx="25241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4" name="Equation" r:id="rId21" imgW="1231560" imgH="228600" progId="Equation.DSMT4">
                  <p:embed/>
                </p:oleObj>
              </mc:Choice>
              <mc:Fallback>
                <p:oleObj name="Equation" r:id="rId21" imgW="1231560" imgH="2286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57" y="1928813"/>
                        <a:ext cx="25241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3"/>
          <p:cNvGraphicFramePr>
            <a:graphicFrameLocks noChangeAspect="1"/>
          </p:cNvGraphicFramePr>
          <p:nvPr/>
        </p:nvGraphicFramePr>
        <p:xfrm>
          <a:off x="1230307" y="2357438"/>
          <a:ext cx="26273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5" name="Equation" r:id="rId23" imgW="1282680" imgH="228600" progId="Equation.DSMT4">
                  <p:embed/>
                </p:oleObj>
              </mc:Choice>
              <mc:Fallback>
                <p:oleObj name="Equation" r:id="rId23" imgW="1282680" imgH="2286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07" y="2357438"/>
                        <a:ext cx="262731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" name="组合 68"/>
          <p:cNvGrpSpPr/>
          <p:nvPr/>
        </p:nvGrpSpPr>
        <p:grpSpPr>
          <a:xfrm>
            <a:off x="6084888" y="1547837"/>
            <a:ext cx="2382858" cy="3313112"/>
            <a:chOff x="6084888" y="1547837"/>
            <a:chExt cx="2382858" cy="3313112"/>
          </a:xfrm>
        </p:grpSpPr>
        <p:grpSp>
          <p:nvGrpSpPr>
            <p:cNvPr id="68" name="组合 67"/>
            <p:cNvGrpSpPr/>
            <p:nvPr/>
          </p:nvGrpSpPr>
          <p:grpSpPr>
            <a:xfrm>
              <a:off x="6084888" y="1547837"/>
              <a:ext cx="2382858" cy="3313112"/>
              <a:chOff x="6084888" y="1547837"/>
              <a:chExt cx="2382858" cy="3313112"/>
            </a:xfrm>
          </p:grpSpPr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 flipV="1">
                <a:off x="7305675" y="1547837"/>
                <a:ext cx="503238" cy="163988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 flipV="1">
                <a:off x="6597650" y="1549424"/>
                <a:ext cx="1223963" cy="7064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 flipV="1">
                <a:off x="6115050" y="1590699"/>
                <a:ext cx="1665288" cy="227965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" name="Object 18"/>
              <p:cNvGraphicFramePr>
                <a:graphicFrameLocks/>
              </p:cNvGraphicFramePr>
              <p:nvPr/>
            </p:nvGraphicFramePr>
            <p:xfrm>
              <a:off x="6578600" y="3098824"/>
              <a:ext cx="342900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76" name="公式" r:id="rId25" imgW="342720" imgH="469800" progId="Equation.3">
                      <p:embed/>
                    </p:oleObj>
                  </mc:Choice>
                  <mc:Fallback>
                    <p:oleObj name="公式" r:id="rId25" imgW="342720" imgH="469800" progId="Equation.3">
                      <p:embed/>
                      <p:pic>
                        <p:nvPicPr>
                          <p:cNvPr id="0" name="Object 1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78600" y="3098824"/>
                            <a:ext cx="342900" cy="469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7793038" y="1597049"/>
                <a:ext cx="0" cy="326390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7" name="Object 23"/>
              <p:cNvGraphicFramePr>
                <a:graphicFrameLocks/>
              </p:cNvGraphicFramePr>
              <p:nvPr/>
            </p:nvGraphicFramePr>
            <p:xfrm>
              <a:off x="6804025" y="2246337"/>
              <a:ext cx="279400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77" name="公式" r:id="rId27" imgW="279360" imgH="304560" progId="Equation.3">
                      <p:embed/>
                    </p:oleObj>
                  </mc:Choice>
                  <mc:Fallback>
                    <p:oleObj name="公式" r:id="rId27" imgW="279360" imgH="304560" progId="Equation.3">
                      <p:embed/>
                      <p:pic>
                        <p:nvPicPr>
                          <p:cNvPr id="0" name="Object 2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04025" y="2246337"/>
                            <a:ext cx="279400" cy="304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Object 32"/>
              <p:cNvGraphicFramePr>
                <a:graphicFrameLocks/>
              </p:cNvGraphicFramePr>
              <p:nvPr/>
            </p:nvGraphicFramePr>
            <p:xfrm>
              <a:off x="6323013" y="4429149"/>
              <a:ext cx="1201737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78" name="Equation" r:id="rId29" imgW="1473120" imgH="419040" progId="Equation.DSMT4">
                      <p:embed/>
                    </p:oleObj>
                  </mc:Choice>
                  <mc:Fallback>
                    <p:oleObj name="Equation" r:id="rId29" imgW="1473120" imgH="419040" progId="Equation.DSMT4">
                      <p:embed/>
                      <p:pic>
                        <p:nvPicPr>
                          <p:cNvPr id="0" name="Object 3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23013" y="4429149"/>
                            <a:ext cx="1201737" cy="419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99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 flipH="1">
                <a:off x="6084888" y="4645049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7596188" y="4645049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 flipV="1">
                <a:off x="6132513" y="2786058"/>
                <a:ext cx="1897062" cy="10937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8153" name="Object 25"/>
              <p:cNvGraphicFramePr>
                <a:graphicFrameLocks noChangeAspect="1"/>
              </p:cNvGraphicFramePr>
              <p:nvPr/>
            </p:nvGraphicFramePr>
            <p:xfrm>
              <a:off x="7572396" y="2357430"/>
              <a:ext cx="895350" cy="460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79" name="Equation" r:id="rId31" imgW="444240" imgH="228600" progId="Equation.DSMT4">
                      <p:embed/>
                    </p:oleObj>
                  </mc:Choice>
                  <mc:Fallback>
                    <p:oleObj name="Equation" r:id="rId31" imgW="444240" imgH="228600" progId="Equation.DSMT4">
                      <p:embed/>
                      <p:pic>
                        <p:nvPicPr>
                          <p:cNvPr id="0" name="Picture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72396" y="2357430"/>
                            <a:ext cx="895350" cy="460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Arc 17"/>
              <p:cNvSpPr>
                <a:spLocks/>
              </p:cNvSpPr>
              <p:nvPr/>
            </p:nvSpPr>
            <p:spPr bwMode="auto">
              <a:xfrm rot="727159">
                <a:off x="6246634" y="3578249"/>
                <a:ext cx="263525" cy="328613"/>
              </a:xfrm>
              <a:custGeom>
                <a:avLst/>
                <a:gdLst>
                  <a:gd name="T0" fmla="*/ 2147483647 w 21304"/>
                  <a:gd name="T1" fmla="*/ 0 h 20283"/>
                  <a:gd name="T2" fmla="*/ 2147483647 w 21304"/>
                  <a:gd name="T3" fmla="*/ 2147483647 h 20283"/>
                  <a:gd name="T4" fmla="*/ 0 w 21304"/>
                  <a:gd name="T5" fmla="*/ 2147483647 h 20283"/>
                  <a:gd name="T6" fmla="*/ 0 60000 65536"/>
                  <a:gd name="T7" fmla="*/ 0 60000 65536"/>
                  <a:gd name="T8" fmla="*/ 0 60000 65536"/>
                  <a:gd name="T9" fmla="*/ 0 w 21304"/>
                  <a:gd name="T10" fmla="*/ 0 h 20283"/>
                  <a:gd name="T11" fmla="*/ 21304 w 21304"/>
                  <a:gd name="T12" fmla="*/ 20283 h 202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304" h="20283" fill="none" extrusionOk="0">
                    <a:moveTo>
                      <a:pt x="7426" y="0"/>
                    </a:moveTo>
                    <a:cubicBezTo>
                      <a:pt x="14723" y="2671"/>
                      <a:pt x="20022" y="9056"/>
                      <a:pt x="21304" y="16719"/>
                    </a:cubicBezTo>
                  </a:path>
                  <a:path w="21304" h="20283" stroke="0" extrusionOk="0">
                    <a:moveTo>
                      <a:pt x="7426" y="0"/>
                    </a:moveTo>
                    <a:cubicBezTo>
                      <a:pt x="14723" y="2671"/>
                      <a:pt x="20022" y="9056"/>
                      <a:pt x="21304" y="16719"/>
                    </a:cubicBezTo>
                    <a:lnTo>
                      <a:pt x="0" y="20283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" name="Arc 22"/>
            <p:cNvSpPr>
              <a:spLocks/>
            </p:cNvSpPr>
            <p:nvPr/>
          </p:nvSpPr>
          <p:spPr bwMode="auto">
            <a:xfrm>
              <a:off x="7453313" y="2787674"/>
              <a:ext cx="146050" cy="209550"/>
            </a:xfrm>
            <a:custGeom>
              <a:avLst/>
              <a:gdLst>
                <a:gd name="T0" fmla="*/ 0 w 23713"/>
                <a:gd name="T1" fmla="*/ 2147483647 h 21600"/>
                <a:gd name="T2" fmla="*/ 2147483647 w 23713"/>
                <a:gd name="T3" fmla="*/ 2147483647 h 21600"/>
                <a:gd name="T4" fmla="*/ 2147483647 w 23713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3713"/>
                <a:gd name="T10" fmla="*/ 0 h 21600"/>
                <a:gd name="T11" fmla="*/ 23713 w 2371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713" h="21600" fill="none" extrusionOk="0">
                  <a:moveTo>
                    <a:pt x="-1" y="112"/>
                  </a:moveTo>
                  <a:cubicBezTo>
                    <a:pt x="732" y="37"/>
                    <a:pt x="1469" y="-1"/>
                    <a:pt x="2206" y="0"/>
                  </a:cubicBezTo>
                  <a:cubicBezTo>
                    <a:pt x="13357" y="0"/>
                    <a:pt x="22676" y="8489"/>
                    <a:pt x="23712" y="19593"/>
                  </a:cubicBezTo>
                </a:path>
                <a:path w="23713" h="21600" stroke="0" extrusionOk="0">
                  <a:moveTo>
                    <a:pt x="-1" y="112"/>
                  </a:moveTo>
                  <a:cubicBezTo>
                    <a:pt x="732" y="37"/>
                    <a:pt x="1469" y="-1"/>
                    <a:pt x="2206" y="0"/>
                  </a:cubicBezTo>
                  <a:cubicBezTo>
                    <a:pt x="13357" y="0"/>
                    <a:pt x="22676" y="8489"/>
                    <a:pt x="23712" y="19593"/>
                  </a:cubicBezTo>
                  <a:lnTo>
                    <a:pt x="2206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8161" name="Object 33"/>
          <p:cNvGraphicFramePr>
            <a:graphicFrameLocks noChangeAspect="1"/>
          </p:cNvGraphicFramePr>
          <p:nvPr/>
        </p:nvGraphicFramePr>
        <p:xfrm>
          <a:off x="1214414" y="3714752"/>
          <a:ext cx="13255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0" name="Equation" r:id="rId33" imgW="647640" imgH="228600" progId="Equation.DSMT4">
                  <p:embed/>
                </p:oleObj>
              </mc:Choice>
              <mc:Fallback>
                <p:oleObj name="Equation" r:id="rId33" imgW="647640" imgH="2286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3714752"/>
                        <a:ext cx="132556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2" name="Object 34"/>
          <p:cNvGraphicFramePr>
            <a:graphicFrameLocks noChangeAspect="1"/>
          </p:cNvGraphicFramePr>
          <p:nvPr/>
        </p:nvGraphicFramePr>
        <p:xfrm>
          <a:off x="2551112" y="3729037"/>
          <a:ext cx="21336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1" name="Equation" r:id="rId35" imgW="1002960" imgH="228600" progId="Equation.DSMT4">
                  <p:embed/>
                </p:oleObj>
              </mc:Choice>
              <mc:Fallback>
                <p:oleObj name="Equation" r:id="rId35" imgW="1002960" imgH="2286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2" y="3729037"/>
                        <a:ext cx="21336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3" name="Object 35"/>
          <p:cNvGraphicFramePr>
            <a:graphicFrameLocks noChangeAspect="1"/>
          </p:cNvGraphicFramePr>
          <p:nvPr/>
        </p:nvGraphicFramePr>
        <p:xfrm>
          <a:off x="1357290" y="4357687"/>
          <a:ext cx="41814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2" name="Equation" r:id="rId37" imgW="2120760" imgH="291960" progId="Equation.DSMT4">
                  <p:embed/>
                </p:oleObj>
              </mc:Choice>
              <mc:Fallback>
                <p:oleObj name="Equation" r:id="rId37" imgW="2120760" imgH="29196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4357687"/>
                        <a:ext cx="41814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4" name="Object 36"/>
          <p:cNvGraphicFramePr>
            <a:graphicFrameLocks noChangeAspect="1"/>
          </p:cNvGraphicFramePr>
          <p:nvPr/>
        </p:nvGraphicFramePr>
        <p:xfrm>
          <a:off x="1357290" y="4968882"/>
          <a:ext cx="35702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3" name="Equation" r:id="rId39" imgW="1714320" imgH="431640" progId="Equation.DSMT4">
                  <p:embed/>
                </p:oleObj>
              </mc:Choice>
              <mc:Fallback>
                <p:oleObj name="Equation" r:id="rId39" imgW="1714320" imgH="43164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4968882"/>
                        <a:ext cx="357028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47" grpId="0" autoUpdateAnimBg="0"/>
      <p:bldP spid="51" grpId="0" autoUpdateAnimBg="0"/>
      <p:bldP spid="52" grpId="0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/>
        </p:nvSpPr>
        <p:spPr>
          <a:xfrm>
            <a:off x="4929190" y="4071942"/>
            <a:ext cx="3500462" cy="2428892"/>
          </a:xfrm>
          <a:prstGeom prst="rect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928662" y="4071942"/>
            <a:ext cx="3500462" cy="2428892"/>
          </a:xfrm>
          <a:prstGeom prst="rect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28596" y="857232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400315" y="214290"/>
            <a:ext cx="4529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同相与反相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614363" y="92867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9900"/>
              </a:buClr>
              <a:buSzPct val="80000"/>
              <a:buFont typeface="Wingdings" pitchFamily="2" charset="2"/>
              <a:buChar char="v"/>
            </a:pPr>
            <a:r>
              <a:rPr kumimoji="1"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相位差 </a:t>
            </a:r>
          </a:p>
        </p:txBody>
      </p:sp>
      <p:sp>
        <p:nvSpPr>
          <p:cNvPr id="9" name="AutoShape 24"/>
          <p:cNvSpPr>
            <a:spLocks/>
          </p:cNvSpPr>
          <p:nvPr/>
        </p:nvSpPr>
        <p:spPr bwMode="auto">
          <a:xfrm flipH="1">
            <a:off x="3857620" y="1619233"/>
            <a:ext cx="215900" cy="576262"/>
          </a:xfrm>
          <a:prstGeom prst="leftBrace">
            <a:avLst>
              <a:gd name="adj1" fmla="val 2224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76"/>
          <p:cNvSpPr txBox="1">
            <a:spLocks noChangeArrowheads="1"/>
          </p:cNvSpPr>
          <p:nvPr/>
        </p:nvSpPr>
        <p:spPr bwMode="auto">
          <a:xfrm>
            <a:off x="857224" y="3571876"/>
            <a:ext cx="3027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400" b="1">
                <a:solidFill>
                  <a:schemeClr val="bg1"/>
                </a:solidFill>
                <a:latin typeface="Times New Roman" pitchFamily="18" charset="0"/>
                <a:ea typeface="仿宋_GB2312" pitchFamily="49" charset="-122"/>
              </a:rPr>
              <a:t>若</a:t>
            </a:r>
            <a:r>
              <a:rPr lang="zh-CN" altLang="en-US" sz="2400" b="1">
                <a:solidFill>
                  <a:srgbClr val="FFFF66"/>
                </a:solidFill>
                <a:latin typeface="Times New Roman" pitchFamily="18" charset="0"/>
                <a:ea typeface="仿宋_GB2312" pitchFamily="49" charset="-122"/>
              </a:rPr>
              <a:t>  </a:t>
            </a:r>
            <a:endParaRPr kumimoji="1" lang="zh-CN" altLang="en-US" sz="2400" b="1">
              <a:solidFill>
                <a:schemeClr val="bg1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4" name="Text Box 78"/>
          <p:cNvSpPr txBox="1">
            <a:spLocks noChangeArrowheads="1"/>
          </p:cNvSpPr>
          <p:nvPr/>
        </p:nvSpPr>
        <p:spPr bwMode="auto">
          <a:xfrm>
            <a:off x="4891061" y="3571876"/>
            <a:ext cx="1293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  <a:ea typeface="仿宋_GB2312" pitchFamily="49" charset="-122"/>
              </a:rPr>
              <a:t>若</a:t>
            </a:r>
          </a:p>
        </p:txBody>
      </p:sp>
      <p:sp>
        <p:nvSpPr>
          <p:cNvPr id="15" name="Text Box 100"/>
          <p:cNvSpPr txBox="1">
            <a:spLocks noChangeArrowheads="1"/>
          </p:cNvSpPr>
          <p:nvPr/>
        </p:nvSpPr>
        <p:spPr bwMode="auto">
          <a:xfrm>
            <a:off x="1287437" y="6459539"/>
            <a:ext cx="3386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两振动步调相同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称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同相</a:t>
            </a:r>
            <a:r>
              <a:rPr kumimoji="1"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7" name="Text Box 102"/>
          <p:cNvSpPr txBox="1">
            <a:spLocks noChangeArrowheads="1"/>
          </p:cNvSpPr>
          <p:nvPr/>
        </p:nvSpPr>
        <p:spPr bwMode="auto">
          <a:xfrm>
            <a:off x="5192687" y="6457951"/>
            <a:ext cx="3816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两振动步调相反 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称</a:t>
            </a:r>
            <a:r>
              <a:rPr kumimoji="1"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反相</a:t>
            </a:r>
            <a:r>
              <a:rPr kumimoji="1"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pSp>
        <p:nvGrpSpPr>
          <p:cNvPr id="19" name="Group 225"/>
          <p:cNvGrpSpPr>
            <a:grpSpLocks/>
          </p:cNvGrpSpPr>
          <p:nvPr/>
        </p:nvGrpSpPr>
        <p:grpSpPr bwMode="auto">
          <a:xfrm>
            <a:off x="5240338" y="2124058"/>
            <a:ext cx="3005138" cy="1252537"/>
            <a:chOff x="3391" y="963"/>
            <a:chExt cx="1893" cy="789"/>
          </a:xfrm>
        </p:grpSpPr>
        <p:sp>
          <p:nvSpPr>
            <p:cNvPr id="20" name="Rectangle 106"/>
            <p:cNvSpPr>
              <a:spLocks noChangeAspect="1" noChangeArrowheads="1"/>
            </p:cNvSpPr>
            <p:nvPr/>
          </p:nvSpPr>
          <p:spPr bwMode="auto">
            <a:xfrm>
              <a:off x="4112" y="964"/>
              <a:ext cx="395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kumimoji="1" lang="en-US" altLang="zh-CN" sz="2400" b="1" i="1" dirty="0">
                  <a:latin typeface="Times New Roman" pitchFamily="18" charset="0"/>
                </a:rPr>
                <a:t>m</a:t>
              </a:r>
              <a:r>
                <a:rPr kumimoji="1" lang="en-US" altLang="zh-CN" sz="2400" b="1" baseline="-25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1" name="AutoShape 105"/>
            <p:cNvSpPr>
              <a:spLocks noChangeAspect="1" noChangeArrowheads="1"/>
            </p:cNvSpPr>
            <p:nvPr/>
          </p:nvSpPr>
          <p:spPr bwMode="auto">
            <a:xfrm>
              <a:off x="4173" y="1251"/>
              <a:ext cx="273" cy="219"/>
            </a:xfrm>
            <a:prstGeom prst="roundRect">
              <a:avLst>
                <a:gd name="adj" fmla="val 17583"/>
              </a:avLst>
            </a:prstGeom>
            <a:solidFill>
              <a:srgbClr val="00FFFF">
                <a:alpha val="79999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1" dir="t"/>
            </a:scene3d>
            <a:sp3d extrusionH="365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22" name="Group 224"/>
            <p:cNvGrpSpPr>
              <a:grpSpLocks/>
            </p:cNvGrpSpPr>
            <p:nvPr/>
          </p:nvGrpSpPr>
          <p:grpSpPr bwMode="auto">
            <a:xfrm>
              <a:off x="3517" y="1256"/>
              <a:ext cx="656" cy="185"/>
              <a:chOff x="3517" y="1256"/>
              <a:chExt cx="656" cy="185"/>
            </a:xfrm>
          </p:grpSpPr>
          <p:sp>
            <p:nvSpPr>
              <p:cNvPr id="34" name="Freeform 108"/>
              <p:cNvSpPr>
                <a:spLocks noChangeAspect="1"/>
              </p:cNvSpPr>
              <p:nvPr/>
            </p:nvSpPr>
            <p:spPr bwMode="auto">
              <a:xfrm>
                <a:off x="3553" y="1258"/>
                <a:ext cx="61" cy="183"/>
              </a:xfrm>
              <a:custGeom>
                <a:avLst/>
                <a:gdLst>
                  <a:gd name="T0" fmla="*/ 0 w 164"/>
                  <a:gd name="T1" fmla="*/ 2 h 250"/>
                  <a:gd name="T2" fmla="*/ 0 w 164"/>
                  <a:gd name="T3" fmla="*/ 1 h 250"/>
                  <a:gd name="T4" fmla="*/ 0 w 164"/>
                  <a:gd name="T5" fmla="*/ 1 h 250"/>
                  <a:gd name="T6" fmla="*/ 0 w 164"/>
                  <a:gd name="T7" fmla="*/ 1 h 250"/>
                  <a:gd name="T8" fmla="*/ 0 w 164"/>
                  <a:gd name="T9" fmla="*/ 1 h 250"/>
                  <a:gd name="T10" fmla="*/ 0 w 164"/>
                  <a:gd name="T11" fmla="*/ 3 h 250"/>
                  <a:gd name="T12" fmla="*/ 0 w 164"/>
                  <a:gd name="T13" fmla="*/ 4 h 250"/>
                  <a:gd name="T14" fmla="*/ 0 w 164"/>
                  <a:gd name="T15" fmla="*/ 4 h 250"/>
                  <a:gd name="T16" fmla="*/ 0 w 164"/>
                  <a:gd name="T17" fmla="*/ 4 h 250"/>
                  <a:gd name="T18" fmla="*/ 0 w 164"/>
                  <a:gd name="T19" fmla="*/ 4 h 250"/>
                  <a:gd name="T20" fmla="*/ 0 w 164"/>
                  <a:gd name="T21" fmla="*/ 3 h 250"/>
                  <a:gd name="T22" fmla="*/ 0 w 164"/>
                  <a:gd name="T23" fmla="*/ 3 h 250"/>
                  <a:gd name="T24" fmla="*/ 0 w 164"/>
                  <a:gd name="T25" fmla="*/ 2 h 2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4"/>
                  <a:gd name="T40" fmla="*/ 0 h 250"/>
                  <a:gd name="T41" fmla="*/ 164 w 164"/>
                  <a:gd name="T42" fmla="*/ 250 h 25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4" h="250">
                    <a:moveTo>
                      <a:pt x="0" y="132"/>
                    </a:moveTo>
                    <a:cubicBezTo>
                      <a:pt x="3" y="118"/>
                      <a:pt x="6" y="69"/>
                      <a:pt x="16" y="48"/>
                    </a:cubicBezTo>
                    <a:cubicBezTo>
                      <a:pt x="26" y="27"/>
                      <a:pt x="43" y="10"/>
                      <a:pt x="58" y="5"/>
                    </a:cubicBezTo>
                    <a:cubicBezTo>
                      <a:pt x="73" y="0"/>
                      <a:pt x="91" y="5"/>
                      <a:pt x="106" y="18"/>
                    </a:cubicBezTo>
                    <a:cubicBezTo>
                      <a:pt x="121" y="31"/>
                      <a:pt x="141" y="61"/>
                      <a:pt x="150" y="86"/>
                    </a:cubicBezTo>
                    <a:cubicBezTo>
                      <a:pt x="159" y="111"/>
                      <a:pt x="162" y="149"/>
                      <a:pt x="163" y="171"/>
                    </a:cubicBezTo>
                    <a:cubicBezTo>
                      <a:pt x="164" y="193"/>
                      <a:pt x="160" y="206"/>
                      <a:pt x="156" y="218"/>
                    </a:cubicBezTo>
                    <a:cubicBezTo>
                      <a:pt x="152" y="230"/>
                      <a:pt x="144" y="238"/>
                      <a:pt x="139" y="243"/>
                    </a:cubicBezTo>
                    <a:cubicBezTo>
                      <a:pt x="134" y="248"/>
                      <a:pt x="130" y="250"/>
                      <a:pt x="124" y="249"/>
                    </a:cubicBezTo>
                    <a:cubicBezTo>
                      <a:pt x="118" y="248"/>
                      <a:pt x="108" y="244"/>
                      <a:pt x="102" y="234"/>
                    </a:cubicBezTo>
                    <a:cubicBezTo>
                      <a:pt x="96" y="224"/>
                      <a:pt x="90" y="200"/>
                      <a:pt x="88" y="186"/>
                    </a:cubicBezTo>
                    <a:cubicBezTo>
                      <a:pt x="86" y="172"/>
                      <a:pt x="88" y="158"/>
                      <a:pt x="88" y="147"/>
                    </a:cubicBezTo>
                    <a:cubicBezTo>
                      <a:pt x="88" y="136"/>
                      <a:pt x="90" y="126"/>
                      <a:pt x="90" y="120"/>
                    </a:cubicBezTo>
                  </a:path>
                </a:pathLst>
              </a:cu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Freeform 109"/>
              <p:cNvSpPr>
                <a:spLocks noChangeAspect="1"/>
              </p:cNvSpPr>
              <p:nvPr/>
            </p:nvSpPr>
            <p:spPr bwMode="auto">
              <a:xfrm>
                <a:off x="3586" y="1259"/>
                <a:ext cx="74" cy="182"/>
              </a:xfrm>
              <a:custGeom>
                <a:avLst/>
                <a:gdLst>
                  <a:gd name="T0" fmla="*/ 0 w 196"/>
                  <a:gd name="T1" fmla="*/ 2 h 249"/>
                  <a:gd name="T2" fmla="*/ 0 w 196"/>
                  <a:gd name="T3" fmla="*/ 1 h 249"/>
                  <a:gd name="T4" fmla="*/ 0 w 196"/>
                  <a:gd name="T5" fmla="*/ 1 h 249"/>
                  <a:gd name="T6" fmla="*/ 0 w 196"/>
                  <a:gd name="T7" fmla="*/ 1 h 249"/>
                  <a:gd name="T8" fmla="*/ 0 w 196"/>
                  <a:gd name="T9" fmla="*/ 1 h 249"/>
                  <a:gd name="T10" fmla="*/ 0 w 196"/>
                  <a:gd name="T11" fmla="*/ 3 h 249"/>
                  <a:gd name="T12" fmla="*/ 0 w 196"/>
                  <a:gd name="T13" fmla="*/ 4 h 249"/>
                  <a:gd name="T14" fmla="*/ 0 w 196"/>
                  <a:gd name="T15" fmla="*/ 4 h 249"/>
                  <a:gd name="T16" fmla="*/ 0 w 196"/>
                  <a:gd name="T17" fmla="*/ 4 h 249"/>
                  <a:gd name="T18" fmla="*/ 0 w 196"/>
                  <a:gd name="T19" fmla="*/ 4 h 249"/>
                  <a:gd name="T20" fmla="*/ 0 w 196"/>
                  <a:gd name="T21" fmla="*/ 4 h 249"/>
                  <a:gd name="T22" fmla="*/ 0 w 196"/>
                  <a:gd name="T23" fmla="*/ 3 h 249"/>
                  <a:gd name="T24" fmla="*/ 0 w 196"/>
                  <a:gd name="T25" fmla="*/ 2 h 24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6"/>
                  <a:gd name="T40" fmla="*/ 0 h 249"/>
                  <a:gd name="T41" fmla="*/ 196 w 196"/>
                  <a:gd name="T42" fmla="*/ 249 h 24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6" h="249">
                    <a:moveTo>
                      <a:pt x="0" y="126"/>
                    </a:moveTo>
                    <a:cubicBezTo>
                      <a:pt x="3" y="116"/>
                      <a:pt x="5" y="88"/>
                      <a:pt x="16" y="68"/>
                    </a:cubicBezTo>
                    <a:cubicBezTo>
                      <a:pt x="27" y="48"/>
                      <a:pt x="47" y="16"/>
                      <a:pt x="68" y="8"/>
                    </a:cubicBezTo>
                    <a:cubicBezTo>
                      <a:pt x="89" y="0"/>
                      <a:pt x="122" y="4"/>
                      <a:pt x="142" y="20"/>
                    </a:cubicBezTo>
                    <a:cubicBezTo>
                      <a:pt x="162" y="36"/>
                      <a:pt x="178" y="76"/>
                      <a:pt x="187" y="103"/>
                    </a:cubicBezTo>
                    <a:cubicBezTo>
                      <a:pt x="196" y="130"/>
                      <a:pt x="194" y="162"/>
                      <a:pt x="194" y="182"/>
                    </a:cubicBezTo>
                    <a:cubicBezTo>
                      <a:pt x="194" y="202"/>
                      <a:pt x="188" y="211"/>
                      <a:pt x="185" y="221"/>
                    </a:cubicBezTo>
                    <a:cubicBezTo>
                      <a:pt x="182" y="231"/>
                      <a:pt x="179" y="238"/>
                      <a:pt x="175" y="242"/>
                    </a:cubicBezTo>
                    <a:cubicBezTo>
                      <a:pt x="171" y="246"/>
                      <a:pt x="164" y="248"/>
                      <a:pt x="158" y="248"/>
                    </a:cubicBezTo>
                    <a:cubicBezTo>
                      <a:pt x="152" y="248"/>
                      <a:pt x="144" y="249"/>
                      <a:pt x="139" y="241"/>
                    </a:cubicBezTo>
                    <a:cubicBezTo>
                      <a:pt x="134" y="233"/>
                      <a:pt x="128" y="214"/>
                      <a:pt x="125" y="200"/>
                    </a:cubicBezTo>
                    <a:cubicBezTo>
                      <a:pt x="122" y="186"/>
                      <a:pt x="120" y="170"/>
                      <a:pt x="121" y="154"/>
                    </a:cubicBezTo>
                    <a:cubicBezTo>
                      <a:pt x="122" y="138"/>
                      <a:pt x="127" y="114"/>
                      <a:pt x="128" y="104"/>
                    </a:cubicBezTo>
                  </a:path>
                </a:pathLst>
              </a:cu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Freeform 110"/>
              <p:cNvSpPr>
                <a:spLocks noChangeAspect="1"/>
              </p:cNvSpPr>
              <p:nvPr/>
            </p:nvSpPr>
            <p:spPr bwMode="auto">
              <a:xfrm>
                <a:off x="3632" y="1259"/>
                <a:ext cx="74" cy="182"/>
              </a:xfrm>
              <a:custGeom>
                <a:avLst/>
                <a:gdLst>
                  <a:gd name="T0" fmla="*/ 0 w 196"/>
                  <a:gd name="T1" fmla="*/ 2 h 249"/>
                  <a:gd name="T2" fmla="*/ 0 w 196"/>
                  <a:gd name="T3" fmla="*/ 1 h 249"/>
                  <a:gd name="T4" fmla="*/ 0 w 196"/>
                  <a:gd name="T5" fmla="*/ 1 h 249"/>
                  <a:gd name="T6" fmla="*/ 0 w 196"/>
                  <a:gd name="T7" fmla="*/ 1 h 249"/>
                  <a:gd name="T8" fmla="*/ 0 w 196"/>
                  <a:gd name="T9" fmla="*/ 1 h 249"/>
                  <a:gd name="T10" fmla="*/ 0 w 196"/>
                  <a:gd name="T11" fmla="*/ 3 h 249"/>
                  <a:gd name="T12" fmla="*/ 0 w 196"/>
                  <a:gd name="T13" fmla="*/ 4 h 249"/>
                  <a:gd name="T14" fmla="*/ 0 w 196"/>
                  <a:gd name="T15" fmla="*/ 4 h 249"/>
                  <a:gd name="T16" fmla="*/ 0 w 196"/>
                  <a:gd name="T17" fmla="*/ 4 h 249"/>
                  <a:gd name="T18" fmla="*/ 0 w 196"/>
                  <a:gd name="T19" fmla="*/ 4 h 249"/>
                  <a:gd name="T20" fmla="*/ 0 w 196"/>
                  <a:gd name="T21" fmla="*/ 4 h 249"/>
                  <a:gd name="T22" fmla="*/ 0 w 196"/>
                  <a:gd name="T23" fmla="*/ 3 h 249"/>
                  <a:gd name="T24" fmla="*/ 0 w 196"/>
                  <a:gd name="T25" fmla="*/ 2 h 24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6"/>
                  <a:gd name="T40" fmla="*/ 0 h 249"/>
                  <a:gd name="T41" fmla="*/ 196 w 196"/>
                  <a:gd name="T42" fmla="*/ 249 h 24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6" h="249">
                    <a:moveTo>
                      <a:pt x="0" y="126"/>
                    </a:moveTo>
                    <a:cubicBezTo>
                      <a:pt x="3" y="116"/>
                      <a:pt x="5" y="88"/>
                      <a:pt x="16" y="68"/>
                    </a:cubicBezTo>
                    <a:cubicBezTo>
                      <a:pt x="27" y="48"/>
                      <a:pt x="47" y="16"/>
                      <a:pt x="68" y="8"/>
                    </a:cubicBezTo>
                    <a:cubicBezTo>
                      <a:pt x="89" y="0"/>
                      <a:pt x="122" y="4"/>
                      <a:pt x="142" y="20"/>
                    </a:cubicBezTo>
                    <a:cubicBezTo>
                      <a:pt x="162" y="36"/>
                      <a:pt x="178" y="76"/>
                      <a:pt x="187" y="103"/>
                    </a:cubicBezTo>
                    <a:cubicBezTo>
                      <a:pt x="196" y="130"/>
                      <a:pt x="194" y="162"/>
                      <a:pt x="194" y="182"/>
                    </a:cubicBezTo>
                    <a:cubicBezTo>
                      <a:pt x="194" y="202"/>
                      <a:pt x="188" y="211"/>
                      <a:pt x="185" y="221"/>
                    </a:cubicBezTo>
                    <a:cubicBezTo>
                      <a:pt x="182" y="231"/>
                      <a:pt x="179" y="238"/>
                      <a:pt x="175" y="242"/>
                    </a:cubicBezTo>
                    <a:cubicBezTo>
                      <a:pt x="171" y="246"/>
                      <a:pt x="164" y="248"/>
                      <a:pt x="158" y="248"/>
                    </a:cubicBezTo>
                    <a:cubicBezTo>
                      <a:pt x="152" y="248"/>
                      <a:pt x="144" y="249"/>
                      <a:pt x="139" y="241"/>
                    </a:cubicBezTo>
                    <a:cubicBezTo>
                      <a:pt x="134" y="233"/>
                      <a:pt x="128" y="214"/>
                      <a:pt x="125" y="200"/>
                    </a:cubicBezTo>
                    <a:cubicBezTo>
                      <a:pt x="122" y="186"/>
                      <a:pt x="120" y="170"/>
                      <a:pt x="121" y="154"/>
                    </a:cubicBezTo>
                    <a:cubicBezTo>
                      <a:pt x="122" y="138"/>
                      <a:pt x="127" y="114"/>
                      <a:pt x="128" y="104"/>
                    </a:cubicBezTo>
                  </a:path>
                </a:pathLst>
              </a:cu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Freeform 111"/>
              <p:cNvSpPr>
                <a:spLocks noChangeAspect="1"/>
              </p:cNvSpPr>
              <p:nvPr/>
            </p:nvSpPr>
            <p:spPr bwMode="auto">
              <a:xfrm>
                <a:off x="3678" y="1259"/>
                <a:ext cx="73" cy="182"/>
              </a:xfrm>
              <a:custGeom>
                <a:avLst/>
                <a:gdLst>
                  <a:gd name="T0" fmla="*/ 0 w 196"/>
                  <a:gd name="T1" fmla="*/ 2 h 249"/>
                  <a:gd name="T2" fmla="*/ 0 w 196"/>
                  <a:gd name="T3" fmla="*/ 1 h 249"/>
                  <a:gd name="T4" fmla="*/ 0 w 196"/>
                  <a:gd name="T5" fmla="*/ 1 h 249"/>
                  <a:gd name="T6" fmla="*/ 0 w 196"/>
                  <a:gd name="T7" fmla="*/ 1 h 249"/>
                  <a:gd name="T8" fmla="*/ 0 w 196"/>
                  <a:gd name="T9" fmla="*/ 1 h 249"/>
                  <a:gd name="T10" fmla="*/ 0 w 196"/>
                  <a:gd name="T11" fmla="*/ 3 h 249"/>
                  <a:gd name="T12" fmla="*/ 0 w 196"/>
                  <a:gd name="T13" fmla="*/ 4 h 249"/>
                  <a:gd name="T14" fmla="*/ 0 w 196"/>
                  <a:gd name="T15" fmla="*/ 4 h 249"/>
                  <a:gd name="T16" fmla="*/ 0 w 196"/>
                  <a:gd name="T17" fmla="*/ 4 h 249"/>
                  <a:gd name="T18" fmla="*/ 0 w 196"/>
                  <a:gd name="T19" fmla="*/ 4 h 249"/>
                  <a:gd name="T20" fmla="*/ 0 w 196"/>
                  <a:gd name="T21" fmla="*/ 4 h 249"/>
                  <a:gd name="T22" fmla="*/ 0 w 196"/>
                  <a:gd name="T23" fmla="*/ 3 h 249"/>
                  <a:gd name="T24" fmla="*/ 0 w 196"/>
                  <a:gd name="T25" fmla="*/ 2 h 24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6"/>
                  <a:gd name="T40" fmla="*/ 0 h 249"/>
                  <a:gd name="T41" fmla="*/ 196 w 196"/>
                  <a:gd name="T42" fmla="*/ 249 h 24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6" h="249">
                    <a:moveTo>
                      <a:pt x="0" y="126"/>
                    </a:moveTo>
                    <a:cubicBezTo>
                      <a:pt x="3" y="116"/>
                      <a:pt x="5" y="88"/>
                      <a:pt x="16" y="68"/>
                    </a:cubicBezTo>
                    <a:cubicBezTo>
                      <a:pt x="27" y="48"/>
                      <a:pt x="47" y="16"/>
                      <a:pt x="68" y="8"/>
                    </a:cubicBezTo>
                    <a:cubicBezTo>
                      <a:pt x="89" y="0"/>
                      <a:pt x="122" y="4"/>
                      <a:pt x="142" y="20"/>
                    </a:cubicBezTo>
                    <a:cubicBezTo>
                      <a:pt x="162" y="36"/>
                      <a:pt x="178" y="76"/>
                      <a:pt x="187" y="103"/>
                    </a:cubicBezTo>
                    <a:cubicBezTo>
                      <a:pt x="196" y="130"/>
                      <a:pt x="194" y="162"/>
                      <a:pt x="194" y="182"/>
                    </a:cubicBezTo>
                    <a:cubicBezTo>
                      <a:pt x="194" y="202"/>
                      <a:pt x="188" y="211"/>
                      <a:pt x="185" y="221"/>
                    </a:cubicBezTo>
                    <a:cubicBezTo>
                      <a:pt x="182" y="231"/>
                      <a:pt x="179" y="238"/>
                      <a:pt x="175" y="242"/>
                    </a:cubicBezTo>
                    <a:cubicBezTo>
                      <a:pt x="171" y="246"/>
                      <a:pt x="164" y="248"/>
                      <a:pt x="158" y="248"/>
                    </a:cubicBezTo>
                    <a:cubicBezTo>
                      <a:pt x="152" y="248"/>
                      <a:pt x="144" y="249"/>
                      <a:pt x="139" y="241"/>
                    </a:cubicBezTo>
                    <a:cubicBezTo>
                      <a:pt x="134" y="233"/>
                      <a:pt x="128" y="214"/>
                      <a:pt x="125" y="200"/>
                    </a:cubicBezTo>
                    <a:cubicBezTo>
                      <a:pt x="122" y="186"/>
                      <a:pt x="120" y="170"/>
                      <a:pt x="121" y="154"/>
                    </a:cubicBezTo>
                    <a:cubicBezTo>
                      <a:pt x="122" y="138"/>
                      <a:pt x="127" y="114"/>
                      <a:pt x="128" y="104"/>
                    </a:cubicBezTo>
                  </a:path>
                </a:pathLst>
              </a:cu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Freeform 112"/>
              <p:cNvSpPr>
                <a:spLocks noChangeAspect="1"/>
              </p:cNvSpPr>
              <p:nvPr/>
            </p:nvSpPr>
            <p:spPr bwMode="auto">
              <a:xfrm>
                <a:off x="3724" y="1259"/>
                <a:ext cx="73" cy="182"/>
              </a:xfrm>
              <a:custGeom>
                <a:avLst/>
                <a:gdLst>
                  <a:gd name="T0" fmla="*/ 0 w 196"/>
                  <a:gd name="T1" fmla="*/ 2 h 249"/>
                  <a:gd name="T2" fmla="*/ 0 w 196"/>
                  <a:gd name="T3" fmla="*/ 1 h 249"/>
                  <a:gd name="T4" fmla="*/ 0 w 196"/>
                  <a:gd name="T5" fmla="*/ 1 h 249"/>
                  <a:gd name="T6" fmla="*/ 0 w 196"/>
                  <a:gd name="T7" fmla="*/ 1 h 249"/>
                  <a:gd name="T8" fmla="*/ 0 w 196"/>
                  <a:gd name="T9" fmla="*/ 1 h 249"/>
                  <a:gd name="T10" fmla="*/ 0 w 196"/>
                  <a:gd name="T11" fmla="*/ 3 h 249"/>
                  <a:gd name="T12" fmla="*/ 0 w 196"/>
                  <a:gd name="T13" fmla="*/ 4 h 249"/>
                  <a:gd name="T14" fmla="*/ 0 w 196"/>
                  <a:gd name="T15" fmla="*/ 4 h 249"/>
                  <a:gd name="T16" fmla="*/ 0 w 196"/>
                  <a:gd name="T17" fmla="*/ 4 h 249"/>
                  <a:gd name="T18" fmla="*/ 0 w 196"/>
                  <a:gd name="T19" fmla="*/ 4 h 249"/>
                  <a:gd name="T20" fmla="*/ 0 w 196"/>
                  <a:gd name="T21" fmla="*/ 4 h 249"/>
                  <a:gd name="T22" fmla="*/ 0 w 196"/>
                  <a:gd name="T23" fmla="*/ 3 h 249"/>
                  <a:gd name="T24" fmla="*/ 0 w 196"/>
                  <a:gd name="T25" fmla="*/ 2 h 24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6"/>
                  <a:gd name="T40" fmla="*/ 0 h 249"/>
                  <a:gd name="T41" fmla="*/ 196 w 196"/>
                  <a:gd name="T42" fmla="*/ 249 h 24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6" h="249">
                    <a:moveTo>
                      <a:pt x="0" y="126"/>
                    </a:moveTo>
                    <a:cubicBezTo>
                      <a:pt x="3" y="116"/>
                      <a:pt x="5" y="88"/>
                      <a:pt x="16" y="68"/>
                    </a:cubicBezTo>
                    <a:cubicBezTo>
                      <a:pt x="27" y="48"/>
                      <a:pt x="47" y="16"/>
                      <a:pt x="68" y="8"/>
                    </a:cubicBezTo>
                    <a:cubicBezTo>
                      <a:pt x="89" y="0"/>
                      <a:pt x="122" y="4"/>
                      <a:pt x="142" y="20"/>
                    </a:cubicBezTo>
                    <a:cubicBezTo>
                      <a:pt x="162" y="36"/>
                      <a:pt x="178" y="76"/>
                      <a:pt x="187" y="103"/>
                    </a:cubicBezTo>
                    <a:cubicBezTo>
                      <a:pt x="196" y="130"/>
                      <a:pt x="194" y="162"/>
                      <a:pt x="194" y="182"/>
                    </a:cubicBezTo>
                    <a:cubicBezTo>
                      <a:pt x="194" y="202"/>
                      <a:pt x="188" y="211"/>
                      <a:pt x="185" y="221"/>
                    </a:cubicBezTo>
                    <a:cubicBezTo>
                      <a:pt x="182" y="231"/>
                      <a:pt x="179" y="238"/>
                      <a:pt x="175" y="242"/>
                    </a:cubicBezTo>
                    <a:cubicBezTo>
                      <a:pt x="171" y="246"/>
                      <a:pt x="164" y="248"/>
                      <a:pt x="158" y="248"/>
                    </a:cubicBezTo>
                    <a:cubicBezTo>
                      <a:pt x="152" y="248"/>
                      <a:pt x="144" y="249"/>
                      <a:pt x="139" y="241"/>
                    </a:cubicBezTo>
                    <a:cubicBezTo>
                      <a:pt x="134" y="233"/>
                      <a:pt x="128" y="214"/>
                      <a:pt x="125" y="200"/>
                    </a:cubicBezTo>
                    <a:cubicBezTo>
                      <a:pt x="122" y="186"/>
                      <a:pt x="120" y="170"/>
                      <a:pt x="121" y="154"/>
                    </a:cubicBezTo>
                    <a:cubicBezTo>
                      <a:pt x="122" y="138"/>
                      <a:pt x="127" y="114"/>
                      <a:pt x="128" y="104"/>
                    </a:cubicBezTo>
                  </a:path>
                </a:pathLst>
              </a:cu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Freeform 113"/>
              <p:cNvSpPr>
                <a:spLocks noChangeAspect="1"/>
              </p:cNvSpPr>
              <p:nvPr/>
            </p:nvSpPr>
            <p:spPr bwMode="auto">
              <a:xfrm>
                <a:off x="3769" y="1259"/>
                <a:ext cx="74" cy="182"/>
              </a:xfrm>
              <a:custGeom>
                <a:avLst/>
                <a:gdLst>
                  <a:gd name="T0" fmla="*/ 0 w 196"/>
                  <a:gd name="T1" fmla="*/ 2 h 249"/>
                  <a:gd name="T2" fmla="*/ 0 w 196"/>
                  <a:gd name="T3" fmla="*/ 1 h 249"/>
                  <a:gd name="T4" fmla="*/ 0 w 196"/>
                  <a:gd name="T5" fmla="*/ 1 h 249"/>
                  <a:gd name="T6" fmla="*/ 0 w 196"/>
                  <a:gd name="T7" fmla="*/ 1 h 249"/>
                  <a:gd name="T8" fmla="*/ 0 w 196"/>
                  <a:gd name="T9" fmla="*/ 1 h 249"/>
                  <a:gd name="T10" fmla="*/ 0 w 196"/>
                  <a:gd name="T11" fmla="*/ 3 h 249"/>
                  <a:gd name="T12" fmla="*/ 0 w 196"/>
                  <a:gd name="T13" fmla="*/ 4 h 249"/>
                  <a:gd name="T14" fmla="*/ 0 w 196"/>
                  <a:gd name="T15" fmla="*/ 4 h 249"/>
                  <a:gd name="T16" fmla="*/ 0 w 196"/>
                  <a:gd name="T17" fmla="*/ 4 h 249"/>
                  <a:gd name="T18" fmla="*/ 0 w 196"/>
                  <a:gd name="T19" fmla="*/ 4 h 249"/>
                  <a:gd name="T20" fmla="*/ 0 w 196"/>
                  <a:gd name="T21" fmla="*/ 4 h 249"/>
                  <a:gd name="T22" fmla="*/ 0 w 196"/>
                  <a:gd name="T23" fmla="*/ 3 h 249"/>
                  <a:gd name="T24" fmla="*/ 0 w 196"/>
                  <a:gd name="T25" fmla="*/ 2 h 24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6"/>
                  <a:gd name="T40" fmla="*/ 0 h 249"/>
                  <a:gd name="T41" fmla="*/ 196 w 196"/>
                  <a:gd name="T42" fmla="*/ 249 h 24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6" h="249">
                    <a:moveTo>
                      <a:pt x="0" y="126"/>
                    </a:moveTo>
                    <a:cubicBezTo>
                      <a:pt x="3" y="116"/>
                      <a:pt x="5" y="88"/>
                      <a:pt x="16" y="68"/>
                    </a:cubicBezTo>
                    <a:cubicBezTo>
                      <a:pt x="27" y="48"/>
                      <a:pt x="47" y="16"/>
                      <a:pt x="68" y="8"/>
                    </a:cubicBezTo>
                    <a:cubicBezTo>
                      <a:pt x="89" y="0"/>
                      <a:pt x="122" y="4"/>
                      <a:pt x="142" y="20"/>
                    </a:cubicBezTo>
                    <a:cubicBezTo>
                      <a:pt x="162" y="36"/>
                      <a:pt x="178" y="76"/>
                      <a:pt x="187" y="103"/>
                    </a:cubicBezTo>
                    <a:cubicBezTo>
                      <a:pt x="196" y="130"/>
                      <a:pt x="194" y="162"/>
                      <a:pt x="194" y="182"/>
                    </a:cubicBezTo>
                    <a:cubicBezTo>
                      <a:pt x="194" y="202"/>
                      <a:pt x="188" y="211"/>
                      <a:pt x="185" y="221"/>
                    </a:cubicBezTo>
                    <a:cubicBezTo>
                      <a:pt x="182" y="231"/>
                      <a:pt x="179" y="238"/>
                      <a:pt x="175" y="242"/>
                    </a:cubicBezTo>
                    <a:cubicBezTo>
                      <a:pt x="171" y="246"/>
                      <a:pt x="164" y="248"/>
                      <a:pt x="158" y="248"/>
                    </a:cubicBezTo>
                    <a:cubicBezTo>
                      <a:pt x="152" y="248"/>
                      <a:pt x="144" y="249"/>
                      <a:pt x="139" y="241"/>
                    </a:cubicBezTo>
                    <a:cubicBezTo>
                      <a:pt x="134" y="233"/>
                      <a:pt x="128" y="214"/>
                      <a:pt x="125" y="200"/>
                    </a:cubicBezTo>
                    <a:cubicBezTo>
                      <a:pt x="122" y="186"/>
                      <a:pt x="120" y="170"/>
                      <a:pt x="121" y="154"/>
                    </a:cubicBezTo>
                    <a:cubicBezTo>
                      <a:pt x="122" y="138"/>
                      <a:pt x="127" y="114"/>
                      <a:pt x="128" y="104"/>
                    </a:cubicBezTo>
                  </a:path>
                </a:pathLst>
              </a:cu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Freeform 114"/>
              <p:cNvSpPr>
                <a:spLocks noChangeAspect="1"/>
              </p:cNvSpPr>
              <p:nvPr/>
            </p:nvSpPr>
            <p:spPr bwMode="auto">
              <a:xfrm>
                <a:off x="3815" y="1259"/>
                <a:ext cx="74" cy="182"/>
              </a:xfrm>
              <a:custGeom>
                <a:avLst/>
                <a:gdLst>
                  <a:gd name="T0" fmla="*/ 0 w 196"/>
                  <a:gd name="T1" fmla="*/ 2 h 249"/>
                  <a:gd name="T2" fmla="*/ 0 w 196"/>
                  <a:gd name="T3" fmla="*/ 1 h 249"/>
                  <a:gd name="T4" fmla="*/ 0 w 196"/>
                  <a:gd name="T5" fmla="*/ 1 h 249"/>
                  <a:gd name="T6" fmla="*/ 0 w 196"/>
                  <a:gd name="T7" fmla="*/ 1 h 249"/>
                  <a:gd name="T8" fmla="*/ 0 w 196"/>
                  <a:gd name="T9" fmla="*/ 1 h 249"/>
                  <a:gd name="T10" fmla="*/ 0 w 196"/>
                  <a:gd name="T11" fmla="*/ 3 h 249"/>
                  <a:gd name="T12" fmla="*/ 0 w 196"/>
                  <a:gd name="T13" fmla="*/ 4 h 249"/>
                  <a:gd name="T14" fmla="*/ 0 w 196"/>
                  <a:gd name="T15" fmla="*/ 4 h 249"/>
                  <a:gd name="T16" fmla="*/ 0 w 196"/>
                  <a:gd name="T17" fmla="*/ 4 h 249"/>
                  <a:gd name="T18" fmla="*/ 0 w 196"/>
                  <a:gd name="T19" fmla="*/ 4 h 249"/>
                  <a:gd name="T20" fmla="*/ 0 w 196"/>
                  <a:gd name="T21" fmla="*/ 4 h 249"/>
                  <a:gd name="T22" fmla="*/ 0 w 196"/>
                  <a:gd name="T23" fmla="*/ 3 h 249"/>
                  <a:gd name="T24" fmla="*/ 0 w 196"/>
                  <a:gd name="T25" fmla="*/ 2 h 24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6"/>
                  <a:gd name="T40" fmla="*/ 0 h 249"/>
                  <a:gd name="T41" fmla="*/ 196 w 196"/>
                  <a:gd name="T42" fmla="*/ 249 h 24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6" h="249">
                    <a:moveTo>
                      <a:pt x="0" y="126"/>
                    </a:moveTo>
                    <a:cubicBezTo>
                      <a:pt x="3" y="116"/>
                      <a:pt x="5" y="88"/>
                      <a:pt x="16" y="68"/>
                    </a:cubicBezTo>
                    <a:cubicBezTo>
                      <a:pt x="27" y="48"/>
                      <a:pt x="47" y="16"/>
                      <a:pt x="68" y="8"/>
                    </a:cubicBezTo>
                    <a:cubicBezTo>
                      <a:pt x="89" y="0"/>
                      <a:pt x="122" y="4"/>
                      <a:pt x="142" y="20"/>
                    </a:cubicBezTo>
                    <a:cubicBezTo>
                      <a:pt x="162" y="36"/>
                      <a:pt x="178" y="76"/>
                      <a:pt x="187" y="103"/>
                    </a:cubicBezTo>
                    <a:cubicBezTo>
                      <a:pt x="196" y="130"/>
                      <a:pt x="194" y="162"/>
                      <a:pt x="194" y="182"/>
                    </a:cubicBezTo>
                    <a:cubicBezTo>
                      <a:pt x="194" y="202"/>
                      <a:pt x="188" y="211"/>
                      <a:pt x="185" y="221"/>
                    </a:cubicBezTo>
                    <a:cubicBezTo>
                      <a:pt x="182" y="231"/>
                      <a:pt x="179" y="238"/>
                      <a:pt x="175" y="242"/>
                    </a:cubicBezTo>
                    <a:cubicBezTo>
                      <a:pt x="171" y="246"/>
                      <a:pt x="164" y="248"/>
                      <a:pt x="158" y="248"/>
                    </a:cubicBezTo>
                    <a:cubicBezTo>
                      <a:pt x="152" y="248"/>
                      <a:pt x="144" y="249"/>
                      <a:pt x="139" y="241"/>
                    </a:cubicBezTo>
                    <a:cubicBezTo>
                      <a:pt x="134" y="233"/>
                      <a:pt x="128" y="214"/>
                      <a:pt x="125" y="200"/>
                    </a:cubicBezTo>
                    <a:cubicBezTo>
                      <a:pt x="122" y="186"/>
                      <a:pt x="120" y="170"/>
                      <a:pt x="121" y="154"/>
                    </a:cubicBezTo>
                    <a:cubicBezTo>
                      <a:pt x="122" y="138"/>
                      <a:pt x="127" y="114"/>
                      <a:pt x="128" y="104"/>
                    </a:cubicBezTo>
                  </a:path>
                </a:pathLst>
              </a:cu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Freeform 115"/>
              <p:cNvSpPr>
                <a:spLocks noChangeAspect="1"/>
              </p:cNvSpPr>
              <p:nvPr/>
            </p:nvSpPr>
            <p:spPr bwMode="auto">
              <a:xfrm>
                <a:off x="3861" y="1259"/>
                <a:ext cx="74" cy="182"/>
              </a:xfrm>
              <a:custGeom>
                <a:avLst/>
                <a:gdLst>
                  <a:gd name="T0" fmla="*/ 0 w 196"/>
                  <a:gd name="T1" fmla="*/ 2 h 249"/>
                  <a:gd name="T2" fmla="*/ 0 w 196"/>
                  <a:gd name="T3" fmla="*/ 1 h 249"/>
                  <a:gd name="T4" fmla="*/ 0 w 196"/>
                  <a:gd name="T5" fmla="*/ 1 h 249"/>
                  <a:gd name="T6" fmla="*/ 0 w 196"/>
                  <a:gd name="T7" fmla="*/ 1 h 249"/>
                  <a:gd name="T8" fmla="*/ 0 w 196"/>
                  <a:gd name="T9" fmla="*/ 1 h 249"/>
                  <a:gd name="T10" fmla="*/ 0 w 196"/>
                  <a:gd name="T11" fmla="*/ 3 h 249"/>
                  <a:gd name="T12" fmla="*/ 0 w 196"/>
                  <a:gd name="T13" fmla="*/ 4 h 249"/>
                  <a:gd name="T14" fmla="*/ 0 w 196"/>
                  <a:gd name="T15" fmla="*/ 4 h 249"/>
                  <a:gd name="T16" fmla="*/ 0 w 196"/>
                  <a:gd name="T17" fmla="*/ 4 h 249"/>
                  <a:gd name="T18" fmla="*/ 0 w 196"/>
                  <a:gd name="T19" fmla="*/ 4 h 249"/>
                  <a:gd name="T20" fmla="*/ 0 w 196"/>
                  <a:gd name="T21" fmla="*/ 4 h 249"/>
                  <a:gd name="T22" fmla="*/ 0 w 196"/>
                  <a:gd name="T23" fmla="*/ 3 h 249"/>
                  <a:gd name="T24" fmla="*/ 0 w 196"/>
                  <a:gd name="T25" fmla="*/ 2 h 24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6"/>
                  <a:gd name="T40" fmla="*/ 0 h 249"/>
                  <a:gd name="T41" fmla="*/ 196 w 196"/>
                  <a:gd name="T42" fmla="*/ 249 h 24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6" h="249">
                    <a:moveTo>
                      <a:pt x="0" y="126"/>
                    </a:moveTo>
                    <a:cubicBezTo>
                      <a:pt x="3" y="116"/>
                      <a:pt x="5" y="88"/>
                      <a:pt x="16" y="68"/>
                    </a:cubicBezTo>
                    <a:cubicBezTo>
                      <a:pt x="27" y="48"/>
                      <a:pt x="47" y="16"/>
                      <a:pt x="68" y="8"/>
                    </a:cubicBezTo>
                    <a:cubicBezTo>
                      <a:pt x="89" y="0"/>
                      <a:pt x="122" y="4"/>
                      <a:pt x="142" y="20"/>
                    </a:cubicBezTo>
                    <a:cubicBezTo>
                      <a:pt x="162" y="36"/>
                      <a:pt x="178" y="76"/>
                      <a:pt x="187" y="103"/>
                    </a:cubicBezTo>
                    <a:cubicBezTo>
                      <a:pt x="196" y="130"/>
                      <a:pt x="194" y="162"/>
                      <a:pt x="194" y="182"/>
                    </a:cubicBezTo>
                    <a:cubicBezTo>
                      <a:pt x="194" y="202"/>
                      <a:pt x="188" y="211"/>
                      <a:pt x="185" y="221"/>
                    </a:cubicBezTo>
                    <a:cubicBezTo>
                      <a:pt x="182" y="231"/>
                      <a:pt x="179" y="238"/>
                      <a:pt x="175" y="242"/>
                    </a:cubicBezTo>
                    <a:cubicBezTo>
                      <a:pt x="171" y="246"/>
                      <a:pt x="164" y="248"/>
                      <a:pt x="158" y="248"/>
                    </a:cubicBezTo>
                    <a:cubicBezTo>
                      <a:pt x="152" y="248"/>
                      <a:pt x="144" y="249"/>
                      <a:pt x="139" y="241"/>
                    </a:cubicBezTo>
                    <a:cubicBezTo>
                      <a:pt x="134" y="233"/>
                      <a:pt x="128" y="214"/>
                      <a:pt x="125" y="200"/>
                    </a:cubicBezTo>
                    <a:cubicBezTo>
                      <a:pt x="122" y="186"/>
                      <a:pt x="120" y="170"/>
                      <a:pt x="121" y="154"/>
                    </a:cubicBezTo>
                    <a:cubicBezTo>
                      <a:pt x="122" y="138"/>
                      <a:pt x="127" y="114"/>
                      <a:pt x="128" y="104"/>
                    </a:cubicBezTo>
                  </a:path>
                </a:pathLst>
              </a:cu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Freeform 116"/>
              <p:cNvSpPr>
                <a:spLocks noChangeAspect="1"/>
              </p:cNvSpPr>
              <p:nvPr/>
            </p:nvSpPr>
            <p:spPr bwMode="auto">
              <a:xfrm>
                <a:off x="3907" y="1259"/>
                <a:ext cx="74" cy="182"/>
              </a:xfrm>
              <a:custGeom>
                <a:avLst/>
                <a:gdLst>
                  <a:gd name="T0" fmla="*/ 0 w 196"/>
                  <a:gd name="T1" fmla="*/ 2 h 249"/>
                  <a:gd name="T2" fmla="*/ 0 w 196"/>
                  <a:gd name="T3" fmla="*/ 1 h 249"/>
                  <a:gd name="T4" fmla="*/ 0 w 196"/>
                  <a:gd name="T5" fmla="*/ 1 h 249"/>
                  <a:gd name="T6" fmla="*/ 0 w 196"/>
                  <a:gd name="T7" fmla="*/ 1 h 249"/>
                  <a:gd name="T8" fmla="*/ 0 w 196"/>
                  <a:gd name="T9" fmla="*/ 1 h 249"/>
                  <a:gd name="T10" fmla="*/ 0 w 196"/>
                  <a:gd name="T11" fmla="*/ 3 h 249"/>
                  <a:gd name="T12" fmla="*/ 0 w 196"/>
                  <a:gd name="T13" fmla="*/ 4 h 249"/>
                  <a:gd name="T14" fmla="*/ 0 w 196"/>
                  <a:gd name="T15" fmla="*/ 4 h 249"/>
                  <a:gd name="T16" fmla="*/ 0 w 196"/>
                  <a:gd name="T17" fmla="*/ 4 h 249"/>
                  <a:gd name="T18" fmla="*/ 0 w 196"/>
                  <a:gd name="T19" fmla="*/ 4 h 249"/>
                  <a:gd name="T20" fmla="*/ 0 w 196"/>
                  <a:gd name="T21" fmla="*/ 4 h 249"/>
                  <a:gd name="T22" fmla="*/ 0 w 196"/>
                  <a:gd name="T23" fmla="*/ 3 h 249"/>
                  <a:gd name="T24" fmla="*/ 0 w 196"/>
                  <a:gd name="T25" fmla="*/ 2 h 24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6"/>
                  <a:gd name="T40" fmla="*/ 0 h 249"/>
                  <a:gd name="T41" fmla="*/ 196 w 196"/>
                  <a:gd name="T42" fmla="*/ 249 h 24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6" h="249">
                    <a:moveTo>
                      <a:pt x="0" y="126"/>
                    </a:moveTo>
                    <a:cubicBezTo>
                      <a:pt x="3" y="116"/>
                      <a:pt x="5" y="88"/>
                      <a:pt x="16" y="68"/>
                    </a:cubicBezTo>
                    <a:cubicBezTo>
                      <a:pt x="27" y="48"/>
                      <a:pt x="47" y="16"/>
                      <a:pt x="68" y="8"/>
                    </a:cubicBezTo>
                    <a:cubicBezTo>
                      <a:pt x="89" y="0"/>
                      <a:pt x="122" y="4"/>
                      <a:pt x="142" y="20"/>
                    </a:cubicBezTo>
                    <a:cubicBezTo>
                      <a:pt x="162" y="36"/>
                      <a:pt x="178" y="76"/>
                      <a:pt x="187" y="103"/>
                    </a:cubicBezTo>
                    <a:cubicBezTo>
                      <a:pt x="196" y="130"/>
                      <a:pt x="194" y="162"/>
                      <a:pt x="194" y="182"/>
                    </a:cubicBezTo>
                    <a:cubicBezTo>
                      <a:pt x="194" y="202"/>
                      <a:pt x="188" y="211"/>
                      <a:pt x="185" y="221"/>
                    </a:cubicBezTo>
                    <a:cubicBezTo>
                      <a:pt x="182" y="231"/>
                      <a:pt x="179" y="238"/>
                      <a:pt x="175" y="242"/>
                    </a:cubicBezTo>
                    <a:cubicBezTo>
                      <a:pt x="171" y="246"/>
                      <a:pt x="164" y="248"/>
                      <a:pt x="158" y="248"/>
                    </a:cubicBezTo>
                    <a:cubicBezTo>
                      <a:pt x="152" y="248"/>
                      <a:pt x="144" y="249"/>
                      <a:pt x="139" y="241"/>
                    </a:cubicBezTo>
                    <a:cubicBezTo>
                      <a:pt x="134" y="233"/>
                      <a:pt x="128" y="214"/>
                      <a:pt x="125" y="200"/>
                    </a:cubicBezTo>
                    <a:cubicBezTo>
                      <a:pt x="122" y="186"/>
                      <a:pt x="120" y="170"/>
                      <a:pt x="121" y="154"/>
                    </a:cubicBezTo>
                    <a:cubicBezTo>
                      <a:pt x="122" y="138"/>
                      <a:pt x="127" y="114"/>
                      <a:pt x="128" y="104"/>
                    </a:cubicBezTo>
                  </a:path>
                </a:pathLst>
              </a:cu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Freeform 117"/>
              <p:cNvSpPr>
                <a:spLocks noChangeAspect="1"/>
              </p:cNvSpPr>
              <p:nvPr/>
            </p:nvSpPr>
            <p:spPr bwMode="auto">
              <a:xfrm>
                <a:off x="3953" y="1259"/>
                <a:ext cx="73" cy="182"/>
              </a:xfrm>
              <a:custGeom>
                <a:avLst/>
                <a:gdLst>
                  <a:gd name="T0" fmla="*/ 0 w 196"/>
                  <a:gd name="T1" fmla="*/ 2 h 249"/>
                  <a:gd name="T2" fmla="*/ 0 w 196"/>
                  <a:gd name="T3" fmla="*/ 1 h 249"/>
                  <a:gd name="T4" fmla="*/ 0 w 196"/>
                  <a:gd name="T5" fmla="*/ 1 h 249"/>
                  <a:gd name="T6" fmla="*/ 0 w 196"/>
                  <a:gd name="T7" fmla="*/ 1 h 249"/>
                  <a:gd name="T8" fmla="*/ 0 w 196"/>
                  <a:gd name="T9" fmla="*/ 1 h 249"/>
                  <a:gd name="T10" fmla="*/ 0 w 196"/>
                  <a:gd name="T11" fmla="*/ 3 h 249"/>
                  <a:gd name="T12" fmla="*/ 0 w 196"/>
                  <a:gd name="T13" fmla="*/ 4 h 249"/>
                  <a:gd name="T14" fmla="*/ 0 w 196"/>
                  <a:gd name="T15" fmla="*/ 4 h 249"/>
                  <a:gd name="T16" fmla="*/ 0 w 196"/>
                  <a:gd name="T17" fmla="*/ 4 h 249"/>
                  <a:gd name="T18" fmla="*/ 0 w 196"/>
                  <a:gd name="T19" fmla="*/ 4 h 249"/>
                  <a:gd name="T20" fmla="*/ 0 w 196"/>
                  <a:gd name="T21" fmla="*/ 4 h 249"/>
                  <a:gd name="T22" fmla="*/ 0 w 196"/>
                  <a:gd name="T23" fmla="*/ 3 h 249"/>
                  <a:gd name="T24" fmla="*/ 0 w 196"/>
                  <a:gd name="T25" fmla="*/ 2 h 24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6"/>
                  <a:gd name="T40" fmla="*/ 0 h 249"/>
                  <a:gd name="T41" fmla="*/ 196 w 196"/>
                  <a:gd name="T42" fmla="*/ 249 h 24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6" h="249">
                    <a:moveTo>
                      <a:pt x="0" y="126"/>
                    </a:moveTo>
                    <a:cubicBezTo>
                      <a:pt x="3" y="116"/>
                      <a:pt x="5" y="88"/>
                      <a:pt x="16" y="68"/>
                    </a:cubicBezTo>
                    <a:cubicBezTo>
                      <a:pt x="27" y="48"/>
                      <a:pt x="47" y="16"/>
                      <a:pt x="68" y="8"/>
                    </a:cubicBezTo>
                    <a:cubicBezTo>
                      <a:pt x="89" y="0"/>
                      <a:pt x="122" y="4"/>
                      <a:pt x="142" y="20"/>
                    </a:cubicBezTo>
                    <a:cubicBezTo>
                      <a:pt x="162" y="36"/>
                      <a:pt x="178" y="76"/>
                      <a:pt x="187" y="103"/>
                    </a:cubicBezTo>
                    <a:cubicBezTo>
                      <a:pt x="196" y="130"/>
                      <a:pt x="194" y="162"/>
                      <a:pt x="194" y="182"/>
                    </a:cubicBezTo>
                    <a:cubicBezTo>
                      <a:pt x="194" y="202"/>
                      <a:pt x="188" y="211"/>
                      <a:pt x="185" y="221"/>
                    </a:cubicBezTo>
                    <a:cubicBezTo>
                      <a:pt x="182" y="231"/>
                      <a:pt x="179" y="238"/>
                      <a:pt x="175" y="242"/>
                    </a:cubicBezTo>
                    <a:cubicBezTo>
                      <a:pt x="171" y="246"/>
                      <a:pt x="164" y="248"/>
                      <a:pt x="158" y="248"/>
                    </a:cubicBezTo>
                    <a:cubicBezTo>
                      <a:pt x="152" y="248"/>
                      <a:pt x="144" y="249"/>
                      <a:pt x="139" y="241"/>
                    </a:cubicBezTo>
                    <a:cubicBezTo>
                      <a:pt x="134" y="233"/>
                      <a:pt x="128" y="214"/>
                      <a:pt x="125" y="200"/>
                    </a:cubicBezTo>
                    <a:cubicBezTo>
                      <a:pt x="122" y="186"/>
                      <a:pt x="120" y="170"/>
                      <a:pt x="121" y="154"/>
                    </a:cubicBezTo>
                    <a:cubicBezTo>
                      <a:pt x="122" y="138"/>
                      <a:pt x="127" y="114"/>
                      <a:pt x="128" y="104"/>
                    </a:cubicBezTo>
                  </a:path>
                </a:pathLst>
              </a:cu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Freeform 118"/>
              <p:cNvSpPr>
                <a:spLocks noChangeAspect="1"/>
              </p:cNvSpPr>
              <p:nvPr/>
            </p:nvSpPr>
            <p:spPr bwMode="auto">
              <a:xfrm>
                <a:off x="3999" y="1259"/>
                <a:ext cx="73" cy="182"/>
              </a:xfrm>
              <a:custGeom>
                <a:avLst/>
                <a:gdLst>
                  <a:gd name="T0" fmla="*/ 0 w 196"/>
                  <a:gd name="T1" fmla="*/ 2 h 249"/>
                  <a:gd name="T2" fmla="*/ 0 w 196"/>
                  <a:gd name="T3" fmla="*/ 1 h 249"/>
                  <a:gd name="T4" fmla="*/ 0 w 196"/>
                  <a:gd name="T5" fmla="*/ 1 h 249"/>
                  <a:gd name="T6" fmla="*/ 0 w 196"/>
                  <a:gd name="T7" fmla="*/ 1 h 249"/>
                  <a:gd name="T8" fmla="*/ 0 w 196"/>
                  <a:gd name="T9" fmla="*/ 1 h 249"/>
                  <a:gd name="T10" fmla="*/ 0 w 196"/>
                  <a:gd name="T11" fmla="*/ 3 h 249"/>
                  <a:gd name="T12" fmla="*/ 0 w 196"/>
                  <a:gd name="T13" fmla="*/ 4 h 249"/>
                  <a:gd name="T14" fmla="*/ 0 w 196"/>
                  <a:gd name="T15" fmla="*/ 4 h 249"/>
                  <a:gd name="T16" fmla="*/ 0 w 196"/>
                  <a:gd name="T17" fmla="*/ 4 h 249"/>
                  <a:gd name="T18" fmla="*/ 0 w 196"/>
                  <a:gd name="T19" fmla="*/ 4 h 249"/>
                  <a:gd name="T20" fmla="*/ 0 w 196"/>
                  <a:gd name="T21" fmla="*/ 4 h 249"/>
                  <a:gd name="T22" fmla="*/ 0 w 196"/>
                  <a:gd name="T23" fmla="*/ 3 h 249"/>
                  <a:gd name="T24" fmla="*/ 0 w 196"/>
                  <a:gd name="T25" fmla="*/ 2 h 24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6"/>
                  <a:gd name="T40" fmla="*/ 0 h 249"/>
                  <a:gd name="T41" fmla="*/ 196 w 196"/>
                  <a:gd name="T42" fmla="*/ 249 h 24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6" h="249">
                    <a:moveTo>
                      <a:pt x="0" y="126"/>
                    </a:moveTo>
                    <a:cubicBezTo>
                      <a:pt x="3" y="116"/>
                      <a:pt x="5" y="88"/>
                      <a:pt x="16" y="68"/>
                    </a:cubicBezTo>
                    <a:cubicBezTo>
                      <a:pt x="27" y="48"/>
                      <a:pt x="47" y="16"/>
                      <a:pt x="68" y="8"/>
                    </a:cubicBezTo>
                    <a:cubicBezTo>
                      <a:pt x="89" y="0"/>
                      <a:pt x="122" y="4"/>
                      <a:pt x="142" y="20"/>
                    </a:cubicBezTo>
                    <a:cubicBezTo>
                      <a:pt x="162" y="36"/>
                      <a:pt x="178" y="76"/>
                      <a:pt x="187" y="103"/>
                    </a:cubicBezTo>
                    <a:cubicBezTo>
                      <a:pt x="196" y="130"/>
                      <a:pt x="194" y="162"/>
                      <a:pt x="194" y="182"/>
                    </a:cubicBezTo>
                    <a:cubicBezTo>
                      <a:pt x="194" y="202"/>
                      <a:pt x="188" y="211"/>
                      <a:pt x="185" y="221"/>
                    </a:cubicBezTo>
                    <a:cubicBezTo>
                      <a:pt x="182" y="231"/>
                      <a:pt x="179" y="238"/>
                      <a:pt x="175" y="242"/>
                    </a:cubicBezTo>
                    <a:cubicBezTo>
                      <a:pt x="171" y="246"/>
                      <a:pt x="164" y="248"/>
                      <a:pt x="158" y="248"/>
                    </a:cubicBezTo>
                    <a:cubicBezTo>
                      <a:pt x="152" y="248"/>
                      <a:pt x="144" y="249"/>
                      <a:pt x="139" y="241"/>
                    </a:cubicBezTo>
                    <a:cubicBezTo>
                      <a:pt x="134" y="233"/>
                      <a:pt x="128" y="214"/>
                      <a:pt x="125" y="200"/>
                    </a:cubicBezTo>
                    <a:cubicBezTo>
                      <a:pt x="122" y="186"/>
                      <a:pt x="120" y="170"/>
                      <a:pt x="121" y="154"/>
                    </a:cubicBezTo>
                    <a:cubicBezTo>
                      <a:pt x="122" y="138"/>
                      <a:pt x="127" y="114"/>
                      <a:pt x="128" y="104"/>
                    </a:cubicBezTo>
                  </a:path>
                </a:pathLst>
              </a:cu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Freeform 119"/>
              <p:cNvSpPr>
                <a:spLocks noChangeAspect="1"/>
              </p:cNvSpPr>
              <p:nvPr/>
            </p:nvSpPr>
            <p:spPr bwMode="auto">
              <a:xfrm>
                <a:off x="4044" y="1259"/>
                <a:ext cx="74" cy="182"/>
              </a:xfrm>
              <a:custGeom>
                <a:avLst/>
                <a:gdLst>
                  <a:gd name="T0" fmla="*/ 0 w 196"/>
                  <a:gd name="T1" fmla="*/ 2 h 249"/>
                  <a:gd name="T2" fmla="*/ 0 w 196"/>
                  <a:gd name="T3" fmla="*/ 1 h 249"/>
                  <a:gd name="T4" fmla="*/ 0 w 196"/>
                  <a:gd name="T5" fmla="*/ 1 h 249"/>
                  <a:gd name="T6" fmla="*/ 0 w 196"/>
                  <a:gd name="T7" fmla="*/ 1 h 249"/>
                  <a:gd name="T8" fmla="*/ 0 w 196"/>
                  <a:gd name="T9" fmla="*/ 1 h 249"/>
                  <a:gd name="T10" fmla="*/ 0 w 196"/>
                  <a:gd name="T11" fmla="*/ 3 h 249"/>
                  <a:gd name="T12" fmla="*/ 0 w 196"/>
                  <a:gd name="T13" fmla="*/ 4 h 249"/>
                  <a:gd name="T14" fmla="*/ 0 w 196"/>
                  <a:gd name="T15" fmla="*/ 4 h 249"/>
                  <a:gd name="T16" fmla="*/ 0 w 196"/>
                  <a:gd name="T17" fmla="*/ 4 h 249"/>
                  <a:gd name="T18" fmla="*/ 0 w 196"/>
                  <a:gd name="T19" fmla="*/ 4 h 249"/>
                  <a:gd name="T20" fmla="*/ 0 w 196"/>
                  <a:gd name="T21" fmla="*/ 4 h 249"/>
                  <a:gd name="T22" fmla="*/ 0 w 196"/>
                  <a:gd name="T23" fmla="*/ 3 h 249"/>
                  <a:gd name="T24" fmla="*/ 0 w 196"/>
                  <a:gd name="T25" fmla="*/ 2 h 24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6"/>
                  <a:gd name="T40" fmla="*/ 0 h 249"/>
                  <a:gd name="T41" fmla="*/ 196 w 196"/>
                  <a:gd name="T42" fmla="*/ 249 h 24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6" h="249">
                    <a:moveTo>
                      <a:pt x="0" y="126"/>
                    </a:moveTo>
                    <a:cubicBezTo>
                      <a:pt x="3" y="116"/>
                      <a:pt x="5" y="88"/>
                      <a:pt x="16" y="68"/>
                    </a:cubicBezTo>
                    <a:cubicBezTo>
                      <a:pt x="27" y="48"/>
                      <a:pt x="47" y="16"/>
                      <a:pt x="68" y="8"/>
                    </a:cubicBezTo>
                    <a:cubicBezTo>
                      <a:pt x="89" y="0"/>
                      <a:pt x="122" y="4"/>
                      <a:pt x="142" y="20"/>
                    </a:cubicBezTo>
                    <a:cubicBezTo>
                      <a:pt x="162" y="36"/>
                      <a:pt x="178" y="76"/>
                      <a:pt x="187" y="103"/>
                    </a:cubicBezTo>
                    <a:cubicBezTo>
                      <a:pt x="196" y="130"/>
                      <a:pt x="194" y="162"/>
                      <a:pt x="194" y="182"/>
                    </a:cubicBezTo>
                    <a:cubicBezTo>
                      <a:pt x="194" y="202"/>
                      <a:pt x="188" y="211"/>
                      <a:pt x="185" y="221"/>
                    </a:cubicBezTo>
                    <a:cubicBezTo>
                      <a:pt x="182" y="231"/>
                      <a:pt x="179" y="238"/>
                      <a:pt x="175" y="242"/>
                    </a:cubicBezTo>
                    <a:cubicBezTo>
                      <a:pt x="171" y="246"/>
                      <a:pt x="164" y="248"/>
                      <a:pt x="158" y="248"/>
                    </a:cubicBezTo>
                    <a:cubicBezTo>
                      <a:pt x="152" y="248"/>
                      <a:pt x="144" y="249"/>
                      <a:pt x="139" y="241"/>
                    </a:cubicBezTo>
                    <a:cubicBezTo>
                      <a:pt x="134" y="233"/>
                      <a:pt x="128" y="214"/>
                      <a:pt x="125" y="200"/>
                    </a:cubicBezTo>
                    <a:cubicBezTo>
                      <a:pt x="122" y="186"/>
                      <a:pt x="120" y="170"/>
                      <a:pt x="121" y="154"/>
                    </a:cubicBezTo>
                    <a:cubicBezTo>
                      <a:pt x="122" y="138"/>
                      <a:pt x="127" y="114"/>
                      <a:pt x="128" y="104"/>
                    </a:cubicBezTo>
                  </a:path>
                </a:pathLst>
              </a:cu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Freeform 120"/>
              <p:cNvSpPr>
                <a:spLocks noChangeAspect="1"/>
              </p:cNvSpPr>
              <p:nvPr/>
            </p:nvSpPr>
            <p:spPr bwMode="auto">
              <a:xfrm>
                <a:off x="4091" y="1256"/>
                <a:ext cx="82" cy="109"/>
              </a:xfrm>
              <a:custGeom>
                <a:avLst/>
                <a:gdLst>
                  <a:gd name="T0" fmla="*/ 0 w 218"/>
                  <a:gd name="T1" fmla="*/ 2 h 149"/>
                  <a:gd name="T2" fmla="*/ 0 w 218"/>
                  <a:gd name="T3" fmla="*/ 1 h 149"/>
                  <a:gd name="T4" fmla="*/ 0 w 218"/>
                  <a:gd name="T5" fmla="*/ 1 h 149"/>
                  <a:gd name="T6" fmla="*/ 0 w 218"/>
                  <a:gd name="T7" fmla="*/ 1 h 149"/>
                  <a:gd name="T8" fmla="*/ 0 w 218"/>
                  <a:gd name="T9" fmla="*/ 1 h 149"/>
                  <a:gd name="T10" fmla="*/ 0 w 218"/>
                  <a:gd name="T11" fmla="*/ 1 h 149"/>
                  <a:gd name="T12" fmla="*/ 0 w 218"/>
                  <a:gd name="T13" fmla="*/ 3 h 149"/>
                  <a:gd name="T14" fmla="*/ 0 w 218"/>
                  <a:gd name="T15" fmla="*/ 3 h 14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8"/>
                  <a:gd name="T25" fmla="*/ 0 h 149"/>
                  <a:gd name="T26" fmla="*/ 218 w 218"/>
                  <a:gd name="T27" fmla="*/ 149 h 14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8" h="149">
                    <a:moveTo>
                      <a:pt x="0" y="128"/>
                    </a:moveTo>
                    <a:cubicBezTo>
                      <a:pt x="3" y="118"/>
                      <a:pt x="5" y="90"/>
                      <a:pt x="16" y="70"/>
                    </a:cubicBezTo>
                    <a:cubicBezTo>
                      <a:pt x="27" y="50"/>
                      <a:pt x="51" y="20"/>
                      <a:pt x="68" y="10"/>
                    </a:cubicBezTo>
                    <a:cubicBezTo>
                      <a:pt x="85" y="0"/>
                      <a:pt x="104" y="7"/>
                      <a:pt x="117" y="12"/>
                    </a:cubicBezTo>
                    <a:cubicBezTo>
                      <a:pt x="130" y="17"/>
                      <a:pt x="139" y="27"/>
                      <a:pt x="147" y="42"/>
                    </a:cubicBezTo>
                    <a:cubicBezTo>
                      <a:pt x="155" y="57"/>
                      <a:pt x="160" y="84"/>
                      <a:pt x="164" y="101"/>
                    </a:cubicBezTo>
                    <a:cubicBezTo>
                      <a:pt x="168" y="118"/>
                      <a:pt x="162" y="135"/>
                      <a:pt x="171" y="142"/>
                    </a:cubicBezTo>
                    <a:cubicBezTo>
                      <a:pt x="180" y="149"/>
                      <a:pt x="208" y="143"/>
                      <a:pt x="218" y="143"/>
                    </a:cubicBezTo>
                  </a:path>
                </a:pathLst>
              </a:cu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121"/>
              <p:cNvSpPr>
                <a:spLocks noChangeAspect="1" noChangeShapeType="1"/>
              </p:cNvSpPr>
              <p:nvPr/>
            </p:nvSpPr>
            <p:spPr bwMode="auto">
              <a:xfrm>
                <a:off x="3517" y="1359"/>
                <a:ext cx="45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" name="Line 122"/>
            <p:cNvSpPr>
              <a:spLocks noChangeAspect="1" noChangeShapeType="1"/>
            </p:cNvSpPr>
            <p:nvPr/>
          </p:nvSpPr>
          <p:spPr bwMode="auto">
            <a:xfrm>
              <a:off x="3529" y="1161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123"/>
            <p:cNvSpPr>
              <a:spLocks noChangeAspect="1" noChangeArrowheads="1"/>
            </p:cNvSpPr>
            <p:nvPr/>
          </p:nvSpPr>
          <p:spPr bwMode="auto">
            <a:xfrm>
              <a:off x="3391" y="1145"/>
              <a:ext cx="119" cy="31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24"/>
            <p:cNvSpPr>
              <a:spLocks noChangeAspect="1" noChangeShapeType="1"/>
            </p:cNvSpPr>
            <p:nvPr/>
          </p:nvSpPr>
          <p:spPr bwMode="auto">
            <a:xfrm>
              <a:off x="3523" y="1479"/>
              <a:ext cx="16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125"/>
            <p:cNvSpPr>
              <a:spLocks noChangeAspect="1" noChangeArrowheads="1"/>
            </p:cNvSpPr>
            <p:nvPr/>
          </p:nvSpPr>
          <p:spPr bwMode="auto">
            <a:xfrm>
              <a:off x="4960" y="144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b="1" i="1" dirty="0">
                  <a:latin typeface="Times New Roman" pitchFamily="18" charset="0"/>
                </a:rPr>
                <a:t> x</a:t>
              </a:r>
              <a:r>
                <a:rPr kumimoji="1" lang="en-US" altLang="zh-CN" sz="2400" b="1" i="1" baseline="-25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7" name="Oval 126"/>
            <p:cNvSpPr>
              <a:spLocks noChangeAspect="1" noChangeArrowheads="1"/>
            </p:cNvSpPr>
            <p:nvPr/>
          </p:nvSpPr>
          <p:spPr bwMode="auto">
            <a:xfrm>
              <a:off x="4461" y="1445"/>
              <a:ext cx="64" cy="6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127"/>
            <p:cNvSpPr>
              <a:spLocks noChangeAspect="1" noChangeArrowheads="1"/>
            </p:cNvSpPr>
            <p:nvPr/>
          </p:nvSpPr>
          <p:spPr bwMode="auto">
            <a:xfrm>
              <a:off x="4348" y="1464"/>
              <a:ext cx="2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29" name="Line 128"/>
            <p:cNvSpPr>
              <a:spLocks noChangeAspect="1" noChangeShapeType="1"/>
            </p:cNvSpPr>
            <p:nvPr/>
          </p:nvSpPr>
          <p:spPr bwMode="auto">
            <a:xfrm flipH="1">
              <a:off x="3449" y="1188"/>
              <a:ext cx="84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29"/>
            <p:cNvSpPr>
              <a:spLocks noChangeAspect="1" noChangeShapeType="1"/>
            </p:cNvSpPr>
            <p:nvPr/>
          </p:nvSpPr>
          <p:spPr bwMode="auto">
            <a:xfrm flipH="1">
              <a:off x="3449" y="1262"/>
              <a:ext cx="84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30"/>
            <p:cNvSpPr>
              <a:spLocks noChangeAspect="1" noChangeShapeType="1"/>
            </p:cNvSpPr>
            <p:nvPr/>
          </p:nvSpPr>
          <p:spPr bwMode="auto">
            <a:xfrm flipH="1">
              <a:off x="3449" y="1337"/>
              <a:ext cx="84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31"/>
            <p:cNvSpPr>
              <a:spLocks noChangeAspect="1" noChangeShapeType="1"/>
            </p:cNvSpPr>
            <p:nvPr/>
          </p:nvSpPr>
          <p:spPr bwMode="auto">
            <a:xfrm flipH="1">
              <a:off x="3449" y="1413"/>
              <a:ext cx="84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132"/>
            <p:cNvSpPr>
              <a:spLocks noChangeAspect="1" noChangeArrowheads="1"/>
            </p:cNvSpPr>
            <p:nvPr/>
          </p:nvSpPr>
          <p:spPr bwMode="auto">
            <a:xfrm>
              <a:off x="3712" y="963"/>
              <a:ext cx="331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kumimoji="1" lang="en-US" altLang="zh-CN" sz="2400" b="1" i="1" dirty="0">
                  <a:latin typeface="Times New Roman" pitchFamily="18" charset="0"/>
                </a:rPr>
                <a:t>k</a:t>
              </a:r>
              <a:r>
                <a:rPr kumimoji="1" lang="en-US" altLang="zh-CN" sz="2400" b="1" baseline="-25000" dirty="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48" name="Group 133"/>
          <p:cNvGrpSpPr>
            <a:grpSpLocks/>
          </p:cNvGrpSpPr>
          <p:nvPr/>
        </p:nvGrpSpPr>
        <p:grpSpPr bwMode="auto">
          <a:xfrm>
            <a:off x="5286373" y="1071545"/>
            <a:ext cx="2997198" cy="1312863"/>
            <a:chOff x="2104" y="2160"/>
            <a:chExt cx="1888" cy="827"/>
          </a:xfrm>
        </p:grpSpPr>
        <p:grpSp>
          <p:nvGrpSpPr>
            <p:cNvPr id="49" name="Group 134"/>
            <p:cNvGrpSpPr>
              <a:grpSpLocks/>
            </p:cNvGrpSpPr>
            <p:nvPr/>
          </p:nvGrpSpPr>
          <p:grpSpPr bwMode="auto">
            <a:xfrm>
              <a:off x="2104" y="2160"/>
              <a:ext cx="1774" cy="827"/>
              <a:chOff x="2104" y="2160"/>
              <a:chExt cx="1774" cy="827"/>
            </a:xfrm>
          </p:grpSpPr>
          <p:sp>
            <p:nvSpPr>
              <p:cNvPr id="51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3288" y="2160"/>
                <a:ext cx="38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i="1" dirty="0">
                    <a:latin typeface="Times New Roman" pitchFamily="18" charset="0"/>
                  </a:rPr>
                  <a:t> m</a:t>
                </a:r>
                <a:r>
                  <a:rPr kumimoji="1" lang="en-US" altLang="zh-CN" sz="2400" b="1" baseline="-25000" dirty="0">
                    <a:latin typeface="Times New Roman" pitchFamily="18" charset="0"/>
                  </a:rPr>
                  <a:t>1</a:t>
                </a:r>
              </a:p>
            </p:txBody>
          </p:sp>
          <p:grpSp>
            <p:nvGrpSpPr>
              <p:cNvPr id="52" name="Group 136"/>
              <p:cNvGrpSpPr>
                <a:grpSpLocks noChangeAspect="1"/>
              </p:cNvGrpSpPr>
              <p:nvPr/>
            </p:nvGrpSpPr>
            <p:grpSpPr bwMode="auto">
              <a:xfrm>
                <a:off x="2235" y="2492"/>
                <a:ext cx="1093" cy="170"/>
                <a:chOff x="1610" y="572"/>
                <a:chExt cx="1690" cy="253"/>
              </a:xfrm>
            </p:grpSpPr>
            <p:sp>
              <p:nvSpPr>
                <p:cNvPr id="65" name="Freeform 137"/>
                <p:cNvSpPr>
                  <a:spLocks noChangeAspect="1"/>
                </p:cNvSpPr>
                <p:nvPr/>
              </p:nvSpPr>
              <p:spPr bwMode="auto">
                <a:xfrm>
                  <a:off x="1649" y="575"/>
                  <a:ext cx="164" cy="250"/>
                </a:xfrm>
                <a:custGeom>
                  <a:avLst/>
                  <a:gdLst>
                    <a:gd name="T0" fmla="*/ 0 w 164"/>
                    <a:gd name="T1" fmla="*/ 132 h 250"/>
                    <a:gd name="T2" fmla="*/ 16 w 164"/>
                    <a:gd name="T3" fmla="*/ 48 h 250"/>
                    <a:gd name="T4" fmla="*/ 58 w 164"/>
                    <a:gd name="T5" fmla="*/ 5 h 250"/>
                    <a:gd name="T6" fmla="*/ 106 w 164"/>
                    <a:gd name="T7" fmla="*/ 18 h 250"/>
                    <a:gd name="T8" fmla="*/ 150 w 164"/>
                    <a:gd name="T9" fmla="*/ 86 h 250"/>
                    <a:gd name="T10" fmla="*/ 163 w 164"/>
                    <a:gd name="T11" fmla="*/ 171 h 250"/>
                    <a:gd name="T12" fmla="*/ 156 w 164"/>
                    <a:gd name="T13" fmla="*/ 218 h 250"/>
                    <a:gd name="T14" fmla="*/ 139 w 164"/>
                    <a:gd name="T15" fmla="*/ 243 h 250"/>
                    <a:gd name="T16" fmla="*/ 124 w 164"/>
                    <a:gd name="T17" fmla="*/ 249 h 250"/>
                    <a:gd name="T18" fmla="*/ 102 w 164"/>
                    <a:gd name="T19" fmla="*/ 234 h 250"/>
                    <a:gd name="T20" fmla="*/ 88 w 164"/>
                    <a:gd name="T21" fmla="*/ 186 h 250"/>
                    <a:gd name="T22" fmla="*/ 88 w 164"/>
                    <a:gd name="T23" fmla="*/ 147 h 250"/>
                    <a:gd name="T24" fmla="*/ 90 w 164"/>
                    <a:gd name="T25" fmla="*/ 120 h 25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64"/>
                    <a:gd name="T40" fmla="*/ 0 h 250"/>
                    <a:gd name="T41" fmla="*/ 164 w 164"/>
                    <a:gd name="T42" fmla="*/ 250 h 25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64" h="250">
                      <a:moveTo>
                        <a:pt x="0" y="132"/>
                      </a:moveTo>
                      <a:cubicBezTo>
                        <a:pt x="3" y="118"/>
                        <a:pt x="6" y="69"/>
                        <a:pt x="16" y="48"/>
                      </a:cubicBezTo>
                      <a:cubicBezTo>
                        <a:pt x="26" y="27"/>
                        <a:pt x="43" y="10"/>
                        <a:pt x="58" y="5"/>
                      </a:cubicBezTo>
                      <a:cubicBezTo>
                        <a:pt x="73" y="0"/>
                        <a:pt x="91" y="5"/>
                        <a:pt x="106" y="18"/>
                      </a:cubicBezTo>
                      <a:cubicBezTo>
                        <a:pt x="121" y="31"/>
                        <a:pt x="141" y="61"/>
                        <a:pt x="150" y="86"/>
                      </a:cubicBezTo>
                      <a:cubicBezTo>
                        <a:pt x="159" y="111"/>
                        <a:pt x="162" y="149"/>
                        <a:pt x="163" y="171"/>
                      </a:cubicBezTo>
                      <a:cubicBezTo>
                        <a:pt x="164" y="193"/>
                        <a:pt x="160" y="206"/>
                        <a:pt x="156" y="218"/>
                      </a:cubicBezTo>
                      <a:cubicBezTo>
                        <a:pt x="152" y="230"/>
                        <a:pt x="144" y="238"/>
                        <a:pt x="139" y="243"/>
                      </a:cubicBezTo>
                      <a:cubicBezTo>
                        <a:pt x="134" y="248"/>
                        <a:pt x="130" y="250"/>
                        <a:pt x="124" y="249"/>
                      </a:cubicBezTo>
                      <a:cubicBezTo>
                        <a:pt x="118" y="248"/>
                        <a:pt x="108" y="244"/>
                        <a:pt x="102" y="234"/>
                      </a:cubicBezTo>
                      <a:cubicBezTo>
                        <a:pt x="96" y="224"/>
                        <a:pt x="90" y="200"/>
                        <a:pt x="88" y="186"/>
                      </a:cubicBezTo>
                      <a:cubicBezTo>
                        <a:pt x="86" y="172"/>
                        <a:pt x="88" y="158"/>
                        <a:pt x="88" y="147"/>
                      </a:cubicBezTo>
                      <a:cubicBezTo>
                        <a:pt x="88" y="136"/>
                        <a:pt x="90" y="126"/>
                        <a:pt x="90" y="120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38"/>
                <p:cNvSpPr>
                  <a:spLocks noChangeAspect="1"/>
                </p:cNvSpPr>
                <p:nvPr/>
              </p:nvSpPr>
              <p:spPr bwMode="auto">
                <a:xfrm>
                  <a:off x="1738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139"/>
                <p:cNvSpPr>
                  <a:spLocks noChangeAspect="1"/>
                </p:cNvSpPr>
                <p:nvPr/>
              </p:nvSpPr>
              <p:spPr bwMode="auto">
                <a:xfrm>
                  <a:off x="1860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140"/>
                <p:cNvSpPr>
                  <a:spLocks noChangeAspect="1"/>
                </p:cNvSpPr>
                <p:nvPr/>
              </p:nvSpPr>
              <p:spPr bwMode="auto">
                <a:xfrm>
                  <a:off x="1982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41"/>
                <p:cNvSpPr>
                  <a:spLocks noChangeAspect="1"/>
                </p:cNvSpPr>
                <p:nvPr/>
              </p:nvSpPr>
              <p:spPr bwMode="auto">
                <a:xfrm>
                  <a:off x="2104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142"/>
                <p:cNvSpPr>
                  <a:spLocks noChangeAspect="1"/>
                </p:cNvSpPr>
                <p:nvPr/>
              </p:nvSpPr>
              <p:spPr bwMode="auto">
                <a:xfrm>
                  <a:off x="2226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143"/>
                <p:cNvSpPr>
                  <a:spLocks noChangeAspect="1"/>
                </p:cNvSpPr>
                <p:nvPr/>
              </p:nvSpPr>
              <p:spPr bwMode="auto">
                <a:xfrm>
                  <a:off x="2348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Freeform 144"/>
                <p:cNvSpPr>
                  <a:spLocks noChangeAspect="1"/>
                </p:cNvSpPr>
                <p:nvPr/>
              </p:nvSpPr>
              <p:spPr bwMode="auto">
                <a:xfrm>
                  <a:off x="2470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Freeform 145"/>
                <p:cNvSpPr>
                  <a:spLocks noChangeAspect="1"/>
                </p:cNvSpPr>
                <p:nvPr/>
              </p:nvSpPr>
              <p:spPr bwMode="auto">
                <a:xfrm>
                  <a:off x="2592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146"/>
                <p:cNvSpPr>
                  <a:spLocks noChangeAspect="1"/>
                </p:cNvSpPr>
                <p:nvPr/>
              </p:nvSpPr>
              <p:spPr bwMode="auto">
                <a:xfrm>
                  <a:off x="2714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Freeform 147"/>
                <p:cNvSpPr>
                  <a:spLocks noChangeAspect="1"/>
                </p:cNvSpPr>
                <p:nvPr/>
              </p:nvSpPr>
              <p:spPr bwMode="auto">
                <a:xfrm>
                  <a:off x="2836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148"/>
                <p:cNvSpPr>
                  <a:spLocks noChangeAspect="1"/>
                </p:cNvSpPr>
                <p:nvPr/>
              </p:nvSpPr>
              <p:spPr bwMode="auto">
                <a:xfrm>
                  <a:off x="2958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Freeform 149"/>
                <p:cNvSpPr>
                  <a:spLocks noChangeAspect="1"/>
                </p:cNvSpPr>
                <p:nvPr/>
              </p:nvSpPr>
              <p:spPr bwMode="auto">
                <a:xfrm>
                  <a:off x="3082" y="572"/>
                  <a:ext cx="218" cy="149"/>
                </a:xfrm>
                <a:custGeom>
                  <a:avLst/>
                  <a:gdLst>
                    <a:gd name="T0" fmla="*/ 0 w 218"/>
                    <a:gd name="T1" fmla="*/ 128 h 149"/>
                    <a:gd name="T2" fmla="*/ 16 w 218"/>
                    <a:gd name="T3" fmla="*/ 70 h 149"/>
                    <a:gd name="T4" fmla="*/ 68 w 218"/>
                    <a:gd name="T5" fmla="*/ 10 h 149"/>
                    <a:gd name="T6" fmla="*/ 117 w 218"/>
                    <a:gd name="T7" fmla="*/ 12 h 149"/>
                    <a:gd name="T8" fmla="*/ 147 w 218"/>
                    <a:gd name="T9" fmla="*/ 42 h 149"/>
                    <a:gd name="T10" fmla="*/ 164 w 218"/>
                    <a:gd name="T11" fmla="*/ 101 h 149"/>
                    <a:gd name="T12" fmla="*/ 171 w 218"/>
                    <a:gd name="T13" fmla="*/ 142 h 149"/>
                    <a:gd name="T14" fmla="*/ 218 w 218"/>
                    <a:gd name="T15" fmla="*/ 143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8"/>
                    <a:gd name="T25" fmla="*/ 0 h 149"/>
                    <a:gd name="T26" fmla="*/ 218 w 21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8" h="149">
                      <a:moveTo>
                        <a:pt x="0" y="128"/>
                      </a:moveTo>
                      <a:cubicBezTo>
                        <a:pt x="3" y="118"/>
                        <a:pt x="5" y="90"/>
                        <a:pt x="16" y="70"/>
                      </a:cubicBezTo>
                      <a:cubicBezTo>
                        <a:pt x="27" y="50"/>
                        <a:pt x="51" y="20"/>
                        <a:pt x="68" y="10"/>
                      </a:cubicBezTo>
                      <a:cubicBezTo>
                        <a:pt x="85" y="0"/>
                        <a:pt x="104" y="7"/>
                        <a:pt x="117" y="12"/>
                      </a:cubicBezTo>
                      <a:cubicBezTo>
                        <a:pt x="130" y="17"/>
                        <a:pt x="139" y="27"/>
                        <a:pt x="147" y="42"/>
                      </a:cubicBezTo>
                      <a:cubicBezTo>
                        <a:pt x="155" y="57"/>
                        <a:pt x="160" y="84"/>
                        <a:pt x="164" y="101"/>
                      </a:cubicBezTo>
                      <a:cubicBezTo>
                        <a:pt x="168" y="118"/>
                        <a:pt x="162" y="135"/>
                        <a:pt x="171" y="142"/>
                      </a:cubicBezTo>
                      <a:cubicBezTo>
                        <a:pt x="180" y="149"/>
                        <a:pt x="208" y="143"/>
                        <a:pt x="218" y="143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Line 150"/>
                <p:cNvSpPr>
                  <a:spLocks noChangeAspect="1" noChangeShapeType="1"/>
                </p:cNvSpPr>
                <p:nvPr/>
              </p:nvSpPr>
              <p:spPr bwMode="auto">
                <a:xfrm>
                  <a:off x="1610" y="713"/>
                  <a:ext cx="45" cy="0"/>
                </a:xfrm>
                <a:prstGeom prst="line">
                  <a:avLst/>
                </a:pr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3" name="Line 151"/>
              <p:cNvSpPr>
                <a:spLocks noChangeAspect="1" noChangeShapeType="1"/>
              </p:cNvSpPr>
              <p:nvPr/>
            </p:nvSpPr>
            <p:spPr bwMode="auto">
              <a:xfrm>
                <a:off x="2213" y="2397"/>
                <a:ext cx="0" cy="3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2104" y="2381"/>
                <a:ext cx="119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153"/>
              <p:cNvSpPr>
                <a:spLocks noChangeAspect="1" noChangeShapeType="1"/>
              </p:cNvSpPr>
              <p:nvPr/>
            </p:nvSpPr>
            <p:spPr bwMode="auto">
              <a:xfrm>
                <a:off x="2207" y="2715"/>
                <a:ext cx="167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3387" y="2685"/>
                <a:ext cx="1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chemeClr val="bg1"/>
                    </a:solidFill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57" name="Oval 155"/>
              <p:cNvSpPr>
                <a:spLocks noChangeAspect="1" noChangeArrowheads="1"/>
              </p:cNvSpPr>
              <p:nvPr/>
            </p:nvSpPr>
            <p:spPr bwMode="auto">
              <a:xfrm>
                <a:off x="3161" y="2676"/>
                <a:ext cx="63" cy="6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2807" y="2699"/>
                <a:ext cx="1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i="1">
                    <a:solidFill>
                      <a:schemeClr val="bg1"/>
                    </a:solidFill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59" name="Line 157"/>
              <p:cNvSpPr>
                <a:spLocks noChangeAspect="1" noChangeShapeType="1"/>
              </p:cNvSpPr>
              <p:nvPr/>
            </p:nvSpPr>
            <p:spPr bwMode="auto">
              <a:xfrm flipH="1">
                <a:off x="2119" y="2437"/>
                <a:ext cx="84" cy="1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158"/>
              <p:cNvSpPr>
                <a:spLocks noChangeAspect="1" noChangeShapeType="1"/>
              </p:cNvSpPr>
              <p:nvPr/>
            </p:nvSpPr>
            <p:spPr bwMode="auto">
              <a:xfrm flipH="1">
                <a:off x="2133" y="2497"/>
                <a:ext cx="84" cy="1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Line 159"/>
              <p:cNvSpPr>
                <a:spLocks noChangeAspect="1" noChangeShapeType="1"/>
              </p:cNvSpPr>
              <p:nvPr/>
            </p:nvSpPr>
            <p:spPr bwMode="auto">
              <a:xfrm flipH="1">
                <a:off x="2133" y="2573"/>
                <a:ext cx="84" cy="1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160"/>
              <p:cNvSpPr>
                <a:spLocks noChangeAspect="1" noChangeShapeType="1"/>
              </p:cNvSpPr>
              <p:nvPr/>
            </p:nvSpPr>
            <p:spPr bwMode="auto">
              <a:xfrm flipH="1">
                <a:off x="2133" y="2649"/>
                <a:ext cx="84" cy="1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AutoShape 161"/>
              <p:cNvSpPr>
                <a:spLocks noChangeAspect="1" noChangeArrowheads="1"/>
              </p:cNvSpPr>
              <p:nvPr/>
            </p:nvSpPr>
            <p:spPr bwMode="auto">
              <a:xfrm>
                <a:off x="3338" y="2478"/>
                <a:ext cx="272" cy="218"/>
              </a:xfrm>
              <a:prstGeom prst="roundRect">
                <a:avLst>
                  <a:gd name="adj" fmla="val 17583"/>
                </a:avLst>
              </a:prstGeom>
              <a:solidFill>
                <a:srgbClr val="00FFFF">
                  <a:alpha val="79999"/>
                </a:srgbClr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1" dir="t"/>
              </a:scene3d>
              <a:sp3d extrusionH="365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64" name="Rectangle 162"/>
              <p:cNvSpPr>
                <a:spLocks noChangeArrowheads="1"/>
              </p:cNvSpPr>
              <p:nvPr/>
            </p:nvSpPr>
            <p:spPr bwMode="auto">
              <a:xfrm>
                <a:off x="2471" y="2170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i="1" dirty="0">
                    <a:latin typeface="Times New Roman" pitchFamily="18" charset="0"/>
                  </a:rPr>
                  <a:t>k</a:t>
                </a:r>
                <a:r>
                  <a:rPr kumimoji="1" lang="en-US" altLang="zh-CN" sz="2400" b="1" baseline="-25000" dirty="0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50" name="Rectangle 163"/>
            <p:cNvSpPr>
              <a:spLocks noChangeArrowheads="1"/>
            </p:cNvSpPr>
            <p:nvPr/>
          </p:nvSpPr>
          <p:spPr bwMode="auto">
            <a:xfrm>
              <a:off x="3716" y="268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 dirty="0">
                  <a:latin typeface="Times New Roman" pitchFamily="18" charset="0"/>
                </a:rPr>
                <a:t>x</a:t>
              </a:r>
              <a:r>
                <a:rPr kumimoji="1" lang="en-US" altLang="zh-CN" sz="2400" b="1" baseline="-25000" dirty="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79" name="Rectangle 166"/>
          <p:cNvSpPr>
            <a:spLocks noChangeArrowheads="1"/>
          </p:cNvSpPr>
          <p:nvPr/>
        </p:nvSpPr>
        <p:spPr bwMode="auto">
          <a:xfrm>
            <a:off x="993749" y="4106864"/>
            <a:ext cx="3311525" cy="2298700"/>
          </a:xfrm>
          <a:prstGeom prst="rect">
            <a:avLst/>
          </a:prstGeom>
          <a:solidFill>
            <a:schemeClr val="tx2">
              <a:alpha val="0"/>
            </a:schemeClr>
          </a:solidFill>
          <a:ln w="9525" algn="ctr">
            <a:solidFill>
              <a:srgbClr val="00CCFF">
                <a:alpha val="80000"/>
              </a:srgbClr>
            </a:solidFill>
            <a:miter lim="800000"/>
            <a:headEnd/>
            <a:tailEnd/>
          </a:ln>
          <a:effectLst>
            <a:outerShdw dist="35921" dir="2700000" algn="ctr" rotWithShape="0">
              <a:srgbClr val="0099CC">
                <a:alpha val="20000"/>
              </a:srgbClr>
            </a:outerShdw>
          </a:effectLst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GB" sz="3600">
              <a:solidFill>
                <a:srgbClr val="0000CA"/>
              </a:solidFill>
              <a:effectDag name="">
                <a:cont type="tree" name="">
                  <a:effect ref="fillLine"/>
                  <a:outerShdw dist="38100" dir="13500000" algn="br">
                    <a:srgbClr val="5555FF"/>
                  </a:outerShdw>
                </a:cont>
                <a:cont type="tree" name="">
                  <a:effect ref="fillLine"/>
                  <a:outerShdw dist="38100" dir="2700000" algn="tl">
                    <a:srgbClr val="000079"/>
                  </a:outerShdw>
                </a:cont>
                <a:effect ref="fillLine"/>
              </a:effectDag>
              <a:latin typeface="Times New Roman" pitchFamily="18" charset="0"/>
              <a:ea typeface="楷体_GB2312" pitchFamily="49" charset="-122"/>
            </a:endParaRPr>
          </a:p>
          <a:p>
            <a:pPr algn="ctr">
              <a:defRPr/>
            </a:pPr>
            <a:endParaRPr lang="zh-CN" altLang="en-GB" sz="3600">
              <a:solidFill>
                <a:srgbClr val="0000CA"/>
              </a:solidFill>
              <a:effectDag name="">
                <a:cont type="tree" name="">
                  <a:effect ref="fillLine"/>
                  <a:outerShdw dist="38100" dir="13500000" algn="br">
                    <a:srgbClr val="5555FF"/>
                  </a:outerShdw>
                </a:cont>
                <a:cont type="tree" name="">
                  <a:effect ref="fillLine"/>
                  <a:outerShdw dist="38100" dir="2700000" algn="tl">
                    <a:srgbClr val="000079"/>
                  </a:outerShdw>
                </a:cont>
                <a:effect ref="fillLine"/>
              </a:effectDag>
              <a:latin typeface="Times New Roman" pitchFamily="18" charset="0"/>
              <a:ea typeface="楷体_GB2312" pitchFamily="49" charset="-122"/>
            </a:endParaRPr>
          </a:p>
          <a:p>
            <a:pPr algn="ctr">
              <a:defRPr/>
            </a:pPr>
            <a:endParaRPr lang="zh-CN" altLang="en-GB" sz="3600">
              <a:solidFill>
                <a:srgbClr val="0000CA"/>
              </a:solidFill>
              <a:effectDag name="">
                <a:cont type="tree" name="">
                  <a:effect ref="fillLine"/>
                  <a:outerShdw dist="38100" dir="13500000" algn="br">
                    <a:srgbClr val="5555FF"/>
                  </a:outerShdw>
                </a:cont>
                <a:cont type="tree" name="">
                  <a:effect ref="fillLine"/>
                  <a:outerShdw dist="38100" dir="2700000" algn="tl">
                    <a:srgbClr val="000079"/>
                  </a:outerShdw>
                </a:cont>
                <a:effect ref="fillLine"/>
              </a:effectDag>
              <a:latin typeface="Times New Roman" pitchFamily="18" charset="0"/>
              <a:ea typeface="楷体_GB2312" pitchFamily="49" charset="-122"/>
            </a:endParaRPr>
          </a:p>
          <a:p>
            <a:pPr algn="ctr">
              <a:defRPr/>
            </a:pPr>
            <a:r>
              <a:rPr lang="en-US" altLang="zh-CN" sz="3600">
                <a:solidFill>
                  <a:srgbClr val="0000CA"/>
                </a:solidFill>
                <a:effectDag name="">
                  <a:cont type="tree" name="">
                    <a:effect ref="fillLine"/>
                    <a:outerShdw dist="38100" dir="13500000" algn="br">
                      <a:srgbClr val="5555FF"/>
                    </a:outerShdw>
                  </a:cont>
                  <a:cont type="tree" name="">
                    <a:effect ref="fillLine"/>
                    <a:outerShdw dist="38100" dir="2700000" algn="tl">
                      <a:srgbClr val="000079"/>
                    </a:outerShdw>
                  </a:cont>
                  <a:effect ref="fillLine"/>
                </a:effectDag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80" name="Rectangle 187"/>
          <p:cNvSpPr>
            <a:spLocks noChangeArrowheads="1"/>
          </p:cNvSpPr>
          <p:nvPr/>
        </p:nvSpPr>
        <p:spPr bwMode="auto">
          <a:xfrm>
            <a:off x="5033936" y="4106864"/>
            <a:ext cx="3311525" cy="2298700"/>
          </a:xfrm>
          <a:prstGeom prst="rect">
            <a:avLst/>
          </a:prstGeom>
          <a:solidFill>
            <a:srgbClr val="0000CA">
              <a:alpha val="0"/>
            </a:srgbClr>
          </a:solidFill>
          <a:ln w="9525" algn="ctr">
            <a:solidFill>
              <a:srgbClr val="00CCFF">
                <a:alpha val="80000"/>
              </a:srgbClr>
            </a:solidFill>
            <a:miter lim="800000"/>
            <a:headEnd/>
            <a:tailEnd/>
          </a:ln>
          <a:effectLst>
            <a:outerShdw dist="35921" dir="2700000" algn="ctr" rotWithShape="0">
              <a:srgbClr val="0099CC">
                <a:alpha val="20000"/>
              </a:srgbClr>
            </a:outerShdw>
          </a:effectLst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GB" sz="3600">
              <a:solidFill>
                <a:srgbClr val="0000CA"/>
              </a:solidFill>
              <a:effectDag name="">
                <a:cont type="tree" name="">
                  <a:effect ref="fillLine"/>
                  <a:outerShdw dist="38100" dir="13500000" algn="br">
                    <a:srgbClr val="5555FF"/>
                  </a:outerShdw>
                </a:cont>
                <a:cont type="tree" name="">
                  <a:effect ref="fillLine"/>
                  <a:outerShdw dist="38100" dir="2700000" algn="tl">
                    <a:srgbClr val="000079"/>
                  </a:outerShdw>
                </a:cont>
                <a:effect ref="fillLine"/>
              </a:effectDag>
              <a:latin typeface="Times New Roman" pitchFamily="18" charset="0"/>
              <a:ea typeface="楷体_GB2312" pitchFamily="49" charset="-122"/>
            </a:endParaRPr>
          </a:p>
          <a:p>
            <a:pPr algn="ctr">
              <a:defRPr/>
            </a:pPr>
            <a:endParaRPr lang="zh-CN" altLang="en-GB" sz="3600">
              <a:solidFill>
                <a:srgbClr val="0000CA"/>
              </a:solidFill>
              <a:effectDag name="">
                <a:cont type="tree" name="">
                  <a:effect ref="fillLine"/>
                  <a:outerShdw dist="38100" dir="13500000" algn="br">
                    <a:srgbClr val="5555FF"/>
                  </a:outerShdw>
                </a:cont>
                <a:cont type="tree" name="">
                  <a:effect ref="fillLine"/>
                  <a:outerShdw dist="38100" dir="2700000" algn="tl">
                    <a:srgbClr val="000079"/>
                  </a:outerShdw>
                </a:cont>
                <a:effect ref="fillLine"/>
              </a:effectDag>
              <a:latin typeface="Times New Roman" pitchFamily="18" charset="0"/>
              <a:ea typeface="楷体_GB2312" pitchFamily="49" charset="-122"/>
            </a:endParaRPr>
          </a:p>
          <a:p>
            <a:pPr algn="ctr">
              <a:defRPr/>
            </a:pPr>
            <a:endParaRPr lang="zh-CN" altLang="en-GB" sz="3600">
              <a:solidFill>
                <a:srgbClr val="0000CA"/>
              </a:solidFill>
              <a:effectDag name="">
                <a:cont type="tree" name="">
                  <a:effect ref="fillLine"/>
                  <a:outerShdw dist="38100" dir="13500000" algn="br">
                    <a:srgbClr val="5555FF"/>
                  </a:outerShdw>
                </a:cont>
                <a:cont type="tree" name="">
                  <a:effect ref="fillLine"/>
                  <a:outerShdw dist="38100" dir="2700000" algn="tl">
                    <a:srgbClr val="000079"/>
                  </a:outerShdw>
                </a:cont>
                <a:effect ref="fillLine"/>
              </a:effectDag>
              <a:latin typeface="Times New Roman" pitchFamily="18" charset="0"/>
              <a:ea typeface="楷体_GB2312" pitchFamily="49" charset="-122"/>
            </a:endParaRPr>
          </a:p>
          <a:p>
            <a:pPr algn="ctr">
              <a:defRPr/>
            </a:pPr>
            <a:r>
              <a:rPr lang="en-US" altLang="zh-CN" sz="3600">
                <a:solidFill>
                  <a:srgbClr val="0000CA"/>
                </a:solidFill>
                <a:effectDag name="">
                  <a:cont type="tree" name="">
                    <a:effect ref="fillLine"/>
                    <a:outerShdw dist="38100" dir="13500000" algn="br">
                      <a:srgbClr val="5555FF"/>
                    </a:outerShdw>
                  </a:cont>
                  <a:cont type="tree" name="">
                    <a:effect ref="fillLine"/>
                    <a:outerShdw dist="38100" dir="2700000" algn="tl">
                      <a:srgbClr val="000079"/>
                    </a:outerShdw>
                  </a:cont>
                  <a:effect ref="fillLine"/>
                </a:effectDag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pSp>
        <p:nvGrpSpPr>
          <p:cNvPr id="81" name="Group 188"/>
          <p:cNvGrpSpPr>
            <a:grpSpLocks/>
          </p:cNvGrpSpPr>
          <p:nvPr/>
        </p:nvGrpSpPr>
        <p:grpSpPr bwMode="auto">
          <a:xfrm>
            <a:off x="1035024" y="4171951"/>
            <a:ext cx="3470275" cy="2058988"/>
            <a:chOff x="739" y="2396"/>
            <a:chExt cx="2186" cy="1297"/>
          </a:xfrm>
        </p:grpSpPr>
        <p:sp>
          <p:nvSpPr>
            <p:cNvPr id="82" name="Rectangle 189"/>
            <p:cNvSpPr>
              <a:spLocks noChangeArrowheads="1"/>
            </p:cNvSpPr>
            <p:nvPr/>
          </p:nvSpPr>
          <p:spPr bwMode="auto">
            <a:xfrm>
              <a:off x="1138" y="2396"/>
              <a:ext cx="308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b="1" i="1">
                  <a:latin typeface="Times New Roman" pitchFamily="18" charset="0"/>
                </a:rPr>
                <a:t>x</a:t>
              </a:r>
            </a:p>
          </p:txBody>
        </p:sp>
        <p:pic>
          <p:nvPicPr>
            <p:cNvPr id="83" name="Picture 190" descr="120"/>
            <p:cNvPicPr preferRelativeResize="0"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6" y="2685"/>
              <a:ext cx="1398" cy="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" name="Rectangle 191"/>
            <p:cNvSpPr>
              <a:spLocks noChangeArrowheads="1"/>
            </p:cNvSpPr>
            <p:nvPr/>
          </p:nvSpPr>
          <p:spPr bwMode="auto">
            <a:xfrm>
              <a:off x="2589" y="3123"/>
              <a:ext cx="336" cy="45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b="1" i="1" dirty="0">
                  <a:latin typeface="Times New Roman" pitchFamily="18" charset="0"/>
                </a:rPr>
                <a:t>t</a:t>
              </a:r>
              <a:endParaRPr kumimoji="1" lang="en-US" altLang="zh-CN" sz="1200" b="1" i="1" dirty="0">
                <a:latin typeface="Times New Roman" pitchFamily="18" charset="0"/>
              </a:endParaRPr>
            </a:p>
          </p:txBody>
        </p:sp>
        <p:sp>
          <p:nvSpPr>
            <p:cNvPr id="85" name="Rectangle 192"/>
            <p:cNvSpPr>
              <a:spLocks noChangeArrowheads="1"/>
            </p:cNvSpPr>
            <p:nvPr/>
          </p:nvSpPr>
          <p:spPr bwMode="auto">
            <a:xfrm>
              <a:off x="919" y="2941"/>
              <a:ext cx="300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800" b="1" i="1">
                  <a:latin typeface="Times New Roman" pitchFamily="18" charset="0"/>
                </a:rPr>
                <a:t>o</a:t>
              </a:r>
              <a:endParaRPr kumimoji="1" lang="en-US" altLang="zh-CN" sz="1400" b="1" i="1">
                <a:latin typeface="Times New Roman" pitchFamily="18" charset="0"/>
              </a:endParaRPr>
            </a:p>
          </p:txBody>
        </p:sp>
        <p:sp>
          <p:nvSpPr>
            <p:cNvPr id="86" name="Line 193"/>
            <p:cNvSpPr>
              <a:spLocks noChangeShapeType="1"/>
            </p:cNvSpPr>
            <p:nvPr/>
          </p:nvSpPr>
          <p:spPr bwMode="auto">
            <a:xfrm>
              <a:off x="1062" y="3117"/>
              <a:ext cx="16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94"/>
            <p:cNvSpPr>
              <a:spLocks noChangeShapeType="1"/>
            </p:cNvSpPr>
            <p:nvPr/>
          </p:nvSpPr>
          <p:spPr bwMode="auto">
            <a:xfrm>
              <a:off x="1055" y="2496"/>
              <a:ext cx="1" cy="11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195"/>
            <p:cNvSpPr>
              <a:spLocks noChangeShapeType="1"/>
            </p:cNvSpPr>
            <p:nvPr/>
          </p:nvSpPr>
          <p:spPr bwMode="auto">
            <a:xfrm>
              <a:off x="1064" y="2678"/>
              <a:ext cx="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96"/>
            <p:cNvSpPr>
              <a:spLocks noChangeShapeType="1"/>
            </p:cNvSpPr>
            <p:nvPr/>
          </p:nvSpPr>
          <p:spPr bwMode="auto">
            <a:xfrm>
              <a:off x="1061" y="3403"/>
              <a:ext cx="10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97"/>
            <p:cNvSpPr>
              <a:spLocks noChangeShapeType="1"/>
            </p:cNvSpPr>
            <p:nvPr/>
          </p:nvSpPr>
          <p:spPr bwMode="auto">
            <a:xfrm>
              <a:off x="1064" y="3548"/>
              <a:ext cx="10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198"/>
            <p:cNvSpPr>
              <a:spLocks noChangeArrowheads="1"/>
            </p:cNvSpPr>
            <p:nvPr/>
          </p:nvSpPr>
          <p:spPr bwMode="auto">
            <a:xfrm>
              <a:off x="847" y="2510"/>
              <a:ext cx="336" cy="32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b="1" i="1">
                  <a:latin typeface="Times New Roman" pitchFamily="18" charset="0"/>
                </a:rPr>
                <a:t>A</a:t>
              </a:r>
              <a:r>
                <a:rPr kumimoji="1" lang="en-US" altLang="zh-CN" sz="2000" b="1" baseline="-25000">
                  <a:latin typeface="Times New Roman" pitchFamily="18" charset="0"/>
                </a:rPr>
                <a:t>1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92" name="Rectangle 199"/>
            <p:cNvSpPr>
              <a:spLocks noChangeArrowheads="1"/>
            </p:cNvSpPr>
            <p:nvPr/>
          </p:nvSpPr>
          <p:spPr bwMode="auto">
            <a:xfrm>
              <a:off x="847" y="2775"/>
              <a:ext cx="336" cy="36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b="1" i="1">
                  <a:latin typeface="Times New Roman" pitchFamily="18" charset="0"/>
                </a:rPr>
                <a:t>A</a:t>
              </a:r>
              <a:r>
                <a:rPr kumimoji="1" lang="en-US" altLang="zh-CN" sz="2000" b="1" baseline="-25000">
                  <a:latin typeface="Times New Roman" pitchFamily="18" charset="0"/>
                </a:rPr>
                <a:t>2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93" name="Rectangle 200"/>
            <p:cNvSpPr>
              <a:spLocks noChangeArrowheads="1"/>
            </p:cNvSpPr>
            <p:nvPr/>
          </p:nvSpPr>
          <p:spPr bwMode="auto">
            <a:xfrm>
              <a:off x="756" y="3252"/>
              <a:ext cx="363" cy="25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b="1" i="1">
                  <a:latin typeface="Times New Roman" pitchFamily="18" charset="0"/>
                </a:rPr>
                <a:t>- A</a:t>
              </a:r>
              <a:r>
                <a:rPr kumimoji="1" lang="en-US" altLang="zh-CN" sz="2000" b="1" baseline="-25000">
                  <a:latin typeface="Times New Roman" pitchFamily="18" charset="0"/>
                </a:rPr>
                <a:t>2</a:t>
              </a:r>
              <a:endParaRPr kumimoji="1" lang="en-US" altLang="zh-CN" sz="1000" b="1">
                <a:latin typeface="Times New Roman" pitchFamily="18" charset="0"/>
              </a:endParaRPr>
            </a:p>
          </p:txBody>
        </p:sp>
        <p:sp>
          <p:nvSpPr>
            <p:cNvPr id="94" name="Rectangle 201"/>
            <p:cNvSpPr>
              <a:spLocks noChangeArrowheads="1"/>
            </p:cNvSpPr>
            <p:nvPr/>
          </p:nvSpPr>
          <p:spPr bwMode="auto">
            <a:xfrm>
              <a:off x="1603" y="2548"/>
              <a:ext cx="225" cy="19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b="1" i="1" dirty="0">
                  <a:solidFill>
                    <a:srgbClr val="FF9933"/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2400" b="1" baseline="-25000" dirty="0">
                  <a:solidFill>
                    <a:srgbClr val="FF9933"/>
                  </a:solidFill>
                  <a:latin typeface="Times New Roman" pitchFamily="18" charset="0"/>
                </a:rPr>
                <a:t>1</a:t>
              </a:r>
              <a:endParaRPr kumimoji="1" lang="en-US" altLang="zh-CN" sz="2400" b="1" dirty="0">
                <a:latin typeface="Times New Roman" pitchFamily="18" charset="0"/>
              </a:endParaRPr>
            </a:p>
          </p:txBody>
        </p:sp>
        <p:sp>
          <p:nvSpPr>
            <p:cNvPr id="95" name="Rectangle 202"/>
            <p:cNvSpPr>
              <a:spLocks noChangeArrowheads="1"/>
            </p:cNvSpPr>
            <p:nvPr/>
          </p:nvSpPr>
          <p:spPr bwMode="auto">
            <a:xfrm>
              <a:off x="1409" y="2815"/>
              <a:ext cx="199" cy="13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b="1" i="1" dirty="0">
                  <a:solidFill>
                    <a:srgbClr val="FFFF00"/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2400" b="1" baseline="-25000" dirty="0">
                  <a:solidFill>
                    <a:srgbClr val="FFFF00"/>
                  </a:solidFill>
                  <a:latin typeface="Times New Roman" pitchFamily="18" charset="0"/>
                </a:rPr>
                <a:t>2</a:t>
              </a:r>
              <a:endParaRPr kumimoji="1" lang="en-US" altLang="zh-CN" sz="2400" b="1" dirty="0">
                <a:latin typeface="Times New Roman" pitchFamily="18" charset="0"/>
              </a:endParaRPr>
            </a:p>
          </p:txBody>
        </p:sp>
        <p:sp>
          <p:nvSpPr>
            <p:cNvPr id="96" name="Rectangle 203"/>
            <p:cNvSpPr>
              <a:spLocks noChangeArrowheads="1"/>
            </p:cNvSpPr>
            <p:nvPr/>
          </p:nvSpPr>
          <p:spPr bwMode="auto">
            <a:xfrm>
              <a:off x="2391" y="2894"/>
              <a:ext cx="442" cy="34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b="1" i="1" dirty="0">
                  <a:latin typeface="Times New Roman" pitchFamily="18" charset="0"/>
                </a:rPr>
                <a:t>T</a:t>
              </a:r>
              <a:endParaRPr kumimoji="1" lang="en-US" altLang="zh-CN" sz="1000" b="1" i="1" dirty="0">
                <a:latin typeface="Times New Roman" pitchFamily="18" charset="0"/>
              </a:endParaRPr>
            </a:p>
          </p:txBody>
        </p:sp>
        <p:sp>
          <p:nvSpPr>
            <p:cNvPr id="97" name="Line 204"/>
            <p:cNvSpPr>
              <a:spLocks noChangeShapeType="1"/>
            </p:cNvSpPr>
            <p:nvPr/>
          </p:nvSpPr>
          <p:spPr bwMode="auto">
            <a:xfrm>
              <a:off x="1054" y="2822"/>
              <a:ext cx="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Rectangle 205"/>
            <p:cNvSpPr>
              <a:spLocks noChangeArrowheads="1"/>
            </p:cNvSpPr>
            <p:nvPr/>
          </p:nvSpPr>
          <p:spPr bwMode="auto">
            <a:xfrm>
              <a:off x="739" y="3440"/>
              <a:ext cx="517" cy="25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b="1" i="1">
                  <a:latin typeface="Times New Roman" pitchFamily="18" charset="0"/>
                </a:rPr>
                <a:t>- A</a:t>
              </a:r>
              <a:r>
                <a:rPr kumimoji="1" lang="en-US" altLang="zh-CN" sz="2000" b="1" baseline="-25000">
                  <a:latin typeface="Times New Roman" pitchFamily="18" charset="0"/>
                </a:rPr>
                <a:t>1</a:t>
              </a:r>
              <a:endParaRPr kumimoji="1" lang="en-US" altLang="zh-CN" sz="1000" b="1">
                <a:latin typeface="Times New Roman" pitchFamily="18" charset="0"/>
              </a:endParaRPr>
            </a:p>
          </p:txBody>
        </p:sp>
      </p:grpSp>
      <p:grpSp>
        <p:nvGrpSpPr>
          <p:cNvPr id="99" name="Group 206"/>
          <p:cNvGrpSpPr>
            <a:grpSpLocks/>
          </p:cNvGrpSpPr>
          <p:nvPr/>
        </p:nvGrpSpPr>
        <p:grpSpPr bwMode="auto">
          <a:xfrm>
            <a:off x="5083149" y="4173539"/>
            <a:ext cx="3346450" cy="2192337"/>
            <a:chOff x="3289" y="2387"/>
            <a:chExt cx="2108" cy="1381"/>
          </a:xfrm>
        </p:grpSpPr>
        <p:pic>
          <p:nvPicPr>
            <p:cNvPr id="100" name="Picture 207" descr="2"/>
            <p:cNvPicPr preferRelativeResize="0"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01" y="2664"/>
              <a:ext cx="1413" cy="8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1" name="Rectangle 208"/>
            <p:cNvSpPr>
              <a:spLocks noChangeArrowheads="1"/>
            </p:cNvSpPr>
            <p:nvPr/>
          </p:nvSpPr>
          <p:spPr bwMode="auto">
            <a:xfrm>
              <a:off x="4184" y="3192"/>
              <a:ext cx="311" cy="28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b="1" i="1">
                  <a:solidFill>
                    <a:srgbClr val="FFFF66"/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2000" b="1" baseline="-25000">
                  <a:solidFill>
                    <a:srgbClr val="FFFF66"/>
                  </a:solidFill>
                  <a:latin typeface="Times New Roman" pitchFamily="18" charset="0"/>
                </a:rPr>
                <a:t>2</a:t>
              </a:r>
              <a:endParaRPr kumimoji="1" lang="en-US" altLang="zh-CN" sz="1000" b="1">
                <a:solidFill>
                  <a:srgbClr val="FFFF66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209"/>
            <p:cNvSpPr>
              <a:spLocks noChangeArrowheads="1"/>
            </p:cNvSpPr>
            <p:nvPr/>
          </p:nvSpPr>
          <p:spPr bwMode="auto">
            <a:xfrm>
              <a:off x="5004" y="2857"/>
              <a:ext cx="353" cy="38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b="1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03" name="Rectangle 210"/>
            <p:cNvSpPr>
              <a:spLocks noChangeArrowheads="1"/>
            </p:cNvSpPr>
            <p:nvPr/>
          </p:nvSpPr>
          <p:spPr bwMode="auto">
            <a:xfrm>
              <a:off x="3651" y="2387"/>
              <a:ext cx="204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b="1" i="1" dirty="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04" name="Rectangle 211"/>
            <p:cNvSpPr>
              <a:spLocks noChangeArrowheads="1"/>
            </p:cNvSpPr>
            <p:nvPr/>
          </p:nvSpPr>
          <p:spPr bwMode="auto">
            <a:xfrm>
              <a:off x="3436" y="2932"/>
              <a:ext cx="388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800" b="1" i="1" dirty="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105" name="Line 212"/>
            <p:cNvSpPr>
              <a:spLocks noChangeShapeType="1"/>
            </p:cNvSpPr>
            <p:nvPr/>
          </p:nvSpPr>
          <p:spPr bwMode="auto">
            <a:xfrm>
              <a:off x="3599" y="3081"/>
              <a:ext cx="16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213"/>
            <p:cNvSpPr>
              <a:spLocks noChangeShapeType="1"/>
            </p:cNvSpPr>
            <p:nvPr/>
          </p:nvSpPr>
          <p:spPr bwMode="auto">
            <a:xfrm>
              <a:off x="3591" y="2460"/>
              <a:ext cx="2" cy="11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214"/>
            <p:cNvSpPr>
              <a:spLocks noChangeShapeType="1"/>
            </p:cNvSpPr>
            <p:nvPr/>
          </p:nvSpPr>
          <p:spPr bwMode="auto">
            <a:xfrm>
              <a:off x="3592" y="2664"/>
              <a:ext cx="3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15"/>
            <p:cNvSpPr>
              <a:spLocks noChangeShapeType="1"/>
            </p:cNvSpPr>
            <p:nvPr/>
          </p:nvSpPr>
          <p:spPr bwMode="auto">
            <a:xfrm>
              <a:off x="3604" y="2808"/>
              <a:ext cx="10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16"/>
            <p:cNvSpPr>
              <a:spLocks noChangeShapeType="1"/>
            </p:cNvSpPr>
            <p:nvPr/>
          </p:nvSpPr>
          <p:spPr bwMode="auto">
            <a:xfrm>
              <a:off x="3588" y="351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Rectangle 217"/>
            <p:cNvSpPr>
              <a:spLocks noChangeArrowheads="1"/>
            </p:cNvSpPr>
            <p:nvPr/>
          </p:nvSpPr>
          <p:spPr bwMode="auto">
            <a:xfrm>
              <a:off x="3390" y="2484"/>
              <a:ext cx="289" cy="27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b="1" i="1" dirty="0">
                  <a:latin typeface="Times New Roman" pitchFamily="18" charset="0"/>
                </a:rPr>
                <a:t>A</a:t>
              </a:r>
              <a:r>
                <a:rPr kumimoji="1" lang="en-US" altLang="zh-CN" sz="2000" b="1" baseline="-25000" dirty="0">
                  <a:latin typeface="Times New Roman" pitchFamily="18" charset="0"/>
                </a:rPr>
                <a:t>1</a:t>
              </a:r>
              <a:endParaRPr kumimoji="1" lang="en-US" altLang="zh-CN" sz="1000" b="1" dirty="0">
                <a:latin typeface="Times New Roman" pitchFamily="18" charset="0"/>
              </a:endParaRPr>
            </a:p>
          </p:txBody>
        </p:sp>
        <p:sp>
          <p:nvSpPr>
            <p:cNvPr id="111" name="Rectangle 218"/>
            <p:cNvSpPr>
              <a:spLocks noChangeArrowheads="1"/>
            </p:cNvSpPr>
            <p:nvPr/>
          </p:nvSpPr>
          <p:spPr bwMode="auto">
            <a:xfrm>
              <a:off x="3289" y="3349"/>
              <a:ext cx="563" cy="41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b="1" i="1" dirty="0">
                  <a:latin typeface="Times New Roman" pitchFamily="18" charset="0"/>
                </a:rPr>
                <a:t>- A</a:t>
              </a:r>
              <a:r>
                <a:rPr kumimoji="1" lang="en-US" altLang="zh-CN" sz="2000" b="1" baseline="-25000" dirty="0">
                  <a:latin typeface="Times New Roman" pitchFamily="18" charset="0"/>
                </a:rPr>
                <a:t>1</a:t>
              </a:r>
              <a:endParaRPr kumimoji="1" lang="en-US" altLang="zh-CN" sz="1000" b="1" dirty="0">
                <a:latin typeface="Times New Roman" pitchFamily="18" charset="0"/>
              </a:endParaRPr>
            </a:p>
          </p:txBody>
        </p:sp>
        <p:sp>
          <p:nvSpPr>
            <p:cNvPr id="112" name="Rectangle 219"/>
            <p:cNvSpPr>
              <a:spLocks noChangeArrowheads="1"/>
            </p:cNvSpPr>
            <p:nvPr/>
          </p:nvSpPr>
          <p:spPr bwMode="auto">
            <a:xfrm>
              <a:off x="3379" y="2669"/>
              <a:ext cx="334" cy="28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b="1" i="1" dirty="0">
                  <a:latin typeface="Times New Roman" pitchFamily="18" charset="0"/>
                </a:rPr>
                <a:t>A</a:t>
              </a:r>
              <a:r>
                <a:rPr kumimoji="1" lang="en-US" altLang="zh-CN" sz="2000" b="1" baseline="-25000" dirty="0">
                  <a:latin typeface="Times New Roman" pitchFamily="18" charset="0"/>
                </a:rPr>
                <a:t>2</a:t>
              </a:r>
              <a:endParaRPr kumimoji="1" lang="en-US" altLang="zh-CN" sz="1000" b="1" dirty="0">
                <a:latin typeface="Times New Roman" pitchFamily="18" charset="0"/>
              </a:endParaRPr>
            </a:p>
          </p:txBody>
        </p:sp>
        <p:sp>
          <p:nvSpPr>
            <p:cNvPr id="113" name="Rectangle 220"/>
            <p:cNvSpPr>
              <a:spLocks noChangeArrowheads="1"/>
            </p:cNvSpPr>
            <p:nvPr/>
          </p:nvSpPr>
          <p:spPr bwMode="auto">
            <a:xfrm>
              <a:off x="3298" y="3204"/>
              <a:ext cx="544" cy="33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b="1" i="1" dirty="0">
                  <a:latin typeface="Times New Roman" pitchFamily="18" charset="0"/>
                </a:rPr>
                <a:t>- A</a:t>
              </a:r>
              <a:r>
                <a:rPr kumimoji="1" lang="en-US" altLang="zh-CN" sz="2000" b="1" baseline="-25000" dirty="0">
                  <a:latin typeface="Times New Roman" pitchFamily="18" charset="0"/>
                </a:rPr>
                <a:t>2</a:t>
              </a:r>
              <a:endParaRPr kumimoji="1" lang="en-US" altLang="zh-CN" sz="1000" b="1" dirty="0">
                <a:latin typeface="Times New Roman" pitchFamily="18" charset="0"/>
              </a:endParaRPr>
            </a:p>
          </p:txBody>
        </p:sp>
        <p:sp>
          <p:nvSpPr>
            <p:cNvPr id="114" name="Rectangle 221"/>
            <p:cNvSpPr>
              <a:spLocks noChangeArrowheads="1"/>
            </p:cNvSpPr>
            <p:nvPr/>
          </p:nvSpPr>
          <p:spPr bwMode="auto">
            <a:xfrm>
              <a:off x="4132" y="2523"/>
              <a:ext cx="330" cy="32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b="1" i="1" dirty="0">
                  <a:solidFill>
                    <a:srgbClr val="FF9933"/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2400" b="1" baseline="-25000" dirty="0">
                  <a:solidFill>
                    <a:srgbClr val="FF9933"/>
                  </a:solidFill>
                  <a:latin typeface="Times New Roman" pitchFamily="18" charset="0"/>
                </a:rPr>
                <a:t>1</a:t>
              </a:r>
              <a:endParaRPr kumimoji="1" lang="en-US" altLang="zh-CN" sz="1000" b="1" dirty="0">
                <a:latin typeface="Times New Roman" pitchFamily="18" charset="0"/>
              </a:endParaRPr>
            </a:p>
          </p:txBody>
        </p:sp>
        <p:sp>
          <p:nvSpPr>
            <p:cNvPr id="115" name="Rectangle 222"/>
            <p:cNvSpPr>
              <a:spLocks noChangeArrowheads="1"/>
            </p:cNvSpPr>
            <p:nvPr/>
          </p:nvSpPr>
          <p:spPr bwMode="auto">
            <a:xfrm>
              <a:off x="5130" y="3068"/>
              <a:ext cx="267" cy="30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b="1" i="1" dirty="0">
                  <a:latin typeface="Times New Roman" pitchFamily="18" charset="0"/>
                </a:rPr>
                <a:t>t</a:t>
              </a:r>
              <a:endParaRPr kumimoji="1" lang="en-US" altLang="zh-CN" sz="1200" b="1" i="1" dirty="0">
                <a:latin typeface="Times New Roman" pitchFamily="18" charset="0"/>
              </a:endParaRPr>
            </a:p>
          </p:txBody>
        </p:sp>
        <p:sp>
          <p:nvSpPr>
            <p:cNvPr id="116" name="Line 223"/>
            <p:cNvSpPr>
              <a:spLocks noChangeShapeType="1"/>
            </p:cNvSpPr>
            <p:nvPr/>
          </p:nvSpPr>
          <p:spPr bwMode="auto">
            <a:xfrm>
              <a:off x="3596" y="3382"/>
              <a:ext cx="3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1785918" y="3540129"/>
          <a:ext cx="16113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6" imgW="711000" imgH="203040" progId="Equation.DSMT4">
                  <p:embed/>
                </p:oleObj>
              </mc:Choice>
              <mc:Fallback>
                <p:oleObj name="Equation" r:id="rId6" imgW="711000" imgH="203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3540129"/>
                        <a:ext cx="161131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5556273" y="3540129"/>
          <a:ext cx="23018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8" imgW="1015920" imgH="203040" progId="Equation.DSMT4">
                  <p:embed/>
                </p:oleObj>
              </mc:Choice>
              <mc:Fallback>
                <p:oleObj name="Equation" r:id="rId8" imgW="1015920" imgH="203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73" y="3540129"/>
                        <a:ext cx="23018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158873" y="2428868"/>
          <a:ext cx="31988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10" imgW="1587240" imgH="228600" progId="Equation.DSMT4">
                  <p:embed/>
                </p:oleObj>
              </mc:Choice>
              <mc:Fallback>
                <p:oleObj name="Equation" r:id="rId10" imgW="158724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3" y="2428868"/>
                        <a:ext cx="319881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1643042" y="2857496"/>
          <a:ext cx="11271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12" imgW="558720" imgH="228600" progId="Equation.DSMT4">
                  <p:embed/>
                </p:oleObj>
              </mc:Choice>
              <mc:Fallback>
                <p:oleObj name="Equation" r:id="rId12" imgW="55872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2857496"/>
                        <a:ext cx="11271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1285852" y="1500174"/>
          <a:ext cx="24034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14" imgW="1193760" imgH="228600" progId="Equation.DSMT4">
                  <p:embed/>
                </p:oleObj>
              </mc:Choice>
              <mc:Fallback>
                <p:oleObj name="Equation" r:id="rId14" imgW="1193760" imgH="2286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1500174"/>
                        <a:ext cx="24034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1285852" y="1897055"/>
          <a:ext cx="25082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16" imgW="1244520" imgH="228600" progId="Equation.DSMT4">
                  <p:embed/>
                </p:oleObj>
              </mc:Choice>
              <mc:Fallback>
                <p:oleObj name="Equation" r:id="rId16" imgW="1244520" imgH="2286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1897055"/>
                        <a:ext cx="25082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7" grpId="0" animBg="1"/>
      <p:bldP spid="6" grpId="0" autoUpdateAnimBg="0"/>
      <p:bldP spid="9" grpId="0" animBg="1"/>
      <p:bldP spid="12" grpId="0" autoUpdateAnimBg="0"/>
      <p:bldP spid="14" grpId="0" autoUpdateAnimBg="0"/>
      <p:bldP spid="15" grpId="0" autoUpdateAnimBg="0"/>
      <p:bldP spid="17" grpId="0" autoUpdateAnimBg="0"/>
      <p:bldP spid="79" grpId="0" animBg="1"/>
      <p:bldP spid="8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1615</TotalTime>
  <Words>818</Words>
  <Application>Microsoft Office PowerPoint</Application>
  <PresentationFormat>全屏显示(4:3)</PresentationFormat>
  <Paragraphs>213</Paragraphs>
  <Slides>17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Monotype Sorts</vt:lpstr>
      <vt:lpstr>仿宋_GB2312</vt:lpstr>
      <vt:lpstr>华文行楷</vt:lpstr>
      <vt:lpstr>华文新魏</vt:lpstr>
      <vt:lpstr>楷体_GB2312</vt:lpstr>
      <vt:lpstr>宋体</vt:lpstr>
      <vt:lpstr>Arial</vt:lpstr>
      <vt:lpstr>Bookman Old Style</vt:lpstr>
      <vt:lpstr>Calibri</vt:lpstr>
      <vt:lpstr>Constantia</vt:lpstr>
      <vt:lpstr>Symbol</vt:lpstr>
      <vt:lpstr>Times New Roman</vt:lpstr>
      <vt:lpstr>Wingdings</vt:lpstr>
      <vt:lpstr>Office 主题</vt:lpstr>
      <vt:lpstr>Equation</vt:lpstr>
      <vt:lpstr>公式</vt:lpstr>
      <vt:lpstr>CorelDRAW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机械振动</dc:title>
  <dc:creator>Sillyboy</dc:creator>
  <cp:lastModifiedBy>Lulu Wang</cp:lastModifiedBy>
  <cp:revision>263</cp:revision>
  <dcterms:created xsi:type="dcterms:W3CDTF">2014-09-22T05:46:35Z</dcterms:created>
  <dcterms:modified xsi:type="dcterms:W3CDTF">2018-06-15T08:29:51Z</dcterms:modified>
</cp:coreProperties>
</file>