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7" r:id="rId2"/>
    <p:sldId id="280" r:id="rId3"/>
    <p:sldId id="281" r:id="rId4"/>
    <p:sldId id="369" r:id="rId5"/>
    <p:sldId id="284" r:id="rId6"/>
    <p:sldId id="285" r:id="rId7"/>
    <p:sldId id="286" r:id="rId8"/>
    <p:sldId id="327" r:id="rId9"/>
    <p:sldId id="310" r:id="rId10"/>
    <p:sldId id="312" r:id="rId11"/>
    <p:sldId id="313" r:id="rId12"/>
    <p:sldId id="315" r:id="rId13"/>
    <p:sldId id="316" r:id="rId14"/>
    <p:sldId id="317" r:id="rId15"/>
    <p:sldId id="329" r:id="rId16"/>
    <p:sldId id="330" r:id="rId17"/>
    <p:sldId id="332" r:id="rId18"/>
    <p:sldId id="333" r:id="rId19"/>
    <p:sldId id="336" r:id="rId20"/>
    <p:sldId id="337" r:id="rId21"/>
    <p:sldId id="344" r:id="rId22"/>
    <p:sldId id="345" r:id="rId23"/>
    <p:sldId id="346" r:id="rId24"/>
    <p:sldId id="348" r:id="rId25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2B2DA"/>
    <a:srgbClr val="1DA0A3"/>
    <a:srgbClr val="219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4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71.wmf"/><Relationship Id="rId7" Type="http://schemas.openxmlformats.org/officeDocument/2006/relationships/image" Target="../media/image87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9" Type="http://schemas.openxmlformats.org/officeDocument/2006/relationships/image" Target="../media/image8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12" Type="http://schemas.openxmlformats.org/officeDocument/2006/relationships/image" Target="../media/image102.wmf"/><Relationship Id="rId2" Type="http://schemas.openxmlformats.org/officeDocument/2006/relationships/image" Target="../media/image92.wmf"/><Relationship Id="rId1" Type="http://schemas.openxmlformats.org/officeDocument/2006/relationships/image" Target="../media/image91.emf"/><Relationship Id="rId6" Type="http://schemas.openxmlformats.org/officeDocument/2006/relationships/image" Target="../media/image96.wmf"/><Relationship Id="rId11" Type="http://schemas.openxmlformats.org/officeDocument/2006/relationships/image" Target="../media/image101.wmf"/><Relationship Id="rId5" Type="http://schemas.openxmlformats.org/officeDocument/2006/relationships/image" Target="../media/image95.wmf"/><Relationship Id="rId10" Type="http://schemas.openxmlformats.org/officeDocument/2006/relationships/image" Target="../media/image100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image" Target="../media/image119.emf"/><Relationship Id="rId18" Type="http://schemas.openxmlformats.org/officeDocument/2006/relationships/image" Target="../media/image124.emf"/><Relationship Id="rId26" Type="http://schemas.openxmlformats.org/officeDocument/2006/relationships/image" Target="../media/image132.wmf"/><Relationship Id="rId3" Type="http://schemas.openxmlformats.org/officeDocument/2006/relationships/image" Target="../media/image109.emf"/><Relationship Id="rId21" Type="http://schemas.openxmlformats.org/officeDocument/2006/relationships/image" Target="../media/image127.emf"/><Relationship Id="rId7" Type="http://schemas.openxmlformats.org/officeDocument/2006/relationships/image" Target="../media/image113.emf"/><Relationship Id="rId12" Type="http://schemas.openxmlformats.org/officeDocument/2006/relationships/image" Target="../media/image118.emf"/><Relationship Id="rId17" Type="http://schemas.openxmlformats.org/officeDocument/2006/relationships/image" Target="../media/image123.emf"/><Relationship Id="rId25" Type="http://schemas.openxmlformats.org/officeDocument/2006/relationships/image" Target="../media/image131.emf"/><Relationship Id="rId2" Type="http://schemas.openxmlformats.org/officeDocument/2006/relationships/image" Target="../media/image108.emf"/><Relationship Id="rId16" Type="http://schemas.openxmlformats.org/officeDocument/2006/relationships/image" Target="../media/image122.emf"/><Relationship Id="rId20" Type="http://schemas.openxmlformats.org/officeDocument/2006/relationships/image" Target="../media/image126.emf"/><Relationship Id="rId1" Type="http://schemas.openxmlformats.org/officeDocument/2006/relationships/image" Target="../media/image107.emf"/><Relationship Id="rId6" Type="http://schemas.openxmlformats.org/officeDocument/2006/relationships/image" Target="../media/image112.emf"/><Relationship Id="rId11" Type="http://schemas.openxmlformats.org/officeDocument/2006/relationships/image" Target="../media/image117.emf"/><Relationship Id="rId24" Type="http://schemas.openxmlformats.org/officeDocument/2006/relationships/image" Target="../media/image130.emf"/><Relationship Id="rId5" Type="http://schemas.openxmlformats.org/officeDocument/2006/relationships/image" Target="../media/image111.emf"/><Relationship Id="rId15" Type="http://schemas.openxmlformats.org/officeDocument/2006/relationships/image" Target="../media/image121.emf"/><Relationship Id="rId23" Type="http://schemas.openxmlformats.org/officeDocument/2006/relationships/image" Target="../media/image129.emf"/><Relationship Id="rId10" Type="http://schemas.openxmlformats.org/officeDocument/2006/relationships/image" Target="../media/image116.emf"/><Relationship Id="rId19" Type="http://schemas.openxmlformats.org/officeDocument/2006/relationships/image" Target="../media/image125.emf"/><Relationship Id="rId4" Type="http://schemas.openxmlformats.org/officeDocument/2006/relationships/image" Target="../media/image110.emf"/><Relationship Id="rId9" Type="http://schemas.openxmlformats.org/officeDocument/2006/relationships/image" Target="../media/image115.emf"/><Relationship Id="rId14" Type="http://schemas.openxmlformats.org/officeDocument/2006/relationships/image" Target="../media/image120.emf"/><Relationship Id="rId22" Type="http://schemas.openxmlformats.org/officeDocument/2006/relationships/image" Target="../media/image128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13" Type="http://schemas.openxmlformats.org/officeDocument/2006/relationships/image" Target="../media/image145.emf"/><Relationship Id="rId18" Type="http://schemas.openxmlformats.org/officeDocument/2006/relationships/image" Target="../media/image150.emf"/><Relationship Id="rId3" Type="http://schemas.openxmlformats.org/officeDocument/2006/relationships/image" Target="../media/image135.emf"/><Relationship Id="rId21" Type="http://schemas.openxmlformats.org/officeDocument/2006/relationships/image" Target="../media/image153.emf"/><Relationship Id="rId7" Type="http://schemas.openxmlformats.org/officeDocument/2006/relationships/image" Target="../media/image139.emf"/><Relationship Id="rId12" Type="http://schemas.openxmlformats.org/officeDocument/2006/relationships/image" Target="../media/image144.emf"/><Relationship Id="rId17" Type="http://schemas.openxmlformats.org/officeDocument/2006/relationships/image" Target="../media/image149.emf"/><Relationship Id="rId2" Type="http://schemas.openxmlformats.org/officeDocument/2006/relationships/image" Target="../media/image134.emf"/><Relationship Id="rId16" Type="http://schemas.openxmlformats.org/officeDocument/2006/relationships/image" Target="../media/image148.emf"/><Relationship Id="rId20" Type="http://schemas.openxmlformats.org/officeDocument/2006/relationships/image" Target="../media/image152.emf"/><Relationship Id="rId1" Type="http://schemas.openxmlformats.org/officeDocument/2006/relationships/image" Target="../media/image133.emf"/><Relationship Id="rId6" Type="http://schemas.openxmlformats.org/officeDocument/2006/relationships/image" Target="../media/image138.emf"/><Relationship Id="rId11" Type="http://schemas.openxmlformats.org/officeDocument/2006/relationships/image" Target="../media/image143.emf"/><Relationship Id="rId5" Type="http://schemas.openxmlformats.org/officeDocument/2006/relationships/image" Target="../media/image137.emf"/><Relationship Id="rId15" Type="http://schemas.openxmlformats.org/officeDocument/2006/relationships/image" Target="../media/image147.emf"/><Relationship Id="rId10" Type="http://schemas.openxmlformats.org/officeDocument/2006/relationships/image" Target="../media/image142.emf"/><Relationship Id="rId19" Type="http://schemas.openxmlformats.org/officeDocument/2006/relationships/image" Target="../media/image151.emf"/><Relationship Id="rId4" Type="http://schemas.openxmlformats.org/officeDocument/2006/relationships/image" Target="../media/image136.emf"/><Relationship Id="rId9" Type="http://schemas.openxmlformats.org/officeDocument/2006/relationships/image" Target="../media/image141.emf"/><Relationship Id="rId14" Type="http://schemas.openxmlformats.org/officeDocument/2006/relationships/image" Target="../media/image146.emf"/><Relationship Id="rId22" Type="http://schemas.openxmlformats.org/officeDocument/2006/relationships/image" Target="../media/image154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167.emf"/><Relationship Id="rId3" Type="http://schemas.openxmlformats.org/officeDocument/2006/relationships/image" Target="../media/image157.emf"/><Relationship Id="rId7" Type="http://schemas.openxmlformats.org/officeDocument/2006/relationships/image" Target="../media/image161.emf"/><Relationship Id="rId12" Type="http://schemas.openxmlformats.org/officeDocument/2006/relationships/image" Target="../media/image166.emf"/><Relationship Id="rId2" Type="http://schemas.openxmlformats.org/officeDocument/2006/relationships/image" Target="../media/image156.emf"/><Relationship Id="rId1" Type="http://schemas.openxmlformats.org/officeDocument/2006/relationships/image" Target="../media/image155.emf"/><Relationship Id="rId6" Type="http://schemas.openxmlformats.org/officeDocument/2006/relationships/image" Target="../media/image160.emf"/><Relationship Id="rId11" Type="http://schemas.openxmlformats.org/officeDocument/2006/relationships/image" Target="../media/image165.emf"/><Relationship Id="rId5" Type="http://schemas.openxmlformats.org/officeDocument/2006/relationships/image" Target="../media/image159.emf"/><Relationship Id="rId10" Type="http://schemas.openxmlformats.org/officeDocument/2006/relationships/image" Target="../media/image164.emf"/><Relationship Id="rId4" Type="http://schemas.openxmlformats.org/officeDocument/2006/relationships/image" Target="../media/image158.emf"/><Relationship Id="rId9" Type="http://schemas.openxmlformats.org/officeDocument/2006/relationships/image" Target="../media/image163.emf"/><Relationship Id="rId14" Type="http://schemas.openxmlformats.org/officeDocument/2006/relationships/image" Target="../media/image168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3" Type="http://schemas.openxmlformats.org/officeDocument/2006/relationships/image" Target="../media/image172.emf"/><Relationship Id="rId7" Type="http://schemas.openxmlformats.org/officeDocument/2006/relationships/image" Target="../media/image176.emf"/><Relationship Id="rId2" Type="http://schemas.openxmlformats.org/officeDocument/2006/relationships/image" Target="../media/image171.emf"/><Relationship Id="rId1" Type="http://schemas.openxmlformats.org/officeDocument/2006/relationships/image" Target="../media/image170.emf"/><Relationship Id="rId6" Type="http://schemas.openxmlformats.org/officeDocument/2006/relationships/image" Target="../media/image175.emf"/><Relationship Id="rId5" Type="http://schemas.openxmlformats.org/officeDocument/2006/relationships/image" Target="../media/image174.emf"/><Relationship Id="rId10" Type="http://schemas.openxmlformats.org/officeDocument/2006/relationships/image" Target="../media/image179.emf"/><Relationship Id="rId4" Type="http://schemas.openxmlformats.org/officeDocument/2006/relationships/image" Target="../media/image173.emf"/><Relationship Id="rId9" Type="http://schemas.openxmlformats.org/officeDocument/2006/relationships/image" Target="../media/image178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emf"/><Relationship Id="rId13" Type="http://schemas.openxmlformats.org/officeDocument/2006/relationships/image" Target="../media/image192.emf"/><Relationship Id="rId3" Type="http://schemas.openxmlformats.org/officeDocument/2006/relationships/image" Target="../media/image182.emf"/><Relationship Id="rId7" Type="http://schemas.openxmlformats.org/officeDocument/2006/relationships/image" Target="../media/image186.emf"/><Relationship Id="rId12" Type="http://schemas.openxmlformats.org/officeDocument/2006/relationships/image" Target="../media/image191.emf"/><Relationship Id="rId2" Type="http://schemas.openxmlformats.org/officeDocument/2006/relationships/image" Target="../media/image181.emf"/><Relationship Id="rId1" Type="http://schemas.openxmlformats.org/officeDocument/2006/relationships/image" Target="../media/image180.emf"/><Relationship Id="rId6" Type="http://schemas.openxmlformats.org/officeDocument/2006/relationships/image" Target="../media/image185.emf"/><Relationship Id="rId11" Type="http://schemas.openxmlformats.org/officeDocument/2006/relationships/image" Target="../media/image190.emf"/><Relationship Id="rId5" Type="http://schemas.openxmlformats.org/officeDocument/2006/relationships/image" Target="../media/image184.emf"/><Relationship Id="rId10" Type="http://schemas.openxmlformats.org/officeDocument/2006/relationships/image" Target="../media/image189.emf"/><Relationship Id="rId4" Type="http://schemas.openxmlformats.org/officeDocument/2006/relationships/image" Target="../media/image183.emf"/><Relationship Id="rId9" Type="http://schemas.openxmlformats.org/officeDocument/2006/relationships/image" Target="../media/image188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13" Type="http://schemas.openxmlformats.org/officeDocument/2006/relationships/image" Target="../media/image205.emf"/><Relationship Id="rId18" Type="http://schemas.openxmlformats.org/officeDocument/2006/relationships/image" Target="../media/image210.emf"/><Relationship Id="rId3" Type="http://schemas.openxmlformats.org/officeDocument/2006/relationships/image" Target="../media/image195.emf"/><Relationship Id="rId7" Type="http://schemas.openxmlformats.org/officeDocument/2006/relationships/image" Target="../media/image199.emf"/><Relationship Id="rId12" Type="http://schemas.openxmlformats.org/officeDocument/2006/relationships/image" Target="../media/image204.emf"/><Relationship Id="rId17" Type="http://schemas.openxmlformats.org/officeDocument/2006/relationships/image" Target="../media/image209.emf"/><Relationship Id="rId2" Type="http://schemas.openxmlformats.org/officeDocument/2006/relationships/image" Target="../media/image194.emf"/><Relationship Id="rId16" Type="http://schemas.openxmlformats.org/officeDocument/2006/relationships/image" Target="../media/image208.emf"/><Relationship Id="rId20" Type="http://schemas.openxmlformats.org/officeDocument/2006/relationships/image" Target="../media/image212.emf"/><Relationship Id="rId1" Type="http://schemas.openxmlformats.org/officeDocument/2006/relationships/image" Target="../media/image193.emf"/><Relationship Id="rId6" Type="http://schemas.openxmlformats.org/officeDocument/2006/relationships/image" Target="../media/image198.emf"/><Relationship Id="rId11" Type="http://schemas.openxmlformats.org/officeDocument/2006/relationships/image" Target="../media/image203.emf"/><Relationship Id="rId5" Type="http://schemas.openxmlformats.org/officeDocument/2006/relationships/image" Target="../media/image197.emf"/><Relationship Id="rId15" Type="http://schemas.openxmlformats.org/officeDocument/2006/relationships/image" Target="../media/image207.emf"/><Relationship Id="rId10" Type="http://schemas.openxmlformats.org/officeDocument/2006/relationships/image" Target="../media/image202.emf"/><Relationship Id="rId19" Type="http://schemas.openxmlformats.org/officeDocument/2006/relationships/image" Target="../media/image211.emf"/><Relationship Id="rId4" Type="http://schemas.openxmlformats.org/officeDocument/2006/relationships/image" Target="../media/image196.emf"/><Relationship Id="rId9" Type="http://schemas.openxmlformats.org/officeDocument/2006/relationships/image" Target="../media/image201.emf"/><Relationship Id="rId14" Type="http://schemas.openxmlformats.org/officeDocument/2006/relationships/image" Target="../media/image20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emf"/><Relationship Id="rId2" Type="http://schemas.openxmlformats.org/officeDocument/2006/relationships/image" Target="../media/image214.emf"/><Relationship Id="rId1" Type="http://schemas.openxmlformats.org/officeDocument/2006/relationships/image" Target="../media/image213.emf"/><Relationship Id="rId4" Type="http://schemas.openxmlformats.org/officeDocument/2006/relationships/image" Target="../media/image216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emf"/><Relationship Id="rId13" Type="http://schemas.openxmlformats.org/officeDocument/2006/relationships/image" Target="../media/image229.emf"/><Relationship Id="rId3" Type="http://schemas.openxmlformats.org/officeDocument/2006/relationships/image" Target="../media/image219.emf"/><Relationship Id="rId7" Type="http://schemas.openxmlformats.org/officeDocument/2006/relationships/image" Target="../media/image223.emf"/><Relationship Id="rId12" Type="http://schemas.openxmlformats.org/officeDocument/2006/relationships/image" Target="../media/image228.emf"/><Relationship Id="rId2" Type="http://schemas.openxmlformats.org/officeDocument/2006/relationships/image" Target="../media/image218.emf"/><Relationship Id="rId1" Type="http://schemas.openxmlformats.org/officeDocument/2006/relationships/image" Target="../media/image217.emf"/><Relationship Id="rId6" Type="http://schemas.openxmlformats.org/officeDocument/2006/relationships/image" Target="../media/image222.emf"/><Relationship Id="rId11" Type="http://schemas.openxmlformats.org/officeDocument/2006/relationships/image" Target="../media/image227.emf"/><Relationship Id="rId5" Type="http://schemas.openxmlformats.org/officeDocument/2006/relationships/image" Target="../media/image221.emf"/><Relationship Id="rId10" Type="http://schemas.openxmlformats.org/officeDocument/2006/relationships/image" Target="../media/image226.emf"/><Relationship Id="rId4" Type="http://schemas.openxmlformats.org/officeDocument/2006/relationships/image" Target="../media/image220.emf"/><Relationship Id="rId9" Type="http://schemas.openxmlformats.org/officeDocument/2006/relationships/image" Target="../media/image225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emf"/><Relationship Id="rId13" Type="http://schemas.openxmlformats.org/officeDocument/2006/relationships/image" Target="../media/image243.emf"/><Relationship Id="rId18" Type="http://schemas.openxmlformats.org/officeDocument/2006/relationships/image" Target="../media/image248.emf"/><Relationship Id="rId26" Type="http://schemas.openxmlformats.org/officeDocument/2006/relationships/image" Target="../media/image256.emf"/><Relationship Id="rId3" Type="http://schemas.openxmlformats.org/officeDocument/2006/relationships/image" Target="../media/image233.emf"/><Relationship Id="rId21" Type="http://schemas.openxmlformats.org/officeDocument/2006/relationships/image" Target="../media/image251.emf"/><Relationship Id="rId7" Type="http://schemas.openxmlformats.org/officeDocument/2006/relationships/image" Target="../media/image237.emf"/><Relationship Id="rId12" Type="http://schemas.openxmlformats.org/officeDocument/2006/relationships/image" Target="../media/image242.emf"/><Relationship Id="rId17" Type="http://schemas.openxmlformats.org/officeDocument/2006/relationships/image" Target="../media/image247.emf"/><Relationship Id="rId25" Type="http://schemas.openxmlformats.org/officeDocument/2006/relationships/image" Target="../media/image255.emf"/><Relationship Id="rId2" Type="http://schemas.openxmlformats.org/officeDocument/2006/relationships/image" Target="../media/image232.emf"/><Relationship Id="rId16" Type="http://schemas.openxmlformats.org/officeDocument/2006/relationships/image" Target="../media/image246.emf"/><Relationship Id="rId20" Type="http://schemas.openxmlformats.org/officeDocument/2006/relationships/image" Target="../media/image250.emf"/><Relationship Id="rId1" Type="http://schemas.openxmlformats.org/officeDocument/2006/relationships/image" Target="../media/image231.emf"/><Relationship Id="rId6" Type="http://schemas.openxmlformats.org/officeDocument/2006/relationships/image" Target="../media/image236.emf"/><Relationship Id="rId11" Type="http://schemas.openxmlformats.org/officeDocument/2006/relationships/image" Target="../media/image241.emf"/><Relationship Id="rId24" Type="http://schemas.openxmlformats.org/officeDocument/2006/relationships/image" Target="../media/image254.emf"/><Relationship Id="rId5" Type="http://schemas.openxmlformats.org/officeDocument/2006/relationships/image" Target="../media/image235.emf"/><Relationship Id="rId15" Type="http://schemas.openxmlformats.org/officeDocument/2006/relationships/image" Target="../media/image245.emf"/><Relationship Id="rId23" Type="http://schemas.openxmlformats.org/officeDocument/2006/relationships/image" Target="../media/image253.emf"/><Relationship Id="rId10" Type="http://schemas.openxmlformats.org/officeDocument/2006/relationships/image" Target="../media/image240.emf"/><Relationship Id="rId19" Type="http://schemas.openxmlformats.org/officeDocument/2006/relationships/image" Target="../media/image249.emf"/><Relationship Id="rId4" Type="http://schemas.openxmlformats.org/officeDocument/2006/relationships/image" Target="../media/image234.emf"/><Relationship Id="rId9" Type="http://schemas.openxmlformats.org/officeDocument/2006/relationships/image" Target="../media/image239.emf"/><Relationship Id="rId14" Type="http://schemas.openxmlformats.org/officeDocument/2006/relationships/image" Target="../media/image244.emf"/><Relationship Id="rId22" Type="http://schemas.openxmlformats.org/officeDocument/2006/relationships/image" Target="../media/image252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emf"/><Relationship Id="rId13" Type="http://schemas.openxmlformats.org/officeDocument/2006/relationships/image" Target="../media/image269.emf"/><Relationship Id="rId3" Type="http://schemas.openxmlformats.org/officeDocument/2006/relationships/image" Target="../media/image259.emf"/><Relationship Id="rId7" Type="http://schemas.openxmlformats.org/officeDocument/2006/relationships/image" Target="../media/image263.emf"/><Relationship Id="rId12" Type="http://schemas.openxmlformats.org/officeDocument/2006/relationships/image" Target="../media/image268.emf"/><Relationship Id="rId2" Type="http://schemas.openxmlformats.org/officeDocument/2006/relationships/image" Target="../media/image258.emf"/><Relationship Id="rId1" Type="http://schemas.openxmlformats.org/officeDocument/2006/relationships/image" Target="../media/image257.emf"/><Relationship Id="rId6" Type="http://schemas.openxmlformats.org/officeDocument/2006/relationships/image" Target="../media/image262.emf"/><Relationship Id="rId11" Type="http://schemas.openxmlformats.org/officeDocument/2006/relationships/image" Target="../media/image267.emf"/><Relationship Id="rId5" Type="http://schemas.openxmlformats.org/officeDocument/2006/relationships/image" Target="../media/image261.emf"/><Relationship Id="rId10" Type="http://schemas.openxmlformats.org/officeDocument/2006/relationships/image" Target="../media/image266.emf"/><Relationship Id="rId4" Type="http://schemas.openxmlformats.org/officeDocument/2006/relationships/image" Target="../media/image260.emf"/><Relationship Id="rId9" Type="http://schemas.openxmlformats.org/officeDocument/2006/relationships/image" Target="../media/image265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18" Type="http://schemas.openxmlformats.org/officeDocument/2006/relationships/image" Target="../media/image26.wmf"/><Relationship Id="rId3" Type="http://schemas.openxmlformats.org/officeDocument/2006/relationships/image" Target="../media/image11.e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17" Type="http://schemas.openxmlformats.org/officeDocument/2006/relationships/image" Target="../media/image25.wmf"/><Relationship Id="rId2" Type="http://schemas.openxmlformats.org/officeDocument/2006/relationships/image" Target="../media/image10.emf"/><Relationship Id="rId16" Type="http://schemas.openxmlformats.org/officeDocument/2006/relationships/image" Target="../media/image24.wmf"/><Relationship Id="rId1" Type="http://schemas.openxmlformats.org/officeDocument/2006/relationships/image" Target="../media/image9.e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5" Type="http://schemas.openxmlformats.org/officeDocument/2006/relationships/image" Target="../media/image2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8.wmf"/><Relationship Id="rId18" Type="http://schemas.openxmlformats.org/officeDocument/2006/relationships/image" Target="../media/image6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12" Type="http://schemas.openxmlformats.org/officeDocument/2006/relationships/image" Target="../media/image57.wmf"/><Relationship Id="rId17" Type="http://schemas.openxmlformats.org/officeDocument/2006/relationships/image" Target="../media/image62.wmf"/><Relationship Id="rId2" Type="http://schemas.openxmlformats.org/officeDocument/2006/relationships/image" Target="../media/image47.wmf"/><Relationship Id="rId16" Type="http://schemas.openxmlformats.org/officeDocument/2006/relationships/image" Target="../media/image61.wmf"/><Relationship Id="rId20" Type="http://schemas.openxmlformats.org/officeDocument/2006/relationships/image" Target="../media/image65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5" Type="http://schemas.openxmlformats.org/officeDocument/2006/relationships/image" Target="../media/image60.wmf"/><Relationship Id="rId10" Type="http://schemas.openxmlformats.org/officeDocument/2006/relationships/image" Target="../media/image55.wmf"/><Relationship Id="rId19" Type="http://schemas.openxmlformats.org/officeDocument/2006/relationships/image" Target="../media/image64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Relationship Id="rId14" Type="http://schemas.openxmlformats.org/officeDocument/2006/relationships/image" Target="../media/image5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8CE26-D777-46DB-A96A-8741CFED0979}" type="datetimeFigureOut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70693-832D-4838-8F04-170BAD689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23CA4-8B49-46B4-BAE0-6A76EA6C05F0}" type="datetimeFigureOut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91B7B-D074-4048-909D-D410B12E34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略讲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1B7B-D074-4048-909D-D410B12E34A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D110-ED4B-4994-AA72-BA9FA40F96B5}" type="datetime1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6B97-035A-456C-BF0D-6EBC590BF371}" type="datetime1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8125-3C6D-4244-8DA0-AB444BCDDB2D}" type="datetime1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2719-BC32-4C66-977E-A60E6256C33B}" type="datetime1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1700-4641-48AC-A483-70BC32939E70}" type="datetime1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C309-76BA-4DAC-B978-9664B51749FD}" type="datetime1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1423-A3F6-48A8-9A73-D42620128C6B}" type="datetime1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6328-1B81-4377-B518-2325B05909B7}" type="datetime1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5DB6-C875-4D37-BC87-B9D6E53F62A6}" type="datetime1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C79E-14AB-4F7E-8E2E-F604D3A0CB01}" type="datetime1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86EF-1482-483E-A26D-238263DC69B3}" type="datetime1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6F3E-2A84-4144-8AD0-C5757B8E5F51}" type="datetime1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AF4C-8E82-4D26-BAAF-CB47FCEC894A}" type="datetime1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4.wmf"/><Relationship Id="rId3" Type="http://schemas.openxmlformats.org/officeDocument/2006/relationships/image" Target="../media/image76.jpeg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77.png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85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90.bin"/><Relationship Id="rId3" Type="http://schemas.openxmlformats.org/officeDocument/2006/relationships/image" Target="../media/image76.jpeg"/><Relationship Id="rId21" Type="http://schemas.openxmlformats.org/officeDocument/2006/relationships/image" Target="../media/image88.wmf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74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89.bin"/><Relationship Id="rId20" Type="http://schemas.openxmlformats.org/officeDocument/2006/relationships/oleObject" Target="../embeddings/oleObject91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71.wmf"/><Relationship Id="rId5" Type="http://schemas.openxmlformats.org/officeDocument/2006/relationships/image" Target="../media/image90.png"/><Relationship Id="rId15" Type="http://schemas.openxmlformats.org/officeDocument/2006/relationships/image" Target="../media/image73.wmf"/><Relationship Id="rId23" Type="http://schemas.openxmlformats.org/officeDocument/2006/relationships/image" Target="../media/image89.wmf"/><Relationship Id="rId10" Type="http://schemas.openxmlformats.org/officeDocument/2006/relationships/oleObject" Target="../embeddings/oleObject86.bin"/><Relationship Id="rId19" Type="http://schemas.openxmlformats.org/officeDocument/2006/relationships/image" Target="../media/image87.wmf"/><Relationship Id="rId4" Type="http://schemas.openxmlformats.org/officeDocument/2006/relationships/hyperlink" Target="http://www.mengyungs.nease.net/1dxwl/d4pgx/si17.4.htm" TargetMode="External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88.bin"/><Relationship Id="rId22" Type="http://schemas.openxmlformats.org/officeDocument/2006/relationships/oleObject" Target="../embeddings/oleObject9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97.wmf"/><Relationship Id="rId26" Type="http://schemas.openxmlformats.org/officeDocument/2006/relationships/image" Target="../media/image101.wmf"/><Relationship Id="rId3" Type="http://schemas.openxmlformats.org/officeDocument/2006/relationships/image" Target="../media/image103.emf"/><Relationship Id="rId21" Type="http://schemas.openxmlformats.org/officeDocument/2006/relationships/oleObject" Target="../embeddings/oleObject101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99.bin"/><Relationship Id="rId25" Type="http://schemas.openxmlformats.org/officeDocument/2006/relationships/oleObject" Target="../embeddings/oleObject10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96.wmf"/><Relationship Id="rId20" Type="http://schemas.openxmlformats.org/officeDocument/2006/relationships/image" Target="../media/image9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1.emf"/><Relationship Id="rId11" Type="http://schemas.openxmlformats.org/officeDocument/2006/relationships/oleObject" Target="../embeddings/oleObject96.bin"/><Relationship Id="rId24" Type="http://schemas.openxmlformats.org/officeDocument/2006/relationships/image" Target="../media/image100.wmf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23" Type="http://schemas.openxmlformats.org/officeDocument/2006/relationships/oleObject" Target="../embeddings/oleObject102.bin"/><Relationship Id="rId28" Type="http://schemas.openxmlformats.org/officeDocument/2006/relationships/image" Target="../media/image102.wmf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100.bin"/><Relationship Id="rId4" Type="http://schemas.openxmlformats.org/officeDocument/2006/relationships/image" Target="../media/image104.e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5.wmf"/><Relationship Id="rId22" Type="http://schemas.openxmlformats.org/officeDocument/2006/relationships/image" Target="../media/image99.wmf"/><Relationship Id="rId27" Type="http://schemas.openxmlformats.org/officeDocument/2006/relationships/oleObject" Target="../embeddings/oleObject10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5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14.emf"/><Relationship Id="rId26" Type="http://schemas.openxmlformats.org/officeDocument/2006/relationships/image" Target="../media/image118.emf"/><Relationship Id="rId39" Type="http://schemas.openxmlformats.org/officeDocument/2006/relationships/oleObject" Target="../embeddings/oleObject125.bin"/><Relationship Id="rId21" Type="http://schemas.openxmlformats.org/officeDocument/2006/relationships/oleObject" Target="../embeddings/oleObject116.bin"/><Relationship Id="rId34" Type="http://schemas.openxmlformats.org/officeDocument/2006/relationships/image" Target="../media/image122.emf"/><Relationship Id="rId42" Type="http://schemas.openxmlformats.org/officeDocument/2006/relationships/image" Target="../media/image126.emf"/><Relationship Id="rId47" Type="http://schemas.openxmlformats.org/officeDocument/2006/relationships/oleObject" Target="../embeddings/oleObject129.bin"/><Relationship Id="rId50" Type="http://schemas.openxmlformats.org/officeDocument/2006/relationships/image" Target="../media/image130.emf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13.emf"/><Relationship Id="rId29" Type="http://schemas.openxmlformats.org/officeDocument/2006/relationships/oleObject" Target="../embeddings/oleObject120.bin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117.emf"/><Relationship Id="rId32" Type="http://schemas.openxmlformats.org/officeDocument/2006/relationships/image" Target="../media/image121.emf"/><Relationship Id="rId37" Type="http://schemas.openxmlformats.org/officeDocument/2006/relationships/oleObject" Target="../embeddings/oleObject124.bin"/><Relationship Id="rId40" Type="http://schemas.openxmlformats.org/officeDocument/2006/relationships/image" Target="../media/image125.emf"/><Relationship Id="rId45" Type="http://schemas.openxmlformats.org/officeDocument/2006/relationships/oleObject" Target="../embeddings/oleObject128.bin"/><Relationship Id="rId53" Type="http://schemas.openxmlformats.org/officeDocument/2006/relationships/oleObject" Target="../embeddings/oleObject132.bin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10.emf"/><Relationship Id="rId19" Type="http://schemas.openxmlformats.org/officeDocument/2006/relationships/oleObject" Target="../embeddings/oleObject115.bin"/><Relationship Id="rId31" Type="http://schemas.openxmlformats.org/officeDocument/2006/relationships/oleObject" Target="../embeddings/oleObject121.bin"/><Relationship Id="rId44" Type="http://schemas.openxmlformats.org/officeDocument/2006/relationships/image" Target="../media/image127.emf"/><Relationship Id="rId52" Type="http://schemas.openxmlformats.org/officeDocument/2006/relationships/image" Target="../media/image131.emf"/><Relationship Id="rId4" Type="http://schemas.openxmlformats.org/officeDocument/2006/relationships/image" Target="../media/image107.e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2.emf"/><Relationship Id="rId22" Type="http://schemas.openxmlformats.org/officeDocument/2006/relationships/image" Target="../media/image116.emf"/><Relationship Id="rId27" Type="http://schemas.openxmlformats.org/officeDocument/2006/relationships/oleObject" Target="../embeddings/oleObject119.bin"/><Relationship Id="rId30" Type="http://schemas.openxmlformats.org/officeDocument/2006/relationships/image" Target="../media/image120.emf"/><Relationship Id="rId35" Type="http://schemas.openxmlformats.org/officeDocument/2006/relationships/oleObject" Target="../embeddings/oleObject123.bin"/><Relationship Id="rId43" Type="http://schemas.openxmlformats.org/officeDocument/2006/relationships/oleObject" Target="../embeddings/oleObject127.bin"/><Relationship Id="rId48" Type="http://schemas.openxmlformats.org/officeDocument/2006/relationships/image" Target="../media/image129.emf"/><Relationship Id="rId8" Type="http://schemas.openxmlformats.org/officeDocument/2006/relationships/image" Target="../media/image109.emf"/><Relationship Id="rId51" Type="http://schemas.openxmlformats.org/officeDocument/2006/relationships/oleObject" Target="../embeddings/oleObject131.bin"/><Relationship Id="rId3" Type="http://schemas.openxmlformats.org/officeDocument/2006/relationships/oleObject" Target="../embeddings/oleObject107.bin"/><Relationship Id="rId12" Type="http://schemas.openxmlformats.org/officeDocument/2006/relationships/image" Target="../media/image111.emf"/><Relationship Id="rId17" Type="http://schemas.openxmlformats.org/officeDocument/2006/relationships/oleObject" Target="../embeddings/oleObject114.bin"/><Relationship Id="rId25" Type="http://schemas.openxmlformats.org/officeDocument/2006/relationships/oleObject" Target="../embeddings/oleObject118.bin"/><Relationship Id="rId33" Type="http://schemas.openxmlformats.org/officeDocument/2006/relationships/oleObject" Target="../embeddings/oleObject122.bin"/><Relationship Id="rId38" Type="http://schemas.openxmlformats.org/officeDocument/2006/relationships/image" Target="../media/image124.emf"/><Relationship Id="rId46" Type="http://schemas.openxmlformats.org/officeDocument/2006/relationships/image" Target="../media/image128.emf"/><Relationship Id="rId20" Type="http://schemas.openxmlformats.org/officeDocument/2006/relationships/image" Target="../media/image115.emf"/><Relationship Id="rId41" Type="http://schemas.openxmlformats.org/officeDocument/2006/relationships/oleObject" Target="../embeddings/oleObject126.bin"/><Relationship Id="rId54" Type="http://schemas.openxmlformats.org/officeDocument/2006/relationships/image" Target="../media/image13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8.emf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7.bin"/><Relationship Id="rId28" Type="http://schemas.openxmlformats.org/officeDocument/2006/relationships/image" Target="../media/image119.emf"/><Relationship Id="rId36" Type="http://schemas.openxmlformats.org/officeDocument/2006/relationships/image" Target="../media/image123.emf"/><Relationship Id="rId49" Type="http://schemas.openxmlformats.org/officeDocument/2006/relationships/oleObject" Target="../embeddings/oleObject130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40.emf"/><Relationship Id="rId26" Type="http://schemas.openxmlformats.org/officeDocument/2006/relationships/image" Target="../media/image144.emf"/><Relationship Id="rId39" Type="http://schemas.openxmlformats.org/officeDocument/2006/relationships/oleObject" Target="../embeddings/oleObject151.bin"/><Relationship Id="rId21" Type="http://schemas.openxmlformats.org/officeDocument/2006/relationships/oleObject" Target="../embeddings/oleObject142.bin"/><Relationship Id="rId34" Type="http://schemas.openxmlformats.org/officeDocument/2006/relationships/image" Target="../media/image148.emf"/><Relationship Id="rId42" Type="http://schemas.openxmlformats.org/officeDocument/2006/relationships/image" Target="../media/image152.emf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39.emf"/><Relationship Id="rId29" Type="http://schemas.openxmlformats.org/officeDocument/2006/relationships/oleObject" Target="../embeddings/oleObject146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4.emf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143.emf"/><Relationship Id="rId32" Type="http://schemas.openxmlformats.org/officeDocument/2006/relationships/image" Target="../media/image147.emf"/><Relationship Id="rId37" Type="http://schemas.openxmlformats.org/officeDocument/2006/relationships/oleObject" Target="../embeddings/oleObject150.bin"/><Relationship Id="rId40" Type="http://schemas.openxmlformats.org/officeDocument/2006/relationships/image" Target="../media/image151.emf"/><Relationship Id="rId45" Type="http://schemas.openxmlformats.org/officeDocument/2006/relationships/oleObject" Target="../embeddings/oleObject154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28" Type="http://schemas.openxmlformats.org/officeDocument/2006/relationships/image" Target="../media/image145.emf"/><Relationship Id="rId36" Type="http://schemas.openxmlformats.org/officeDocument/2006/relationships/image" Target="../media/image149.emf"/><Relationship Id="rId10" Type="http://schemas.openxmlformats.org/officeDocument/2006/relationships/image" Target="../media/image136.emf"/><Relationship Id="rId19" Type="http://schemas.openxmlformats.org/officeDocument/2006/relationships/oleObject" Target="../embeddings/oleObject141.bin"/><Relationship Id="rId31" Type="http://schemas.openxmlformats.org/officeDocument/2006/relationships/oleObject" Target="../embeddings/oleObject147.bin"/><Relationship Id="rId44" Type="http://schemas.openxmlformats.org/officeDocument/2006/relationships/image" Target="../media/image153.emf"/><Relationship Id="rId4" Type="http://schemas.openxmlformats.org/officeDocument/2006/relationships/image" Target="../media/image133.e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38.emf"/><Relationship Id="rId22" Type="http://schemas.openxmlformats.org/officeDocument/2006/relationships/image" Target="../media/image142.emf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146.emf"/><Relationship Id="rId35" Type="http://schemas.openxmlformats.org/officeDocument/2006/relationships/oleObject" Target="../embeddings/oleObject149.bin"/><Relationship Id="rId43" Type="http://schemas.openxmlformats.org/officeDocument/2006/relationships/oleObject" Target="../embeddings/oleObject153.bin"/><Relationship Id="rId8" Type="http://schemas.openxmlformats.org/officeDocument/2006/relationships/image" Target="../media/image135.emf"/><Relationship Id="rId3" Type="http://schemas.openxmlformats.org/officeDocument/2006/relationships/oleObject" Target="../embeddings/oleObject133.bin"/><Relationship Id="rId12" Type="http://schemas.openxmlformats.org/officeDocument/2006/relationships/image" Target="../media/image137.e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33" Type="http://schemas.openxmlformats.org/officeDocument/2006/relationships/oleObject" Target="../embeddings/oleObject148.bin"/><Relationship Id="rId38" Type="http://schemas.openxmlformats.org/officeDocument/2006/relationships/image" Target="../media/image150.emf"/><Relationship Id="rId46" Type="http://schemas.openxmlformats.org/officeDocument/2006/relationships/image" Target="../media/image154.emf"/><Relationship Id="rId20" Type="http://schemas.openxmlformats.org/officeDocument/2006/relationships/image" Target="../media/image141.emf"/><Relationship Id="rId41" Type="http://schemas.openxmlformats.org/officeDocument/2006/relationships/oleObject" Target="../embeddings/oleObject15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image" Target="../media/image159.emf"/><Relationship Id="rId18" Type="http://schemas.openxmlformats.org/officeDocument/2006/relationships/oleObject" Target="../embeddings/oleObject162.bin"/><Relationship Id="rId26" Type="http://schemas.openxmlformats.org/officeDocument/2006/relationships/oleObject" Target="../embeddings/oleObject166.bin"/><Relationship Id="rId3" Type="http://schemas.openxmlformats.org/officeDocument/2006/relationships/image" Target="../media/image169.jpeg"/><Relationship Id="rId21" Type="http://schemas.openxmlformats.org/officeDocument/2006/relationships/image" Target="../media/image163.emf"/><Relationship Id="rId7" Type="http://schemas.openxmlformats.org/officeDocument/2006/relationships/image" Target="../media/image156.emf"/><Relationship Id="rId12" Type="http://schemas.openxmlformats.org/officeDocument/2006/relationships/oleObject" Target="../embeddings/oleObject159.bin"/><Relationship Id="rId17" Type="http://schemas.openxmlformats.org/officeDocument/2006/relationships/image" Target="../media/image161.emf"/><Relationship Id="rId25" Type="http://schemas.openxmlformats.org/officeDocument/2006/relationships/image" Target="../media/image165.e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61.bin"/><Relationship Id="rId20" Type="http://schemas.openxmlformats.org/officeDocument/2006/relationships/oleObject" Target="../embeddings/oleObject163.bin"/><Relationship Id="rId29" Type="http://schemas.openxmlformats.org/officeDocument/2006/relationships/image" Target="../media/image167.e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158.emf"/><Relationship Id="rId24" Type="http://schemas.openxmlformats.org/officeDocument/2006/relationships/oleObject" Target="../embeddings/oleObject165.bin"/><Relationship Id="rId5" Type="http://schemas.openxmlformats.org/officeDocument/2006/relationships/image" Target="../media/image155.emf"/><Relationship Id="rId15" Type="http://schemas.openxmlformats.org/officeDocument/2006/relationships/image" Target="../media/image160.emf"/><Relationship Id="rId23" Type="http://schemas.openxmlformats.org/officeDocument/2006/relationships/image" Target="../media/image164.emf"/><Relationship Id="rId28" Type="http://schemas.openxmlformats.org/officeDocument/2006/relationships/oleObject" Target="../embeddings/oleObject167.bin"/><Relationship Id="rId10" Type="http://schemas.openxmlformats.org/officeDocument/2006/relationships/oleObject" Target="../embeddings/oleObject158.bin"/><Relationship Id="rId19" Type="http://schemas.openxmlformats.org/officeDocument/2006/relationships/image" Target="../media/image162.emf"/><Relationship Id="rId31" Type="http://schemas.openxmlformats.org/officeDocument/2006/relationships/image" Target="../media/image168.emf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57.emf"/><Relationship Id="rId14" Type="http://schemas.openxmlformats.org/officeDocument/2006/relationships/oleObject" Target="../embeddings/oleObject160.bin"/><Relationship Id="rId22" Type="http://schemas.openxmlformats.org/officeDocument/2006/relationships/oleObject" Target="../embeddings/oleObject164.bin"/><Relationship Id="rId27" Type="http://schemas.openxmlformats.org/officeDocument/2006/relationships/image" Target="../media/image166.emf"/><Relationship Id="rId30" Type="http://schemas.openxmlformats.org/officeDocument/2006/relationships/oleObject" Target="../embeddings/oleObject16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77.emf"/><Relationship Id="rId3" Type="http://schemas.openxmlformats.org/officeDocument/2006/relationships/oleObject" Target="../embeddings/oleObject169.bin"/><Relationship Id="rId21" Type="http://schemas.openxmlformats.org/officeDocument/2006/relationships/oleObject" Target="../embeddings/oleObject178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74.emf"/><Relationship Id="rId17" Type="http://schemas.openxmlformats.org/officeDocument/2006/relationships/oleObject" Target="../embeddings/oleObject176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76.emf"/><Relationship Id="rId20" Type="http://schemas.openxmlformats.org/officeDocument/2006/relationships/image" Target="../media/image178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1.e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173.emf"/><Relationship Id="rId19" Type="http://schemas.openxmlformats.org/officeDocument/2006/relationships/oleObject" Target="../embeddings/oleObject177.bin"/><Relationship Id="rId4" Type="http://schemas.openxmlformats.org/officeDocument/2006/relationships/image" Target="../media/image170.e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75.emf"/><Relationship Id="rId22" Type="http://schemas.openxmlformats.org/officeDocument/2006/relationships/image" Target="../media/image17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187.emf"/><Relationship Id="rId26" Type="http://schemas.openxmlformats.org/officeDocument/2006/relationships/image" Target="../media/image191.emf"/><Relationship Id="rId3" Type="http://schemas.openxmlformats.org/officeDocument/2006/relationships/oleObject" Target="../embeddings/oleObject179.bin"/><Relationship Id="rId21" Type="http://schemas.openxmlformats.org/officeDocument/2006/relationships/oleObject" Target="../embeddings/oleObject188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84.emf"/><Relationship Id="rId17" Type="http://schemas.openxmlformats.org/officeDocument/2006/relationships/oleObject" Target="../embeddings/oleObject186.bin"/><Relationship Id="rId25" Type="http://schemas.openxmlformats.org/officeDocument/2006/relationships/oleObject" Target="../embeddings/oleObject19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86.emf"/><Relationship Id="rId20" Type="http://schemas.openxmlformats.org/officeDocument/2006/relationships/image" Target="../media/image188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81.emf"/><Relationship Id="rId11" Type="http://schemas.openxmlformats.org/officeDocument/2006/relationships/oleObject" Target="../embeddings/oleObject183.bin"/><Relationship Id="rId24" Type="http://schemas.openxmlformats.org/officeDocument/2006/relationships/image" Target="../media/image190.emf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23" Type="http://schemas.openxmlformats.org/officeDocument/2006/relationships/oleObject" Target="../embeddings/oleObject189.bin"/><Relationship Id="rId28" Type="http://schemas.openxmlformats.org/officeDocument/2006/relationships/image" Target="../media/image192.emf"/><Relationship Id="rId10" Type="http://schemas.openxmlformats.org/officeDocument/2006/relationships/image" Target="../media/image183.emf"/><Relationship Id="rId19" Type="http://schemas.openxmlformats.org/officeDocument/2006/relationships/oleObject" Target="../embeddings/oleObject187.bin"/><Relationship Id="rId4" Type="http://schemas.openxmlformats.org/officeDocument/2006/relationships/image" Target="../media/image180.e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85.emf"/><Relationship Id="rId22" Type="http://schemas.openxmlformats.org/officeDocument/2006/relationships/image" Target="../media/image189.emf"/><Relationship Id="rId27" Type="http://schemas.openxmlformats.org/officeDocument/2006/relationships/oleObject" Target="../embeddings/oleObject19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7.bin"/><Relationship Id="rId18" Type="http://schemas.openxmlformats.org/officeDocument/2006/relationships/image" Target="../media/image200.emf"/><Relationship Id="rId26" Type="http://schemas.openxmlformats.org/officeDocument/2006/relationships/image" Target="../media/image204.emf"/><Relationship Id="rId39" Type="http://schemas.openxmlformats.org/officeDocument/2006/relationships/oleObject" Target="../embeddings/oleObject210.bin"/><Relationship Id="rId21" Type="http://schemas.openxmlformats.org/officeDocument/2006/relationships/oleObject" Target="../embeddings/oleObject201.bin"/><Relationship Id="rId34" Type="http://schemas.openxmlformats.org/officeDocument/2006/relationships/image" Target="../media/image208.emf"/><Relationship Id="rId42" Type="http://schemas.openxmlformats.org/officeDocument/2006/relationships/image" Target="../media/image212.emf"/><Relationship Id="rId7" Type="http://schemas.openxmlformats.org/officeDocument/2006/relationships/oleObject" Target="../embeddings/oleObject19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99.emf"/><Relationship Id="rId20" Type="http://schemas.openxmlformats.org/officeDocument/2006/relationships/image" Target="../media/image201.emf"/><Relationship Id="rId29" Type="http://schemas.openxmlformats.org/officeDocument/2006/relationships/oleObject" Target="../embeddings/oleObject205.bin"/><Relationship Id="rId41" Type="http://schemas.openxmlformats.org/officeDocument/2006/relationships/oleObject" Target="../embeddings/oleObject211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94.emf"/><Relationship Id="rId11" Type="http://schemas.openxmlformats.org/officeDocument/2006/relationships/oleObject" Target="../embeddings/oleObject196.bin"/><Relationship Id="rId24" Type="http://schemas.openxmlformats.org/officeDocument/2006/relationships/image" Target="../media/image203.emf"/><Relationship Id="rId32" Type="http://schemas.openxmlformats.org/officeDocument/2006/relationships/image" Target="../media/image207.emf"/><Relationship Id="rId37" Type="http://schemas.openxmlformats.org/officeDocument/2006/relationships/oleObject" Target="../embeddings/oleObject209.bin"/><Relationship Id="rId40" Type="http://schemas.openxmlformats.org/officeDocument/2006/relationships/image" Target="../media/image211.emf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8.bin"/><Relationship Id="rId23" Type="http://schemas.openxmlformats.org/officeDocument/2006/relationships/oleObject" Target="../embeddings/oleObject202.bin"/><Relationship Id="rId28" Type="http://schemas.openxmlformats.org/officeDocument/2006/relationships/image" Target="../media/image205.emf"/><Relationship Id="rId36" Type="http://schemas.openxmlformats.org/officeDocument/2006/relationships/image" Target="../media/image209.emf"/><Relationship Id="rId10" Type="http://schemas.openxmlformats.org/officeDocument/2006/relationships/image" Target="../media/image196.emf"/><Relationship Id="rId19" Type="http://schemas.openxmlformats.org/officeDocument/2006/relationships/oleObject" Target="../embeddings/oleObject200.bin"/><Relationship Id="rId31" Type="http://schemas.openxmlformats.org/officeDocument/2006/relationships/oleObject" Target="../embeddings/oleObject206.bin"/><Relationship Id="rId4" Type="http://schemas.openxmlformats.org/officeDocument/2006/relationships/image" Target="../media/image193.e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98.emf"/><Relationship Id="rId22" Type="http://schemas.openxmlformats.org/officeDocument/2006/relationships/image" Target="../media/image202.emf"/><Relationship Id="rId27" Type="http://schemas.openxmlformats.org/officeDocument/2006/relationships/oleObject" Target="../embeddings/oleObject204.bin"/><Relationship Id="rId30" Type="http://schemas.openxmlformats.org/officeDocument/2006/relationships/image" Target="../media/image206.emf"/><Relationship Id="rId35" Type="http://schemas.openxmlformats.org/officeDocument/2006/relationships/oleObject" Target="../embeddings/oleObject208.bin"/><Relationship Id="rId8" Type="http://schemas.openxmlformats.org/officeDocument/2006/relationships/image" Target="../media/image195.emf"/><Relationship Id="rId3" Type="http://schemas.openxmlformats.org/officeDocument/2006/relationships/oleObject" Target="../embeddings/oleObject192.bin"/><Relationship Id="rId12" Type="http://schemas.openxmlformats.org/officeDocument/2006/relationships/image" Target="../media/image197.emf"/><Relationship Id="rId17" Type="http://schemas.openxmlformats.org/officeDocument/2006/relationships/oleObject" Target="../embeddings/oleObject199.bin"/><Relationship Id="rId25" Type="http://schemas.openxmlformats.org/officeDocument/2006/relationships/oleObject" Target="../embeddings/oleObject203.bin"/><Relationship Id="rId33" Type="http://schemas.openxmlformats.org/officeDocument/2006/relationships/oleObject" Target="../embeddings/oleObject207.bin"/><Relationship Id="rId38" Type="http://schemas.openxmlformats.org/officeDocument/2006/relationships/image" Target="../media/image210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emf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14.emf"/><Relationship Id="rId5" Type="http://schemas.openxmlformats.org/officeDocument/2006/relationships/oleObject" Target="../embeddings/oleObject213.bin"/><Relationship Id="rId10" Type="http://schemas.openxmlformats.org/officeDocument/2006/relationships/image" Target="../media/image216.emf"/><Relationship Id="rId4" Type="http://schemas.openxmlformats.org/officeDocument/2006/relationships/image" Target="../media/image213.emf"/><Relationship Id="rId9" Type="http://schemas.openxmlformats.org/officeDocument/2006/relationships/oleObject" Target="../embeddings/oleObject21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emf"/><Relationship Id="rId13" Type="http://schemas.openxmlformats.org/officeDocument/2006/relationships/oleObject" Target="../embeddings/oleObject221.bin"/><Relationship Id="rId18" Type="http://schemas.openxmlformats.org/officeDocument/2006/relationships/oleObject" Target="../embeddings/oleObject223.bin"/><Relationship Id="rId26" Type="http://schemas.openxmlformats.org/officeDocument/2006/relationships/oleObject" Target="../embeddings/oleObject227.bin"/><Relationship Id="rId3" Type="http://schemas.openxmlformats.org/officeDocument/2006/relationships/oleObject" Target="../embeddings/oleObject216.bin"/><Relationship Id="rId21" Type="http://schemas.openxmlformats.org/officeDocument/2006/relationships/image" Target="../media/image225.emf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221.emf"/><Relationship Id="rId17" Type="http://schemas.openxmlformats.org/officeDocument/2006/relationships/image" Target="../media/image230.jpeg"/><Relationship Id="rId25" Type="http://schemas.openxmlformats.org/officeDocument/2006/relationships/image" Target="../media/image227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23.emf"/><Relationship Id="rId20" Type="http://schemas.openxmlformats.org/officeDocument/2006/relationships/oleObject" Target="../embeddings/oleObject224.bin"/><Relationship Id="rId29" Type="http://schemas.openxmlformats.org/officeDocument/2006/relationships/image" Target="../media/image229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18.emf"/><Relationship Id="rId11" Type="http://schemas.openxmlformats.org/officeDocument/2006/relationships/oleObject" Target="../embeddings/oleObject220.bin"/><Relationship Id="rId24" Type="http://schemas.openxmlformats.org/officeDocument/2006/relationships/oleObject" Target="../embeddings/oleObject226.bin"/><Relationship Id="rId5" Type="http://schemas.openxmlformats.org/officeDocument/2006/relationships/oleObject" Target="../embeddings/oleObject217.bin"/><Relationship Id="rId15" Type="http://schemas.openxmlformats.org/officeDocument/2006/relationships/oleObject" Target="../embeddings/oleObject222.bin"/><Relationship Id="rId23" Type="http://schemas.openxmlformats.org/officeDocument/2006/relationships/image" Target="../media/image226.emf"/><Relationship Id="rId28" Type="http://schemas.openxmlformats.org/officeDocument/2006/relationships/oleObject" Target="../embeddings/oleObject228.bin"/><Relationship Id="rId10" Type="http://schemas.openxmlformats.org/officeDocument/2006/relationships/image" Target="../media/image220.emf"/><Relationship Id="rId19" Type="http://schemas.openxmlformats.org/officeDocument/2006/relationships/image" Target="../media/image224.emf"/><Relationship Id="rId4" Type="http://schemas.openxmlformats.org/officeDocument/2006/relationships/image" Target="../media/image217.emf"/><Relationship Id="rId9" Type="http://schemas.openxmlformats.org/officeDocument/2006/relationships/oleObject" Target="../embeddings/oleObject219.bin"/><Relationship Id="rId14" Type="http://schemas.openxmlformats.org/officeDocument/2006/relationships/image" Target="../media/image222.emf"/><Relationship Id="rId22" Type="http://schemas.openxmlformats.org/officeDocument/2006/relationships/oleObject" Target="../embeddings/oleObject225.bin"/><Relationship Id="rId27" Type="http://schemas.openxmlformats.org/officeDocument/2006/relationships/image" Target="../media/image228.emf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4.bin"/><Relationship Id="rId18" Type="http://schemas.openxmlformats.org/officeDocument/2006/relationships/image" Target="../media/image238.emf"/><Relationship Id="rId26" Type="http://schemas.openxmlformats.org/officeDocument/2006/relationships/image" Target="../media/image242.emf"/><Relationship Id="rId39" Type="http://schemas.openxmlformats.org/officeDocument/2006/relationships/oleObject" Target="../embeddings/oleObject247.bin"/><Relationship Id="rId21" Type="http://schemas.openxmlformats.org/officeDocument/2006/relationships/oleObject" Target="../embeddings/oleObject238.bin"/><Relationship Id="rId34" Type="http://schemas.openxmlformats.org/officeDocument/2006/relationships/image" Target="../media/image246.emf"/><Relationship Id="rId42" Type="http://schemas.openxmlformats.org/officeDocument/2006/relationships/image" Target="../media/image250.emf"/><Relationship Id="rId47" Type="http://schemas.openxmlformats.org/officeDocument/2006/relationships/oleObject" Target="../embeddings/oleObject251.bin"/><Relationship Id="rId50" Type="http://schemas.openxmlformats.org/officeDocument/2006/relationships/image" Target="../media/image254.emf"/><Relationship Id="rId7" Type="http://schemas.openxmlformats.org/officeDocument/2006/relationships/oleObject" Target="../embeddings/oleObject23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37.emf"/><Relationship Id="rId29" Type="http://schemas.openxmlformats.org/officeDocument/2006/relationships/oleObject" Target="../embeddings/oleObject242.bin"/><Relationship Id="rId11" Type="http://schemas.openxmlformats.org/officeDocument/2006/relationships/oleObject" Target="../embeddings/oleObject233.bin"/><Relationship Id="rId24" Type="http://schemas.openxmlformats.org/officeDocument/2006/relationships/image" Target="../media/image241.emf"/><Relationship Id="rId32" Type="http://schemas.openxmlformats.org/officeDocument/2006/relationships/image" Target="../media/image245.emf"/><Relationship Id="rId37" Type="http://schemas.openxmlformats.org/officeDocument/2006/relationships/oleObject" Target="../embeddings/oleObject246.bin"/><Relationship Id="rId40" Type="http://schemas.openxmlformats.org/officeDocument/2006/relationships/image" Target="../media/image249.emf"/><Relationship Id="rId45" Type="http://schemas.openxmlformats.org/officeDocument/2006/relationships/oleObject" Target="../embeddings/oleObject250.bin"/><Relationship Id="rId53" Type="http://schemas.openxmlformats.org/officeDocument/2006/relationships/oleObject" Target="../embeddings/oleObject254.bin"/><Relationship Id="rId5" Type="http://schemas.openxmlformats.org/officeDocument/2006/relationships/oleObject" Target="../embeddings/oleObject230.bin"/><Relationship Id="rId10" Type="http://schemas.openxmlformats.org/officeDocument/2006/relationships/image" Target="../media/image234.emf"/><Relationship Id="rId19" Type="http://schemas.openxmlformats.org/officeDocument/2006/relationships/oleObject" Target="../embeddings/oleObject237.bin"/><Relationship Id="rId31" Type="http://schemas.openxmlformats.org/officeDocument/2006/relationships/oleObject" Target="../embeddings/oleObject243.bin"/><Relationship Id="rId44" Type="http://schemas.openxmlformats.org/officeDocument/2006/relationships/image" Target="../media/image251.emf"/><Relationship Id="rId52" Type="http://schemas.openxmlformats.org/officeDocument/2006/relationships/image" Target="../media/image255.emf"/><Relationship Id="rId4" Type="http://schemas.openxmlformats.org/officeDocument/2006/relationships/image" Target="../media/image231.emf"/><Relationship Id="rId9" Type="http://schemas.openxmlformats.org/officeDocument/2006/relationships/oleObject" Target="../embeddings/oleObject232.bin"/><Relationship Id="rId14" Type="http://schemas.openxmlformats.org/officeDocument/2006/relationships/image" Target="../media/image236.emf"/><Relationship Id="rId22" Type="http://schemas.openxmlformats.org/officeDocument/2006/relationships/image" Target="../media/image240.emf"/><Relationship Id="rId27" Type="http://schemas.openxmlformats.org/officeDocument/2006/relationships/oleObject" Target="../embeddings/oleObject241.bin"/><Relationship Id="rId30" Type="http://schemas.openxmlformats.org/officeDocument/2006/relationships/image" Target="../media/image244.emf"/><Relationship Id="rId35" Type="http://schemas.openxmlformats.org/officeDocument/2006/relationships/oleObject" Target="../embeddings/oleObject245.bin"/><Relationship Id="rId43" Type="http://schemas.openxmlformats.org/officeDocument/2006/relationships/oleObject" Target="../embeddings/oleObject249.bin"/><Relationship Id="rId48" Type="http://schemas.openxmlformats.org/officeDocument/2006/relationships/image" Target="../media/image253.emf"/><Relationship Id="rId8" Type="http://schemas.openxmlformats.org/officeDocument/2006/relationships/image" Target="../media/image233.emf"/><Relationship Id="rId51" Type="http://schemas.openxmlformats.org/officeDocument/2006/relationships/oleObject" Target="../embeddings/oleObject253.bin"/><Relationship Id="rId3" Type="http://schemas.openxmlformats.org/officeDocument/2006/relationships/oleObject" Target="../embeddings/oleObject229.bin"/><Relationship Id="rId12" Type="http://schemas.openxmlformats.org/officeDocument/2006/relationships/image" Target="../media/image235.emf"/><Relationship Id="rId17" Type="http://schemas.openxmlformats.org/officeDocument/2006/relationships/oleObject" Target="../embeddings/oleObject236.bin"/><Relationship Id="rId25" Type="http://schemas.openxmlformats.org/officeDocument/2006/relationships/oleObject" Target="../embeddings/oleObject240.bin"/><Relationship Id="rId33" Type="http://schemas.openxmlformats.org/officeDocument/2006/relationships/oleObject" Target="../embeddings/oleObject244.bin"/><Relationship Id="rId38" Type="http://schemas.openxmlformats.org/officeDocument/2006/relationships/image" Target="../media/image248.emf"/><Relationship Id="rId46" Type="http://schemas.openxmlformats.org/officeDocument/2006/relationships/image" Target="../media/image252.emf"/><Relationship Id="rId20" Type="http://schemas.openxmlformats.org/officeDocument/2006/relationships/image" Target="../media/image239.emf"/><Relationship Id="rId41" Type="http://schemas.openxmlformats.org/officeDocument/2006/relationships/oleObject" Target="../embeddings/oleObject248.bin"/><Relationship Id="rId54" Type="http://schemas.openxmlformats.org/officeDocument/2006/relationships/image" Target="../media/image256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32.emf"/><Relationship Id="rId15" Type="http://schemas.openxmlformats.org/officeDocument/2006/relationships/oleObject" Target="../embeddings/oleObject235.bin"/><Relationship Id="rId23" Type="http://schemas.openxmlformats.org/officeDocument/2006/relationships/oleObject" Target="../embeddings/oleObject239.bin"/><Relationship Id="rId28" Type="http://schemas.openxmlformats.org/officeDocument/2006/relationships/image" Target="../media/image243.emf"/><Relationship Id="rId36" Type="http://schemas.openxmlformats.org/officeDocument/2006/relationships/image" Target="../media/image247.emf"/><Relationship Id="rId49" Type="http://schemas.openxmlformats.org/officeDocument/2006/relationships/oleObject" Target="../embeddings/oleObject25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emf"/><Relationship Id="rId13" Type="http://schemas.openxmlformats.org/officeDocument/2006/relationships/image" Target="../media/image261.emf"/><Relationship Id="rId18" Type="http://schemas.openxmlformats.org/officeDocument/2006/relationships/oleObject" Target="../embeddings/oleObject262.bin"/><Relationship Id="rId26" Type="http://schemas.openxmlformats.org/officeDocument/2006/relationships/oleObject" Target="../embeddings/oleObject266.bin"/><Relationship Id="rId3" Type="http://schemas.openxmlformats.org/officeDocument/2006/relationships/oleObject" Target="../embeddings/oleObject255.bin"/><Relationship Id="rId21" Type="http://schemas.openxmlformats.org/officeDocument/2006/relationships/image" Target="../media/image265.emf"/><Relationship Id="rId7" Type="http://schemas.openxmlformats.org/officeDocument/2006/relationships/oleObject" Target="../embeddings/oleObject257.bin"/><Relationship Id="rId12" Type="http://schemas.openxmlformats.org/officeDocument/2006/relationships/oleObject" Target="../embeddings/oleObject259.bin"/><Relationship Id="rId17" Type="http://schemas.openxmlformats.org/officeDocument/2006/relationships/image" Target="../media/image263.emf"/><Relationship Id="rId25" Type="http://schemas.openxmlformats.org/officeDocument/2006/relationships/image" Target="../media/image267.e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61.bin"/><Relationship Id="rId20" Type="http://schemas.openxmlformats.org/officeDocument/2006/relationships/oleObject" Target="../embeddings/oleObject263.bin"/><Relationship Id="rId29" Type="http://schemas.openxmlformats.org/officeDocument/2006/relationships/image" Target="../media/image269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58.emf"/><Relationship Id="rId11" Type="http://schemas.openxmlformats.org/officeDocument/2006/relationships/image" Target="../media/image270.emf"/><Relationship Id="rId24" Type="http://schemas.openxmlformats.org/officeDocument/2006/relationships/oleObject" Target="../embeddings/oleObject265.bin"/><Relationship Id="rId5" Type="http://schemas.openxmlformats.org/officeDocument/2006/relationships/oleObject" Target="../embeddings/oleObject256.bin"/><Relationship Id="rId15" Type="http://schemas.openxmlformats.org/officeDocument/2006/relationships/image" Target="../media/image262.emf"/><Relationship Id="rId23" Type="http://schemas.openxmlformats.org/officeDocument/2006/relationships/image" Target="../media/image266.emf"/><Relationship Id="rId28" Type="http://schemas.openxmlformats.org/officeDocument/2006/relationships/oleObject" Target="../embeddings/oleObject267.bin"/><Relationship Id="rId10" Type="http://schemas.openxmlformats.org/officeDocument/2006/relationships/image" Target="../media/image260.emf"/><Relationship Id="rId19" Type="http://schemas.openxmlformats.org/officeDocument/2006/relationships/image" Target="../media/image264.emf"/><Relationship Id="rId4" Type="http://schemas.openxmlformats.org/officeDocument/2006/relationships/image" Target="../media/image257.emf"/><Relationship Id="rId9" Type="http://schemas.openxmlformats.org/officeDocument/2006/relationships/oleObject" Target="../embeddings/oleObject258.bin"/><Relationship Id="rId14" Type="http://schemas.openxmlformats.org/officeDocument/2006/relationships/oleObject" Target="../embeddings/oleObject260.bin"/><Relationship Id="rId22" Type="http://schemas.openxmlformats.org/officeDocument/2006/relationships/oleObject" Target="../embeddings/oleObject264.bin"/><Relationship Id="rId27" Type="http://schemas.openxmlformats.org/officeDocument/2006/relationships/image" Target="../media/image268.e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6.wmf"/><Relationship Id="rId26" Type="http://schemas.openxmlformats.org/officeDocument/2006/relationships/image" Target="../media/image20.wmf"/><Relationship Id="rId21" Type="http://schemas.openxmlformats.org/officeDocument/2006/relationships/oleObject" Target="../embeddings/oleObject18.bin"/><Relationship Id="rId34" Type="http://schemas.openxmlformats.org/officeDocument/2006/relationships/image" Target="../media/image24.wmf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33" Type="http://schemas.openxmlformats.org/officeDocument/2006/relationships/oleObject" Target="../embeddings/oleObject24.bin"/><Relationship Id="rId38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29" Type="http://schemas.openxmlformats.org/officeDocument/2006/relationships/oleObject" Target="../embeddings/oleObject2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19.wmf"/><Relationship Id="rId32" Type="http://schemas.openxmlformats.org/officeDocument/2006/relationships/image" Target="../media/image23.wmf"/><Relationship Id="rId37" Type="http://schemas.openxmlformats.org/officeDocument/2006/relationships/oleObject" Target="../embeddings/oleObject26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1.wmf"/><Relationship Id="rId36" Type="http://schemas.openxmlformats.org/officeDocument/2006/relationships/image" Target="../media/image25.wmf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3.bin"/><Relationship Id="rId4" Type="http://schemas.openxmlformats.org/officeDocument/2006/relationships/image" Target="../media/image9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22.wmf"/><Relationship Id="rId35" Type="http://schemas.openxmlformats.org/officeDocument/2006/relationships/oleObject" Target="../embeddings/oleObject25.bin"/><Relationship Id="rId8" Type="http://schemas.openxmlformats.org/officeDocument/2006/relationships/image" Target="../media/image11.emf"/><Relationship Id="rId3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37.w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40.jpeg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3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3.wmf"/><Relationship Id="rId26" Type="http://schemas.openxmlformats.org/officeDocument/2006/relationships/image" Target="../media/image57.wmf"/><Relationship Id="rId39" Type="http://schemas.openxmlformats.org/officeDocument/2006/relationships/oleObject" Target="../embeddings/oleObject63.bin"/><Relationship Id="rId21" Type="http://schemas.openxmlformats.org/officeDocument/2006/relationships/oleObject" Target="../embeddings/oleObject54.bin"/><Relationship Id="rId34" Type="http://schemas.openxmlformats.org/officeDocument/2006/relationships/image" Target="../media/image61.wmf"/><Relationship Id="rId42" Type="http://schemas.openxmlformats.org/officeDocument/2006/relationships/image" Target="../media/image65.wmf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29" Type="http://schemas.openxmlformats.org/officeDocument/2006/relationships/oleObject" Target="../embeddings/oleObject58.bin"/><Relationship Id="rId41" Type="http://schemas.openxmlformats.org/officeDocument/2006/relationships/oleObject" Target="../embeddings/oleObject64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56.wmf"/><Relationship Id="rId32" Type="http://schemas.openxmlformats.org/officeDocument/2006/relationships/image" Target="../media/image60.wmf"/><Relationship Id="rId37" Type="http://schemas.openxmlformats.org/officeDocument/2006/relationships/oleObject" Target="../embeddings/oleObject62.bin"/><Relationship Id="rId40" Type="http://schemas.openxmlformats.org/officeDocument/2006/relationships/image" Target="../media/image64.w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28" Type="http://schemas.openxmlformats.org/officeDocument/2006/relationships/image" Target="../media/image58.wmf"/><Relationship Id="rId36" Type="http://schemas.openxmlformats.org/officeDocument/2006/relationships/image" Target="../media/image62.wmf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53.bin"/><Relationship Id="rId31" Type="http://schemas.openxmlformats.org/officeDocument/2006/relationships/oleObject" Target="../embeddings/oleObject59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57.bin"/><Relationship Id="rId30" Type="http://schemas.openxmlformats.org/officeDocument/2006/relationships/image" Target="../media/image59.wmf"/><Relationship Id="rId35" Type="http://schemas.openxmlformats.org/officeDocument/2006/relationships/oleObject" Target="../embeddings/oleObject61.bin"/><Relationship Id="rId8" Type="http://schemas.openxmlformats.org/officeDocument/2006/relationships/image" Target="../media/image48.wmf"/><Relationship Id="rId3" Type="http://schemas.openxmlformats.org/officeDocument/2006/relationships/oleObject" Target="../embeddings/oleObject45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6.bin"/><Relationship Id="rId33" Type="http://schemas.openxmlformats.org/officeDocument/2006/relationships/oleObject" Target="../embeddings/oleObject60.bin"/><Relationship Id="rId38" Type="http://schemas.openxmlformats.org/officeDocument/2006/relationships/image" Target="../media/image6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21508" y="252691"/>
            <a:ext cx="2042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1.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光波的波速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955675" y="1000108"/>
            <a:ext cx="35878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光波在真空中的传播速度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971550" y="2712725"/>
            <a:ext cx="17235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介质折射率</a:t>
            </a:r>
          </a:p>
        </p:txBody>
      </p:sp>
      <p:graphicFrame>
        <p:nvGraphicFramePr>
          <p:cNvPr id="28" name="Object 20"/>
          <p:cNvGraphicFramePr>
            <a:graphicFrameLocks noChangeAspect="1"/>
          </p:cNvGraphicFramePr>
          <p:nvPr/>
        </p:nvGraphicFramePr>
        <p:xfrm>
          <a:off x="928662" y="1604649"/>
          <a:ext cx="8051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4" imgW="4025880" imgH="482400" progId="Equation.DSMT4">
                  <p:embed/>
                </p:oleObj>
              </mc:Choice>
              <mc:Fallback>
                <p:oleObj name="Equation" r:id="rId4" imgW="4025880" imgH="4824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604649"/>
                        <a:ext cx="8051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1"/>
          <p:cNvGraphicFramePr>
            <a:graphicFrameLocks noChangeAspect="1"/>
          </p:cNvGraphicFramePr>
          <p:nvPr/>
        </p:nvGraphicFramePr>
        <p:xfrm>
          <a:off x="2000232" y="3104847"/>
          <a:ext cx="3733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Equation" r:id="rId6" imgW="1866600" imgH="482400" progId="Equation.DSMT4">
                  <p:embed/>
                </p:oleObj>
              </mc:Choice>
              <mc:Fallback>
                <p:oleObj name="Equation" r:id="rId6" imgW="1866600" imgH="4824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3104847"/>
                        <a:ext cx="3733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50864" y="4500570"/>
            <a:ext cx="45291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2.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光波的相干条件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379558" y="5125641"/>
            <a:ext cx="6192838" cy="130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sz="2200" b="1" dirty="0">
                <a:latin typeface="楷体" pitchFamily="49" charset="-122"/>
                <a:ea typeface="楷体" pitchFamily="49" charset="-122"/>
              </a:rPr>
              <a:t>(1) </a:t>
            </a:r>
            <a:r>
              <a:rPr kumimoji="1" lang="zh-CN" altLang="en-US" sz="2200" b="1" dirty="0">
                <a:latin typeface="楷体" pitchFamily="49" charset="-122"/>
                <a:ea typeface="楷体" pitchFamily="49" charset="-122"/>
              </a:rPr>
              <a:t>光波的频率相同； </a:t>
            </a:r>
          </a:p>
          <a:p>
            <a:pPr algn="l">
              <a:lnSpc>
                <a:spcPct val="125000"/>
              </a:lnSpc>
            </a:pPr>
            <a:r>
              <a:rPr kumimoji="1" lang="en-US" altLang="zh-CN" sz="2200" b="1" dirty="0">
                <a:latin typeface="楷体" pitchFamily="49" charset="-122"/>
                <a:ea typeface="楷体" pitchFamily="49" charset="-122"/>
              </a:rPr>
              <a:t>(2) </a:t>
            </a:r>
            <a:r>
              <a:rPr kumimoji="1" lang="zh-CN" altLang="en-US" sz="2200" b="1" dirty="0">
                <a:latin typeface="楷体" pitchFamily="49" charset="-122"/>
                <a:ea typeface="楷体" pitchFamily="49" charset="-122"/>
              </a:rPr>
              <a:t>光矢量振动方向平行，且振幅相差不大；</a:t>
            </a:r>
          </a:p>
          <a:p>
            <a:pPr algn="l">
              <a:lnSpc>
                <a:spcPct val="125000"/>
              </a:lnSpc>
            </a:pPr>
            <a:r>
              <a:rPr kumimoji="1" lang="en-US" altLang="zh-CN" sz="2200" b="1" dirty="0">
                <a:latin typeface="楷体" pitchFamily="49" charset="-122"/>
                <a:ea typeface="楷体" pitchFamily="49" charset="-122"/>
              </a:rPr>
              <a:t>(3) </a:t>
            </a:r>
            <a:r>
              <a:rPr kumimoji="1" lang="zh-CN" altLang="en-US" sz="2200" b="1" dirty="0">
                <a:latin typeface="楷体" pitchFamily="49" charset="-122"/>
                <a:ea typeface="楷体" pitchFamily="49" charset="-122"/>
              </a:rPr>
              <a:t>光波之间的相位差恒定</a:t>
            </a:r>
            <a:r>
              <a:rPr kumimoji="1" lang="en-US" altLang="zh-CN" sz="22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  <p:bldP spid="1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7624733" y="2760642"/>
            <a:ext cx="0" cy="971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 flipV="1">
            <a:off x="6538883" y="3736955"/>
            <a:ext cx="10779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71472" y="395567"/>
            <a:ext cx="26217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）劈尖干涉</a:t>
            </a:r>
          </a:p>
        </p:txBody>
      </p:sp>
      <p:pic>
        <p:nvPicPr>
          <p:cNvPr id="7" name="Picture 4" descr="d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5758" y="1214422"/>
            <a:ext cx="2820988" cy="3222625"/>
          </a:xfrm>
          <a:prstGeom prst="rect">
            <a:avLst/>
          </a:prstGeom>
          <a:noFill/>
          <a:ln w="9525">
            <a:solidFill>
              <a:srgbClr val="B2B2B2">
                <a:alpha val="39999"/>
              </a:srgbClr>
            </a:solidFill>
            <a:miter lim="800000"/>
            <a:headEnd/>
            <a:tailEnd/>
          </a:ln>
        </p:spPr>
      </p:pic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154833" y="2605067"/>
            <a:ext cx="939800" cy="158750"/>
          </a:xfrm>
          <a:prstGeom prst="ellipse">
            <a:avLst/>
          </a:prstGeom>
          <a:solidFill>
            <a:srgbClr val="006699">
              <a:alpha val="47842"/>
            </a:srgbClr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7153246" y="2087542"/>
            <a:ext cx="0" cy="6111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8094633" y="2085955"/>
            <a:ext cx="0" cy="6111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5551458" y="3414692"/>
            <a:ext cx="1035050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5535583" y="3736955"/>
            <a:ext cx="10779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537171" y="3740130"/>
            <a:ext cx="1063625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6572221" y="3416280"/>
            <a:ext cx="7286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780183" y="3416280"/>
            <a:ext cx="104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781771" y="3735367"/>
            <a:ext cx="104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6596033" y="4065567"/>
            <a:ext cx="1360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6778596" y="4065567"/>
            <a:ext cx="9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7299296" y="2744767"/>
            <a:ext cx="0" cy="684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7299296" y="2954317"/>
            <a:ext cx="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7627908" y="2947967"/>
            <a:ext cx="0" cy="103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V="1">
            <a:off x="7951758" y="2743180"/>
            <a:ext cx="0" cy="131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7951758" y="2952730"/>
            <a:ext cx="0" cy="103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7300883" y="3424217"/>
            <a:ext cx="0" cy="163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7300883" y="4319567"/>
            <a:ext cx="0" cy="103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7623146" y="3729017"/>
            <a:ext cx="0" cy="1323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7624733" y="4319567"/>
            <a:ext cx="0" cy="103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7951758" y="4062392"/>
            <a:ext cx="0" cy="989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7954933" y="4321155"/>
            <a:ext cx="0" cy="103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6524596" y="3378180"/>
            <a:ext cx="144462" cy="720725"/>
          </a:xfrm>
          <a:prstGeom prst="ellipse">
            <a:avLst/>
          </a:prstGeom>
          <a:solidFill>
            <a:srgbClr val="006699">
              <a:alpha val="47842"/>
            </a:srgbClr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 rot="2646194">
            <a:off x="6989733" y="3579792"/>
            <a:ext cx="1296988" cy="144463"/>
          </a:xfrm>
          <a:prstGeom prst="rect">
            <a:avLst/>
          </a:prstGeom>
          <a:solidFill>
            <a:srgbClr val="00CC99">
              <a:alpha val="47842"/>
            </a:srgbClr>
          </a:solidFill>
          <a:ln w="9525">
            <a:solidFill>
              <a:srgbClr val="00CC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7297708" y="4594205"/>
            <a:ext cx="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 flipV="1">
            <a:off x="7626321" y="4587855"/>
            <a:ext cx="0" cy="103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7950171" y="4592617"/>
            <a:ext cx="0" cy="103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 flipV="1">
            <a:off x="7042121" y="5052992"/>
            <a:ext cx="1150937" cy="144463"/>
          </a:xfrm>
          <a:prstGeom prst="rect">
            <a:avLst/>
          </a:prstGeom>
          <a:solidFill>
            <a:srgbClr val="00B0F0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 rot="20580000">
            <a:off x="6081683" y="3549630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 rot="21120000">
            <a:off x="6081683" y="3889355"/>
            <a:ext cx="144463" cy="7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6034058" y="373695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 rot="21128439" flipV="1">
            <a:off x="7032596" y="4895830"/>
            <a:ext cx="1162050" cy="69850"/>
          </a:xfrm>
          <a:prstGeom prst="rect">
            <a:avLst/>
          </a:prstGeom>
          <a:solidFill>
            <a:srgbClr val="00B0F0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50" name="AutoShape 47"/>
          <p:cNvSpPr>
            <a:spLocks noChangeArrowheads="1"/>
          </p:cNvSpPr>
          <p:nvPr/>
        </p:nvSpPr>
        <p:spPr bwMode="auto">
          <a:xfrm flipH="1">
            <a:off x="7038946" y="4878367"/>
            <a:ext cx="1158875" cy="173038"/>
          </a:xfrm>
          <a:prstGeom prst="rtTriangle">
            <a:avLst/>
          </a:prstGeom>
          <a:solidFill>
            <a:schemeClr val="bg1">
              <a:alpha val="52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pic>
        <p:nvPicPr>
          <p:cNvPr id="51" name="Picture 48" descr="Image1247"/>
          <p:cNvPicPr>
            <a:picLocks noChangeAspect="1" noChangeArrowheads="1"/>
          </p:cNvPicPr>
          <p:nvPr/>
        </p:nvPicPr>
        <p:blipFill>
          <a:blip r:embed="rId4"/>
          <a:srcRect l="15993" t="2289" r="1936" b="50348"/>
          <a:stretch>
            <a:fillRect/>
          </a:stretch>
        </p:blipFill>
        <p:spPr bwMode="auto">
          <a:xfrm>
            <a:off x="6838921" y="571480"/>
            <a:ext cx="1547812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861983" y="5468999"/>
            <a:ext cx="554196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125000"/>
              </a:lnSpc>
              <a:spcBef>
                <a:spcPct val="50000"/>
              </a:spcBef>
              <a:buFontTx/>
              <a:buAutoNum type="arabicParenBoth"/>
            </a:pP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劈尖棱处是一个暗条纹</a:t>
            </a: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714348" y="4929198"/>
            <a:ext cx="18229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SzPct val="100000"/>
              <a:buFont typeface="Wingdings" pitchFamily="2" charset="2"/>
              <a:buChar char="Ø"/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条纹特征</a:t>
            </a: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861983" y="6018274"/>
            <a:ext cx="806773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(2)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劈尖干涉的等厚条纹是一些平行于棱的等间距直条纹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graphicFrame>
        <p:nvGraphicFramePr>
          <p:cNvPr id="112651" name="Object 11"/>
          <p:cNvGraphicFramePr>
            <a:graphicFrameLocks noChangeAspect="1"/>
          </p:cNvGraphicFramePr>
          <p:nvPr/>
        </p:nvGraphicFramePr>
        <p:xfrm>
          <a:off x="6461140" y="3065428"/>
          <a:ext cx="254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4" name="Equation" r:id="rId5" imgW="253800" imgH="291960" progId="Equation.DSMT4">
                  <p:embed/>
                </p:oleObj>
              </mc:Choice>
              <mc:Fallback>
                <p:oleObj name="Equation" r:id="rId5" imgW="253800" imgH="291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40" y="3065428"/>
                        <a:ext cx="2540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2" name="Object 12"/>
          <p:cNvGraphicFramePr>
            <a:graphicFrameLocks noChangeAspect="1"/>
          </p:cNvGraphicFramePr>
          <p:nvPr/>
        </p:nvGraphicFramePr>
        <p:xfrm>
          <a:off x="8215338" y="4071908"/>
          <a:ext cx="368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5" name="Equation" r:id="rId7" imgW="368280" imgH="291960" progId="Equation.DSMT4">
                  <p:embed/>
                </p:oleObj>
              </mc:Choice>
              <mc:Fallback>
                <p:oleObj name="Equation" r:id="rId7" imgW="368280" imgH="291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5338" y="4071908"/>
                        <a:ext cx="3683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3" name="Object 13"/>
          <p:cNvGraphicFramePr>
            <a:graphicFrameLocks noChangeAspect="1"/>
          </p:cNvGraphicFramePr>
          <p:nvPr/>
        </p:nvGraphicFramePr>
        <p:xfrm>
          <a:off x="8178828" y="4857726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6" name="Equation" r:id="rId9" imgW="393480" imgH="304560" progId="Equation.DSMT4">
                  <p:embed/>
                </p:oleObj>
              </mc:Choice>
              <mc:Fallback>
                <p:oleObj name="Equation" r:id="rId9" imgW="393480" imgH="304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8828" y="4857726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4" name="Object 14"/>
          <p:cNvGraphicFramePr>
            <a:graphicFrameLocks noChangeAspect="1"/>
          </p:cNvGraphicFramePr>
          <p:nvPr/>
        </p:nvGraphicFramePr>
        <p:xfrm>
          <a:off x="5219706" y="3571844"/>
          <a:ext cx="2809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7" name="Equation" r:id="rId11" imgW="139680" imgH="177480" progId="Equation.DSMT4">
                  <p:embed/>
                </p:oleObj>
              </mc:Choice>
              <mc:Fallback>
                <p:oleObj name="Equation" r:id="rId11" imgW="139680" imgH="177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6" y="3571844"/>
                        <a:ext cx="28098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6" name="Object 16"/>
          <p:cNvGraphicFramePr>
            <a:graphicFrameLocks noChangeAspect="1"/>
          </p:cNvGraphicFramePr>
          <p:nvPr/>
        </p:nvGraphicFramePr>
        <p:xfrm>
          <a:off x="7500958" y="2279610"/>
          <a:ext cx="254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8" name="Equation" r:id="rId13" imgW="253800" imgH="291960" progId="Equation.DSMT4">
                  <p:embed/>
                </p:oleObj>
              </mc:Choice>
              <mc:Fallback>
                <p:oleObj name="Equation" r:id="rId13" imgW="253800" imgH="2919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58" y="2279610"/>
                        <a:ext cx="2540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7" name="Object 17"/>
          <p:cNvGraphicFramePr>
            <a:graphicFrameLocks noChangeAspect="1"/>
          </p:cNvGraphicFramePr>
          <p:nvPr/>
        </p:nvGraphicFramePr>
        <p:xfrm>
          <a:off x="6696092" y="471485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9" name="Equation" r:id="rId15" imgW="304560" imgH="304560" progId="Equation.DSMT4">
                  <p:embed/>
                </p:oleObj>
              </mc:Choice>
              <mc:Fallback>
                <p:oleObj name="Equation" r:id="rId15" imgW="304560" imgH="3045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92" y="471485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8" name="Object 18"/>
          <p:cNvGraphicFramePr>
            <a:graphicFrameLocks noChangeAspect="1"/>
          </p:cNvGraphicFramePr>
          <p:nvPr/>
        </p:nvGraphicFramePr>
        <p:xfrm>
          <a:off x="6734192" y="5072040"/>
          <a:ext cx="266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0" name="Equation" r:id="rId17" imgW="266400" imgH="291960" progId="Equation.DSMT4">
                  <p:embed/>
                </p:oleObj>
              </mc:Choice>
              <mc:Fallback>
                <p:oleObj name="Equation" r:id="rId17" imgW="266400" imgH="2919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192" y="5072040"/>
                        <a:ext cx="266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0" name="Object 10"/>
          <p:cNvGraphicFramePr>
            <a:graphicFrameLocks noChangeAspect="1"/>
          </p:cNvGraphicFramePr>
          <p:nvPr/>
        </p:nvGraphicFramePr>
        <p:xfrm>
          <a:off x="5468938" y="3619463"/>
          <a:ext cx="230187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1" name="Equation" r:id="rId19" imgW="114120" imgH="126720" progId="Equation.DSMT4">
                  <p:embed/>
                </p:oleObj>
              </mc:Choice>
              <mc:Fallback>
                <p:oleObj name="Equation" r:id="rId19" imgW="114120" imgH="126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938" y="3619463"/>
                        <a:ext cx="230187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8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2" grpId="0" autoUpdateAnimBg="0"/>
      <p:bldP spid="53" grpId="0"/>
      <p:bldP spid="5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736600" y="500042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(3)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两相邻明条纹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(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或暗条纹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)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对应的厚度差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 </a:t>
            </a:r>
          </a:p>
        </p:txBody>
      </p:sp>
      <p:sp>
        <p:nvSpPr>
          <p:cNvPr id="6" name="Line 40"/>
          <p:cNvSpPr>
            <a:spLocks noChangeAspect="1" noChangeShapeType="1"/>
          </p:cNvSpPr>
          <p:nvPr/>
        </p:nvSpPr>
        <p:spPr bwMode="auto">
          <a:xfrm>
            <a:off x="6600825" y="3351192"/>
            <a:ext cx="148431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7" name="Line 41"/>
          <p:cNvSpPr>
            <a:spLocks noChangeShapeType="1"/>
          </p:cNvSpPr>
          <p:nvPr/>
        </p:nvSpPr>
        <p:spPr bwMode="auto">
          <a:xfrm>
            <a:off x="8012113" y="2928917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sm"/>
            <a:tailEnd type="triangle" w="sm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8" name="Line 42"/>
          <p:cNvSpPr>
            <a:spLocks noChangeShapeType="1"/>
          </p:cNvSpPr>
          <p:nvPr/>
        </p:nvSpPr>
        <p:spPr bwMode="auto">
          <a:xfrm flipV="1">
            <a:off x="8012113" y="3346429"/>
            <a:ext cx="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sm"/>
            <a:tailEnd type="triangle" w="sm" len="lg"/>
          </a:ln>
        </p:spPr>
        <p:txBody>
          <a:bodyPr/>
          <a:lstStyle/>
          <a:p>
            <a:endParaRPr lang="zh-CN" altLang="en-US" sz="2400" b="1"/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5203825" y="1958954"/>
            <a:ext cx="2392363" cy="1663700"/>
            <a:chOff x="2018" y="2659"/>
            <a:chExt cx="1507" cy="1048"/>
          </a:xfrm>
        </p:grpSpPr>
        <p:sp>
          <p:nvSpPr>
            <p:cNvPr id="18" name="AutoShape 52"/>
            <p:cNvSpPr>
              <a:spLocks noChangeArrowheads="1"/>
            </p:cNvSpPr>
            <p:nvPr/>
          </p:nvSpPr>
          <p:spPr bwMode="auto">
            <a:xfrm rot="16200000">
              <a:off x="2697" y="2863"/>
              <a:ext cx="304" cy="1353"/>
            </a:xfrm>
            <a:prstGeom prst="rtTriangle">
              <a:avLst/>
            </a:prstGeom>
            <a:solidFill>
              <a:srgbClr val="0070C0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 dirty="0"/>
            </a:p>
          </p:txBody>
        </p:sp>
        <p:sp>
          <p:nvSpPr>
            <p:cNvPr id="17" name="AutoShape 51"/>
            <p:cNvSpPr>
              <a:spLocks noChangeArrowheads="1"/>
            </p:cNvSpPr>
            <p:nvPr/>
          </p:nvSpPr>
          <p:spPr bwMode="auto">
            <a:xfrm rot="3980816">
              <a:off x="2172" y="2505"/>
              <a:ext cx="1048" cy="1356"/>
            </a:xfrm>
            <a:prstGeom prst="parallelogram">
              <a:avLst>
                <a:gd name="adj" fmla="val 25000"/>
              </a:avLst>
            </a:prstGeom>
            <a:solidFill>
              <a:srgbClr val="0070C0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zh-CN" altLang="zh-CN"/>
            </a:p>
          </p:txBody>
        </p:sp>
      </p:grpSp>
      <p:sp>
        <p:nvSpPr>
          <p:cNvPr id="22" name="Line 56"/>
          <p:cNvSpPr>
            <a:spLocks noChangeAspect="1" noChangeShapeType="1"/>
          </p:cNvSpPr>
          <p:nvPr/>
        </p:nvSpPr>
        <p:spPr bwMode="auto">
          <a:xfrm>
            <a:off x="4987925" y="2462192"/>
            <a:ext cx="496888" cy="11334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5348288" y="2030392"/>
            <a:ext cx="2008187" cy="1481137"/>
            <a:chOff x="2109" y="2704"/>
            <a:chExt cx="1265" cy="933"/>
          </a:xfrm>
        </p:grpSpPr>
        <p:sp>
          <p:nvSpPr>
            <p:cNvPr id="24" name="Line 58"/>
            <p:cNvSpPr>
              <a:spLocks noChangeAspect="1" noChangeShapeType="1"/>
            </p:cNvSpPr>
            <p:nvPr/>
          </p:nvSpPr>
          <p:spPr bwMode="auto">
            <a:xfrm>
              <a:off x="2351" y="2865"/>
              <a:ext cx="313" cy="71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59"/>
            <p:cNvSpPr>
              <a:spLocks noChangeAspect="1" noChangeShapeType="1"/>
            </p:cNvSpPr>
            <p:nvPr/>
          </p:nvSpPr>
          <p:spPr bwMode="auto">
            <a:xfrm>
              <a:off x="2819" y="2756"/>
              <a:ext cx="313" cy="71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60"/>
            <p:cNvSpPr>
              <a:spLocks noChangeAspect="1" noChangeShapeType="1"/>
            </p:cNvSpPr>
            <p:nvPr/>
          </p:nvSpPr>
          <p:spPr bwMode="auto">
            <a:xfrm>
              <a:off x="2109" y="2923"/>
              <a:ext cx="313" cy="71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61"/>
            <p:cNvSpPr>
              <a:spLocks noChangeAspect="1" noChangeShapeType="1"/>
            </p:cNvSpPr>
            <p:nvPr/>
          </p:nvSpPr>
          <p:spPr bwMode="auto">
            <a:xfrm>
              <a:off x="2583" y="2808"/>
              <a:ext cx="313" cy="71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62"/>
            <p:cNvSpPr>
              <a:spLocks noChangeAspect="1" noChangeShapeType="1"/>
            </p:cNvSpPr>
            <p:nvPr/>
          </p:nvSpPr>
          <p:spPr bwMode="auto">
            <a:xfrm>
              <a:off x="3061" y="2704"/>
              <a:ext cx="313" cy="71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Line 63"/>
          <p:cNvSpPr>
            <a:spLocks noChangeAspect="1" noChangeShapeType="1"/>
          </p:cNvSpPr>
          <p:nvPr/>
        </p:nvSpPr>
        <p:spPr bwMode="auto">
          <a:xfrm>
            <a:off x="7348538" y="3168629"/>
            <a:ext cx="72707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0" name="Line 64"/>
          <p:cNvSpPr>
            <a:spLocks noChangeAspect="1" noChangeShapeType="1"/>
          </p:cNvSpPr>
          <p:nvPr/>
        </p:nvSpPr>
        <p:spPr bwMode="auto">
          <a:xfrm>
            <a:off x="5905500" y="1743054"/>
            <a:ext cx="198438" cy="454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1" name="Line 65"/>
          <p:cNvSpPr>
            <a:spLocks noChangeAspect="1" noChangeShapeType="1"/>
          </p:cNvSpPr>
          <p:nvPr/>
        </p:nvSpPr>
        <p:spPr bwMode="auto">
          <a:xfrm>
            <a:off x="6662738" y="1570017"/>
            <a:ext cx="198437" cy="454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2" name="Line 66"/>
          <p:cNvSpPr>
            <a:spLocks noChangeAspect="1" noChangeShapeType="1"/>
          </p:cNvSpPr>
          <p:nvPr/>
        </p:nvSpPr>
        <p:spPr bwMode="auto">
          <a:xfrm rot="21480000" flipV="1">
            <a:off x="5962650" y="1714479"/>
            <a:ext cx="755650" cy="15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4" name="AutoShape 68"/>
          <p:cNvSpPr>
            <a:spLocks noChangeArrowheads="1"/>
          </p:cNvSpPr>
          <p:nvPr/>
        </p:nvSpPr>
        <p:spPr bwMode="auto">
          <a:xfrm rot="16200000">
            <a:off x="6886575" y="2867004"/>
            <a:ext cx="168275" cy="796925"/>
          </a:xfrm>
          <a:prstGeom prst="rtTriangle">
            <a:avLst/>
          </a:prstGeom>
          <a:solidFill>
            <a:srgbClr val="FF3300">
              <a:alpha val="5803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1267114" y="982642"/>
            <a:ext cx="71625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劈尖内介质折射率为</a:t>
            </a:r>
            <a:r>
              <a:rPr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，则两相邻明条纹满足条件：</a:t>
            </a:r>
          </a:p>
        </p:txBody>
      </p:sp>
      <p:sp>
        <p:nvSpPr>
          <p:cNvPr id="39" name="Rectangle 78"/>
          <p:cNvSpPr>
            <a:spLocks noChangeArrowheads="1"/>
          </p:cNvSpPr>
          <p:nvPr/>
        </p:nvSpPr>
        <p:spPr bwMode="auto">
          <a:xfrm>
            <a:off x="741363" y="3884572"/>
            <a:ext cx="5295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(4) </a:t>
            </a: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两相邻明条纹</a:t>
            </a: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(</a:t>
            </a: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或暗条纹</a:t>
            </a: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)</a:t>
            </a: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的间距</a:t>
            </a: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43" name="AutoShape 82"/>
          <p:cNvSpPr>
            <a:spLocks/>
          </p:cNvSpPr>
          <p:nvPr/>
        </p:nvSpPr>
        <p:spPr bwMode="auto">
          <a:xfrm flipH="1">
            <a:off x="3835400" y="4733884"/>
            <a:ext cx="88900" cy="908050"/>
          </a:xfrm>
          <a:prstGeom prst="leftBrace">
            <a:avLst>
              <a:gd name="adj1" fmla="val 8511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4" name="AutoShape 83"/>
          <p:cNvSpPr>
            <a:spLocks noChangeArrowheads="1"/>
          </p:cNvSpPr>
          <p:nvPr/>
        </p:nvSpPr>
        <p:spPr bwMode="auto">
          <a:xfrm>
            <a:off x="4356100" y="5094247"/>
            <a:ext cx="936625" cy="160337"/>
          </a:xfrm>
          <a:prstGeom prst="rightArrow">
            <a:avLst>
              <a:gd name="adj1" fmla="val 50000"/>
              <a:gd name="adj2" fmla="val 146040"/>
            </a:avLst>
          </a:prstGeom>
          <a:solidFill>
            <a:srgbClr val="006699">
              <a:alpha val="7294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6" name="AutoShape 86"/>
          <p:cNvSpPr>
            <a:spLocks/>
          </p:cNvSpPr>
          <p:nvPr/>
        </p:nvSpPr>
        <p:spPr bwMode="auto">
          <a:xfrm flipH="1">
            <a:off x="4284663" y="1697022"/>
            <a:ext cx="88900" cy="908050"/>
          </a:xfrm>
          <a:prstGeom prst="leftBrace">
            <a:avLst>
              <a:gd name="adj1" fmla="val 8511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graphicFrame>
        <p:nvGraphicFramePr>
          <p:cNvPr id="113675" name="Object 11"/>
          <p:cNvGraphicFramePr>
            <a:graphicFrameLocks noChangeAspect="1"/>
          </p:cNvGraphicFramePr>
          <p:nvPr/>
        </p:nvGraphicFramePr>
        <p:xfrm>
          <a:off x="1908175" y="1377950"/>
          <a:ext cx="1854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9" name="Equation" r:id="rId3" imgW="927000" imgH="393480" progId="Equation.DSMT4">
                  <p:embed/>
                </p:oleObj>
              </mc:Choice>
              <mc:Fallback>
                <p:oleObj name="Equation" r:id="rId3" imgW="92700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377950"/>
                        <a:ext cx="1854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6" name="Object 12"/>
          <p:cNvGraphicFramePr>
            <a:graphicFrameLocks noChangeAspect="1"/>
          </p:cNvGraphicFramePr>
          <p:nvPr/>
        </p:nvGraphicFramePr>
        <p:xfrm>
          <a:off x="1622425" y="2163763"/>
          <a:ext cx="2616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0" name="Equation" r:id="rId5" imgW="1307880" imgH="393480" progId="Equation.DSMT4">
                  <p:embed/>
                </p:oleObj>
              </mc:Choice>
              <mc:Fallback>
                <p:oleObj name="Equation" r:id="rId5" imgW="130788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2163763"/>
                        <a:ext cx="2616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7" name="Object 13"/>
          <p:cNvGraphicFramePr>
            <a:graphicFrameLocks noChangeAspect="1"/>
          </p:cNvGraphicFramePr>
          <p:nvPr/>
        </p:nvGraphicFramePr>
        <p:xfrm>
          <a:off x="1693863" y="2987675"/>
          <a:ext cx="2463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1" name="Equation" r:id="rId7" imgW="1231560" imgH="393480" progId="Equation.DSMT4">
                  <p:embed/>
                </p:oleObj>
              </mc:Choice>
              <mc:Fallback>
                <p:oleObj name="Equation" r:id="rId7" imgW="123156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2987675"/>
                        <a:ext cx="2463800" cy="787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8" name="Object 14"/>
          <p:cNvGraphicFramePr>
            <a:graphicFrameLocks noChangeAspect="1"/>
          </p:cNvGraphicFramePr>
          <p:nvPr/>
        </p:nvGraphicFramePr>
        <p:xfrm>
          <a:off x="1944688" y="4440238"/>
          <a:ext cx="1778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2" name="Equation" r:id="rId9" imgW="888840" imgH="393480" progId="Equation.DSMT4">
                  <p:embed/>
                </p:oleObj>
              </mc:Choice>
              <mc:Fallback>
                <p:oleObj name="Equation" r:id="rId9" imgW="88884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4440238"/>
                        <a:ext cx="1778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9" name="Object 15"/>
          <p:cNvGraphicFramePr>
            <a:graphicFrameLocks noChangeAspect="1"/>
          </p:cNvGraphicFramePr>
          <p:nvPr/>
        </p:nvGraphicFramePr>
        <p:xfrm>
          <a:off x="1728782" y="5302205"/>
          <a:ext cx="205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3" name="Equation" r:id="rId11" imgW="1028520" imgH="228600" progId="Equation.DSMT4">
                  <p:embed/>
                </p:oleObj>
              </mc:Choice>
              <mc:Fallback>
                <p:oleObj name="Equation" r:id="rId11" imgW="102852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2" y="5302205"/>
                        <a:ext cx="205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0" name="Object 16"/>
          <p:cNvGraphicFramePr>
            <a:graphicFrameLocks noChangeAspect="1"/>
          </p:cNvGraphicFramePr>
          <p:nvPr/>
        </p:nvGraphicFramePr>
        <p:xfrm>
          <a:off x="5480050" y="4791075"/>
          <a:ext cx="1244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4" name="Equation" r:id="rId13" imgW="622080" imgH="393480" progId="Equation.DSMT4">
                  <p:embed/>
                </p:oleObj>
              </mc:Choice>
              <mc:Fallback>
                <p:oleObj name="Equation" r:id="rId13" imgW="622080" imgH="393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4791075"/>
                        <a:ext cx="1244600" cy="787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1" name="Object 17"/>
          <p:cNvGraphicFramePr>
            <a:graphicFrameLocks noChangeAspect="1"/>
          </p:cNvGraphicFramePr>
          <p:nvPr/>
        </p:nvGraphicFramePr>
        <p:xfrm>
          <a:off x="6072198" y="1384242"/>
          <a:ext cx="431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5" name="Equation" r:id="rId15" imgW="215640" imgH="177480" progId="Equation.DSMT4">
                  <p:embed/>
                </p:oleObj>
              </mc:Choice>
              <mc:Fallback>
                <p:oleObj name="Equation" r:id="rId15" imgW="215640" imgH="177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8" y="1384242"/>
                        <a:ext cx="431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2" name="Object 18"/>
          <p:cNvGraphicFramePr>
            <a:graphicFrameLocks noChangeAspect="1"/>
          </p:cNvGraphicFramePr>
          <p:nvPr/>
        </p:nvGraphicFramePr>
        <p:xfrm>
          <a:off x="8123238" y="2916238"/>
          <a:ext cx="457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6" name="Equation" r:id="rId17" imgW="228600" imgH="393480" progId="Equation.DSMT4">
                  <p:embed/>
                </p:oleObj>
              </mc:Choice>
              <mc:Fallback>
                <p:oleObj name="Equation" r:id="rId17" imgW="228600" imgH="393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3238" y="2916238"/>
                        <a:ext cx="457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54"/>
          <p:cNvGrpSpPr/>
          <p:nvPr/>
        </p:nvGrpSpPr>
        <p:grpSpPr>
          <a:xfrm>
            <a:off x="5494866" y="3202760"/>
            <a:ext cx="1077398" cy="660400"/>
            <a:chOff x="5536140" y="3675882"/>
            <a:chExt cx="1077398" cy="660400"/>
          </a:xfrm>
        </p:grpSpPr>
        <p:sp>
          <p:nvSpPr>
            <p:cNvPr id="20" name="Arc 54"/>
            <p:cNvSpPr>
              <a:spLocks/>
            </p:cNvSpPr>
            <p:nvPr/>
          </p:nvSpPr>
          <p:spPr bwMode="auto">
            <a:xfrm rot="2846482">
              <a:off x="5576621" y="3635401"/>
              <a:ext cx="660400" cy="741362"/>
            </a:xfrm>
            <a:custGeom>
              <a:avLst/>
              <a:gdLst>
                <a:gd name="T0" fmla="*/ 0 w 15596"/>
                <a:gd name="T1" fmla="*/ 0 h 17516"/>
                <a:gd name="T2" fmla="*/ 0 w 15596"/>
                <a:gd name="T3" fmla="*/ 0 h 17516"/>
                <a:gd name="T4" fmla="*/ 0 w 15596"/>
                <a:gd name="T5" fmla="*/ 0 h 17516"/>
                <a:gd name="T6" fmla="*/ 0 60000 65536"/>
                <a:gd name="T7" fmla="*/ 0 60000 65536"/>
                <a:gd name="T8" fmla="*/ 0 60000 65536"/>
                <a:gd name="T9" fmla="*/ 0 w 15596"/>
                <a:gd name="T10" fmla="*/ 0 h 17516"/>
                <a:gd name="T11" fmla="*/ 15596 w 15596"/>
                <a:gd name="T12" fmla="*/ 17516 h 175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96" h="17516" fill="none" extrusionOk="0">
                  <a:moveTo>
                    <a:pt x="12639" y="-1"/>
                  </a:moveTo>
                  <a:cubicBezTo>
                    <a:pt x="13700" y="765"/>
                    <a:pt x="14690" y="1626"/>
                    <a:pt x="15596" y="2571"/>
                  </a:cubicBezTo>
                </a:path>
                <a:path w="15596" h="17516" stroke="0" extrusionOk="0">
                  <a:moveTo>
                    <a:pt x="12639" y="-1"/>
                  </a:moveTo>
                  <a:cubicBezTo>
                    <a:pt x="13700" y="765"/>
                    <a:pt x="14690" y="1626"/>
                    <a:pt x="15596" y="2571"/>
                  </a:cubicBezTo>
                  <a:lnTo>
                    <a:pt x="0" y="1751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683" name="Object 19"/>
            <p:cNvGraphicFramePr>
              <a:graphicFrameLocks noChangeAspect="1"/>
            </p:cNvGraphicFramePr>
            <p:nvPr/>
          </p:nvGraphicFramePr>
          <p:xfrm>
            <a:off x="6357950" y="3786190"/>
            <a:ext cx="255588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27" name="Equation" r:id="rId19" imgW="126720" imgH="177480" progId="Equation.DSMT4">
                    <p:embed/>
                  </p:oleObj>
                </mc:Choice>
                <mc:Fallback>
                  <p:oleObj name="Equation" r:id="rId19" imgW="126720" imgH="17748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7950" y="3786190"/>
                          <a:ext cx="255588" cy="357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46"/>
          <p:cNvGrpSpPr>
            <a:grpSpLocks/>
          </p:cNvGrpSpPr>
          <p:nvPr/>
        </p:nvGrpSpPr>
        <p:grpSpPr bwMode="auto">
          <a:xfrm>
            <a:off x="7364413" y="3182917"/>
            <a:ext cx="615950" cy="547687"/>
            <a:chOff x="3379" y="3430"/>
            <a:chExt cx="388" cy="345"/>
          </a:xfrm>
        </p:grpSpPr>
        <p:sp>
          <p:nvSpPr>
            <p:cNvPr id="13" name="Line 47"/>
            <p:cNvSpPr>
              <a:spLocks noChangeShapeType="1"/>
            </p:cNvSpPr>
            <p:nvPr/>
          </p:nvSpPr>
          <p:spPr bwMode="auto">
            <a:xfrm>
              <a:off x="3379" y="3430"/>
              <a:ext cx="0" cy="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48"/>
            <p:cNvSpPr>
              <a:spLocks noChangeArrowheads="1"/>
            </p:cNvSpPr>
            <p:nvPr/>
          </p:nvSpPr>
          <p:spPr bwMode="auto">
            <a:xfrm>
              <a:off x="3424" y="3522"/>
              <a:ext cx="343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i="1" dirty="0"/>
                <a:t>d</a:t>
              </a:r>
              <a:r>
                <a:rPr kumimoji="1" lang="en-US" altLang="zh-CN" sz="2000" baseline="-25000" dirty="0"/>
                <a:t>k+1</a:t>
              </a:r>
              <a:endParaRPr kumimoji="1" lang="en-US" altLang="zh-CN" sz="2000" dirty="0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6596063" y="3313068"/>
            <a:ext cx="355600" cy="322263"/>
            <a:chOff x="2895" y="3503"/>
            <a:chExt cx="224" cy="203"/>
          </a:xfrm>
        </p:grpSpPr>
        <p:sp>
          <p:nvSpPr>
            <p:cNvPr id="10" name="Line 44"/>
            <p:cNvSpPr>
              <a:spLocks noChangeShapeType="1"/>
            </p:cNvSpPr>
            <p:nvPr/>
          </p:nvSpPr>
          <p:spPr bwMode="auto">
            <a:xfrm>
              <a:off x="2895" y="3509"/>
              <a:ext cx="0" cy="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45"/>
            <p:cNvSpPr>
              <a:spLocks noChangeArrowheads="1"/>
            </p:cNvSpPr>
            <p:nvPr/>
          </p:nvSpPr>
          <p:spPr bwMode="auto">
            <a:xfrm>
              <a:off x="2925" y="3503"/>
              <a:ext cx="194" cy="2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i="1" dirty="0" err="1"/>
                <a:t>d</a:t>
              </a:r>
              <a:r>
                <a:rPr kumimoji="1" lang="en-US" altLang="zh-CN" sz="2000" baseline="-25000" dirty="0" err="1"/>
                <a:t>k</a:t>
              </a:r>
              <a:endParaRPr kumimoji="1" lang="en-US" altLang="zh-CN" sz="2000" dirty="0"/>
            </a:p>
          </p:txBody>
        </p:sp>
      </p:grp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22" grpId="0" animBg="1"/>
      <p:bldP spid="22" grpId="1" animBg="1"/>
      <p:bldP spid="29" grpId="0" animBg="1"/>
      <p:bldP spid="30" grpId="0" animBg="1"/>
      <p:bldP spid="31" grpId="0" animBg="1"/>
      <p:bldP spid="32" grpId="0" animBg="1"/>
      <p:bldP spid="34" grpId="0" animBg="1"/>
      <p:bldP spid="34" grpId="1" animBg="1"/>
      <p:bldP spid="34" grpId="2" animBg="1"/>
      <p:bldP spid="35" grpId="0"/>
      <p:bldP spid="39" grpId="0"/>
      <p:bldP spid="43" grpId="0" animBg="1"/>
      <p:bldP spid="44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8070855" y="3019444"/>
            <a:ext cx="0" cy="131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64357" y="395567"/>
            <a:ext cx="19073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）牛顿环</a:t>
            </a:r>
          </a:p>
        </p:txBody>
      </p:sp>
      <p:pic>
        <p:nvPicPr>
          <p:cNvPr id="6" name="Picture 3" descr="d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9574" y="1071546"/>
            <a:ext cx="2820988" cy="322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273930" y="2881332"/>
            <a:ext cx="939800" cy="158750"/>
          </a:xfrm>
          <a:prstGeom prst="ellipse">
            <a:avLst/>
          </a:prstGeom>
          <a:solidFill>
            <a:srgbClr val="006699">
              <a:alpha val="47842"/>
            </a:srgbClr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7272343" y="2363807"/>
            <a:ext cx="0" cy="6111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8213730" y="2362219"/>
            <a:ext cx="0" cy="6111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5670555" y="3690957"/>
            <a:ext cx="1035050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5654680" y="4013219"/>
            <a:ext cx="10779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656268" y="4016394"/>
            <a:ext cx="1063625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6691318" y="3692544"/>
            <a:ext cx="7286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6899280" y="3692544"/>
            <a:ext cx="104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900868" y="4011632"/>
            <a:ext cx="104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715130" y="4341832"/>
            <a:ext cx="1360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6897693" y="4341832"/>
            <a:ext cx="9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7418393" y="3021032"/>
            <a:ext cx="0" cy="684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7418393" y="3230582"/>
            <a:ext cx="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7743830" y="3036907"/>
            <a:ext cx="0" cy="971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7747005" y="3224232"/>
            <a:ext cx="0" cy="103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V="1">
            <a:off x="8070855" y="3228994"/>
            <a:ext cx="0" cy="103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7419980" y="3700482"/>
            <a:ext cx="0" cy="163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7419980" y="4595832"/>
            <a:ext cx="0" cy="103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7742243" y="4005282"/>
            <a:ext cx="0" cy="1331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7743830" y="4595832"/>
            <a:ext cx="0" cy="103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8070855" y="4338657"/>
            <a:ext cx="0" cy="989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8074030" y="4597419"/>
            <a:ext cx="0" cy="103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pic>
        <p:nvPicPr>
          <p:cNvPr id="37" name="Picture 34" descr="image050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 l="55501" t="514" r="7797" b="58186"/>
          <a:stretch>
            <a:fillRect/>
          </a:stretch>
        </p:blipFill>
        <p:spPr bwMode="auto">
          <a:xfrm>
            <a:off x="6808793" y="492144"/>
            <a:ext cx="1874837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Line 35"/>
          <p:cNvSpPr>
            <a:spLocks noChangeShapeType="1"/>
          </p:cNvSpPr>
          <p:nvPr/>
        </p:nvSpPr>
        <p:spPr bwMode="auto">
          <a:xfrm flipV="1">
            <a:off x="6657980" y="4013219"/>
            <a:ext cx="10779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6643693" y="3654444"/>
            <a:ext cx="144462" cy="720725"/>
          </a:xfrm>
          <a:prstGeom prst="ellipse">
            <a:avLst/>
          </a:prstGeom>
          <a:solidFill>
            <a:srgbClr val="006699">
              <a:alpha val="47842"/>
            </a:srgbClr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 rot="2646194">
            <a:off x="7108830" y="3856057"/>
            <a:ext cx="1296988" cy="144462"/>
          </a:xfrm>
          <a:prstGeom prst="rect">
            <a:avLst/>
          </a:prstGeom>
          <a:solidFill>
            <a:srgbClr val="00CC99">
              <a:alpha val="47842"/>
            </a:srgbClr>
          </a:solidFill>
          <a:ln w="9525">
            <a:solidFill>
              <a:srgbClr val="00CC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7416805" y="4870469"/>
            <a:ext cx="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 flipV="1">
            <a:off x="7745418" y="4864119"/>
            <a:ext cx="0" cy="103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8069268" y="4868882"/>
            <a:ext cx="0" cy="103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 flipV="1">
            <a:off x="7161218" y="5329257"/>
            <a:ext cx="1150937" cy="144462"/>
          </a:xfrm>
          <a:prstGeom prst="rect">
            <a:avLst/>
          </a:prstGeom>
          <a:solidFill>
            <a:srgbClr val="00B0F0">
              <a:alpha val="88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45" name="Freeform 42"/>
          <p:cNvSpPr>
            <a:spLocks noChangeAspect="1"/>
          </p:cNvSpPr>
          <p:nvPr/>
        </p:nvSpPr>
        <p:spPr bwMode="auto">
          <a:xfrm rot="16200000">
            <a:off x="7644612" y="4676000"/>
            <a:ext cx="184150" cy="1125537"/>
          </a:xfrm>
          <a:custGeom>
            <a:avLst/>
            <a:gdLst>
              <a:gd name="T0" fmla="*/ 2147483647 w 189"/>
              <a:gd name="T1" fmla="*/ 2147483647 h 1155"/>
              <a:gd name="T2" fmla="*/ 2147483647 w 189"/>
              <a:gd name="T3" fmla="*/ 0 h 1155"/>
              <a:gd name="T4" fmla="*/ 2147483647 w 189"/>
              <a:gd name="T5" fmla="*/ 2147483647 h 1155"/>
              <a:gd name="T6" fmla="*/ 2147483647 w 189"/>
              <a:gd name="T7" fmla="*/ 2147483647 h 1155"/>
              <a:gd name="T8" fmla="*/ 2147483647 w 189"/>
              <a:gd name="T9" fmla="*/ 2147483647 h 1155"/>
              <a:gd name="T10" fmla="*/ 2147483647 w 189"/>
              <a:gd name="T11" fmla="*/ 2147483647 h 1155"/>
              <a:gd name="T12" fmla="*/ 2147483647 w 189"/>
              <a:gd name="T13" fmla="*/ 2147483647 h 1155"/>
              <a:gd name="T14" fmla="*/ 2147483647 w 189"/>
              <a:gd name="T15" fmla="*/ 2147483647 h 1155"/>
              <a:gd name="T16" fmla="*/ 2147483647 w 189"/>
              <a:gd name="T17" fmla="*/ 2147483647 h 1155"/>
              <a:gd name="T18" fmla="*/ 2147483647 w 189"/>
              <a:gd name="T19" fmla="*/ 2147483647 h 1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9"/>
              <a:gd name="T31" fmla="*/ 0 h 1155"/>
              <a:gd name="T32" fmla="*/ 189 w 189"/>
              <a:gd name="T33" fmla="*/ 1155 h 115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9" h="1155">
                <a:moveTo>
                  <a:pt x="97" y="1"/>
                </a:moveTo>
                <a:cubicBezTo>
                  <a:pt x="96" y="0"/>
                  <a:pt x="171" y="9"/>
                  <a:pt x="174" y="0"/>
                </a:cubicBezTo>
                <a:cubicBezTo>
                  <a:pt x="177" y="0"/>
                  <a:pt x="186" y="1152"/>
                  <a:pt x="189" y="1155"/>
                </a:cubicBezTo>
                <a:cubicBezTo>
                  <a:pt x="186" y="1152"/>
                  <a:pt x="96" y="1155"/>
                  <a:pt x="93" y="1149"/>
                </a:cubicBezTo>
                <a:cubicBezTo>
                  <a:pt x="90" y="1149"/>
                  <a:pt x="46" y="986"/>
                  <a:pt x="33" y="905"/>
                </a:cubicBezTo>
                <a:cubicBezTo>
                  <a:pt x="28" y="854"/>
                  <a:pt x="15" y="738"/>
                  <a:pt x="13" y="665"/>
                </a:cubicBezTo>
                <a:cubicBezTo>
                  <a:pt x="19" y="598"/>
                  <a:pt x="0" y="536"/>
                  <a:pt x="13" y="469"/>
                </a:cubicBezTo>
                <a:cubicBezTo>
                  <a:pt x="16" y="384"/>
                  <a:pt x="30" y="303"/>
                  <a:pt x="45" y="221"/>
                </a:cubicBezTo>
                <a:cubicBezTo>
                  <a:pt x="51" y="188"/>
                  <a:pt x="57" y="157"/>
                  <a:pt x="65" y="125"/>
                </a:cubicBezTo>
                <a:cubicBezTo>
                  <a:pt x="74" y="88"/>
                  <a:pt x="96" y="0"/>
                  <a:pt x="97" y="1"/>
                </a:cubicBezTo>
                <a:close/>
              </a:path>
            </a:pathLst>
          </a:custGeom>
          <a:solidFill>
            <a:srgbClr val="00B0F0">
              <a:alpha val="85000"/>
            </a:srgbClr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 rot="20580000">
            <a:off x="6200780" y="3825894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 rot="21120000">
            <a:off x="6200780" y="4165619"/>
            <a:ext cx="144463" cy="7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6153155" y="4013219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500034" y="4500570"/>
            <a:ext cx="18229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SzPct val="100000"/>
              <a:buFont typeface="Wingdings" pitchFamily="2" charset="2"/>
              <a:buChar char="Ø"/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条纹特征</a:t>
            </a: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615921" y="4914908"/>
            <a:ext cx="659928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lnSpc>
                <a:spcPct val="125000"/>
              </a:lnSpc>
              <a:spcBef>
                <a:spcPct val="50000"/>
              </a:spcBef>
              <a:buFontTx/>
              <a:buAutoNum type="arabicParenBoth"/>
            </a:pPr>
            <a:r>
              <a:rPr kumimoji="1" lang="en-US" altLang="zh-CN" sz="22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200" b="1" dirty="0">
                <a:latin typeface="楷体" pitchFamily="49" charset="-122"/>
                <a:ea typeface="楷体" pitchFamily="49" charset="-122"/>
              </a:rPr>
              <a:t>以接触点</a:t>
            </a:r>
            <a:r>
              <a:rPr kumimoji="1" lang="en-US" altLang="zh-CN" sz="2200" b="1" i="1" dirty="0">
                <a:latin typeface="楷体" pitchFamily="49" charset="-122"/>
                <a:ea typeface="楷体" pitchFamily="49" charset="-122"/>
              </a:rPr>
              <a:t>O</a:t>
            </a:r>
            <a:r>
              <a:rPr kumimoji="1" lang="zh-CN" altLang="en-US" sz="2200" b="1" dirty="0">
                <a:latin typeface="楷体" pitchFamily="49" charset="-122"/>
                <a:ea typeface="楷体" pitchFamily="49" charset="-122"/>
              </a:rPr>
              <a:t>为中心的内疏外密同心圆环</a:t>
            </a:r>
            <a:r>
              <a:rPr kumimoji="1" lang="en-US" altLang="zh-CN" sz="22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53" name="Text Box 53"/>
          <p:cNvSpPr txBox="1">
            <a:spLocks noChangeArrowheads="1"/>
          </p:cNvSpPr>
          <p:nvPr/>
        </p:nvSpPr>
        <p:spPr bwMode="auto">
          <a:xfrm>
            <a:off x="615921" y="5486408"/>
            <a:ext cx="60499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200" b="1" dirty="0">
                <a:latin typeface="楷体" pitchFamily="49" charset="-122"/>
                <a:ea typeface="楷体" pitchFamily="49" charset="-122"/>
              </a:rPr>
              <a:t>(2) </a:t>
            </a:r>
            <a:r>
              <a:rPr kumimoji="1" lang="zh-CN" altLang="en-US" sz="2200" b="1" dirty="0">
                <a:latin typeface="楷体" pitchFamily="49" charset="-122"/>
                <a:ea typeface="楷体" pitchFamily="49" charset="-122"/>
              </a:rPr>
              <a:t>若接触良好</a:t>
            </a:r>
            <a:r>
              <a:rPr kumimoji="1" lang="en-US" altLang="zh-CN" sz="2200" b="1" dirty="0">
                <a:latin typeface="楷体" pitchFamily="49" charset="-122"/>
                <a:ea typeface="楷体" pitchFamily="49" charset="-122"/>
              </a:rPr>
              <a:t>,</a:t>
            </a:r>
            <a:r>
              <a:rPr kumimoji="1" lang="zh-CN" altLang="en-US" sz="2200" b="1" dirty="0">
                <a:latin typeface="楷体" pitchFamily="49" charset="-122"/>
                <a:ea typeface="楷体" pitchFamily="49" charset="-122"/>
              </a:rPr>
              <a:t>中央为暗纹</a:t>
            </a:r>
            <a:r>
              <a:rPr kumimoji="1" lang="en-US" altLang="zh-CN" sz="2200" b="1" dirty="0">
                <a:latin typeface="楷体" pitchFamily="49" charset="-122"/>
                <a:ea typeface="楷体" pitchFamily="49" charset="-122"/>
              </a:rPr>
              <a:t>——</a:t>
            </a:r>
            <a:r>
              <a:rPr kumimoji="1" lang="zh-CN" altLang="en-US" sz="2200" b="1" dirty="0">
                <a:latin typeface="楷体" pitchFamily="49" charset="-122"/>
                <a:ea typeface="楷体" pitchFamily="49" charset="-122"/>
              </a:rPr>
              <a:t>半波损失</a:t>
            </a:r>
            <a:r>
              <a:rPr kumimoji="1" lang="en-US" altLang="zh-CN" sz="22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54" name="Text Box 54"/>
          <p:cNvSpPr txBox="1">
            <a:spLocks noChangeArrowheads="1"/>
          </p:cNvSpPr>
          <p:nvPr/>
        </p:nvSpPr>
        <p:spPr bwMode="auto">
          <a:xfrm>
            <a:off x="615921" y="5989645"/>
            <a:ext cx="54006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200" b="1">
                <a:latin typeface="楷体" pitchFamily="49" charset="-122"/>
                <a:ea typeface="楷体" pitchFamily="49" charset="-122"/>
              </a:rPr>
              <a:t>(3) </a:t>
            </a:r>
            <a:r>
              <a:rPr kumimoji="1" lang="zh-CN" altLang="en-US" sz="2200" b="1">
                <a:latin typeface="楷体" pitchFamily="49" charset="-122"/>
                <a:ea typeface="楷体" pitchFamily="49" charset="-122"/>
              </a:rPr>
              <a:t>由中心向外，干涉级次</a:t>
            </a:r>
            <a:r>
              <a:rPr kumimoji="1" lang="en-US" altLang="zh-CN" sz="2200" b="1" i="1">
                <a:latin typeface="楷体" pitchFamily="49" charset="-122"/>
                <a:ea typeface="楷体" pitchFamily="49" charset="-122"/>
              </a:rPr>
              <a:t>k </a:t>
            </a:r>
            <a:r>
              <a:rPr kumimoji="1" lang="zh-CN" altLang="en-US" sz="2200" b="1">
                <a:latin typeface="楷体" pitchFamily="49" charset="-122"/>
                <a:ea typeface="楷体" pitchFamily="49" charset="-122"/>
              </a:rPr>
              <a:t>增大</a:t>
            </a:r>
            <a:r>
              <a:rPr kumimoji="1" lang="en-US" altLang="zh-CN" sz="2200" b="1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graphicFrame>
        <p:nvGraphicFramePr>
          <p:cNvPr id="114699" name="Object 11"/>
          <p:cNvGraphicFramePr>
            <a:graphicFrameLocks noChangeAspect="1"/>
          </p:cNvGraphicFramePr>
          <p:nvPr/>
        </p:nvGraphicFramePr>
        <p:xfrm>
          <a:off x="6572264" y="3286127"/>
          <a:ext cx="254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3" name="Equation" r:id="rId6" imgW="253800" imgH="291960" progId="Equation.DSMT4">
                  <p:embed/>
                </p:oleObj>
              </mc:Choice>
              <mc:Fallback>
                <p:oleObj name="Equation" r:id="rId6" imgW="253800" imgH="291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64" y="3286127"/>
                        <a:ext cx="2540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0" name="Object 12"/>
          <p:cNvGraphicFramePr>
            <a:graphicFrameLocks noChangeAspect="1"/>
          </p:cNvGraphicFramePr>
          <p:nvPr/>
        </p:nvGraphicFramePr>
        <p:xfrm>
          <a:off x="8275666" y="4214821"/>
          <a:ext cx="368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4" name="Equation" r:id="rId8" imgW="368280" imgH="291960" progId="Equation.DSMT4">
                  <p:embed/>
                </p:oleObj>
              </mc:Choice>
              <mc:Fallback>
                <p:oleObj name="Equation" r:id="rId8" imgW="368280" imgH="291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666" y="4214821"/>
                        <a:ext cx="3683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2" name="Object 14"/>
          <p:cNvGraphicFramePr>
            <a:graphicFrameLocks noChangeAspect="1"/>
          </p:cNvGraphicFramePr>
          <p:nvPr/>
        </p:nvGraphicFramePr>
        <p:xfrm>
          <a:off x="5219700" y="3786196"/>
          <a:ext cx="2809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5" name="Equation" r:id="rId10" imgW="139680" imgH="177480" progId="Equation.DSMT4">
                  <p:embed/>
                </p:oleObj>
              </mc:Choice>
              <mc:Fallback>
                <p:oleObj name="Equation" r:id="rId10" imgW="139680" imgH="177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786196"/>
                        <a:ext cx="28098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3" name="Object 15"/>
          <p:cNvGraphicFramePr>
            <a:graphicFrameLocks noChangeAspect="1"/>
          </p:cNvGraphicFramePr>
          <p:nvPr/>
        </p:nvGraphicFramePr>
        <p:xfrm>
          <a:off x="7643834" y="2571747"/>
          <a:ext cx="254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6" name="Equation" r:id="rId12" imgW="253800" imgH="291960" progId="Equation.DSMT4">
                  <p:embed/>
                </p:oleObj>
              </mc:Choice>
              <mc:Fallback>
                <p:oleObj name="Equation" r:id="rId12" imgW="253800" imgH="291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34" y="2571747"/>
                        <a:ext cx="2540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4" name="Object 16"/>
          <p:cNvGraphicFramePr>
            <a:graphicFrameLocks noChangeAspect="1"/>
          </p:cNvGraphicFramePr>
          <p:nvPr/>
        </p:nvGraphicFramePr>
        <p:xfrm>
          <a:off x="8339166" y="4929201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7" name="Equation" r:id="rId14" imgW="304560" imgH="304560" progId="Equation.DSMT4">
                  <p:embed/>
                </p:oleObj>
              </mc:Choice>
              <mc:Fallback>
                <p:oleObj name="Equation" r:id="rId14" imgW="304560" imgH="3045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9166" y="4929201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5" name="Object 17"/>
          <p:cNvGraphicFramePr>
            <a:graphicFrameLocks noChangeAspect="1"/>
          </p:cNvGraphicFramePr>
          <p:nvPr/>
        </p:nvGraphicFramePr>
        <p:xfrm>
          <a:off x="8358214" y="5286391"/>
          <a:ext cx="266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8" name="Equation" r:id="rId16" imgW="266400" imgH="291960" progId="Equation.DSMT4">
                  <p:embed/>
                </p:oleObj>
              </mc:Choice>
              <mc:Fallback>
                <p:oleObj name="Equation" r:id="rId16" imgW="266400" imgH="2919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8214" y="5286391"/>
                        <a:ext cx="266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6" name="Object 18"/>
          <p:cNvGraphicFramePr>
            <a:graphicFrameLocks noChangeAspect="1"/>
          </p:cNvGraphicFramePr>
          <p:nvPr/>
        </p:nvGraphicFramePr>
        <p:xfrm>
          <a:off x="5556259" y="3887796"/>
          <a:ext cx="230187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9" name="Equation" r:id="rId18" imgW="114120" imgH="126720" progId="Equation.DSMT4">
                  <p:embed/>
                </p:oleObj>
              </mc:Choice>
              <mc:Fallback>
                <p:oleObj name="Equation" r:id="rId18" imgW="114120" imgH="1267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9" y="3887796"/>
                        <a:ext cx="230187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7" name="Object 19"/>
          <p:cNvGraphicFramePr>
            <a:graphicFrameLocks noChangeAspect="1"/>
          </p:cNvGraphicFramePr>
          <p:nvPr/>
        </p:nvGraphicFramePr>
        <p:xfrm>
          <a:off x="7627961" y="5214953"/>
          <a:ext cx="230187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0" name="Equation" r:id="rId20" imgW="114120" imgH="126720" progId="Equation.DSMT4">
                  <p:embed/>
                </p:oleObj>
              </mc:Choice>
              <mc:Fallback>
                <p:oleObj name="Equation" r:id="rId20" imgW="114120" imgH="1267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7961" y="5214953"/>
                        <a:ext cx="230187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8" name="Object 20"/>
          <p:cNvGraphicFramePr>
            <a:graphicFrameLocks noChangeAspect="1"/>
          </p:cNvGraphicFramePr>
          <p:nvPr/>
        </p:nvGraphicFramePr>
        <p:xfrm>
          <a:off x="7572396" y="5357829"/>
          <a:ext cx="30638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1" name="Equation" r:id="rId22" imgW="152280" imgH="177480" progId="Equation.DSMT4">
                  <p:embed/>
                </p:oleObj>
              </mc:Choice>
              <mc:Fallback>
                <p:oleObj name="Equation" r:id="rId22" imgW="152280" imgH="177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96" y="5357829"/>
                        <a:ext cx="30638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1" grpId="0"/>
      <p:bldP spid="52" grpId="0" autoUpdateAnimBg="0"/>
      <p:bldP spid="53" grpId="0" autoUpdateAnimBg="0"/>
      <p:bldP spid="5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 preferRelativeResize="0">
            <a:picLocks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580063" y="3225780"/>
            <a:ext cx="2173287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 preferRelativeResize="0">
            <a:picLocks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594350" y="2846368"/>
            <a:ext cx="21590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6615113" y="1260455"/>
            <a:ext cx="0" cy="19431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254750" y="787380"/>
            <a:ext cx="860425" cy="830263"/>
            <a:chOff x="2426" y="164"/>
            <a:chExt cx="542" cy="523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534" y="164"/>
              <a:ext cx="434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1" lang="en-US" altLang="zh-CN" sz="5400" b="1"/>
                <a:t>·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426" y="224"/>
              <a:ext cx="485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1" lang="en-US" altLang="zh-CN" b="1" i="1"/>
                <a:t>C</a:t>
              </a:r>
            </a:p>
          </p:txBody>
        </p:sp>
      </p:grp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615113" y="1260455"/>
            <a:ext cx="936625" cy="1871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715250" y="3222605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7542213" y="3116243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6605588" y="3117830"/>
            <a:ext cx="252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8396288" y="287494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sm"/>
            <a:tailEnd type="triangle" w="sm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V="1">
            <a:off x="8396288" y="3225780"/>
            <a:ext cx="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sm"/>
            <a:tailEnd type="triangle" w="sm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7172325" y="3122593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graphicFrame>
        <p:nvGraphicFramePr>
          <p:cNvPr id="21" name="Object 18"/>
          <p:cNvGraphicFramePr>
            <a:graphicFrameLocks/>
          </p:cNvGraphicFramePr>
          <p:nvPr/>
        </p:nvGraphicFramePr>
        <p:xfrm>
          <a:off x="6932613" y="2987655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0" name="公式" r:id="rId5" imgW="203040" imgH="228600" progId="Equation.3">
                  <p:embed/>
                </p:oleObj>
              </mc:Choice>
              <mc:Fallback>
                <p:oleObj name="公式" r:id="rId5" imgW="203040" imgH="22860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2613" y="2987655"/>
                        <a:ext cx="203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788988" y="1128693"/>
            <a:ext cx="1822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光程差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23875" y="571480"/>
            <a:ext cx="3369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SzPct val="100000"/>
              <a:buFont typeface="Wingdings" pitchFamily="2" charset="2"/>
              <a:buChar char="Ø"/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相关参数之间的关系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784225" y="1795443"/>
            <a:ext cx="20409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latin typeface="楷体" pitchFamily="49" charset="-122"/>
                <a:ea typeface="楷体" pitchFamily="49" charset="-122"/>
              </a:rPr>
              <a:t>由几何关系得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4356100" y="1187430"/>
            <a:ext cx="5325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/>
              <a:t>(1)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4356100" y="3090842"/>
            <a:ext cx="5325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/>
              <a:t>(2)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798513" y="3822673"/>
            <a:ext cx="23551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将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(2)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代入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(1)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得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739775" y="4460854"/>
            <a:ext cx="4248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牛顿环明、暗纹条件分别为 </a:t>
            </a:r>
          </a:p>
        </p:txBody>
      </p:sp>
      <p:graphicFrame>
        <p:nvGraphicFramePr>
          <p:cNvPr id="115725" name="Object 13"/>
          <p:cNvGraphicFramePr>
            <a:graphicFrameLocks noChangeAspect="1"/>
          </p:cNvGraphicFramePr>
          <p:nvPr/>
        </p:nvGraphicFramePr>
        <p:xfrm>
          <a:off x="2051050" y="976313"/>
          <a:ext cx="1574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1" name="Equation" r:id="rId7" imgW="787320" imgH="393480" progId="Equation.DSMT4">
                  <p:embed/>
                </p:oleObj>
              </mc:Choice>
              <mc:Fallback>
                <p:oleObj name="Equation" r:id="rId7" imgW="78732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976313"/>
                        <a:ext cx="1574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6" name="Object 14"/>
          <p:cNvGraphicFramePr>
            <a:graphicFrameLocks noChangeAspect="1"/>
          </p:cNvGraphicFramePr>
          <p:nvPr/>
        </p:nvGraphicFramePr>
        <p:xfrm>
          <a:off x="928662" y="2333574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2" name="Equation" r:id="rId9" imgW="1104840" imgH="228600" progId="Equation.DSMT4">
                  <p:embed/>
                </p:oleObj>
              </mc:Choice>
              <mc:Fallback>
                <p:oleObj name="Equation" r:id="rId9" imgW="11048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333574"/>
                        <a:ext cx="220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7" name="Object 15"/>
          <p:cNvGraphicFramePr>
            <a:graphicFrameLocks noChangeAspect="1"/>
          </p:cNvGraphicFramePr>
          <p:nvPr/>
        </p:nvGraphicFramePr>
        <p:xfrm>
          <a:off x="3143240" y="2333574"/>
          <a:ext cx="200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3" name="Equation" r:id="rId11" imgW="1002960" imgH="203040" progId="Equation.DSMT4">
                  <p:embed/>
                </p:oleObj>
              </mc:Choice>
              <mc:Fallback>
                <p:oleObj name="Equation" r:id="rId11" imgW="100296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2333574"/>
                        <a:ext cx="200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8" name="Object 16"/>
          <p:cNvGraphicFramePr>
            <a:graphicFrameLocks noChangeAspect="1"/>
          </p:cNvGraphicFramePr>
          <p:nvPr/>
        </p:nvGraphicFramePr>
        <p:xfrm>
          <a:off x="2438392" y="2833640"/>
          <a:ext cx="99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4" name="Equation" r:id="rId13" imgW="495000" imgH="419040" progId="Equation.DSMT4">
                  <p:embed/>
                </p:oleObj>
              </mc:Choice>
              <mc:Fallback>
                <p:oleObj name="Equation" r:id="rId13" imgW="495000" imgH="419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392" y="2833640"/>
                        <a:ext cx="990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9" name="Object 17"/>
          <p:cNvGraphicFramePr>
            <a:graphicFrameLocks noChangeAspect="1"/>
          </p:cNvGraphicFramePr>
          <p:nvPr/>
        </p:nvGraphicFramePr>
        <p:xfrm>
          <a:off x="3279775" y="3619500"/>
          <a:ext cx="195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5" name="Equation" r:id="rId15" imgW="977760" imgH="419040" progId="Equation.DSMT4">
                  <p:embed/>
                </p:oleObj>
              </mc:Choice>
              <mc:Fallback>
                <p:oleObj name="Equation" r:id="rId15" imgW="977760" imgH="419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3619500"/>
                        <a:ext cx="1955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42"/>
          <p:cNvGrpSpPr/>
          <p:nvPr/>
        </p:nvGrpSpPr>
        <p:grpSpPr>
          <a:xfrm>
            <a:off x="1927207" y="4948238"/>
            <a:ext cx="5653106" cy="1552575"/>
            <a:chOff x="1927207" y="5448281"/>
            <a:chExt cx="5653106" cy="1552575"/>
          </a:xfrm>
        </p:grpSpPr>
        <p:sp>
          <p:nvSpPr>
            <p:cNvPr id="36" name="AutoShape 34"/>
            <p:cNvSpPr>
              <a:spLocks/>
            </p:cNvSpPr>
            <p:nvPr/>
          </p:nvSpPr>
          <p:spPr bwMode="auto">
            <a:xfrm>
              <a:off x="1927207" y="5869010"/>
              <a:ext cx="144463" cy="774700"/>
            </a:xfrm>
            <a:prstGeom prst="leftBrace">
              <a:avLst>
                <a:gd name="adj1" fmla="val 4468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15730" name="Object 18"/>
            <p:cNvGraphicFramePr>
              <a:graphicFrameLocks noChangeAspect="1"/>
            </p:cNvGraphicFramePr>
            <p:nvPr/>
          </p:nvGraphicFramePr>
          <p:xfrm>
            <a:off x="2136775" y="5448281"/>
            <a:ext cx="5384800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76" name="Equation" r:id="rId17" imgW="2692080" imgH="419040" progId="Equation.DSMT4">
                    <p:embed/>
                  </p:oleObj>
                </mc:Choice>
                <mc:Fallback>
                  <p:oleObj name="Equation" r:id="rId17" imgW="2692080" imgH="4190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6775" y="5448281"/>
                          <a:ext cx="5384800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31" name="Object 19"/>
            <p:cNvGraphicFramePr>
              <a:graphicFrameLocks noChangeAspect="1"/>
            </p:cNvGraphicFramePr>
            <p:nvPr/>
          </p:nvGraphicFramePr>
          <p:xfrm>
            <a:off x="2170113" y="6162656"/>
            <a:ext cx="5410200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77" name="Equation" r:id="rId19" imgW="2705040" imgH="419040" progId="Equation.DSMT4">
                    <p:embed/>
                  </p:oleObj>
                </mc:Choice>
                <mc:Fallback>
                  <p:oleObj name="Equation" r:id="rId19" imgW="2705040" imgH="41904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0113" y="6162656"/>
                          <a:ext cx="5410200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5732" name="Object 20"/>
          <p:cNvGraphicFramePr>
            <a:graphicFrameLocks noChangeAspect="1"/>
          </p:cNvGraphicFramePr>
          <p:nvPr/>
        </p:nvGraphicFramePr>
        <p:xfrm>
          <a:off x="7072330" y="1904946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8" name="Equation" r:id="rId21" imgW="152280" imgH="164880" progId="Equation.DSMT4">
                  <p:embed/>
                </p:oleObj>
              </mc:Choice>
              <mc:Fallback>
                <p:oleObj name="Equation" r:id="rId21" imgW="152280" imgH="1648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30" y="1904946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3" name="Object 21"/>
          <p:cNvGraphicFramePr>
            <a:graphicFrameLocks noChangeAspect="1"/>
          </p:cNvGraphicFramePr>
          <p:nvPr/>
        </p:nvGraphicFramePr>
        <p:xfrm>
          <a:off x="6500826" y="3405144"/>
          <a:ext cx="304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9" name="Equation" r:id="rId23" imgW="152280" imgH="177480" progId="Equation.DSMT4">
                  <p:embed/>
                </p:oleObj>
              </mc:Choice>
              <mc:Fallback>
                <p:oleObj name="Equation" r:id="rId23" imgW="152280" imgH="1774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26" y="3405144"/>
                        <a:ext cx="304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4" name="Object 22"/>
          <p:cNvGraphicFramePr>
            <a:graphicFrameLocks noChangeAspect="1"/>
          </p:cNvGraphicFramePr>
          <p:nvPr/>
        </p:nvGraphicFramePr>
        <p:xfrm>
          <a:off x="8501090" y="2976516"/>
          <a:ext cx="279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0" name="Equation" r:id="rId25" imgW="139680" imgH="177480" progId="Equation.DSMT4">
                  <p:embed/>
                </p:oleObj>
              </mc:Choice>
              <mc:Fallback>
                <p:oleObj name="Equation" r:id="rId25" imgW="139680" imgH="1774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1090" y="2976516"/>
                        <a:ext cx="279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96269" name="Object 13"/>
          <p:cNvGraphicFramePr>
            <a:graphicFrameLocks noChangeAspect="1"/>
          </p:cNvGraphicFramePr>
          <p:nvPr/>
        </p:nvGraphicFramePr>
        <p:xfrm>
          <a:off x="5280025" y="3006724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1" name="Equation" r:id="rId27" imgW="126720" imgH="139680" progId="Equation.DSMT4">
                  <p:embed/>
                </p:oleObj>
              </mc:Choice>
              <mc:Fallback>
                <p:oleObj name="Equation" r:id="rId27" imgW="126720" imgH="1396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025" y="3006724"/>
                        <a:ext cx="254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3" grpId="0" autoUpdateAnimBg="0"/>
      <p:bldP spid="27" grpId="0"/>
      <p:bldP spid="28" grpId="0"/>
      <p:bldP spid="29" grpId="0"/>
      <p:bldP spid="30" grpId="0"/>
      <p:bldP spid="31" grpId="0"/>
      <p:bldP spid="3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71525" y="567091"/>
            <a:ext cx="43926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牛顿环明、暗半径分别为 </a:t>
            </a:r>
          </a:p>
        </p:txBody>
      </p:sp>
      <p:graphicFrame>
        <p:nvGraphicFramePr>
          <p:cNvPr id="116743" name="Object 7"/>
          <p:cNvGraphicFramePr>
            <a:graphicFrameLocks noChangeAspect="1"/>
          </p:cNvGraphicFramePr>
          <p:nvPr/>
        </p:nvGraphicFramePr>
        <p:xfrm>
          <a:off x="1890713" y="1133475"/>
          <a:ext cx="5003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4" name="Equation" r:id="rId3" imgW="2501640" imgH="444240" progId="Equation.DSMT4">
                  <p:embed/>
                </p:oleObj>
              </mc:Choice>
              <mc:Fallback>
                <p:oleObj name="Equation" r:id="rId3" imgW="250164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1133475"/>
                        <a:ext cx="5003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4" name="Object 8"/>
          <p:cNvGraphicFramePr>
            <a:graphicFrameLocks noChangeAspect="1"/>
          </p:cNvGraphicFramePr>
          <p:nvPr/>
        </p:nvGraphicFramePr>
        <p:xfrm>
          <a:off x="1917700" y="2049463"/>
          <a:ext cx="4927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5" name="Equation" r:id="rId5" imgW="2463480" imgH="253800" progId="Equation.DSMT4">
                  <p:embed/>
                </p:oleObj>
              </mc:Choice>
              <mc:Fallback>
                <p:oleObj name="Equation" r:id="rId5" imgW="2463480" imgH="253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049463"/>
                        <a:ext cx="4927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28597" y="714356"/>
            <a:ext cx="23574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1.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单缝衍射</a:t>
            </a:r>
          </a:p>
        </p:txBody>
      </p:sp>
      <p:sp>
        <p:nvSpPr>
          <p:cNvPr id="188" name="Rectangle 115"/>
          <p:cNvSpPr>
            <a:spLocks noChangeArrowheads="1"/>
          </p:cNvSpPr>
          <p:nvPr/>
        </p:nvSpPr>
        <p:spPr bwMode="auto">
          <a:xfrm>
            <a:off x="5329268" y="3979750"/>
            <a:ext cx="3600450" cy="2736850"/>
          </a:xfrm>
          <a:prstGeom prst="rect">
            <a:avLst/>
          </a:prstGeom>
          <a:solidFill>
            <a:srgbClr val="006699">
              <a:alpha val="20000"/>
            </a:srgbClr>
          </a:solidFill>
          <a:ln w="12700">
            <a:solidFill>
              <a:srgbClr val="B2B2B2">
                <a:alpha val="3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" name="Arc 2"/>
          <p:cNvSpPr>
            <a:spLocks/>
          </p:cNvSpPr>
          <p:nvPr/>
        </p:nvSpPr>
        <p:spPr bwMode="auto">
          <a:xfrm rot="2259937">
            <a:off x="6931055" y="4308362"/>
            <a:ext cx="714375" cy="666750"/>
          </a:xfrm>
          <a:custGeom>
            <a:avLst/>
            <a:gdLst>
              <a:gd name="T0" fmla="*/ 2147483647 w 16890"/>
              <a:gd name="T1" fmla="*/ 0 h 15751"/>
              <a:gd name="T2" fmla="*/ 2147483647 w 16890"/>
              <a:gd name="T3" fmla="*/ 2147483647 h 15751"/>
              <a:gd name="T4" fmla="*/ 0 w 16890"/>
              <a:gd name="T5" fmla="*/ 2147483647 h 15751"/>
              <a:gd name="T6" fmla="*/ 0 60000 65536"/>
              <a:gd name="T7" fmla="*/ 0 60000 65536"/>
              <a:gd name="T8" fmla="*/ 0 60000 65536"/>
              <a:gd name="T9" fmla="*/ 0 w 16890"/>
              <a:gd name="T10" fmla="*/ 0 h 15751"/>
              <a:gd name="T11" fmla="*/ 16890 w 16890"/>
              <a:gd name="T12" fmla="*/ 15751 h 157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90" h="15751" fill="none" extrusionOk="0">
                <a:moveTo>
                  <a:pt x="14780" y="0"/>
                </a:moveTo>
                <a:cubicBezTo>
                  <a:pt x="15537" y="710"/>
                  <a:pt x="16242" y="1474"/>
                  <a:pt x="16889" y="2286"/>
                </a:cubicBezTo>
              </a:path>
              <a:path w="16890" h="15751" stroke="0" extrusionOk="0">
                <a:moveTo>
                  <a:pt x="14780" y="0"/>
                </a:moveTo>
                <a:cubicBezTo>
                  <a:pt x="15537" y="710"/>
                  <a:pt x="16242" y="1474"/>
                  <a:pt x="16889" y="2286"/>
                </a:cubicBezTo>
                <a:lnTo>
                  <a:pt x="0" y="1575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" name="Text Box 4"/>
          <p:cNvSpPr txBox="1">
            <a:spLocks noChangeArrowheads="1"/>
          </p:cNvSpPr>
          <p:nvPr/>
        </p:nvSpPr>
        <p:spPr bwMode="auto">
          <a:xfrm>
            <a:off x="700118" y="1471602"/>
            <a:ext cx="25058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）单缝衍射装置</a:t>
            </a:r>
          </a:p>
        </p:txBody>
      </p:sp>
      <p:sp>
        <p:nvSpPr>
          <p:cNvPr id="191" name="Line 5"/>
          <p:cNvSpPr>
            <a:spLocks noChangeShapeType="1"/>
          </p:cNvSpPr>
          <p:nvPr/>
        </p:nvSpPr>
        <p:spPr bwMode="auto">
          <a:xfrm flipV="1">
            <a:off x="5626130" y="2033475"/>
            <a:ext cx="2000250" cy="658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92" name="Line 6"/>
          <p:cNvSpPr>
            <a:spLocks noChangeShapeType="1"/>
          </p:cNvSpPr>
          <p:nvPr/>
        </p:nvSpPr>
        <p:spPr bwMode="auto">
          <a:xfrm>
            <a:off x="7588280" y="1625487"/>
            <a:ext cx="0" cy="2241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3" name="Line 7"/>
          <p:cNvSpPr>
            <a:spLocks noChangeAspect="1" noChangeShapeType="1"/>
          </p:cNvSpPr>
          <p:nvPr/>
        </p:nvSpPr>
        <p:spPr bwMode="auto">
          <a:xfrm flipH="1">
            <a:off x="5594380" y="2023950"/>
            <a:ext cx="1984375" cy="284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94" name="Line 8"/>
          <p:cNvSpPr>
            <a:spLocks noChangeShapeType="1"/>
          </p:cNvSpPr>
          <p:nvPr/>
        </p:nvSpPr>
        <p:spPr bwMode="auto">
          <a:xfrm>
            <a:off x="1822480" y="2703400"/>
            <a:ext cx="61595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" name="Arc 9"/>
          <p:cNvSpPr>
            <a:spLocks/>
          </p:cNvSpPr>
          <p:nvPr/>
        </p:nvSpPr>
        <p:spPr bwMode="auto">
          <a:xfrm rot="1696153">
            <a:off x="4830793" y="2538300"/>
            <a:ext cx="104775" cy="234950"/>
          </a:xfrm>
          <a:custGeom>
            <a:avLst/>
            <a:gdLst>
              <a:gd name="T0" fmla="*/ 0 w 19216"/>
              <a:gd name="T1" fmla="*/ 0 h 21600"/>
              <a:gd name="T2" fmla="*/ 2147483647 w 19216"/>
              <a:gd name="T3" fmla="*/ 2147483647 h 21600"/>
              <a:gd name="T4" fmla="*/ 0 w 19216"/>
              <a:gd name="T5" fmla="*/ 2147483647 h 21600"/>
              <a:gd name="T6" fmla="*/ 0 60000 65536"/>
              <a:gd name="T7" fmla="*/ 0 60000 65536"/>
              <a:gd name="T8" fmla="*/ 0 60000 65536"/>
              <a:gd name="T9" fmla="*/ 0 w 19216"/>
              <a:gd name="T10" fmla="*/ 0 h 21600"/>
              <a:gd name="T11" fmla="*/ 19216 w 1921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16" h="21600" fill="none" extrusionOk="0">
                <a:moveTo>
                  <a:pt x="-1" y="0"/>
                </a:moveTo>
                <a:cubicBezTo>
                  <a:pt x="8098" y="0"/>
                  <a:pt x="15516" y="4530"/>
                  <a:pt x="19215" y="11735"/>
                </a:cubicBezTo>
              </a:path>
              <a:path w="19216" h="21600" stroke="0" extrusionOk="0">
                <a:moveTo>
                  <a:pt x="-1" y="0"/>
                </a:moveTo>
                <a:cubicBezTo>
                  <a:pt x="8098" y="0"/>
                  <a:pt x="15516" y="4530"/>
                  <a:pt x="19215" y="11735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" name="Line 10"/>
          <p:cNvSpPr>
            <a:spLocks noChangeShapeType="1"/>
          </p:cNvSpPr>
          <p:nvPr/>
        </p:nvSpPr>
        <p:spPr bwMode="auto">
          <a:xfrm rot="678596" flipV="1">
            <a:off x="6531005" y="2143012"/>
            <a:ext cx="123825" cy="41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7" name="Object 11"/>
          <p:cNvGraphicFramePr>
            <a:graphicFrameLocks noChangeAspect="1"/>
          </p:cNvGraphicFramePr>
          <p:nvPr/>
        </p:nvGraphicFramePr>
        <p:xfrm>
          <a:off x="6554817" y="3430588"/>
          <a:ext cx="237744" cy="313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4" name="Equation" r:id="rId3" imgW="152280" imgH="203040" progId="Equation.DSMT4">
                  <p:embed/>
                </p:oleObj>
              </mc:Choice>
              <mc:Fallback>
                <p:oleObj name="Equation" r:id="rId3" imgW="15228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817" y="3430588"/>
                        <a:ext cx="237744" cy="3139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" name="Object 12"/>
          <p:cNvGraphicFramePr>
            <a:graphicFrameLocks noChangeAspect="1"/>
          </p:cNvGraphicFramePr>
          <p:nvPr/>
        </p:nvGraphicFramePr>
        <p:xfrm>
          <a:off x="5070475" y="2449513"/>
          <a:ext cx="1968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5" name="Equation" r:id="rId5" imgW="126720" imgH="177480" progId="Equation.DSMT4">
                  <p:embed/>
                </p:oleObj>
              </mc:Choice>
              <mc:Fallback>
                <p:oleObj name="Equation" r:id="rId5" imgW="126720" imgH="177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2449513"/>
                        <a:ext cx="19685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" name="Object 13"/>
          <p:cNvGraphicFramePr>
            <a:graphicFrameLocks noChangeAspect="1"/>
          </p:cNvGraphicFramePr>
          <p:nvPr/>
        </p:nvGraphicFramePr>
        <p:xfrm>
          <a:off x="7375554" y="1700213"/>
          <a:ext cx="237744" cy="256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6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54" y="1700213"/>
                        <a:ext cx="237744" cy="256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" name="Object 14"/>
          <p:cNvGraphicFramePr>
            <a:graphicFrameLocks noChangeAspect="1"/>
          </p:cNvGraphicFramePr>
          <p:nvPr/>
        </p:nvGraphicFramePr>
        <p:xfrm>
          <a:off x="7632750" y="2752725"/>
          <a:ext cx="195072" cy="277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7" name="Equation" r:id="rId9" imgW="126720" imgH="177480" progId="Equation.DSMT4">
                  <p:embed/>
                </p:oleObj>
              </mc:Choice>
              <mc:Fallback>
                <p:oleObj name="Equation" r:id="rId9" imgW="12672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50" y="2752725"/>
                        <a:ext cx="195072" cy="2773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" name="Line 15"/>
          <p:cNvSpPr>
            <a:spLocks noChangeShapeType="1"/>
          </p:cNvSpPr>
          <p:nvPr/>
        </p:nvSpPr>
        <p:spPr bwMode="auto">
          <a:xfrm>
            <a:off x="5530880" y="3740037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02" name="Line 16"/>
          <p:cNvSpPr>
            <a:spLocks noChangeAspect="1" noChangeShapeType="1"/>
          </p:cNvSpPr>
          <p:nvPr/>
        </p:nvSpPr>
        <p:spPr bwMode="auto">
          <a:xfrm>
            <a:off x="4321205" y="2298587"/>
            <a:ext cx="241300" cy="723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203" name="Object 17"/>
          <p:cNvGraphicFramePr>
            <a:graphicFrameLocks noChangeAspect="1"/>
          </p:cNvGraphicFramePr>
          <p:nvPr/>
        </p:nvGraphicFramePr>
        <p:xfrm>
          <a:off x="4537105" y="3000372"/>
          <a:ext cx="234697" cy="271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8" name="Equation" r:id="rId11" imgW="152280" imgH="177480" progId="Equation.DSMT4">
                  <p:embed/>
                </p:oleObj>
              </mc:Choice>
              <mc:Fallback>
                <p:oleObj name="Equation" r:id="rId11" imgW="152280" imgH="1774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105" y="3000372"/>
                        <a:ext cx="234697" cy="2712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" name="Line 18"/>
          <p:cNvSpPr>
            <a:spLocks noChangeShapeType="1"/>
          </p:cNvSpPr>
          <p:nvPr/>
        </p:nvSpPr>
        <p:spPr bwMode="auto">
          <a:xfrm>
            <a:off x="2019330" y="2746262"/>
            <a:ext cx="0" cy="93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" name="Line 19"/>
          <p:cNvSpPr>
            <a:spLocks noChangeShapeType="1"/>
          </p:cNvSpPr>
          <p:nvPr/>
        </p:nvSpPr>
        <p:spPr bwMode="auto">
          <a:xfrm>
            <a:off x="2784505" y="3335225"/>
            <a:ext cx="0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" name="Line 20"/>
          <p:cNvSpPr>
            <a:spLocks noChangeShapeType="1"/>
          </p:cNvSpPr>
          <p:nvPr/>
        </p:nvSpPr>
        <p:spPr bwMode="auto">
          <a:xfrm>
            <a:off x="2025680" y="2703400"/>
            <a:ext cx="7112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sm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" name="Line 21"/>
          <p:cNvSpPr>
            <a:spLocks noChangeShapeType="1"/>
          </p:cNvSpPr>
          <p:nvPr/>
        </p:nvSpPr>
        <p:spPr bwMode="auto">
          <a:xfrm rot="21420000" flipV="1">
            <a:off x="2012980" y="2327162"/>
            <a:ext cx="73025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sm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" name="Line 22"/>
          <p:cNvSpPr>
            <a:spLocks noChangeShapeType="1"/>
          </p:cNvSpPr>
          <p:nvPr/>
        </p:nvSpPr>
        <p:spPr bwMode="auto">
          <a:xfrm>
            <a:off x="2012980" y="2693875"/>
            <a:ext cx="709613" cy="371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sm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9" name="Rectangle 23"/>
          <p:cNvSpPr>
            <a:spLocks noChangeArrowheads="1"/>
          </p:cNvSpPr>
          <p:nvPr/>
        </p:nvSpPr>
        <p:spPr bwMode="auto">
          <a:xfrm>
            <a:off x="1884393" y="2462100"/>
            <a:ext cx="304800" cy="495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just"/>
            <a:r>
              <a:rPr kumimoji="1" lang="en-US" altLang="zh-CN" sz="3600" dirty="0">
                <a:solidFill>
                  <a:srgbClr val="FF0000"/>
                </a:solidFill>
              </a:rPr>
              <a:t>*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210" name="Object 24"/>
          <p:cNvGraphicFramePr>
            <a:graphicFrameLocks noChangeAspect="1"/>
          </p:cNvGraphicFramePr>
          <p:nvPr/>
        </p:nvGraphicFramePr>
        <p:xfrm>
          <a:off x="1946305" y="2214554"/>
          <a:ext cx="219456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9" name="Equation" r:id="rId13" imgW="139680" imgH="177480" progId="Equation.DSMT4">
                  <p:embed/>
                </p:oleObj>
              </mc:Choice>
              <mc:Fallback>
                <p:oleObj name="Equation" r:id="rId13" imgW="139680" imgH="1774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305" y="2214554"/>
                        <a:ext cx="219456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" name="Object 25"/>
          <p:cNvGraphicFramePr>
            <a:graphicFrameLocks noChangeAspect="1"/>
          </p:cNvGraphicFramePr>
          <p:nvPr/>
        </p:nvGraphicFramePr>
        <p:xfrm>
          <a:off x="2132024" y="3336924"/>
          <a:ext cx="292608" cy="310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0" name="Equation" r:id="rId15" imgW="190440" imgH="203040" progId="Equation.DSMT4">
                  <p:embed/>
                </p:oleObj>
              </mc:Choice>
              <mc:Fallback>
                <p:oleObj name="Equation" r:id="rId15" imgW="190440" imgH="2030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24" y="3336924"/>
                        <a:ext cx="292608" cy="3108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" name="Line 26"/>
          <p:cNvSpPr>
            <a:spLocks noChangeShapeType="1"/>
          </p:cNvSpPr>
          <p:nvPr/>
        </p:nvSpPr>
        <p:spPr bwMode="auto">
          <a:xfrm>
            <a:off x="2870230" y="2287475"/>
            <a:ext cx="1411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13" name="Line 27"/>
          <p:cNvSpPr>
            <a:spLocks noChangeShapeType="1"/>
          </p:cNvSpPr>
          <p:nvPr/>
        </p:nvSpPr>
        <p:spPr bwMode="auto">
          <a:xfrm>
            <a:off x="2889280" y="2701812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14" name="Line 28"/>
          <p:cNvSpPr>
            <a:spLocks noChangeShapeType="1"/>
          </p:cNvSpPr>
          <p:nvPr/>
        </p:nvSpPr>
        <p:spPr bwMode="auto">
          <a:xfrm>
            <a:off x="2863880" y="3105037"/>
            <a:ext cx="1411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15" name="Line 29"/>
          <p:cNvSpPr>
            <a:spLocks noChangeShapeType="1"/>
          </p:cNvSpPr>
          <p:nvPr/>
        </p:nvSpPr>
        <p:spPr bwMode="auto">
          <a:xfrm>
            <a:off x="2006630" y="3636850"/>
            <a:ext cx="773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6" name="Object 30"/>
          <p:cNvGraphicFramePr>
            <a:graphicFrameLocks noChangeAspect="1"/>
          </p:cNvGraphicFramePr>
          <p:nvPr/>
        </p:nvGraphicFramePr>
        <p:xfrm>
          <a:off x="3989412" y="3143248"/>
          <a:ext cx="237744" cy="259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1" name="Equation" r:id="rId17" imgW="152280" imgH="164880" progId="Equation.DSMT4">
                  <p:embed/>
                </p:oleObj>
              </mc:Choice>
              <mc:Fallback>
                <p:oleObj name="Equation" r:id="rId17" imgW="152280" imgH="16488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412" y="3143248"/>
                        <a:ext cx="237744" cy="2590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" name="Object 31"/>
          <p:cNvGraphicFramePr>
            <a:graphicFrameLocks noChangeAspect="1"/>
          </p:cNvGraphicFramePr>
          <p:nvPr/>
        </p:nvGraphicFramePr>
        <p:xfrm>
          <a:off x="3989412" y="2000240"/>
          <a:ext cx="234697" cy="256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2" name="Equation" r:id="rId19" imgW="152280" imgH="164880" progId="Equation.DSMT4">
                  <p:embed/>
                </p:oleObj>
              </mc:Choice>
              <mc:Fallback>
                <p:oleObj name="Equation" r:id="rId19" imgW="152280" imgH="16488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412" y="2000240"/>
                        <a:ext cx="234697" cy="256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" name="Line 32"/>
          <p:cNvSpPr>
            <a:spLocks noChangeAspect="1" noChangeShapeType="1"/>
          </p:cNvSpPr>
          <p:nvPr/>
        </p:nvSpPr>
        <p:spPr bwMode="auto">
          <a:xfrm flipV="1">
            <a:off x="4330730" y="2739912"/>
            <a:ext cx="1092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19" name="Line 33"/>
          <p:cNvSpPr>
            <a:spLocks noChangeAspect="1" noChangeShapeType="1"/>
          </p:cNvSpPr>
          <p:nvPr/>
        </p:nvSpPr>
        <p:spPr bwMode="auto">
          <a:xfrm flipV="1">
            <a:off x="4321205" y="2347800"/>
            <a:ext cx="1101725" cy="350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20" name="Line 34"/>
          <p:cNvSpPr>
            <a:spLocks noChangeAspect="1" noChangeShapeType="1"/>
          </p:cNvSpPr>
          <p:nvPr/>
        </p:nvSpPr>
        <p:spPr bwMode="auto">
          <a:xfrm flipV="1">
            <a:off x="4302155" y="1917587"/>
            <a:ext cx="1193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318030" y="1658825"/>
            <a:ext cx="0" cy="2076450"/>
            <a:chOff x="4318030" y="1658825"/>
            <a:chExt cx="0" cy="2076450"/>
          </a:xfrm>
        </p:grpSpPr>
        <p:sp>
          <p:nvSpPr>
            <p:cNvPr id="222" name="Line 36"/>
            <p:cNvSpPr>
              <a:spLocks noChangeShapeType="1"/>
            </p:cNvSpPr>
            <p:nvPr/>
          </p:nvSpPr>
          <p:spPr bwMode="auto">
            <a:xfrm>
              <a:off x="2592" y="956"/>
              <a:ext cx="0" cy="399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37"/>
            <p:cNvSpPr>
              <a:spLocks noChangeShapeType="1"/>
            </p:cNvSpPr>
            <p:nvPr/>
          </p:nvSpPr>
          <p:spPr bwMode="auto">
            <a:xfrm>
              <a:off x="2592" y="1865"/>
              <a:ext cx="0" cy="399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38"/>
            <p:cNvSpPr>
              <a:spLocks noChangeShapeType="1"/>
            </p:cNvSpPr>
            <p:nvPr/>
          </p:nvSpPr>
          <p:spPr bwMode="auto">
            <a:xfrm>
              <a:off x="2592" y="1374"/>
              <a:ext cx="0" cy="48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aphicFrame>
        <p:nvGraphicFramePr>
          <p:cNvPr id="225" name="Object 39"/>
          <p:cNvGraphicFramePr>
            <a:graphicFrameLocks noChangeAspect="1"/>
          </p:cNvGraphicFramePr>
          <p:nvPr/>
        </p:nvGraphicFramePr>
        <p:xfrm>
          <a:off x="3783013" y="2419350"/>
          <a:ext cx="19685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3" name="Equation" r:id="rId21" imgW="126720" imgH="177480" progId="Equation.DSMT4">
                  <p:embed/>
                </p:oleObj>
              </mc:Choice>
              <mc:Fallback>
                <p:oleObj name="Equation" r:id="rId21" imgW="126720" imgH="17748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013" y="2419350"/>
                        <a:ext cx="196850" cy="27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" name="Line 40"/>
          <p:cNvSpPr>
            <a:spLocks noChangeShapeType="1"/>
          </p:cNvSpPr>
          <p:nvPr/>
        </p:nvSpPr>
        <p:spPr bwMode="auto">
          <a:xfrm>
            <a:off x="3949730" y="2539887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27" name="Line 41"/>
          <p:cNvSpPr>
            <a:spLocks noChangeShapeType="1"/>
          </p:cNvSpPr>
          <p:nvPr/>
        </p:nvSpPr>
        <p:spPr bwMode="auto">
          <a:xfrm flipH="1">
            <a:off x="4406930" y="2387487"/>
            <a:ext cx="3048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28" name="Line 42"/>
          <p:cNvSpPr>
            <a:spLocks noChangeShapeType="1"/>
          </p:cNvSpPr>
          <p:nvPr/>
        </p:nvSpPr>
        <p:spPr bwMode="auto">
          <a:xfrm>
            <a:off x="5530880" y="3416187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229" name="Object 43"/>
          <p:cNvGraphicFramePr>
            <a:graphicFrameLocks noChangeAspect="1"/>
          </p:cNvGraphicFramePr>
          <p:nvPr/>
        </p:nvGraphicFramePr>
        <p:xfrm>
          <a:off x="7704188" y="1998662"/>
          <a:ext cx="195072" cy="21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4" name="Equation" r:id="rId23" imgW="126720" imgH="139680" progId="Equation.DSMT4">
                  <p:embed/>
                </p:oleObj>
              </mc:Choice>
              <mc:Fallback>
                <p:oleObj name="Equation" r:id="rId23" imgW="126720" imgH="13968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4188" y="1998662"/>
                        <a:ext cx="195072" cy="213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Line 44"/>
          <p:cNvSpPr>
            <a:spLocks noChangeShapeType="1"/>
          </p:cNvSpPr>
          <p:nvPr/>
        </p:nvSpPr>
        <p:spPr bwMode="auto">
          <a:xfrm>
            <a:off x="5567393" y="1914412"/>
            <a:ext cx="2016125" cy="90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1" name="Line 45"/>
          <p:cNvSpPr>
            <a:spLocks noChangeShapeType="1"/>
          </p:cNvSpPr>
          <p:nvPr/>
        </p:nvSpPr>
        <p:spPr bwMode="auto">
          <a:xfrm rot="120000">
            <a:off x="6407180" y="195727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2" name="Line 46"/>
          <p:cNvSpPr>
            <a:spLocks noChangeShapeType="1"/>
          </p:cNvSpPr>
          <p:nvPr/>
        </p:nvSpPr>
        <p:spPr bwMode="auto">
          <a:xfrm rot="120000" flipV="1">
            <a:off x="6565930" y="2322400"/>
            <a:ext cx="176213" cy="66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" name="Oval 47"/>
          <p:cNvSpPr>
            <a:spLocks noChangeArrowheads="1"/>
          </p:cNvSpPr>
          <p:nvPr/>
        </p:nvSpPr>
        <p:spPr bwMode="auto">
          <a:xfrm>
            <a:off x="5422930" y="1698512"/>
            <a:ext cx="215900" cy="2016125"/>
          </a:xfrm>
          <a:prstGeom prst="ellipse">
            <a:avLst/>
          </a:prstGeom>
          <a:gradFill rotWithShape="1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>
                  <a:alpha val="63000"/>
                </a:srgbClr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34" name="Oval 48"/>
          <p:cNvSpPr>
            <a:spLocks noChangeArrowheads="1"/>
          </p:cNvSpPr>
          <p:nvPr/>
        </p:nvSpPr>
        <p:spPr bwMode="auto">
          <a:xfrm>
            <a:off x="2674968" y="1914412"/>
            <a:ext cx="215900" cy="1584325"/>
          </a:xfrm>
          <a:prstGeom prst="ellipse">
            <a:avLst/>
          </a:prstGeom>
          <a:gradFill rotWithShape="1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>
                  <a:alpha val="63000"/>
                </a:srgbClr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35" name="Line 49"/>
          <p:cNvSpPr>
            <a:spLocks noChangeShapeType="1"/>
          </p:cNvSpPr>
          <p:nvPr/>
        </p:nvSpPr>
        <p:spPr bwMode="auto">
          <a:xfrm rot="180000" flipV="1">
            <a:off x="2705130" y="2277950"/>
            <a:ext cx="165100" cy="571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" name="Line 50"/>
          <p:cNvSpPr>
            <a:spLocks noChangeShapeType="1"/>
          </p:cNvSpPr>
          <p:nvPr/>
        </p:nvSpPr>
        <p:spPr bwMode="auto">
          <a:xfrm rot="21300000">
            <a:off x="2700368" y="3039950"/>
            <a:ext cx="179387" cy="7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7" name="Line 51"/>
          <p:cNvSpPr>
            <a:spLocks noChangeAspect="1" noChangeShapeType="1"/>
          </p:cNvSpPr>
          <p:nvPr/>
        </p:nvSpPr>
        <p:spPr bwMode="auto">
          <a:xfrm rot="21540000" flipV="1">
            <a:off x="2206655" y="2506550"/>
            <a:ext cx="173038" cy="87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8" name="Line 52"/>
          <p:cNvSpPr>
            <a:spLocks noChangeAspect="1" noChangeShapeType="1"/>
          </p:cNvSpPr>
          <p:nvPr/>
        </p:nvSpPr>
        <p:spPr bwMode="auto">
          <a:xfrm rot="21540000">
            <a:off x="2254280" y="2703400"/>
            <a:ext cx="173038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9" name="Line 53"/>
          <p:cNvSpPr>
            <a:spLocks noChangeAspect="1" noChangeShapeType="1"/>
          </p:cNvSpPr>
          <p:nvPr/>
        </p:nvSpPr>
        <p:spPr bwMode="auto">
          <a:xfrm rot="60000">
            <a:off x="2227293" y="2809762"/>
            <a:ext cx="173037" cy="87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0" name="Line 54"/>
          <p:cNvSpPr>
            <a:spLocks noChangeAspect="1" noChangeShapeType="1"/>
          </p:cNvSpPr>
          <p:nvPr/>
        </p:nvSpPr>
        <p:spPr bwMode="auto">
          <a:xfrm>
            <a:off x="3335368" y="2287475"/>
            <a:ext cx="173037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1" name="Line 55"/>
          <p:cNvSpPr>
            <a:spLocks noChangeAspect="1" noChangeShapeType="1"/>
          </p:cNvSpPr>
          <p:nvPr/>
        </p:nvSpPr>
        <p:spPr bwMode="auto">
          <a:xfrm>
            <a:off x="3335368" y="2700225"/>
            <a:ext cx="173037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2" name="Line 56"/>
          <p:cNvSpPr>
            <a:spLocks noChangeAspect="1" noChangeShapeType="1"/>
          </p:cNvSpPr>
          <p:nvPr/>
        </p:nvSpPr>
        <p:spPr bwMode="auto">
          <a:xfrm>
            <a:off x="3333780" y="3106625"/>
            <a:ext cx="173038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3" name="Line 57"/>
          <p:cNvSpPr>
            <a:spLocks noChangeAspect="1" noChangeShapeType="1"/>
          </p:cNvSpPr>
          <p:nvPr/>
        </p:nvSpPr>
        <p:spPr bwMode="auto">
          <a:xfrm rot="20400000">
            <a:off x="4932393" y="2473212"/>
            <a:ext cx="173037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4" name="Line 58"/>
          <p:cNvSpPr>
            <a:spLocks noChangeAspect="1" noChangeShapeType="1"/>
          </p:cNvSpPr>
          <p:nvPr/>
        </p:nvSpPr>
        <p:spPr bwMode="auto">
          <a:xfrm rot="20400000">
            <a:off x="4994305" y="2846275"/>
            <a:ext cx="173038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" name="Line 59"/>
          <p:cNvSpPr>
            <a:spLocks noChangeAspect="1" noChangeShapeType="1"/>
          </p:cNvSpPr>
          <p:nvPr/>
        </p:nvSpPr>
        <p:spPr bwMode="auto">
          <a:xfrm rot="20400000">
            <a:off x="4849843" y="2093800"/>
            <a:ext cx="173037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" name="Rectangle 60"/>
          <p:cNvSpPr>
            <a:spLocks noChangeArrowheads="1"/>
          </p:cNvSpPr>
          <p:nvPr/>
        </p:nvSpPr>
        <p:spPr bwMode="auto">
          <a:xfrm>
            <a:off x="7505730" y="1623900"/>
            <a:ext cx="419100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just"/>
            <a:r>
              <a:rPr kumimoji="1" lang="en-US" altLang="zh-CN" sz="4800">
                <a:solidFill>
                  <a:srgbClr val="FF9900"/>
                </a:solidFill>
              </a:rPr>
              <a:t>·</a:t>
            </a:r>
          </a:p>
        </p:txBody>
      </p:sp>
      <p:sp>
        <p:nvSpPr>
          <p:cNvPr id="247" name="Rectangle 61"/>
          <p:cNvSpPr>
            <a:spLocks noChangeArrowheads="1"/>
          </p:cNvSpPr>
          <p:nvPr/>
        </p:nvSpPr>
        <p:spPr bwMode="auto">
          <a:xfrm>
            <a:off x="4430743" y="2771662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rgbClr val="FF9900"/>
                </a:solidFill>
              </a:rPr>
              <a:t>·</a:t>
            </a:r>
          </a:p>
        </p:txBody>
      </p:sp>
      <p:sp>
        <p:nvSpPr>
          <p:cNvPr id="248" name="AutoShape 62"/>
          <p:cNvSpPr>
            <a:spLocks noChangeAspect="1" noChangeArrowheads="1"/>
          </p:cNvSpPr>
          <p:nvPr/>
        </p:nvSpPr>
        <p:spPr bwMode="auto">
          <a:xfrm rot="15120000">
            <a:off x="3915599" y="2559731"/>
            <a:ext cx="798513" cy="244475"/>
          </a:xfrm>
          <a:prstGeom prst="rtTriangle">
            <a:avLst/>
          </a:prstGeom>
          <a:solidFill>
            <a:srgbClr val="FFFFFF">
              <a:alpha val="69019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" name="Line 63"/>
          <p:cNvSpPr>
            <a:spLocks noChangeShapeType="1"/>
          </p:cNvSpPr>
          <p:nvPr/>
        </p:nvSpPr>
        <p:spPr bwMode="auto">
          <a:xfrm flipV="1">
            <a:off x="7586693" y="977787"/>
            <a:ext cx="0" cy="86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0" name="Object 64"/>
          <p:cNvGraphicFramePr>
            <a:graphicFrameLocks noChangeAspect="1"/>
          </p:cNvGraphicFramePr>
          <p:nvPr/>
        </p:nvGraphicFramePr>
        <p:xfrm>
          <a:off x="7632750" y="1047749"/>
          <a:ext cx="195072" cy="21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5" name="Equation" r:id="rId25" imgW="126720" imgH="139680" progId="Equation.DSMT4">
                  <p:embed/>
                </p:oleObj>
              </mc:Choice>
              <mc:Fallback>
                <p:oleObj name="Equation" r:id="rId25" imgW="126720" imgH="13968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50" y="1047749"/>
                        <a:ext cx="195072" cy="213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" name="Text Box 65"/>
          <p:cNvSpPr txBox="1">
            <a:spLocks noChangeArrowheads="1"/>
          </p:cNvSpPr>
          <p:nvPr/>
        </p:nvSpPr>
        <p:spPr bwMode="auto">
          <a:xfrm>
            <a:off x="763581" y="4075000"/>
            <a:ext cx="287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）菲涅耳半波带法</a:t>
            </a:r>
          </a:p>
        </p:txBody>
      </p:sp>
      <p:sp>
        <p:nvSpPr>
          <p:cNvPr id="252" name="Text Box 66"/>
          <p:cNvSpPr txBox="1">
            <a:spLocks noChangeArrowheads="1"/>
          </p:cNvSpPr>
          <p:nvPr/>
        </p:nvSpPr>
        <p:spPr bwMode="auto">
          <a:xfrm>
            <a:off x="7627968" y="335427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rgbClr val="0000FF"/>
                </a:solidFill>
              </a:rPr>
              <a:t>E</a:t>
            </a:r>
          </a:p>
        </p:txBody>
      </p: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7239030" y="4367100"/>
            <a:ext cx="1017588" cy="1652587"/>
            <a:chOff x="-1296" y="1381"/>
            <a:chExt cx="641" cy="993"/>
          </a:xfrm>
        </p:grpSpPr>
        <p:sp>
          <p:nvSpPr>
            <p:cNvPr id="254" name="Line 68"/>
            <p:cNvSpPr>
              <a:spLocks noChangeShapeType="1"/>
            </p:cNvSpPr>
            <p:nvPr/>
          </p:nvSpPr>
          <p:spPr bwMode="auto">
            <a:xfrm flipV="1">
              <a:off x="-1290" y="1805"/>
              <a:ext cx="635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55" name="Line 69"/>
            <p:cNvSpPr>
              <a:spLocks noChangeShapeType="1"/>
            </p:cNvSpPr>
            <p:nvPr/>
          </p:nvSpPr>
          <p:spPr bwMode="auto">
            <a:xfrm flipV="1">
              <a:off x="-1296" y="2192"/>
              <a:ext cx="635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" name="Line 70"/>
            <p:cNvSpPr>
              <a:spLocks noChangeShapeType="1"/>
            </p:cNvSpPr>
            <p:nvPr/>
          </p:nvSpPr>
          <p:spPr bwMode="auto">
            <a:xfrm flipV="1">
              <a:off x="-1296" y="1381"/>
              <a:ext cx="635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57" name="Line 71"/>
          <p:cNvSpPr>
            <a:spLocks noChangeShapeType="1"/>
          </p:cNvSpPr>
          <p:nvPr/>
        </p:nvSpPr>
        <p:spPr bwMode="auto">
          <a:xfrm>
            <a:off x="7261255" y="4675075"/>
            <a:ext cx="8588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8" name="Text Box 72"/>
          <p:cNvSpPr txBox="1">
            <a:spLocks noChangeArrowheads="1"/>
          </p:cNvSpPr>
          <p:nvPr/>
        </p:nvSpPr>
        <p:spPr bwMode="auto">
          <a:xfrm>
            <a:off x="5440393" y="5724412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1" lang="zh-CN" altLang="en-US" sz="2000">
                <a:ea typeface="楷体_GB2312" pitchFamily="49" charset="-122"/>
              </a:rPr>
              <a:t>半波带</a:t>
            </a:r>
          </a:p>
        </p:txBody>
      </p:sp>
      <p:graphicFrame>
        <p:nvGraphicFramePr>
          <p:cNvPr id="259" name="Object 73"/>
          <p:cNvGraphicFramePr>
            <a:graphicFrameLocks noChangeAspect="1"/>
          </p:cNvGraphicFramePr>
          <p:nvPr/>
        </p:nvGraphicFramePr>
        <p:xfrm>
          <a:off x="7978775" y="4441825"/>
          <a:ext cx="2889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6" name="Equation" r:id="rId27" imgW="177480" imgH="177480" progId="Equation.DSMT4">
                  <p:embed/>
                </p:oleObj>
              </mc:Choice>
              <mc:Fallback>
                <p:oleObj name="Equation" r:id="rId27" imgW="177480" imgH="177480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8775" y="4441825"/>
                        <a:ext cx="28892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" name="Object 74"/>
          <p:cNvGraphicFramePr>
            <a:graphicFrameLocks noChangeAspect="1"/>
          </p:cNvGraphicFramePr>
          <p:nvPr/>
        </p:nvGraphicFramePr>
        <p:xfrm>
          <a:off x="7000892" y="4360863"/>
          <a:ext cx="307974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7" name="Equation" r:id="rId29" imgW="152280" imgH="164880" progId="Equation.DSMT4">
                  <p:embed/>
                </p:oleObj>
              </mc:Choice>
              <mc:Fallback>
                <p:oleObj name="Equation" r:id="rId29" imgW="152280" imgH="16488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92" y="4360863"/>
                        <a:ext cx="307974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" name="Object 75"/>
          <p:cNvGraphicFramePr>
            <a:graphicFrameLocks noChangeAspect="1"/>
          </p:cNvGraphicFramePr>
          <p:nvPr/>
        </p:nvGraphicFramePr>
        <p:xfrm>
          <a:off x="7000892" y="6092825"/>
          <a:ext cx="304800" cy="333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8" name="Equation" r:id="rId31" imgW="152280" imgH="164880" progId="Equation.DSMT4">
                  <p:embed/>
                </p:oleObj>
              </mc:Choice>
              <mc:Fallback>
                <p:oleObj name="Equation" r:id="rId31" imgW="152280" imgH="16488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92" y="6092825"/>
                        <a:ext cx="304800" cy="3333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7227918" y="4013087"/>
            <a:ext cx="0" cy="2652713"/>
            <a:chOff x="7227918" y="4013087"/>
            <a:chExt cx="0" cy="2652713"/>
          </a:xfrm>
        </p:grpSpPr>
        <p:sp>
          <p:nvSpPr>
            <p:cNvPr id="263" name="Line 77"/>
            <p:cNvSpPr>
              <a:spLocks noChangeShapeType="1"/>
            </p:cNvSpPr>
            <p:nvPr/>
          </p:nvSpPr>
          <p:spPr bwMode="auto">
            <a:xfrm>
              <a:off x="4464" y="2361"/>
              <a:ext cx="0" cy="399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78"/>
            <p:cNvSpPr>
              <a:spLocks noChangeShapeType="1"/>
            </p:cNvSpPr>
            <p:nvPr/>
          </p:nvSpPr>
          <p:spPr bwMode="auto">
            <a:xfrm>
              <a:off x="4464" y="3633"/>
              <a:ext cx="0" cy="399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65" name="Object 79"/>
          <p:cNvGraphicFramePr>
            <a:graphicFrameLocks noChangeAspect="1"/>
          </p:cNvGraphicFramePr>
          <p:nvPr/>
        </p:nvGraphicFramePr>
        <p:xfrm>
          <a:off x="8305830" y="4605225"/>
          <a:ext cx="88900" cy="18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9" name="公式" r:id="rId33" imgW="152280" imgH="317160" progId="Equation.3">
                  <p:embed/>
                </p:oleObj>
              </mc:Choice>
              <mc:Fallback>
                <p:oleObj name="公式" r:id="rId33" imgW="152280" imgH="31716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30" y="4605225"/>
                        <a:ext cx="88900" cy="188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" name="Object 80"/>
          <p:cNvGraphicFramePr>
            <a:graphicFrameLocks noChangeAspect="1"/>
          </p:cNvGraphicFramePr>
          <p:nvPr/>
        </p:nvGraphicFramePr>
        <p:xfrm>
          <a:off x="8301068" y="5240225"/>
          <a:ext cx="138112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0" name="公式" r:id="rId35" imgW="228600" imgH="330120" progId="Equation.3">
                  <p:embed/>
                </p:oleObj>
              </mc:Choice>
              <mc:Fallback>
                <p:oleObj name="公式" r:id="rId35" imgW="228600" imgH="33012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1068" y="5240225"/>
                        <a:ext cx="138112" cy="19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" name="Object 81"/>
          <p:cNvGraphicFramePr>
            <a:graphicFrameLocks noChangeAspect="1"/>
          </p:cNvGraphicFramePr>
          <p:nvPr/>
        </p:nvGraphicFramePr>
        <p:xfrm>
          <a:off x="8275668" y="4821125"/>
          <a:ext cx="141287" cy="1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1" name="公式" r:id="rId37" imgW="228600" imgH="317160" progId="Equation.3">
                  <p:embed/>
                </p:oleObj>
              </mc:Choice>
              <mc:Fallback>
                <p:oleObj name="公式" r:id="rId37" imgW="228600" imgH="31716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668" y="4821125"/>
                        <a:ext cx="141287" cy="192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" name="Object 82"/>
          <p:cNvGraphicFramePr>
            <a:graphicFrameLocks noChangeAspect="1"/>
          </p:cNvGraphicFramePr>
          <p:nvPr/>
        </p:nvGraphicFramePr>
        <p:xfrm>
          <a:off x="8275668" y="5446600"/>
          <a:ext cx="185737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2" name="公式" r:id="rId39" imgW="304560" imgH="330120" progId="Equation.3">
                  <p:embed/>
                </p:oleObj>
              </mc:Choice>
              <mc:Fallback>
                <p:oleObj name="公式" r:id="rId39" imgW="304560" imgH="33012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668" y="5446600"/>
                        <a:ext cx="185737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" name="Line 83"/>
          <p:cNvSpPr>
            <a:spLocks noChangeShapeType="1"/>
          </p:cNvSpPr>
          <p:nvPr/>
        </p:nvSpPr>
        <p:spPr bwMode="auto">
          <a:xfrm>
            <a:off x="7227918" y="4705237"/>
            <a:ext cx="0" cy="1295400"/>
          </a:xfrm>
          <a:prstGeom prst="line">
            <a:avLst/>
          </a:prstGeom>
          <a:noFill/>
          <a:ln w="19050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270" name="Object 85"/>
          <p:cNvGraphicFramePr>
            <a:graphicFrameLocks noChangeAspect="1"/>
          </p:cNvGraphicFramePr>
          <p:nvPr/>
        </p:nvGraphicFramePr>
        <p:xfrm>
          <a:off x="6983443" y="4714884"/>
          <a:ext cx="266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3" name="Equation" r:id="rId41" imgW="164880" imgH="228600" progId="Equation.DSMT4">
                  <p:embed/>
                </p:oleObj>
              </mc:Choice>
              <mc:Fallback>
                <p:oleObj name="Equation" r:id="rId41" imgW="164880" imgH="228600" progId="Equation.DSMT4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43" y="4714884"/>
                        <a:ext cx="2667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" name="Line 86"/>
          <p:cNvSpPr>
            <a:spLocks noChangeShapeType="1"/>
          </p:cNvSpPr>
          <p:nvPr/>
        </p:nvSpPr>
        <p:spPr bwMode="auto">
          <a:xfrm flipV="1">
            <a:off x="7239030" y="4730637"/>
            <a:ext cx="1008063" cy="2889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sm" len="lg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2" name="Line 87"/>
          <p:cNvSpPr>
            <a:spLocks noChangeShapeType="1"/>
          </p:cNvSpPr>
          <p:nvPr/>
        </p:nvSpPr>
        <p:spPr bwMode="auto">
          <a:xfrm flipV="1">
            <a:off x="7239030" y="5573600"/>
            <a:ext cx="1008063" cy="288925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sm" len="lg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3" name="Line 88"/>
          <p:cNvSpPr>
            <a:spLocks noChangeShapeType="1"/>
          </p:cNvSpPr>
          <p:nvPr/>
        </p:nvSpPr>
        <p:spPr bwMode="auto">
          <a:xfrm flipV="1">
            <a:off x="7239030" y="4946537"/>
            <a:ext cx="1008063" cy="288925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sm" len="lg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4" name="Line 89"/>
          <p:cNvSpPr>
            <a:spLocks noChangeShapeType="1"/>
          </p:cNvSpPr>
          <p:nvPr/>
        </p:nvSpPr>
        <p:spPr bwMode="auto">
          <a:xfrm flipV="1">
            <a:off x="7239030" y="5387862"/>
            <a:ext cx="1008063" cy="2889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sm" len="lg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5" name="Text Box 90"/>
          <p:cNvSpPr txBox="1">
            <a:spLocks noChangeArrowheads="1"/>
          </p:cNvSpPr>
          <p:nvPr/>
        </p:nvSpPr>
        <p:spPr bwMode="auto">
          <a:xfrm rot="20557302">
            <a:off x="7420005" y="6027625"/>
            <a:ext cx="366713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kumimoji="1" lang="en-US" altLang="zh-CN" sz="1200"/>
              <a:t>λ|2</a:t>
            </a:r>
          </a:p>
        </p:txBody>
      </p:sp>
      <p:sp>
        <p:nvSpPr>
          <p:cNvPr id="276" name="Line 93"/>
          <p:cNvSpPr>
            <a:spLocks noChangeAspect="1" noChangeShapeType="1"/>
          </p:cNvSpPr>
          <p:nvPr/>
        </p:nvSpPr>
        <p:spPr bwMode="auto">
          <a:xfrm rot="16200000" flipV="1">
            <a:off x="6902480" y="5980000"/>
            <a:ext cx="941387" cy="3000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sm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7" name="Line 94"/>
          <p:cNvSpPr>
            <a:spLocks noChangeAspect="1" noChangeShapeType="1"/>
          </p:cNvSpPr>
          <p:nvPr/>
        </p:nvSpPr>
        <p:spPr bwMode="auto">
          <a:xfrm rot="16200000" flipV="1">
            <a:off x="6728649" y="5475968"/>
            <a:ext cx="1525588" cy="5365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sm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8" name="Line 95"/>
          <p:cNvSpPr>
            <a:spLocks noChangeShapeType="1"/>
          </p:cNvSpPr>
          <p:nvPr/>
        </p:nvSpPr>
        <p:spPr bwMode="auto">
          <a:xfrm flipV="1">
            <a:off x="7275543" y="6545150"/>
            <a:ext cx="215900" cy="73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9" name="Line 96"/>
          <p:cNvSpPr>
            <a:spLocks noChangeShapeType="1"/>
          </p:cNvSpPr>
          <p:nvPr/>
        </p:nvSpPr>
        <p:spPr bwMode="auto">
          <a:xfrm flipV="1">
            <a:off x="7739093" y="6372112"/>
            <a:ext cx="215900" cy="73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lg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0" name="Line 98"/>
          <p:cNvSpPr>
            <a:spLocks noChangeShapeType="1"/>
          </p:cNvSpPr>
          <p:nvPr/>
        </p:nvSpPr>
        <p:spPr bwMode="auto">
          <a:xfrm>
            <a:off x="6405593" y="4865575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1" name="Line 99"/>
          <p:cNvSpPr>
            <a:spLocks noChangeShapeType="1"/>
          </p:cNvSpPr>
          <p:nvPr/>
        </p:nvSpPr>
        <p:spPr bwMode="auto">
          <a:xfrm>
            <a:off x="6405593" y="5513275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2" name="Line 100"/>
          <p:cNvSpPr>
            <a:spLocks noChangeShapeType="1"/>
          </p:cNvSpPr>
          <p:nvPr/>
        </p:nvSpPr>
        <p:spPr bwMode="auto">
          <a:xfrm>
            <a:off x="6405593" y="6160975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3" name="Line 101"/>
          <p:cNvSpPr>
            <a:spLocks noChangeShapeType="1"/>
          </p:cNvSpPr>
          <p:nvPr/>
        </p:nvSpPr>
        <p:spPr bwMode="auto">
          <a:xfrm>
            <a:off x="6405593" y="4433775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4" name="Line 102"/>
          <p:cNvSpPr>
            <a:spLocks noChangeShapeType="1"/>
          </p:cNvSpPr>
          <p:nvPr/>
        </p:nvSpPr>
        <p:spPr bwMode="auto">
          <a:xfrm>
            <a:off x="6405593" y="4649675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5" name="Line 103"/>
          <p:cNvSpPr>
            <a:spLocks noChangeShapeType="1"/>
          </p:cNvSpPr>
          <p:nvPr/>
        </p:nvSpPr>
        <p:spPr bwMode="auto">
          <a:xfrm>
            <a:off x="6405593" y="5081475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" name="Line 104"/>
          <p:cNvSpPr>
            <a:spLocks noChangeShapeType="1"/>
          </p:cNvSpPr>
          <p:nvPr/>
        </p:nvSpPr>
        <p:spPr bwMode="auto">
          <a:xfrm>
            <a:off x="6405593" y="5297375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" name="Line 105"/>
          <p:cNvSpPr>
            <a:spLocks noChangeShapeType="1"/>
          </p:cNvSpPr>
          <p:nvPr/>
        </p:nvSpPr>
        <p:spPr bwMode="auto">
          <a:xfrm>
            <a:off x="6405593" y="5729175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8" name="Line 106"/>
          <p:cNvSpPr>
            <a:spLocks noChangeShapeType="1"/>
          </p:cNvSpPr>
          <p:nvPr/>
        </p:nvSpPr>
        <p:spPr bwMode="auto">
          <a:xfrm>
            <a:off x="6405593" y="6378462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9" name="Line 107"/>
          <p:cNvSpPr>
            <a:spLocks noChangeShapeType="1"/>
          </p:cNvSpPr>
          <p:nvPr/>
        </p:nvSpPr>
        <p:spPr bwMode="auto">
          <a:xfrm>
            <a:off x="6405593" y="5945075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0" name="Line 108"/>
          <p:cNvSpPr>
            <a:spLocks noChangeShapeType="1"/>
          </p:cNvSpPr>
          <p:nvPr/>
        </p:nvSpPr>
        <p:spPr bwMode="auto">
          <a:xfrm>
            <a:off x="5981730" y="5675200"/>
            <a:ext cx="122078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1" name="Line 109"/>
          <p:cNvSpPr>
            <a:spLocks noChangeShapeType="1"/>
          </p:cNvSpPr>
          <p:nvPr/>
        </p:nvSpPr>
        <p:spPr bwMode="auto">
          <a:xfrm>
            <a:off x="6010305" y="5017975"/>
            <a:ext cx="122078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2" name="Line 110"/>
          <p:cNvSpPr>
            <a:spLocks noChangeShapeType="1"/>
          </p:cNvSpPr>
          <p:nvPr/>
        </p:nvSpPr>
        <p:spPr bwMode="auto">
          <a:xfrm>
            <a:off x="6119843" y="5008450"/>
            <a:ext cx="0" cy="684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3" name="Object 111"/>
          <p:cNvGraphicFramePr>
            <a:graphicFrameLocks noChangeAspect="1"/>
          </p:cNvGraphicFramePr>
          <p:nvPr/>
        </p:nvGraphicFramePr>
        <p:xfrm>
          <a:off x="5722968" y="5214950"/>
          <a:ext cx="365124" cy="288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4" name="Equation" r:id="rId43" imgW="228600" imgH="177480" progId="Equation.DSMT4">
                  <p:embed/>
                </p:oleObj>
              </mc:Choice>
              <mc:Fallback>
                <p:oleObj name="Equation" r:id="rId43" imgW="228600" imgH="177480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68" y="5214950"/>
                        <a:ext cx="365124" cy="2889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" name="Text Box 112"/>
          <p:cNvSpPr txBox="1">
            <a:spLocks noChangeArrowheads="1"/>
          </p:cNvSpPr>
          <p:nvPr/>
        </p:nvSpPr>
        <p:spPr bwMode="auto">
          <a:xfrm>
            <a:off x="982693" y="4840319"/>
            <a:ext cx="389722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狭缝波面上的半波带的数目</a:t>
            </a:r>
          </a:p>
        </p:txBody>
      </p:sp>
      <p:graphicFrame>
        <p:nvGraphicFramePr>
          <p:cNvPr id="296" name="Object 116"/>
          <p:cNvGraphicFramePr>
            <a:graphicFrameLocks noChangeAspect="1"/>
          </p:cNvGraphicFramePr>
          <p:nvPr/>
        </p:nvGraphicFramePr>
        <p:xfrm>
          <a:off x="7137430" y="5557838"/>
          <a:ext cx="204788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5" name="Equation" r:id="rId45" imgW="114120" imgH="126720" progId="Equation.DSMT4">
                  <p:embed/>
                </p:oleObj>
              </mc:Choice>
              <mc:Fallback>
                <p:oleObj name="Equation" r:id="rId45" imgW="114120" imgH="126720" progId="Equation.DSMT4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30" y="5557838"/>
                        <a:ext cx="204788" cy="227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Object 117"/>
          <p:cNvGraphicFramePr>
            <a:graphicFrameLocks noChangeAspect="1"/>
          </p:cNvGraphicFramePr>
          <p:nvPr/>
        </p:nvGraphicFramePr>
        <p:xfrm>
          <a:off x="6972330" y="5357826"/>
          <a:ext cx="304800" cy="365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6" name="Equation" r:id="rId47" imgW="190440" imgH="228600" progId="Equation.DSMT4">
                  <p:embed/>
                </p:oleObj>
              </mc:Choice>
              <mc:Fallback>
                <p:oleObj name="Equation" r:id="rId47" imgW="190440" imgH="228600" progId="Equation.DSMT4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30" y="5357826"/>
                        <a:ext cx="304800" cy="3651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" name="Object 84"/>
          <p:cNvGraphicFramePr>
            <a:graphicFrameLocks noChangeAspect="1"/>
          </p:cNvGraphicFramePr>
          <p:nvPr/>
        </p:nvGraphicFramePr>
        <p:xfrm>
          <a:off x="7139018" y="4908550"/>
          <a:ext cx="20478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7" name="Equation" r:id="rId49" imgW="114120" imgH="126720" progId="Equation.DSMT4">
                  <p:embed/>
                </p:oleObj>
              </mc:Choice>
              <mc:Fallback>
                <p:oleObj name="Equation" r:id="rId49" imgW="114120" imgH="12672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9018" y="4908550"/>
                        <a:ext cx="204787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" name="Line 118"/>
          <p:cNvSpPr>
            <a:spLocks noChangeShapeType="1"/>
          </p:cNvSpPr>
          <p:nvPr/>
        </p:nvSpPr>
        <p:spPr bwMode="auto">
          <a:xfrm rot="16200000" flipV="1">
            <a:off x="7033449" y="6226856"/>
            <a:ext cx="576262" cy="1651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sm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0" name="Line 119"/>
          <p:cNvSpPr>
            <a:spLocks noChangeShapeType="1"/>
          </p:cNvSpPr>
          <p:nvPr/>
        </p:nvSpPr>
        <p:spPr bwMode="auto">
          <a:xfrm rot="16200000" flipV="1">
            <a:off x="6665943" y="5237049"/>
            <a:ext cx="1728788" cy="60801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sm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1" name="Line 120"/>
          <p:cNvSpPr>
            <a:spLocks noChangeShapeType="1"/>
          </p:cNvSpPr>
          <p:nvPr/>
        </p:nvSpPr>
        <p:spPr bwMode="auto">
          <a:xfrm flipV="1">
            <a:off x="7129493" y="6430850"/>
            <a:ext cx="215900" cy="73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2" name="Line 121"/>
          <p:cNvSpPr>
            <a:spLocks noChangeShapeType="1"/>
          </p:cNvSpPr>
          <p:nvPr/>
        </p:nvSpPr>
        <p:spPr bwMode="auto">
          <a:xfrm flipV="1">
            <a:off x="7796243" y="6186375"/>
            <a:ext cx="215900" cy="73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lg"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303" name="Object 122"/>
          <p:cNvGraphicFramePr>
            <a:graphicFrameLocks noChangeAspect="1"/>
          </p:cNvGraphicFramePr>
          <p:nvPr/>
        </p:nvGraphicFramePr>
        <p:xfrm>
          <a:off x="8213725" y="6021388"/>
          <a:ext cx="6921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8" name="Equation" r:id="rId51" imgW="431640" imgH="177480" progId="Equation.DSMT4">
                  <p:embed/>
                </p:oleObj>
              </mc:Choice>
              <mc:Fallback>
                <p:oleObj name="Equation" r:id="rId51" imgW="431640" imgH="177480" progId="Equation.DSMT4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3725" y="6021388"/>
                        <a:ext cx="69215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" name="Line 30"/>
          <p:cNvSpPr>
            <a:spLocks noChangeShapeType="1"/>
          </p:cNvSpPr>
          <p:nvPr/>
        </p:nvSpPr>
        <p:spPr bwMode="auto">
          <a:xfrm>
            <a:off x="4275164" y="1638301"/>
            <a:ext cx="0" cy="633413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5" name="Line 31"/>
          <p:cNvSpPr>
            <a:spLocks noChangeShapeType="1"/>
          </p:cNvSpPr>
          <p:nvPr/>
        </p:nvSpPr>
        <p:spPr bwMode="auto">
          <a:xfrm>
            <a:off x="4275164" y="3081339"/>
            <a:ext cx="0" cy="633413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6" name="Line 32"/>
          <p:cNvSpPr>
            <a:spLocks noChangeShapeType="1"/>
          </p:cNvSpPr>
          <p:nvPr/>
        </p:nvSpPr>
        <p:spPr bwMode="auto">
          <a:xfrm>
            <a:off x="4275164" y="2301876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307" name="Object 66"/>
          <p:cNvGraphicFramePr>
            <a:graphicFrameLocks noChangeAspect="1"/>
          </p:cNvGraphicFramePr>
          <p:nvPr/>
        </p:nvGraphicFramePr>
        <p:xfrm>
          <a:off x="1774834" y="5421333"/>
          <a:ext cx="157638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9" name="Equation" r:id="rId53" imgW="787320" imgH="431640" progId="Equation.DSMT4">
                  <p:embed/>
                </p:oleObj>
              </mc:Choice>
              <mc:Fallback>
                <p:oleObj name="Equation" r:id="rId53" imgW="787320" imgH="43164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34" y="5421333"/>
                        <a:ext cx="1576388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307"/>
          <p:cNvGrpSpPr/>
          <p:nvPr/>
        </p:nvGrpSpPr>
        <p:grpSpPr>
          <a:xfrm>
            <a:off x="7227918" y="4000504"/>
            <a:ext cx="0" cy="2652713"/>
            <a:chOff x="7227918" y="4000504"/>
            <a:chExt cx="0" cy="2652713"/>
          </a:xfrm>
        </p:grpSpPr>
        <p:sp>
          <p:nvSpPr>
            <p:cNvPr id="309" name="Line 77"/>
            <p:cNvSpPr>
              <a:spLocks noChangeShapeType="1"/>
            </p:cNvSpPr>
            <p:nvPr/>
          </p:nvSpPr>
          <p:spPr bwMode="auto">
            <a:xfrm>
              <a:off x="7024688" y="4000504"/>
              <a:ext cx="0" cy="633413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78"/>
            <p:cNvSpPr>
              <a:spLocks noChangeShapeType="1"/>
            </p:cNvSpPr>
            <p:nvPr/>
          </p:nvSpPr>
          <p:spPr bwMode="auto">
            <a:xfrm>
              <a:off x="7024688" y="6019804"/>
              <a:ext cx="0" cy="633413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83"/>
            <p:cNvSpPr>
              <a:spLocks noChangeShapeType="1"/>
            </p:cNvSpPr>
            <p:nvPr/>
          </p:nvSpPr>
          <p:spPr bwMode="auto">
            <a:xfrm>
              <a:off x="7024688" y="4692654"/>
              <a:ext cx="0" cy="1295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28" name="灯片编号占位符 1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129" name="Line 4"/>
          <p:cNvSpPr>
            <a:spLocks noChangeShapeType="1"/>
          </p:cNvSpPr>
          <p:nvPr/>
        </p:nvSpPr>
        <p:spPr bwMode="auto">
          <a:xfrm>
            <a:off x="539750" y="714356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" name="Text Box 2"/>
          <p:cNvSpPr txBox="1">
            <a:spLocks noChangeArrowheads="1"/>
          </p:cNvSpPr>
          <p:nvPr/>
        </p:nvSpPr>
        <p:spPr bwMode="auto">
          <a:xfrm>
            <a:off x="2307431" y="71414"/>
            <a:ext cx="4529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光的衍射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000"/>
                            </p:stCondLst>
                            <p:childTnLst>
                              <p:par>
                                <p:cTn id="3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500"/>
                            </p:stCondLst>
                            <p:childTnLst>
                              <p:par>
                                <p:cTn id="3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000"/>
                            </p:stCondLst>
                            <p:childTnLst>
                              <p:par>
                                <p:cTn id="3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00"/>
                            </p:stCondLst>
                            <p:childTnLst>
                              <p:par>
                                <p:cTn id="3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000"/>
                            </p:stCondLst>
                            <p:childTnLst>
                              <p:par>
                                <p:cTn id="3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2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500"/>
                            </p:stCondLst>
                            <p:childTnLst>
                              <p:par>
                                <p:cTn id="3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000"/>
                            </p:stCondLst>
                            <p:childTnLst>
                              <p:par>
                                <p:cTn id="3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500"/>
                            </p:stCondLst>
                            <p:childTnLst>
                              <p:par>
                                <p:cTn id="3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500"/>
                            </p:stCondLst>
                            <p:childTnLst>
                              <p:par>
                                <p:cTn id="4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500"/>
                            </p:stCondLst>
                            <p:childTnLst>
                              <p:par>
                                <p:cTn id="4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6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000"/>
                            </p:stCondLst>
                            <p:childTnLst>
                              <p:par>
                                <p:cTn id="4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animBg="1"/>
      <p:bldP spid="189" grpId="0" animBg="1"/>
      <p:bldP spid="190" grpId="0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201" grpId="0" animBg="1"/>
      <p:bldP spid="202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/>
      <p:bldP spid="212" grpId="0" animBg="1"/>
      <p:bldP spid="213" grpId="0" animBg="1"/>
      <p:bldP spid="214" grpId="0" animBg="1"/>
      <p:bldP spid="215" grpId="0" animBg="1"/>
      <p:bldP spid="218" grpId="0" animBg="1"/>
      <p:bldP spid="219" grpId="0" animBg="1"/>
      <p:bldP spid="220" grpId="0" animBg="1"/>
      <p:bldP spid="226" grpId="0" animBg="1"/>
      <p:bldP spid="227" grpId="0" animBg="1"/>
      <p:bldP spid="228" grpId="0" animBg="1"/>
      <p:bldP spid="230" grpId="0" animBg="1"/>
      <p:bldP spid="231" grpId="0" animBg="1"/>
      <p:bldP spid="232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utoUpdateAnimBg="0"/>
      <p:bldP spid="247" grpId="0"/>
      <p:bldP spid="248" grpId="0" animBg="1"/>
      <p:bldP spid="249" grpId="0" animBg="1"/>
      <p:bldP spid="251" grpId="0" autoUpdateAnimBg="0"/>
      <p:bldP spid="252" grpId="0"/>
      <p:bldP spid="257" grpId="0" animBg="1"/>
      <p:bldP spid="258" grpId="0" autoUpdateAnimBg="0"/>
      <p:bldP spid="258" grpId="1"/>
      <p:bldP spid="269" grpId="0" animBg="1"/>
      <p:bldP spid="271" grpId="0" animBg="1"/>
      <p:bldP spid="272" grpId="0" animBg="1"/>
      <p:bldP spid="273" grpId="0" animBg="1"/>
      <p:bldP spid="274" grpId="0" animBg="1"/>
      <p:bldP spid="275" grpId="0" build="allAtOnce"/>
      <p:bldP spid="276" grpId="0" animBg="1"/>
      <p:bldP spid="276" grpId="1" animBg="1"/>
      <p:bldP spid="277" grpId="0" animBg="1"/>
      <p:bldP spid="277" grpId="1" animBg="1"/>
      <p:bldP spid="278" grpId="0" animBg="1"/>
      <p:bldP spid="278" grpId="1" animBg="1"/>
      <p:bldP spid="279" grpId="0" animBg="1"/>
      <p:bldP spid="279" grpId="1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0" grpId="1" animBg="1"/>
      <p:bldP spid="291" grpId="0" animBg="1"/>
      <p:bldP spid="291" grpId="1" animBg="1"/>
      <p:bldP spid="292" grpId="0" animBg="1"/>
      <p:bldP spid="292" grpId="1" animBg="1"/>
      <p:bldP spid="294" grpId="0"/>
      <p:bldP spid="299" grpId="0" animBg="1"/>
      <p:bldP spid="300" grpId="0" animBg="1"/>
      <p:bldP spid="301" grpId="0" animBg="1"/>
      <p:bldP spid="302" grpId="0" animBg="1"/>
      <p:bldP spid="304" grpId="0" animBg="1"/>
      <p:bldP spid="305" grpId="0" animBg="1"/>
      <p:bldP spid="30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/>
          </p:cNvGraphicFramePr>
          <p:nvPr/>
        </p:nvGraphicFramePr>
        <p:xfrm>
          <a:off x="2060575" y="735013"/>
          <a:ext cx="38671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4" name="Equation" r:id="rId3" imgW="2158920" imgH="393480" progId="Equation.DSMT4">
                  <p:embed/>
                </p:oleObj>
              </mc:Choice>
              <mc:Fallback>
                <p:oleObj name="Equation" r:id="rId3" imgW="2158920" imgH="39348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735013"/>
                        <a:ext cx="3867150" cy="79216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>
                            <a:alpha val="5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66">
                                <a:alpha val="50000"/>
                              </a:srgb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42883" y="856553"/>
            <a:ext cx="2952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暗纹条件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sp>
        <p:nvSpPr>
          <p:cNvPr id="7" name="Text Box 81"/>
          <p:cNvSpPr txBox="1">
            <a:spLocks noChangeArrowheads="1"/>
          </p:cNvSpPr>
          <p:nvPr/>
        </p:nvSpPr>
        <p:spPr bwMode="auto">
          <a:xfrm>
            <a:off x="5988020" y="953390"/>
            <a:ext cx="29706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rgbClr val="FF9900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半波带数目为偶数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)</a:t>
            </a:r>
          </a:p>
        </p:txBody>
      </p:sp>
      <p:sp>
        <p:nvSpPr>
          <p:cNvPr id="8" name="Arc 132"/>
          <p:cNvSpPr>
            <a:spLocks/>
          </p:cNvSpPr>
          <p:nvPr/>
        </p:nvSpPr>
        <p:spPr bwMode="auto">
          <a:xfrm rot="2259937">
            <a:off x="2463770" y="1891011"/>
            <a:ext cx="714375" cy="666750"/>
          </a:xfrm>
          <a:custGeom>
            <a:avLst/>
            <a:gdLst>
              <a:gd name="T0" fmla="*/ 2147483647 w 16890"/>
              <a:gd name="T1" fmla="*/ 0 h 15751"/>
              <a:gd name="T2" fmla="*/ 2147483647 w 16890"/>
              <a:gd name="T3" fmla="*/ 2147483647 h 15751"/>
              <a:gd name="T4" fmla="*/ 0 w 16890"/>
              <a:gd name="T5" fmla="*/ 2147483647 h 15751"/>
              <a:gd name="T6" fmla="*/ 0 60000 65536"/>
              <a:gd name="T7" fmla="*/ 0 60000 65536"/>
              <a:gd name="T8" fmla="*/ 0 60000 65536"/>
              <a:gd name="T9" fmla="*/ 0 w 16890"/>
              <a:gd name="T10" fmla="*/ 0 h 15751"/>
              <a:gd name="T11" fmla="*/ 16890 w 16890"/>
              <a:gd name="T12" fmla="*/ 15751 h 157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90" h="15751" fill="none" extrusionOk="0">
                <a:moveTo>
                  <a:pt x="14780" y="0"/>
                </a:moveTo>
                <a:cubicBezTo>
                  <a:pt x="15537" y="710"/>
                  <a:pt x="16242" y="1474"/>
                  <a:pt x="16889" y="2286"/>
                </a:cubicBezTo>
              </a:path>
              <a:path w="16890" h="15751" stroke="0" extrusionOk="0">
                <a:moveTo>
                  <a:pt x="14780" y="0"/>
                </a:moveTo>
                <a:cubicBezTo>
                  <a:pt x="15537" y="710"/>
                  <a:pt x="16242" y="1474"/>
                  <a:pt x="16889" y="2286"/>
                </a:cubicBezTo>
                <a:lnTo>
                  <a:pt x="0" y="1575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2" name="Group 133"/>
          <p:cNvGrpSpPr>
            <a:grpSpLocks/>
          </p:cNvGrpSpPr>
          <p:nvPr/>
        </p:nvGrpSpPr>
        <p:grpSpPr bwMode="auto">
          <a:xfrm>
            <a:off x="2771745" y="1949749"/>
            <a:ext cx="1017588" cy="1652587"/>
            <a:chOff x="-1296" y="1381"/>
            <a:chExt cx="641" cy="993"/>
          </a:xfrm>
        </p:grpSpPr>
        <p:sp>
          <p:nvSpPr>
            <p:cNvPr id="10" name="Line 134"/>
            <p:cNvSpPr>
              <a:spLocks noChangeShapeType="1"/>
            </p:cNvSpPr>
            <p:nvPr/>
          </p:nvSpPr>
          <p:spPr bwMode="auto">
            <a:xfrm flipV="1">
              <a:off x="-1290" y="1805"/>
              <a:ext cx="635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1" name="Line 135"/>
            <p:cNvSpPr>
              <a:spLocks noChangeShapeType="1"/>
            </p:cNvSpPr>
            <p:nvPr/>
          </p:nvSpPr>
          <p:spPr bwMode="auto">
            <a:xfrm flipV="1">
              <a:off x="-1296" y="2192"/>
              <a:ext cx="635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2" name="Line 136"/>
            <p:cNvSpPr>
              <a:spLocks noChangeShapeType="1"/>
            </p:cNvSpPr>
            <p:nvPr/>
          </p:nvSpPr>
          <p:spPr bwMode="auto">
            <a:xfrm flipV="1">
              <a:off x="-1296" y="1381"/>
              <a:ext cx="635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>
              <a:spAutoFit/>
            </a:bodyPr>
            <a:lstStyle/>
            <a:p>
              <a:endParaRPr lang="zh-CN" altLang="en-US" b="1"/>
            </a:p>
          </p:txBody>
        </p:sp>
      </p:grpSp>
      <p:sp>
        <p:nvSpPr>
          <p:cNvPr id="13" name="Line 137"/>
          <p:cNvSpPr>
            <a:spLocks noChangeShapeType="1"/>
          </p:cNvSpPr>
          <p:nvPr/>
        </p:nvSpPr>
        <p:spPr bwMode="auto">
          <a:xfrm>
            <a:off x="2793970" y="2257724"/>
            <a:ext cx="8588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graphicFrame>
        <p:nvGraphicFramePr>
          <p:cNvPr id="14" name="Object 139"/>
          <p:cNvGraphicFramePr>
            <a:graphicFrameLocks noChangeAspect="1"/>
          </p:cNvGraphicFramePr>
          <p:nvPr/>
        </p:nvGraphicFramePr>
        <p:xfrm>
          <a:off x="3459163" y="2014538"/>
          <a:ext cx="28098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5" name="Equation" r:id="rId5" imgW="177480" imgH="177480" progId="Equation.DSMT4">
                  <p:embed/>
                </p:oleObj>
              </mc:Choice>
              <mc:Fallback>
                <p:oleObj name="Equation" r:id="rId5" imgW="177480" imgH="177480" progId="Equation.DSMT4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2014538"/>
                        <a:ext cx="280987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0"/>
          <p:cNvGraphicFramePr>
            <a:graphicFrameLocks noChangeAspect="1"/>
          </p:cNvGraphicFramePr>
          <p:nvPr/>
        </p:nvGraphicFramePr>
        <p:xfrm>
          <a:off x="2509808" y="1954522"/>
          <a:ext cx="2444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6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0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08" y="1954522"/>
                        <a:ext cx="24447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1"/>
          <p:cNvGraphicFramePr>
            <a:graphicFrameLocks noChangeAspect="1"/>
          </p:cNvGraphicFramePr>
          <p:nvPr/>
        </p:nvGraphicFramePr>
        <p:xfrm>
          <a:off x="2509808" y="3675372"/>
          <a:ext cx="243840" cy="266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7" name="Equation" r:id="rId9" imgW="152280" imgH="164880" progId="Equation.DSMT4">
                  <p:embed/>
                </p:oleObj>
              </mc:Choice>
              <mc:Fallback>
                <p:oleObj name="Equation" r:id="rId9" imgW="152280" imgH="164880" progId="Equation.DSMT4">
                  <p:embed/>
                  <p:pic>
                    <p:nvPicPr>
                      <p:cNvPr id="0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08" y="3675372"/>
                        <a:ext cx="243840" cy="2667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2"/>
          <p:cNvGrpSpPr>
            <a:grpSpLocks/>
          </p:cNvGrpSpPr>
          <p:nvPr/>
        </p:nvGrpSpPr>
        <p:grpSpPr bwMode="auto">
          <a:xfrm>
            <a:off x="2760633" y="1595736"/>
            <a:ext cx="0" cy="2652713"/>
            <a:chOff x="2760633" y="1595736"/>
            <a:chExt cx="0" cy="2652713"/>
          </a:xfrm>
        </p:grpSpPr>
        <p:sp>
          <p:nvSpPr>
            <p:cNvPr id="18" name="Line 143"/>
            <p:cNvSpPr>
              <a:spLocks noChangeShapeType="1"/>
            </p:cNvSpPr>
            <p:nvPr/>
          </p:nvSpPr>
          <p:spPr bwMode="auto">
            <a:xfrm>
              <a:off x="4464" y="2361"/>
              <a:ext cx="0" cy="399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9" name="Line 144"/>
            <p:cNvSpPr>
              <a:spLocks noChangeShapeType="1"/>
            </p:cNvSpPr>
            <p:nvPr/>
          </p:nvSpPr>
          <p:spPr bwMode="auto">
            <a:xfrm>
              <a:off x="4464" y="3633"/>
              <a:ext cx="0" cy="399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 b="1"/>
            </a:p>
          </p:txBody>
        </p:sp>
      </p:grpSp>
      <p:graphicFrame>
        <p:nvGraphicFramePr>
          <p:cNvPr id="20" name="Object 145"/>
          <p:cNvGraphicFramePr>
            <a:graphicFrameLocks noChangeAspect="1"/>
          </p:cNvGraphicFramePr>
          <p:nvPr/>
        </p:nvGraphicFramePr>
        <p:xfrm>
          <a:off x="3838545" y="2187874"/>
          <a:ext cx="88900" cy="18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8" name="公式" r:id="rId11" imgW="152280" imgH="317160" progId="Equation.3">
                  <p:embed/>
                </p:oleObj>
              </mc:Choice>
              <mc:Fallback>
                <p:oleObj name="公式" r:id="rId11" imgW="152280" imgH="317160" progId="Equation.3">
                  <p:embed/>
                  <p:pic>
                    <p:nvPicPr>
                      <p:cNvPr id="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45" y="2187874"/>
                        <a:ext cx="88900" cy="188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46"/>
          <p:cNvGraphicFramePr>
            <a:graphicFrameLocks noChangeAspect="1"/>
          </p:cNvGraphicFramePr>
          <p:nvPr/>
        </p:nvGraphicFramePr>
        <p:xfrm>
          <a:off x="3833783" y="2822874"/>
          <a:ext cx="138112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9" name="公式" r:id="rId13" imgW="228600" imgH="330120" progId="Equation.3">
                  <p:embed/>
                </p:oleObj>
              </mc:Choice>
              <mc:Fallback>
                <p:oleObj name="公式" r:id="rId13" imgW="228600" imgH="330120" progId="Equation.3">
                  <p:embed/>
                  <p:pic>
                    <p:nvPicPr>
                      <p:cNvPr id="0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783" y="2822874"/>
                        <a:ext cx="138112" cy="19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47"/>
          <p:cNvGraphicFramePr>
            <a:graphicFrameLocks noChangeAspect="1"/>
          </p:cNvGraphicFramePr>
          <p:nvPr/>
        </p:nvGraphicFramePr>
        <p:xfrm>
          <a:off x="3808383" y="2403774"/>
          <a:ext cx="141287" cy="1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0" name="公式" r:id="rId15" imgW="228600" imgH="317160" progId="Equation.3">
                  <p:embed/>
                </p:oleObj>
              </mc:Choice>
              <mc:Fallback>
                <p:oleObj name="公式" r:id="rId15" imgW="228600" imgH="317160" progId="Equation.3">
                  <p:embed/>
                  <p:pic>
                    <p:nvPicPr>
                      <p:cNvPr id="0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383" y="2403774"/>
                        <a:ext cx="141287" cy="192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48"/>
          <p:cNvGraphicFramePr>
            <a:graphicFrameLocks noChangeAspect="1"/>
          </p:cNvGraphicFramePr>
          <p:nvPr/>
        </p:nvGraphicFramePr>
        <p:xfrm>
          <a:off x="3808383" y="3029249"/>
          <a:ext cx="185737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1" name="公式" r:id="rId17" imgW="304560" imgH="330120" progId="Equation.3">
                  <p:embed/>
                </p:oleObj>
              </mc:Choice>
              <mc:Fallback>
                <p:oleObj name="公式" r:id="rId17" imgW="304560" imgH="330120" progId="Equation.3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383" y="3029249"/>
                        <a:ext cx="185737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50"/>
          <p:cNvGraphicFramePr>
            <a:graphicFrameLocks noChangeAspect="1"/>
          </p:cNvGraphicFramePr>
          <p:nvPr/>
        </p:nvGraphicFramePr>
        <p:xfrm>
          <a:off x="2671733" y="2829235"/>
          <a:ext cx="204787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2" name="Equation" r:id="rId19" imgW="114120" imgH="126720" progId="Equation.DSMT4">
                  <p:embed/>
                </p:oleObj>
              </mc:Choice>
              <mc:Fallback>
                <p:oleObj name="Equation" r:id="rId19" imgW="114120" imgH="126720" progId="Equation.DSMT4">
                  <p:embed/>
                  <p:pic>
                    <p:nvPicPr>
                      <p:cNvPr id="0" name="Object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33" y="2829235"/>
                        <a:ext cx="204787" cy="227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51"/>
          <p:cNvGraphicFramePr>
            <a:graphicFrameLocks noChangeAspect="1"/>
          </p:cNvGraphicFramePr>
          <p:nvPr/>
        </p:nvGraphicFramePr>
        <p:xfrm>
          <a:off x="2516158" y="2670485"/>
          <a:ext cx="210819" cy="292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3" name="Equation" r:id="rId21" imgW="164880" imgH="228600" progId="Equation.DSMT4">
                  <p:embed/>
                </p:oleObj>
              </mc:Choice>
              <mc:Fallback>
                <p:oleObj name="Equation" r:id="rId21" imgW="164880" imgH="228600" progId="Equation.DSMT4">
                  <p:embed/>
                  <p:pic>
                    <p:nvPicPr>
                      <p:cNvPr id="0" name="Object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58" y="2670485"/>
                        <a:ext cx="210819" cy="2920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Line 152"/>
          <p:cNvSpPr>
            <a:spLocks noChangeShapeType="1"/>
          </p:cNvSpPr>
          <p:nvPr/>
        </p:nvSpPr>
        <p:spPr bwMode="auto">
          <a:xfrm flipV="1">
            <a:off x="2771745" y="2313286"/>
            <a:ext cx="1008063" cy="2889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sm" len="lg"/>
          </a:ln>
        </p:spPr>
        <p:txBody>
          <a:bodyPr wrap="none">
            <a:spAutoFit/>
          </a:bodyPr>
          <a:lstStyle/>
          <a:p>
            <a:endParaRPr lang="zh-CN" altLang="en-US" b="1"/>
          </a:p>
        </p:txBody>
      </p:sp>
      <p:sp>
        <p:nvSpPr>
          <p:cNvPr id="28" name="Line 153"/>
          <p:cNvSpPr>
            <a:spLocks noChangeShapeType="1"/>
          </p:cNvSpPr>
          <p:nvPr/>
        </p:nvSpPr>
        <p:spPr bwMode="auto">
          <a:xfrm flipV="1">
            <a:off x="2771745" y="3156249"/>
            <a:ext cx="1008063" cy="288925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sm" len="lg"/>
          </a:ln>
        </p:spPr>
        <p:txBody>
          <a:bodyPr wrap="none">
            <a:spAutoFit/>
          </a:bodyPr>
          <a:lstStyle/>
          <a:p>
            <a:endParaRPr lang="zh-CN" altLang="en-US" b="1"/>
          </a:p>
        </p:txBody>
      </p:sp>
      <p:sp>
        <p:nvSpPr>
          <p:cNvPr id="29" name="Line 154"/>
          <p:cNvSpPr>
            <a:spLocks noChangeShapeType="1"/>
          </p:cNvSpPr>
          <p:nvPr/>
        </p:nvSpPr>
        <p:spPr bwMode="auto">
          <a:xfrm flipV="1">
            <a:off x="2771745" y="2529186"/>
            <a:ext cx="1008063" cy="288925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sm" len="lg"/>
          </a:ln>
        </p:spPr>
        <p:txBody>
          <a:bodyPr wrap="none">
            <a:spAutoFit/>
          </a:bodyPr>
          <a:lstStyle/>
          <a:p>
            <a:endParaRPr lang="zh-CN" altLang="en-US" b="1"/>
          </a:p>
        </p:txBody>
      </p:sp>
      <p:sp>
        <p:nvSpPr>
          <p:cNvPr id="30" name="Line 155"/>
          <p:cNvSpPr>
            <a:spLocks noChangeShapeType="1"/>
          </p:cNvSpPr>
          <p:nvPr/>
        </p:nvSpPr>
        <p:spPr bwMode="auto">
          <a:xfrm flipV="1">
            <a:off x="2771745" y="2970511"/>
            <a:ext cx="1008063" cy="2889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sm" len="lg"/>
          </a:ln>
        </p:spPr>
        <p:txBody>
          <a:bodyPr wrap="none">
            <a:spAutoFit/>
          </a:bodyPr>
          <a:lstStyle/>
          <a:p>
            <a:endParaRPr lang="zh-CN" altLang="en-US" b="1"/>
          </a:p>
        </p:txBody>
      </p:sp>
      <p:sp>
        <p:nvSpPr>
          <p:cNvPr id="31" name="Text Box 156"/>
          <p:cNvSpPr txBox="1">
            <a:spLocks noChangeArrowheads="1"/>
          </p:cNvSpPr>
          <p:nvPr/>
        </p:nvSpPr>
        <p:spPr bwMode="auto">
          <a:xfrm rot="-1042698">
            <a:off x="3049578" y="3562081"/>
            <a:ext cx="372538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kumimoji="1" lang="en-US" altLang="zh-CN" sz="1200" b="1" dirty="0"/>
              <a:t>λ|2</a:t>
            </a:r>
          </a:p>
        </p:txBody>
      </p:sp>
      <p:sp>
        <p:nvSpPr>
          <p:cNvPr id="32" name="Text Box 157"/>
          <p:cNvSpPr txBox="1">
            <a:spLocks noChangeArrowheads="1"/>
          </p:cNvSpPr>
          <p:nvPr/>
        </p:nvSpPr>
        <p:spPr bwMode="auto">
          <a:xfrm rot="-1059016">
            <a:off x="2781533" y="3653136"/>
            <a:ext cx="37253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kumimoji="1" lang="en-US" altLang="zh-CN" sz="1200" b="1"/>
              <a:t>λ|2</a:t>
            </a:r>
          </a:p>
        </p:txBody>
      </p:sp>
      <p:sp>
        <p:nvSpPr>
          <p:cNvPr id="33" name="Line 158"/>
          <p:cNvSpPr>
            <a:spLocks noChangeShapeType="1"/>
          </p:cNvSpPr>
          <p:nvPr/>
        </p:nvSpPr>
        <p:spPr bwMode="auto">
          <a:xfrm rot="16200000" flipV="1">
            <a:off x="2556639" y="3828555"/>
            <a:ext cx="576262" cy="1651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sm" len="lg"/>
          </a:ln>
        </p:spPr>
        <p:txBody>
          <a:bodyPr>
            <a:spAutoFit/>
          </a:bodyPr>
          <a:lstStyle/>
          <a:p>
            <a:endParaRPr lang="zh-CN" altLang="en-US" b="1"/>
          </a:p>
        </p:txBody>
      </p:sp>
      <p:sp>
        <p:nvSpPr>
          <p:cNvPr id="34" name="Line 159"/>
          <p:cNvSpPr>
            <a:spLocks noChangeShapeType="1"/>
          </p:cNvSpPr>
          <p:nvPr/>
        </p:nvSpPr>
        <p:spPr bwMode="auto">
          <a:xfrm rot="16200000" flipV="1">
            <a:off x="2371695" y="3349924"/>
            <a:ext cx="1152525" cy="3683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sm" len="lg"/>
          </a:ln>
        </p:spPr>
        <p:txBody>
          <a:bodyPr>
            <a:spAutoFit/>
          </a:bodyPr>
          <a:lstStyle/>
          <a:p>
            <a:endParaRPr lang="zh-CN" altLang="en-US" b="1"/>
          </a:p>
        </p:txBody>
      </p:sp>
      <p:sp>
        <p:nvSpPr>
          <p:cNvPr id="35" name="Line 160"/>
          <p:cNvSpPr>
            <a:spLocks noChangeShapeType="1"/>
          </p:cNvSpPr>
          <p:nvPr/>
        </p:nvSpPr>
        <p:spPr bwMode="auto">
          <a:xfrm rot="16200000" flipV="1">
            <a:off x="2189133" y="2838748"/>
            <a:ext cx="1728788" cy="60801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sm" len="lg"/>
          </a:ln>
        </p:spPr>
        <p:txBody>
          <a:bodyPr>
            <a:spAutoFit/>
          </a:bodyPr>
          <a:lstStyle/>
          <a:p>
            <a:endParaRPr lang="zh-CN" altLang="en-US" b="1"/>
          </a:p>
        </p:txBody>
      </p:sp>
      <p:sp>
        <p:nvSpPr>
          <p:cNvPr id="36" name="Line 161"/>
          <p:cNvSpPr>
            <a:spLocks noChangeShapeType="1"/>
          </p:cNvSpPr>
          <p:nvPr/>
        </p:nvSpPr>
        <p:spPr bwMode="auto">
          <a:xfrm flipV="1">
            <a:off x="2652683" y="4032549"/>
            <a:ext cx="215900" cy="73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>
            <a:spAutoFit/>
          </a:bodyPr>
          <a:lstStyle/>
          <a:p>
            <a:endParaRPr lang="zh-CN" altLang="en-US" b="1"/>
          </a:p>
        </p:txBody>
      </p:sp>
      <p:sp>
        <p:nvSpPr>
          <p:cNvPr id="37" name="Line 162"/>
          <p:cNvSpPr>
            <a:spLocks noChangeShapeType="1"/>
          </p:cNvSpPr>
          <p:nvPr/>
        </p:nvSpPr>
        <p:spPr bwMode="auto">
          <a:xfrm flipV="1">
            <a:off x="3319433" y="3788074"/>
            <a:ext cx="215900" cy="73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lg"/>
            <a:tailEnd/>
          </a:ln>
        </p:spPr>
        <p:txBody>
          <a:bodyPr wrap="none">
            <a:spAutoFit/>
          </a:bodyPr>
          <a:lstStyle/>
          <a:p>
            <a:endParaRPr lang="zh-CN" altLang="en-US" b="1"/>
          </a:p>
        </p:txBody>
      </p:sp>
      <p:graphicFrame>
        <p:nvGraphicFramePr>
          <p:cNvPr id="38" name="Object 163"/>
          <p:cNvGraphicFramePr>
            <a:graphicFrameLocks noChangeAspect="1"/>
          </p:cNvGraphicFramePr>
          <p:nvPr/>
        </p:nvGraphicFramePr>
        <p:xfrm>
          <a:off x="3540125" y="3670300"/>
          <a:ext cx="555625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4" name="Equation" r:id="rId23" imgW="431640" imgH="177480" progId="Equation.DSMT4">
                  <p:embed/>
                </p:oleObj>
              </mc:Choice>
              <mc:Fallback>
                <p:oleObj name="Equation" r:id="rId23" imgW="431640" imgH="177480" progId="Equation.DSMT4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25" y="3670300"/>
                        <a:ext cx="555625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Line 164"/>
          <p:cNvSpPr>
            <a:spLocks noChangeShapeType="1"/>
          </p:cNvSpPr>
          <p:nvPr/>
        </p:nvSpPr>
        <p:spPr bwMode="auto">
          <a:xfrm>
            <a:off x="1938308" y="2413299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40" name="Line 165"/>
          <p:cNvSpPr>
            <a:spLocks noChangeShapeType="1"/>
          </p:cNvSpPr>
          <p:nvPr/>
        </p:nvSpPr>
        <p:spPr bwMode="auto">
          <a:xfrm>
            <a:off x="1938308" y="3060999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41" name="Line 166"/>
          <p:cNvSpPr>
            <a:spLocks noChangeShapeType="1"/>
          </p:cNvSpPr>
          <p:nvPr/>
        </p:nvSpPr>
        <p:spPr bwMode="auto">
          <a:xfrm>
            <a:off x="1938308" y="3708699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42" name="Line 167"/>
          <p:cNvSpPr>
            <a:spLocks noChangeShapeType="1"/>
          </p:cNvSpPr>
          <p:nvPr/>
        </p:nvSpPr>
        <p:spPr bwMode="auto">
          <a:xfrm>
            <a:off x="1938308" y="1981499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43" name="Line 168"/>
          <p:cNvSpPr>
            <a:spLocks noChangeShapeType="1"/>
          </p:cNvSpPr>
          <p:nvPr/>
        </p:nvSpPr>
        <p:spPr bwMode="auto">
          <a:xfrm>
            <a:off x="1938308" y="2197399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44" name="Line 169"/>
          <p:cNvSpPr>
            <a:spLocks noChangeShapeType="1"/>
          </p:cNvSpPr>
          <p:nvPr/>
        </p:nvSpPr>
        <p:spPr bwMode="auto">
          <a:xfrm>
            <a:off x="1938308" y="2629199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45" name="Line 170"/>
          <p:cNvSpPr>
            <a:spLocks noChangeShapeType="1"/>
          </p:cNvSpPr>
          <p:nvPr/>
        </p:nvSpPr>
        <p:spPr bwMode="auto">
          <a:xfrm>
            <a:off x="1938308" y="2845099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46" name="Line 171"/>
          <p:cNvSpPr>
            <a:spLocks noChangeShapeType="1"/>
          </p:cNvSpPr>
          <p:nvPr/>
        </p:nvSpPr>
        <p:spPr bwMode="auto">
          <a:xfrm>
            <a:off x="1938308" y="3276899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47" name="Line 172"/>
          <p:cNvSpPr>
            <a:spLocks noChangeShapeType="1"/>
          </p:cNvSpPr>
          <p:nvPr/>
        </p:nvSpPr>
        <p:spPr bwMode="auto">
          <a:xfrm>
            <a:off x="1938308" y="3926186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48" name="Line 173"/>
          <p:cNvSpPr>
            <a:spLocks noChangeShapeType="1"/>
          </p:cNvSpPr>
          <p:nvPr/>
        </p:nvSpPr>
        <p:spPr bwMode="auto">
          <a:xfrm>
            <a:off x="1938308" y="3492799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49" name="Line 174"/>
          <p:cNvSpPr>
            <a:spLocks noChangeShapeType="1"/>
          </p:cNvSpPr>
          <p:nvPr/>
        </p:nvSpPr>
        <p:spPr bwMode="auto">
          <a:xfrm>
            <a:off x="1514445" y="2943524"/>
            <a:ext cx="122078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50" name="Line 175"/>
          <p:cNvSpPr>
            <a:spLocks noChangeShapeType="1"/>
          </p:cNvSpPr>
          <p:nvPr/>
        </p:nvSpPr>
        <p:spPr bwMode="auto">
          <a:xfrm>
            <a:off x="1543020" y="2257724"/>
            <a:ext cx="122078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51" name="Line 176"/>
          <p:cNvSpPr>
            <a:spLocks noChangeShapeType="1"/>
          </p:cNvSpPr>
          <p:nvPr/>
        </p:nvSpPr>
        <p:spPr bwMode="auto">
          <a:xfrm>
            <a:off x="1652558" y="2248199"/>
            <a:ext cx="0" cy="684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 b="1"/>
          </a:p>
        </p:txBody>
      </p:sp>
      <p:graphicFrame>
        <p:nvGraphicFramePr>
          <p:cNvPr id="52" name="Object 177"/>
          <p:cNvGraphicFramePr>
            <a:graphicFrameLocks noChangeAspect="1"/>
          </p:cNvGraphicFramePr>
          <p:nvPr/>
        </p:nvGraphicFramePr>
        <p:xfrm>
          <a:off x="1255683" y="2527609"/>
          <a:ext cx="29464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5" name="Equation" r:id="rId25" imgW="228600" imgH="177480" progId="Equation.DSMT4">
                  <p:embed/>
                </p:oleObj>
              </mc:Choice>
              <mc:Fallback>
                <p:oleObj name="Equation" r:id="rId25" imgW="228600" imgH="177480" progId="Equation.DSMT4">
                  <p:embed/>
                  <p:pic>
                    <p:nvPicPr>
                      <p:cNvPr id="0" name="Object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683" y="2527609"/>
                        <a:ext cx="29464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Arc 214"/>
          <p:cNvSpPr>
            <a:spLocks/>
          </p:cNvSpPr>
          <p:nvPr/>
        </p:nvSpPr>
        <p:spPr bwMode="auto">
          <a:xfrm rot="1060951">
            <a:off x="6745258" y="1957686"/>
            <a:ext cx="842962" cy="558800"/>
          </a:xfrm>
          <a:custGeom>
            <a:avLst/>
            <a:gdLst>
              <a:gd name="T0" fmla="*/ 2147483647 w 19933"/>
              <a:gd name="T1" fmla="*/ 0 h 13197"/>
              <a:gd name="T2" fmla="*/ 2147483647 w 19933"/>
              <a:gd name="T3" fmla="*/ 2147483647 h 13197"/>
              <a:gd name="T4" fmla="*/ 0 w 19933"/>
              <a:gd name="T5" fmla="*/ 2147483647 h 13197"/>
              <a:gd name="T6" fmla="*/ 0 60000 65536"/>
              <a:gd name="T7" fmla="*/ 0 60000 65536"/>
              <a:gd name="T8" fmla="*/ 0 60000 65536"/>
              <a:gd name="T9" fmla="*/ 0 w 19933"/>
              <a:gd name="T10" fmla="*/ 0 h 13197"/>
              <a:gd name="T11" fmla="*/ 19933 w 19933"/>
              <a:gd name="T12" fmla="*/ 13197 h 131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33" h="13197" fill="none" extrusionOk="0">
                <a:moveTo>
                  <a:pt x="17099" y="0"/>
                </a:moveTo>
                <a:cubicBezTo>
                  <a:pt x="18253" y="1494"/>
                  <a:pt x="19205" y="3133"/>
                  <a:pt x="19932" y="4875"/>
                </a:cubicBezTo>
              </a:path>
              <a:path w="19933" h="13197" stroke="0" extrusionOk="0">
                <a:moveTo>
                  <a:pt x="17099" y="0"/>
                </a:moveTo>
                <a:cubicBezTo>
                  <a:pt x="18253" y="1494"/>
                  <a:pt x="19205" y="3133"/>
                  <a:pt x="19932" y="4875"/>
                </a:cubicBezTo>
                <a:lnTo>
                  <a:pt x="0" y="13197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54" name="Object 215"/>
          <p:cNvGraphicFramePr>
            <a:graphicFrameLocks noChangeAspect="1"/>
          </p:cNvGraphicFramePr>
          <p:nvPr/>
        </p:nvGraphicFramePr>
        <p:xfrm>
          <a:off x="7754938" y="3540125"/>
          <a:ext cx="55403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6" name="Equation" r:id="rId27" imgW="431640" imgH="177480" progId="Equation.DSMT4">
                  <p:embed/>
                </p:oleObj>
              </mc:Choice>
              <mc:Fallback>
                <p:oleObj name="Equation" r:id="rId27" imgW="431640" imgH="177480" progId="Equation.DSMT4">
                  <p:embed/>
                  <p:pic>
                    <p:nvPicPr>
                      <p:cNvPr id="0" name="Object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4938" y="3540125"/>
                        <a:ext cx="554037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216"/>
          <p:cNvSpPr txBox="1">
            <a:spLocks noChangeArrowheads="1"/>
          </p:cNvSpPr>
          <p:nvPr/>
        </p:nvSpPr>
        <p:spPr bwMode="auto">
          <a:xfrm rot="-1682042">
            <a:off x="7253520" y="3915074"/>
            <a:ext cx="372538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kumimoji="1" lang="en-US" altLang="zh-CN" sz="1200" b="1"/>
              <a:t>λ|2</a:t>
            </a:r>
          </a:p>
        </p:txBody>
      </p:sp>
      <p:sp>
        <p:nvSpPr>
          <p:cNvPr id="56" name="Line 217"/>
          <p:cNvSpPr>
            <a:spLocks noChangeAspect="1" noChangeShapeType="1"/>
          </p:cNvSpPr>
          <p:nvPr/>
        </p:nvSpPr>
        <p:spPr bwMode="auto">
          <a:xfrm>
            <a:off x="7092920" y="2287886"/>
            <a:ext cx="9096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graphicFrame>
        <p:nvGraphicFramePr>
          <p:cNvPr id="57" name="Object 218"/>
          <p:cNvGraphicFramePr>
            <a:graphicFrameLocks noChangeAspect="1"/>
          </p:cNvGraphicFramePr>
          <p:nvPr/>
        </p:nvGraphicFramePr>
        <p:xfrm>
          <a:off x="7715250" y="2019300"/>
          <a:ext cx="161925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7" name="Equation" r:id="rId29" imgW="126720" imgH="177480" progId="Equation.DSMT4">
                  <p:embed/>
                </p:oleObj>
              </mc:Choice>
              <mc:Fallback>
                <p:oleObj name="Equation" r:id="rId29" imgW="126720" imgH="177480" progId="Equation.DSMT4">
                  <p:embed/>
                  <p:pic>
                    <p:nvPicPr>
                      <p:cNvPr id="0" name="Object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0" y="2019300"/>
                        <a:ext cx="161925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Line 219"/>
          <p:cNvSpPr>
            <a:spLocks noChangeShapeType="1"/>
          </p:cNvSpPr>
          <p:nvPr/>
        </p:nvSpPr>
        <p:spPr bwMode="auto">
          <a:xfrm rot="21067098" flipV="1">
            <a:off x="7029420" y="2387899"/>
            <a:ext cx="1008063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>
            <a:spAutoFit/>
          </a:bodyPr>
          <a:lstStyle/>
          <a:p>
            <a:endParaRPr lang="zh-CN" altLang="en-US" b="1"/>
          </a:p>
        </p:txBody>
      </p:sp>
      <p:sp>
        <p:nvSpPr>
          <p:cNvPr id="59" name="Line 220"/>
          <p:cNvSpPr>
            <a:spLocks noChangeShapeType="1"/>
          </p:cNvSpPr>
          <p:nvPr/>
        </p:nvSpPr>
        <p:spPr bwMode="auto">
          <a:xfrm rot="21067098" flipV="1">
            <a:off x="7027833" y="2814936"/>
            <a:ext cx="1008062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>
            <a:spAutoFit/>
          </a:bodyPr>
          <a:lstStyle/>
          <a:p>
            <a:endParaRPr lang="zh-CN" altLang="en-US" b="1"/>
          </a:p>
        </p:txBody>
      </p:sp>
      <p:sp>
        <p:nvSpPr>
          <p:cNvPr id="60" name="Line 221"/>
          <p:cNvSpPr>
            <a:spLocks noChangeShapeType="1"/>
          </p:cNvSpPr>
          <p:nvPr/>
        </p:nvSpPr>
        <p:spPr bwMode="auto">
          <a:xfrm rot="21067098" flipV="1">
            <a:off x="7032595" y="3275311"/>
            <a:ext cx="1008063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>
            <a:spAutoFit/>
          </a:bodyPr>
          <a:lstStyle/>
          <a:p>
            <a:endParaRPr lang="zh-CN" altLang="en-US" b="1"/>
          </a:p>
        </p:txBody>
      </p:sp>
      <p:sp>
        <p:nvSpPr>
          <p:cNvPr id="61" name="Line 222"/>
          <p:cNvSpPr>
            <a:spLocks noChangeShapeType="1"/>
          </p:cNvSpPr>
          <p:nvPr/>
        </p:nvSpPr>
        <p:spPr bwMode="auto">
          <a:xfrm rot="15667098" flipV="1">
            <a:off x="6852413" y="3906343"/>
            <a:ext cx="754063" cy="2159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none" w="sm" len="lg"/>
          </a:ln>
        </p:spPr>
        <p:txBody>
          <a:bodyPr>
            <a:spAutoFit/>
          </a:bodyPr>
          <a:lstStyle/>
          <a:p>
            <a:endParaRPr lang="zh-CN" altLang="en-US" b="1"/>
          </a:p>
        </p:txBody>
      </p:sp>
      <p:sp>
        <p:nvSpPr>
          <p:cNvPr id="62" name="Line 223"/>
          <p:cNvSpPr>
            <a:spLocks noChangeShapeType="1"/>
          </p:cNvSpPr>
          <p:nvPr/>
        </p:nvSpPr>
        <p:spPr bwMode="auto">
          <a:xfrm rot="15667098" flipV="1">
            <a:off x="6723033" y="3586461"/>
            <a:ext cx="1214437" cy="3476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none" w="sm" len="lg"/>
          </a:ln>
        </p:spPr>
        <p:txBody>
          <a:bodyPr>
            <a:spAutoFit/>
          </a:bodyPr>
          <a:lstStyle/>
          <a:p>
            <a:endParaRPr lang="zh-CN" altLang="en-US" b="1"/>
          </a:p>
        </p:txBody>
      </p:sp>
      <p:sp>
        <p:nvSpPr>
          <p:cNvPr id="63" name="Line 224"/>
          <p:cNvSpPr>
            <a:spLocks noChangeShapeType="1"/>
          </p:cNvSpPr>
          <p:nvPr/>
        </p:nvSpPr>
        <p:spPr bwMode="auto">
          <a:xfrm rot="15667098" flipV="1">
            <a:off x="6621433" y="3253086"/>
            <a:ext cx="1574800" cy="4508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none" w="sm" len="lg"/>
          </a:ln>
        </p:spPr>
        <p:txBody>
          <a:bodyPr>
            <a:spAutoFit/>
          </a:bodyPr>
          <a:lstStyle/>
          <a:p>
            <a:endParaRPr lang="zh-CN" altLang="en-US" b="1"/>
          </a:p>
        </p:txBody>
      </p:sp>
      <p:sp>
        <p:nvSpPr>
          <p:cNvPr id="64" name="Line 225"/>
          <p:cNvSpPr>
            <a:spLocks noChangeShapeType="1"/>
          </p:cNvSpPr>
          <p:nvPr/>
        </p:nvSpPr>
        <p:spPr bwMode="auto">
          <a:xfrm rot="15667098" flipV="1">
            <a:off x="6508720" y="2940349"/>
            <a:ext cx="1971675" cy="5651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none" w="sm" len="lg"/>
          </a:ln>
        </p:spPr>
        <p:txBody>
          <a:bodyPr>
            <a:spAutoFit/>
          </a:bodyPr>
          <a:lstStyle/>
          <a:p>
            <a:endParaRPr lang="zh-CN" altLang="en-US" b="1"/>
          </a:p>
        </p:txBody>
      </p:sp>
      <p:sp>
        <p:nvSpPr>
          <p:cNvPr id="65" name="Text Box 226"/>
          <p:cNvSpPr txBox="1">
            <a:spLocks noChangeArrowheads="1"/>
          </p:cNvSpPr>
          <p:nvPr/>
        </p:nvSpPr>
        <p:spPr bwMode="auto">
          <a:xfrm rot="-1682042">
            <a:off x="7432908" y="3856336"/>
            <a:ext cx="372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kumimoji="1" lang="en-US" altLang="zh-CN" sz="1200" b="1"/>
              <a:t>λ|2</a:t>
            </a:r>
          </a:p>
        </p:txBody>
      </p:sp>
      <p:sp>
        <p:nvSpPr>
          <p:cNvPr id="66" name="Text Box 227"/>
          <p:cNvSpPr txBox="1">
            <a:spLocks noChangeArrowheads="1"/>
          </p:cNvSpPr>
          <p:nvPr/>
        </p:nvSpPr>
        <p:spPr bwMode="auto">
          <a:xfrm rot="-1682042">
            <a:off x="7610708" y="3764261"/>
            <a:ext cx="3725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kumimoji="1" lang="en-US" altLang="zh-CN" sz="1200" b="1"/>
              <a:t>λ|2</a:t>
            </a:r>
          </a:p>
        </p:txBody>
      </p:sp>
      <p:sp>
        <p:nvSpPr>
          <p:cNvPr id="67" name="Line 228"/>
          <p:cNvSpPr>
            <a:spLocks noChangeShapeType="1"/>
          </p:cNvSpPr>
          <p:nvPr/>
        </p:nvSpPr>
        <p:spPr bwMode="auto">
          <a:xfrm rot="21067098" flipV="1">
            <a:off x="7143720" y="3672186"/>
            <a:ext cx="58102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>
            <a:spAutoFit/>
          </a:bodyPr>
          <a:lstStyle/>
          <a:p>
            <a:endParaRPr lang="zh-CN" altLang="en-US" b="1"/>
          </a:p>
        </p:txBody>
      </p:sp>
      <p:graphicFrame>
        <p:nvGraphicFramePr>
          <p:cNvPr id="68" name="Object 229"/>
          <p:cNvGraphicFramePr>
            <a:graphicFrameLocks noChangeAspect="1"/>
          </p:cNvGraphicFramePr>
          <p:nvPr/>
        </p:nvGraphicFramePr>
        <p:xfrm>
          <a:off x="6777008" y="1992622"/>
          <a:ext cx="246379" cy="266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8" name="Equation" r:id="rId31" imgW="152280" imgH="164880" progId="Equation.DSMT4">
                  <p:embed/>
                </p:oleObj>
              </mc:Choice>
              <mc:Fallback>
                <p:oleObj name="Equation" r:id="rId31" imgW="152280" imgH="164880" progId="Equation.DSMT4">
                  <p:embed/>
                  <p:pic>
                    <p:nvPicPr>
                      <p:cNvPr id="0" name="Object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008" y="1992622"/>
                        <a:ext cx="246379" cy="2667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230"/>
          <p:cNvGraphicFramePr>
            <a:graphicFrameLocks noChangeAspect="1"/>
          </p:cNvGraphicFramePr>
          <p:nvPr/>
        </p:nvGraphicFramePr>
        <p:xfrm>
          <a:off x="6757958" y="3713472"/>
          <a:ext cx="246379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9" name="Equation" r:id="rId33" imgW="152280" imgH="164880" progId="Equation.DSMT4">
                  <p:embed/>
                </p:oleObj>
              </mc:Choice>
              <mc:Fallback>
                <p:oleObj name="Equation" r:id="rId33" imgW="152280" imgH="164880" progId="Equation.DSMT4">
                  <p:embed/>
                  <p:pic>
                    <p:nvPicPr>
                      <p:cNvPr id="0" name="Object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7958" y="3713472"/>
                        <a:ext cx="246379" cy="264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31"/>
          <p:cNvGrpSpPr>
            <a:grpSpLocks/>
          </p:cNvGrpSpPr>
          <p:nvPr/>
        </p:nvGrpSpPr>
        <p:grpSpPr bwMode="auto">
          <a:xfrm>
            <a:off x="7057995" y="1633836"/>
            <a:ext cx="0" cy="2652713"/>
            <a:chOff x="7057995" y="1633836"/>
            <a:chExt cx="0" cy="2652713"/>
          </a:xfrm>
        </p:grpSpPr>
        <p:sp>
          <p:nvSpPr>
            <p:cNvPr id="71" name="Line 232"/>
            <p:cNvSpPr>
              <a:spLocks noChangeShapeType="1"/>
            </p:cNvSpPr>
            <p:nvPr/>
          </p:nvSpPr>
          <p:spPr bwMode="auto">
            <a:xfrm>
              <a:off x="4464" y="2361"/>
              <a:ext cx="0" cy="399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2" name="Line 233"/>
            <p:cNvSpPr>
              <a:spLocks noChangeShapeType="1"/>
            </p:cNvSpPr>
            <p:nvPr/>
          </p:nvSpPr>
          <p:spPr bwMode="auto">
            <a:xfrm>
              <a:off x="4464" y="3633"/>
              <a:ext cx="0" cy="399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 b="1"/>
            </a:p>
          </p:txBody>
        </p:sp>
      </p:grpSp>
      <p:graphicFrame>
        <p:nvGraphicFramePr>
          <p:cNvPr id="74" name="Object 235"/>
          <p:cNvGraphicFramePr>
            <a:graphicFrameLocks noChangeAspect="1"/>
          </p:cNvGraphicFramePr>
          <p:nvPr/>
        </p:nvGraphicFramePr>
        <p:xfrm>
          <a:off x="6969095" y="2629210"/>
          <a:ext cx="204788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0" name="Equation" r:id="rId35" imgW="114120" imgH="126720" progId="Equation.DSMT4">
                  <p:embed/>
                </p:oleObj>
              </mc:Choice>
              <mc:Fallback>
                <p:oleObj name="Equation" r:id="rId35" imgW="114120" imgH="126720" progId="Equation.DSMT4">
                  <p:embed/>
                  <p:pic>
                    <p:nvPicPr>
                      <p:cNvPr id="0" name="Object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095" y="2629210"/>
                        <a:ext cx="204788" cy="227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Line 236"/>
          <p:cNvSpPr>
            <a:spLocks noChangeShapeType="1"/>
          </p:cNvSpPr>
          <p:nvPr/>
        </p:nvSpPr>
        <p:spPr bwMode="auto">
          <a:xfrm>
            <a:off x="6235670" y="2451399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76" name="Line 237"/>
          <p:cNvSpPr>
            <a:spLocks noChangeShapeType="1"/>
          </p:cNvSpPr>
          <p:nvPr/>
        </p:nvSpPr>
        <p:spPr bwMode="auto">
          <a:xfrm>
            <a:off x="6235670" y="3099099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77" name="Line 238"/>
          <p:cNvSpPr>
            <a:spLocks noChangeShapeType="1"/>
          </p:cNvSpPr>
          <p:nvPr/>
        </p:nvSpPr>
        <p:spPr bwMode="auto">
          <a:xfrm>
            <a:off x="6235670" y="3746799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78" name="Line 239"/>
          <p:cNvSpPr>
            <a:spLocks noChangeShapeType="1"/>
          </p:cNvSpPr>
          <p:nvPr/>
        </p:nvSpPr>
        <p:spPr bwMode="auto">
          <a:xfrm>
            <a:off x="6235670" y="2019599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79" name="Line 240"/>
          <p:cNvSpPr>
            <a:spLocks noChangeShapeType="1"/>
          </p:cNvSpPr>
          <p:nvPr/>
        </p:nvSpPr>
        <p:spPr bwMode="auto">
          <a:xfrm>
            <a:off x="6235670" y="2235499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80" name="Line 241"/>
          <p:cNvSpPr>
            <a:spLocks noChangeShapeType="1"/>
          </p:cNvSpPr>
          <p:nvPr/>
        </p:nvSpPr>
        <p:spPr bwMode="auto">
          <a:xfrm>
            <a:off x="6235670" y="2667299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81" name="Line 242"/>
          <p:cNvSpPr>
            <a:spLocks noChangeShapeType="1"/>
          </p:cNvSpPr>
          <p:nvPr/>
        </p:nvSpPr>
        <p:spPr bwMode="auto">
          <a:xfrm>
            <a:off x="6235670" y="2883199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82" name="Line 243"/>
          <p:cNvSpPr>
            <a:spLocks noChangeShapeType="1"/>
          </p:cNvSpPr>
          <p:nvPr/>
        </p:nvSpPr>
        <p:spPr bwMode="auto">
          <a:xfrm>
            <a:off x="6235670" y="3314999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83" name="Line 244"/>
          <p:cNvSpPr>
            <a:spLocks noChangeShapeType="1"/>
          </p:cNvSpPr>
          <p:nvPr/>
        </p:nvSpPr>
        <p:spPr bwMode="auto">
          <a:xfrm>
            <a:off x="6235670" y="3964286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84" name="Line 245"/>
          <p:cNvSpPr>
            <a:spLocks noChangeShapeType="1"/>
          </p:cNvSpPr>
          <p:nvPr/>
        </p:nvSpPr>
        <p:spPr bwMode="auto">
          <a:xfrm>
            <a:off x="6235670" y="3530899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85" name="Line 246"/>
          <p:cNvSpPr>
            <a:spLocks noChangeShapeType="1"/>
          </p:cNvSpPr>
          <p:nvPr/>
        </p:nvSpPr>
        <p:spPr bwMode="auto">
          <a:xfrm>
            <a:off x="5821333" y="2748261"/>
            <a:ext cx="12207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86" name="Line 247"/>
          <p:cNvSpPr>
            <a:spLocks noChangeShapeType="1"/>
          </p:cNvSpPr>
          <p:nvPr/>
        </p:nvSpPr>
        <p:spPr bwMode="auto">
          <a:xfrm>
            <a:off x="5840383" y="2295824"/>
            <a:ext cx="12207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87" name="Line 248"/>
          <p:cNvSpPr>
            <a:spLocks noChangeShapeType="1"/>
          </p:cNvSpPr>
          <p:nvPr/>
        </p:nvSpPr>
        <p:spPr bwMode="auto">
          <a:xfrm>
            <a:off x="5949920" y="2286299"/>
            <a:ext cx="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 b="1"/>
          </a:p>
        </p:txBody>
      </p:sp>
      <p:graphicFrame>
        <p:nvGraphicFramePr>
          <p:cNvPr id="88" name="Object 249"/>
          <p:cNvGraphicFramePr>
            <a:graphicFrameLocks noChangeAspect="1"/>
          </p:cNvGraphicFramePr>
          <p:nvPr/>
        </p:nvGraphicFramePr>
        <p:xfrm>
          <a:off x="5533995" y="2414896"/>
          <a:ext cx="29464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1" name="Equation" r:id="rId37" imgW="228600" imgH="177480" progId="Equation.DSMT4">
                  <p:embed/>
                </p:oleObj>
              </mc:Choice>
              <mc:Fallback>
                <p:oleObj name="Equation" r:id="rId37" imgW="228600" imgH="177480" progId="Equation.DSMT4">
                  <p:embed/>
                  <p:pic>
                    <p:nvPicPr>
                      <p:cNvPr id="0" name="Object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3995" y="2414896"/>
                        <a:ext cx="29464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Line 250"/>
          <p:cNvSpPr>
            <a:spLocks noChangeShapeType="1"/>
          </p:cNvSpPr>
          <p:nvPr/>
        </p:nvSpPr>
        <p:spPr bwMode="auto">
          <a:xfrm rot="21067098" flipV="1">
            <a:off x="7029420" y="1922761"/>
            <a:ext cx="1008063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>
            <a:spAutoFit/>
          </a:bodyPr>
          <a:lstStyle/>
          <a:p>
            <a:endParaRPr lang="zh-CN" altLang="en-US" b="1"/>
          </a:p>
        </p:txBody>
      </p:sp>
      <p:graphicFrame>
        <p:nvGraphicFramePr>
          <p:cNvPr id="90" name="Object 251"/>
          <p:cNvGraphicFramePr>
            <a:graphicFrameLocks/>
          </p:cNvGraphicFramePr>
          <p:nvPr/>
        </p:nvGraphicFramePr>
        <p:xfrm>
          <a:off x="1939925" y="4381500"/>
          <a:ext cx="41814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2" name="Equation" r:id="rId39" imgW="2273040" imgH="393480" progId="Equation.DSMT4">
                  <p:embed/>
                </p:oleObj>
              </mc:Choice>
              <mc:Fallback>
                <p:oleObj name="Equation" r:id="rId39" imgW="2273040" imgH="393480" progId="Equation.DSMT4">
                  <p:embed/>
                  <p:pic>
                    <p:nvPicPr>
                      <p:cNvPr id="0" name="Object 251"/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4381500"/>
                        <a:ext cx="4181475" cy="7747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>
                            <a:alpha val="45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66">
                                <a:alpha val="50000"/>
                              </a:srgb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Text Box 252"/>
          <p:cNvSpPr txBox="1">
            <a:spLocks noChangeArrowheads="1"/>
          </p:cNvSpPr>
          <p:nvPr/>
        </p:nvSpPr>
        <p:spPr bwMode="auto">
          <a:xfrm>
            <a:off x="430183" y="4511993"/>
            <a:ext cx="22336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明纹条件</a:t>
            </a: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sp>
        <p:nvSpPr>
          <p:cNvPr id="92" name="Text Box 253"/>
          <p:cNvSpPr txBox="1">
            <a:spLocks noChangeArrowheads="1"/>
          </p:cNvSpPr>
          <p:nvPr/>
        </p:nvSpPr>
        <p:spPr bwMode="auto">
          <a:xfrm>
            <a:off x="6072198" y="4546918"/>
            <a:ext cx="29706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rgbClr val="FF9900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半波带数目为奇数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)</a:t>
            </a:r>
          </a:p>
        </p:txBody>
      </p:sp>
      <p:graphicFrame>
        <p:nvGraphicFramePr>
          <p:cNvPr id="93" name="Object 254"/>
          <p:cNvGraphicFramePr>
            <a:graphicFrameLocks/>
          </p:cNvGraphicFramePr>
          <p:nvPr/>
        </p:nvGraphicFramePr>
        <p:xfrm>
          <a:off x="4754563" y="5405438"/>
          <a:ext cx="138271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3" name="Equation" r:id="rId41" imgW="660240" imgH="177480" progId="Equation.DSMT4">
                  <p:embed/>
                </p:oleObj>
              </mc:Choice>
              <mc:Fallback>
                <p:oleObj name="Equation" r:id="rId41" imgW="660240" imgH="177480" progId="Equation.DSMT4">
                  <p:embed/>
                  <p:pic>
                    <p:nvPicPr>
                      <p:cNvPr id="0" name="Object 254"/>
                      <p:cNvPicPr>
                        <a:picLocks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3" y="5405438"/>
                        <a:ext cx="1382712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255"/>
          <p:cNvGraphicFramePr>
            <a:graphicFrameLocks/>
          </p:cNvGraphicFramePr>
          <p:nvPr/>
        </p:nvGraphicFramePr>
        <p:xfrm>
          <a:off x="2805113" y="5413375"/>
          <a:ext cx="76993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4" name="Equation" r:id="rId43" imgW="355320" imgH="177480" progId="Equation.DSMT4">
                  <p:embed/>
                </p:oleObj>
              </mc:Choice>
              <mc:Fallback>
                <p:oleObj name="Equation" r:id="rId43" imgW="355320" imgH="177480" progId="Equation.DSMT4">
                  <p:embed/>
                  <p:pic>
                    <p:nvPicPr>
                      <p:cNvPr id="0" name="Object 255"/>
                      <p:cNvPicPr>
                        <a:picLocks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5413375"/>
                        <a:ext cx="769937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Text Box 256"/>
          <p:cNvSpPr txBox="1">
            <a:spLocks noChangeArrowheads="1"/>
          </p:cNvSpPr>
          <p:nvPr/>
        </p:nvSpPr>
        <p:spPr bwMode="auto">
          <a:xfrm>
            <a:off x="515908" y="5343843"/>
            <a:ext cx="2438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中央明纹中心</a:t>
            </a: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sp>
        <p:nvSpPr>
          <p:cNvPr id="96" name="AutoShape 257"/>
          <p:cNvSpPr>
            <a:spLocks noChangeArrowheads="1"/>
          </p:cNvSpPr>
          <p:nvPr/>
        </p:nvSpPr>
        <p:spPr bwMode="auto">
          <a:xfrm>
            <a:off x="3697258" y="5502593"/>
            <a:ext cx="936625" cy="160338"/>
          </a:xfrm>
          <a:prstGeom prst="rightArrow">
            <a:avLst>
              <a:gd name="adj1" fmla="val 50000"/>
              <a:gd name="adj2" fmla="val 146039"/>
            </a:avLst>
          </a:prstGeom>
          <a:solidFill>
            <a:srgbClr val="006699">
              <a:alpha val="65881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97" name="AutoShape 258"/>
          <p:cNvSpPr>
            <a:spLocks noChangeArrowheads="1"/>
          </p:cNvSpPr>
          <p:nvPr/>
        </p:nvSpPr>
        <p:spPr bwMode="auto">
          <a:xfrm>
            <a:off x="6261070" y="5502593"/>
            <a:ext cx="936625" cy="160338"/>
          </a:xfrm>
          <a:prstGeom prst="rightArrow">
            <a:avLst>
              <a:gd name="adj1" fmla="val 50000"/>
              <a:gd name="adj2" fmla="val 146039"/>
            </a:avLst>
          </a:prstGeom>
          <a:solidFill>
            <a:srgbClr val="006699">
              <a:alpha val="65881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98" name="Object 259"/>
          <p:cNvGraphicFramePr>
            <a:graphicFrameLocks/>
          </p:cNvGraphicFramePr>
          <p:nvPr/>
        </p:nvGraphicFramePr>
        <p:xfrm>
          <a:off x="7424708" y="5359718"/>
          <a:ext cx="709612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5" name="Equation" r:id="rId45" imgW="355320" imgH="177480" progId="Equation.DSMT4">
                  <p:embed/>
                </p:oleObj>
              </mc:Choice>
              <mc:Fallback>
                <p:oleObj name="Equation" r:id="rId45" imgW="355320" imgH="177480" progId="Equation.DSMT4">
                  <p:embed/>
                  <p:pic>
                    <p:nvPicPr>
                      <p:cNvPr id="0" name="Object 259"/>
                      <p:cNvPicPr>
                        <a:picLocks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4708" y="5359718"/>
                        <a:ext cx="709612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Text Box 260"/>
          <p:cNvSpPr txBox="1">
            <a:spLocks noChangeArrowheads="1"/>
          </p:cNvSpPr>
          <p:nvPr/>
        </p:nvSpPr>
        <p:spPr bwMode="auto">
          <a:xfrm>
            <a:off x="285720" y="6110607"/>
            <a:ext cx="74975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SzPct val="80000"/>
              <a:buFont typeface="Wingdings" pitchFamily="2" charset="2"/>
              <a:buChar char="Ø"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 半波带数目为非整数时，该点的光强介于明暗之间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100" name="Line 143"/>
          <p:cNvSpPr>
            <a:spLocks noChangeShapeType="1"/>
          </p:cNvSpPr>
          <p:nvPr/>
        </p:nvSpPr>
        <p:spPr bwMode="auto">
          <a:xfrm>
            <a:off x="2746334" y="1586229"/>
            <a:ext cx="0" cy="633413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" name="Line 149"/>
          <p:cNvSpPr>
            <a:spLocks noChangeShapeType="1"/>
          </p:cNvSpPr>
          <p:nvPr/>
        </p:nvSpPr>
        <p:spPr bwMode="auto">
          <a:xfrm>
            <a:off x="2746334" y="2278379"/>
            <a:ext cx="0" cy="1295400"/>
          </a:xfrm>
          <a:prstGeom prst="line">
            <a:avLst/>
          </a:prstGeom>
          <a:noFill/>
          <a:ln w="19050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02" name="Line 144"/>
          <p:cNvSpPr>
            <a:spLocks noChangeShapeType="1"/>
          </p:cNvSpPr>
          <p:nvPr/>
        </p:nvSpPr>
        <p:spPr bwMode="auto">
          <a:xfrm>
            <a:off x="2746334" y="3605529"/>
            <a:ext cx="0" cy="633413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" name="Line 143"/>
          <p:cNvSpPr>
            <a:spLocks noChangeShapeType="1"/>
          </p:cNvSpPr>
          <p:nvPr/>
        </p:nvSpPr>
        <p:spPr bwMode="auto">
          <a:xfrm>
            <a:off x="7032614" y="1657667"/>
            <a:ext cx="0" cy="633413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" name="Line 149"/>
          <p:cNvSpPr>
            <a:spLocks noChangeShapeType="1"/>
          </p:cNvSpPr>
          <p:nvPr/>
        </p:nvSpPr>
        <p:spPr bwMode="auto">
          <a:xfrm>
            <a:off x="7032614" y="2349817"/>
            <a:ext cx="0" cy="1295400"/>
          </a:xfrm>
          <a:prstGeom prst="line">
            <a:avLst/>
          </a:prstGeom>
          <a:noFill/>
          <a:ln w="19050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06" name="Line 144"/>
          <p:cNvSpPr>
            <a:spLocks noChangeShapeType="1"/>
          </p:cNvSpPr>
          <p:nvPr/>
        </p:nvSpPr>
        <p:spPr bwMode="auto">
          <a:xfrm>
            <a:off x="7032614" y="3676967"/>
            <a:ext cx="0" cy="633413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" name="Text Box 114"/>
          <p:cNvSpPr txBox="1">
            <a:spLocks noChangeArrowheads="1"/>
          </p:cNvSpPr>
          <p:nvPr/>
        </p:nvSpPr>
        <p:spPr bwMode="auto">
          <a:xfrm>
            <a:off x="285720" y="142852"/>
            <a:ext cx="3320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SzPct val="80000"/>
              <a:buFont typeface="Wingdings" pitchFamily="2" charset="2"/>
              <a:buChar char="Ø"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 半波带数目为整数时</a:t>
            </a:r>
          </a:p>
        </p:txBody>
      </p:sp>
      <p:sp>
        <p:nvSpPr>
          <p:cNvPr id="107" name="灯片编号占位符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500"/>
                            </p:stCondLst>
                            <p:childTnLst>
                              <p:par>
                                <p:cTn id="2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500"/>
                            </p:stCondLst>
                            <p:childTnLst>
                              <p:par>
                                <p:cTn id="2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000"/>
                            </p:stCondLst>
                            <p:childTnLst>
                              <p:par>
                                <p:cTn id="2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500"/>
                            </p:stCondLst>
                            <p:childTnLst>
                              <p:par>
                                <p:cTn id="2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000"/>
                            </p:stCondLst>
                            <p:childTnLst>
                              <p:par>
                                <p:cTn id="2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1000"/>
                            </p:stCondLst>
                            <p:childTnLst>
                              <p:par>
                                <p:cTn id="3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00"/>
                            </p:stCondLst>
                            <p:childTnLst>
                              <p:par>
                                <p:cTn id="3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500"/>
                            </p:stCondLst>
                            <p:childTnLst>
                              <p:par>
                                <p:cTn id="3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/>
      <p:bldP spid="8" grpId="0" animBg="1"/>
      <p:bldP spid="13" grpId="0" animBg="1"/>
      <p:bldP spid="27" grpId="0" animBg="1"/>
      <p:bldP spid="28" grpId="0" animBg="1"/>
      <p:bldP spid="29" grpId="0" animBg="1"/>
      <p:bldP spid="30" grpId="0" animBg="1"/>
      <p:bldP spid="32" grpId="0" build="allAtOnce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5" grpId="0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9" grpId="0" animBg="1"/>
      <p:bldP spid="91" grpId="0" autoUpdateAnimBg="0"/>
      <p:bldP spid="92" grpId="0"/>
      <p:bldP spid="95" grpId="0" autoUpdateAnimBg="0"/>
      <p:bldP spid="96" grpId="0" animBg="1"/>
      <p:bldP spid="97" grpId="0" animBg="1"/>
      <p:bldP spid="99" grpId="0"/>
      <p:bldP spid="100" grpId="0" animBg="1"/>
      <p:bldP spid="101" grpId="0" animBg="1"/>
      <p:bldP spid="102" grpId="0" animBg="1"/>
      <p:bldP spid="104" grpId="0" animBg="1"/>
      <p:bldP spid="105" grpId="0" animBg="1"/>
      <p:bldP spid="106" grpId="0" animBg="1"/>
      <p:bldP spid="1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 2"/>
          <p:cNvSpPr>
            <a:spLocks/>
          </p:cNvSpPr>
          <p:nvPr/>
        </p:nvSpPr>
        <p:spPr bwMode="auto">
          <a:xfrm rot="-861512">
            <a:off x="4182449" y="1506516"/>
            <a:ext cx="152400" cy="203200"/>
          </a:xfrm>
          <a:custGeom>
            <a:avLst/>
            <a:gdLst>
              <a:gd name="T0" fmla="*/ 2147483647 w 21600"/>
              <a:gd name="T1" fmla="*/ 0 h 18494"/>
              <a:gd name="T2" fmla="*/ 2147483647 w 21600"/>
              <a:gd name="T3" fmla="*/ 2147483647 h 18494"/>
              <a:gd name="T4" fmla="*/ 0 w 21600"/>
              <a:gd name="T5" fmla="*/ 2147483647 h 18494"/>
              <a:gd name="T6" fmla="*/ 0 60000 65536"/>
              <a:gd name="T7" fmla="*/ 0 60000 65536"/>
              <a:gd name="T8" fmla="*/ 0 60000 65536"/>
              <a:gd name="T9" fmla="*/ 0 w 21600"/>
              <a:gd name="T10" fmla="*/ 0 h 18494"/>
              <a:gd name="T11" fmla="*/ 21600 w 21600"/>
              <a:gd name="T12" fmla="*/ 18494 h 184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8494" fill="none" extrusionOk="0">
                <a:moveTo>
                  <a:pt x="20533" y="-1"/>
                </a:moveTo>
                <a:cubicBezTo>
                  <a:pt x="21239" y="2164"/>
                  <a:pt x="21600" y="4427"/>
                  <a:pt x="21600" y="6704"/>
                </a:cubicBezTo>
                <a:cubicBezTo>
                  <a:pt x="21600" y="10890"/>
                  <a:pt x="20383" y="14986"/>
                  <a:pt x="18098" y="18493"/>
                </a:cubicBezTo>
              </a:path>
              <a:path w="21600" h="18494" stroke="0" extrusionOk="0">
                <a:moveTo>
                  <a:pt x="20533" y="-1"/>
                </a:moveTo>
                <a:cubicBezTo>
                  <a:pt x="21239" y="2164"/>
                  <a:pt x="21600" y="4427"/>
                  <a:pt x="21600" y="6704"/>
                </a:cubicBezTo>
                <a:cubicBezTo>
                  <a:pt x="21600" y="10890"/>
                  <a:pt x="20383" y="14986"/>
                  <a:pt x="18098" y="18493"/>
                </a:cubicBezTo>
                <a:lnTo>
                  <a:pt x="0" y="670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pic>
        <p:nvPicPr>
          <p:cNvPr id="7" name="Picture 3" descr="其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2774" y="436541"/>
            <a:ext cx="1511300" cy="289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3021986" y="1895454"/>
            <a:ext cx="40925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3002936" y="1495404"/>
            <a:ext cx="2457450" cy="41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002936" y="1900216"/>
            <a:ext cx="2457450" cy="357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2990236" y="1114404"/>
            <a:ext cx="2470150" cy="795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3009286" y="2716191"/>
            <a:ext cx="0" cy="6207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4585674" y="3141641"/>
            <a:ext cx="868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3012461" y="3141641"/>
            <a:ext cx="10239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3783013" y="2130425"/>
          <a:ext cx="34131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4" name="Equation" r:id="rId4" imgW="266400" imgH="228600" progId="Equation.DSMT4">
                  <p:embed/>
                </p:oleObj>
              </mc:Choice>
              <mc:Fallback>
                <p:oleObj name="Equation" r:id="rId4" imgW="2664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013" y="2130425"/>
                        <a:ext cx="34131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4127500" y="1166813"/>
          <a:ext cx="3238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5" name="Equation" r:id="rId6" imgW="253800" imgH="228600" progId="Equation.DSMT4">
                  <p:embed/>
                </p:oleObj>
              </mc:Choice>
              <mc:Fallback>
                <p:oleObj name="Equation" r:id="rId6" imgW="2538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1166813"/>
                        <a:ext cx="3238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5206709" y="1200132"/>
          <a:ext cx="198120" cy="29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6" name="Equation" r:id="rId8" imgW="152280" imgH="228600" progId="Equation.DSMT4">
                  <p:embed/>
                </p:oleObj>
              </mc:Choice>
              <mc:Fallback>
                <p:oleObj name="Equation" r:id="rId8" imgW="15228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6709" y="1200132"/>
                        <a:ext cx="198120" cy="297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4"/>
          <p:cNvGraphicFramePr>
            <a:graphicFrameLocks noChangeAspect="1"/>
          </p:cNvGraphicFramePr>
          <p:nvPr/>
        </p:nvGraphicFramePr>
        <p:xfrm>
          <a:off x="5191469" y="785794"/>
          <a:ext cx="213360" cy="294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7"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469" y="785794"/>
                        <a:ext cx="213360" cy="294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513986" y="1198541"/>
            <a:ext cx="0" cy="1428750"/>
            <a:chOff x="2513986" y="1198541"/>
            <a:chExt cx="0" cy="1428750"/>
          </a:xfrm>
        </p:grpSpPr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832" y="1253"/>
              <a:ext cx="0" cy="30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H="1">
              <a:off x="832" y="1827"/>
              <a:ext cx="0" cy="326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726586" y="1190604"/>
            <a:ext cx="755650" cy="928687"/>
            <a:chOff x="336" y="1248"/>
            <a:chExt cx="476" cy="605"/>
          </a:xfrm>
        </p:grpSpPr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36" y="1553"/>
              <a:ext cx="4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336" y="1632"/>
              <a:ext cx="4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336" y="1706"/>
              <a:ext cx="4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336" y="1774"/>
              <a:ext cx="4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336" y="1853"/>
              <a:ext cx="4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" name="Object 24"/>
            <p:cNvGraphicFramePr>
              <a:graphicFrameLocks noChangeAspect="1"/>
            </p:cNvGraphicFramePr>
            <p:nvPr/>
          </p:nvGraphicFramePr>
          <p:xfrm>
            <a:off x="345" y="1248"/>
            <a:ext cx="21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28" name="Equation" r:id="rId12" imgW="139680" imgH="177480" progId="Equation.DSMT4">
                    <p:embed/>
                  </p:oleObj>
                </mc:Choice>
                <mc:Fallback>
                  <p:oleObj name="Equation" r:id="rId12" imgW="139680" imgH="17748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" y="1248"/>
                          <a:ext cx="21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" name="Object 25"/>
          <p:cNvGraphicFramePr>
            <a:graphicFrameLocks noChangeAspect="1"/>
          </p:cNvGraphicFramePr>
          <p:nvPr/>
        </p:nvGraphicFramePr>
        <p:xfrm>
          <a:off x="5204170" y="1657332"/>
          <a:ext cx="200659" cy="22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9"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4170" y="1657332"/>
                        <a:ext cx="200659" cy="223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6"/>
          <p:cNvGraphicFramePr>
            <a:graphicFrameLocks noChangeAspect="1"/>
          </p:cNvGraphicFramePr>
          <p:nvPr/>
        </p:nvGraphicFramePr>
        <p:xfrm>
          <a:off x="4257061" y="3032122"/>
          <a:ext cx="123825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0" name="Equation" r:id="rId16" imgW="152280" imgH="203040" progId="Equation.DSMT4">
                  <p:embed/>
                </p:oleObj>
              </mc:Choice>
              <mc:Fallback>
                <p:oleObj name="Equation" r:id="rId16" imgW="152280" imgH="2030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061" y="3032122"/>
                        <a:ext cx="123825" cy="16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7"/>
          <p:cNvGraphicFramePr>
            <a:graphicFrameLocks noChangeAspect="1"/>
          </p:cNvGraphicFramePr>
          <p:nvPr/>
        </p:nvGraphicFramePr>
        <p:xfrm>
          <a:off x="7291746" y="1811334"/>
          <a:ext cx="327661" cy="292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1" name="Equation" r:id="rId18" imgW="253800" imgH="228600" progId="Equation.DSMT4">
                  <p:embed/>
                </p:oleObj>
              </mc:Choice>
              <mc:Fallback>
                <p:oleObj name="Equation" r:id="rId18" imgW="253800" imgH="228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1746" y="1811334"/>
                        <a:ext cx="327661" cy="292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8"/>
          <p:cNvGraphicFramePr>
            <a:graphicFrameLocks noChangeAspect="1"/>
          </p:cNvGraphicFramePr>
          <p:nvPr/>
        </p:nvGraphicFramePr>
        <p:xfrm>
          <a:off x="7349513" y="1189019"/>
          <a:ext cx="307341" cy="292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2" name="Equation" r:id="rId20" imgW="241200" imgH="228600" progId="Equation.DSMT4">
                  <p:embed/>
                </p:oleObj>
              </mc:Choice>
              <mc:Fallback>
                <p:oleObj name="Equation" r:id="rId20" imgW="241200" imgH="228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9513" y="1189019"/>
                        <a:ext cx="307341" cy="292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9"/>
          <p:cNvGraphicFramePr>
            <a:graphicFrameLocks noChangeAspect="1"/>
          </p:cNvGraphicFramePr>
          <p:nvPr/>
        </p:nvGraphicFramePr>
        <p:xfrm>
          <a:off x="4976201" y="2289156"/>
          <a:ext cx="491742" cy="467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3" name="Equation" r:id="rId22" imgW="241200" imgH="228600" progId="Equation.DSMT4">
                  <p:embed/>
                </p:oleObj>
              </mc:Choice>
              <mc:Fallback>
                <p:oleObj name="Equation" r:id="rId22" imgW="241200" imgH="228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201" y="2289156"/>
                        <a:ext cx="491742" cy="467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5517536" y="2257404"/>
            <a:ext cx="1905000" cy="31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5488961" y="1081066"/>
            <a:ext cx="1989138" cy="269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 flipV="1">
            <a:off x="5508011" y="1471591"/>
            <a:ext cx="1973263" cy="190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37" name="Object 33"/>
          <p:cNvGraphicFramePr>
            <a:graphicFrameLocks noChangeAspect="1"/>
          </p:cNvGraphicFramePr>
          <p:nvPr/>
        </p:nvGraphicFramePr>
        <p:xfrm>
          <a:off x="4600575" y="1628775"/>
          <a:ext cx="201613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4" name="Equation" r:id="rId24" imgW="152280" imgH="228600" progId="Equation.DSMT4">
                  <p:embed/>
                </p:oleObj>
              </mc:Choice>
              <mc:Fallback>
                <p:oleObj name="Equation" r:id="rId24" imgW="152280" imgH="228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575" y="1628775"/>
                        <a:ext cx="201613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7241561" y="1481116"/>
            <a:ext cx="0" cy="776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7241561" y="1114404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774086" y="3652858"/>
            <a:ext cx="313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中央明纹角宽度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41" name="Object 37"/>
          <p:cNvGraphicFramePr>
            <a:graphicFrameLocks/>
          </p:cNvGraphicFramePr>
          <p:nvPr/>
        </p:nvGraphicFramePr>
        <p:xfrm>
          <a:off x="3360738" y="3643314"/>
          <a:ext cx="24765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5" name="Equation" r:id="rId26" imgW="1180800" imgH="228600" progId="Equation.DSMT4">
                  <p:embed/>
                </p:oleObj>
              </mc:Choice>
              <mc:Fallback>
                <p:oleObj name="Equation" r:id="rId26" imgW="1180800" imgH="228600" progId="Equation.DSMT4">
                  <p:embed/>
                  <p:pic>
                    <p:nvPicPr>
                      <p:cNvPr id="0" name="Object 37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38" y="3643314"/>
                        <a:ext cx="24765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759799" y="4300558"/>
            <a:ext cx="283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中央明纹线宽度</a:t>
            </a: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43" name="Object 39"/>
          <p:cNvGraphicFramePr>
            <a:graphicFrameLocks/>
          </p:cNvGraphicFramePr>
          <p:nvPr/>
        </p:nvGraphicFramePr>
        <p:xfrm>
          <a:off x="3386138" y="4337052"/>
          <a:ext cx="42513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6" name="Equation" r:id="rId28" imgW="2019240" imgH="228600" progId="Equation.DSMT4">
                  <p:embed/>
                </p:oleObj>
              </mc:Choice>
              <mc:Fallback>
                <p:oleObj name="Equation" r:id="rId28" imgW="2019240" imgH="228600" progId="Equation.DSMT4">
                  <p:embed/>
                  <p:pic>
                    <p:nvPicPr>
                      <p:cNvPr id="0" name="Object 39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4337052"/>
                        <a:ext cx="42513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5460386" y="428604"/>
            <a:ext cx="76200" cy="2895600"/>
            <a:chOff x="3648" y="1008"/>
            <a:chExt cx="48" cy="1344"/>
          </a:xfrm>
        </p:grpSpPr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3648" y="1008"/>
              <a:ext cx="48" cy="1344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3648" y="1008"/>
              <a:ext cx="0" cy="1344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774086" y="4948258"/>
            <a:ext cx="3228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第</a:t>
            </a:r>
            <a:r>
              <a:rPr kumimoji="1" lang="en-US" altLang="zh-CN" sz="2400" b="1" i="1" dirty="0">
                <a:latin typeface="楷体" pitchFamily="49" charset="-122"/>
                <a:ea typeface="楷体" pitchFamily="49" charset="-122"/>
              </a:rPr>
              <a:t>k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级明纹角宽度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48" name="Object 44"/>
          <p:cNvGraphicFramePr>
            <a:graphicFrameLocks/>
          </p:cNvGraphicFramePr>
          <p:nvPr/>
        </p:nvGraphicFramePr>
        <p:xfrm>
          <a:off x="3695700" y="4979989"/>
          <a:ext cx="13906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7" name="Equation" r:id="rId30" imgW="660240" imgH="228600" progId="Equation.DSMT4">
                  <p:embed/>
                </p:oleObj>
              </mc:Choice>
              <mc:Fallback>
                <p:oleObj name="Equation" r:id="rId30" imgW="660240" imgH="228600" progId="Equation.DSMT4">
                  <p:embed/>
                  <p:pic>
                    <p:nvPicPr>
                      <p:cNvPr id="0" name="Object 44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4979989"/>
                        <a:ext cx="13906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Oval 45"/>
          <p:cNvSpPr>
            <a:spLocks noChangeArrowheads="1"/>
          </p:cNvSpPr>
          <p:nvPr/>
        </p:nvSpPr>
        <p:spPr bwMode="auto">
          <a:xfrm>
            <a:off x="2890224" y="866754"/>
            <a:ext cx="215900" cy="2016125"/>
          </a:xfrm>
          <a:prstGeom prst="ellipse">
            <a:avLst/>
          </a:prstGeom>
          <a:gradFill rotWithShape="1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>
                  <a:alpha val="63000"/>
                </a:srgbClr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499449" y="5692796"/>
            <a:ext cx="1309974" cy="46166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SzPct val="80000"/>
              <a:buFont typeface="Wingdings" pitchFamily="2" charset="2"/>
              <a:buChar char="Ø"/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结论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sp>
        <p:nvSpPr>
          <p:cNvPr id="51" name="Text Box 47"/>
          <p:cNvSpPr txBox="1">
            <a:spLocks noChangeArrowheads="1"/>
          </p:cNvSpPr>
          <p:nvPr/>
        </p:nvSpPr>
        <p:spPr bwMode="auto">
          <a:xfrm>
            <a:off x="1663962" y="5694380"/>
            <a:ext cx="6837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中央明条纹的角宽度是其他明条纹角宽度的两倍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52" name="Arc 48"/>
          <p:cNvSpPr>
            <a:spLocks/>
          </p:cNvSpPr>
          <p:nvPr/>
        </p:nvSpPr>
        <p:spPr bwMode="auto">
          <a:xfrm rot="1792046">
            <a:off x="3644286" y="1490641"/>
            <a:ext cx="811213" cy="604838"/>
          </a:xfrm>
          <a:custGeom>
            <a:avLst/>
            <a:gdLst>
              <a:gd name="T0" fmla="*/ 2147483647 w 19186"/>
              <a:gd name="T1" fmla="*/ 0 h 14276"/>
              <a:gd name="T2" fmla="*/ 2147483647 w 19186"/>
              <a:gd name="T3" fmla="*/ 2147483647 h 14276"/>
              <a:gd name="T4" fmla="*/ 0 w 19186"/>
              <a:gd name="T5" fmla="*/ 2147483647 h 14276"/>
              <a:gd name="T6" fmla="*/ 0 60000 65536"/>
              <a:gd name="T7" fmla="*/ 0 60000 65536"/>
              <a:gd name="T8" fmla="*/ 0 60000 65536"/>
              <a:gd name="T9" fmla="*/ 0 w 19186"/>
              <a:gd name="T10" fmla="*/ 0 h 14276"/>
              <a:gd name="T11" fmla="*/ 19186 w 19186"/>
              <a:gd name="T12" fmla="*/ 14276 h 14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86" h="14276" fill="none" extrusionOk="0">
                <a:moveTo>
                  <a:pt x="16209" y="0"/>
                </a:moveTo>
                <a:cubicBezTo>
                  <a:pt x="17376" y="1324"/>
                  <a:pt x="18375" y="2786"/>
                  <a:pt x="19186" y="4353"/>
                </a:cubicBezTo>
              </a:path>
              <a:path w="19186" h="14276" stroke="0" extrusionOk="0">
                <a:moveTo>
                  <a:pt x="16209" y="0"/>
                </a:moveTo>
                <a:cubicBezTo>
                  <a:pt x="17376" y="1324"/>
                  <a:pt x="18375" y="2786"/>
                  <a:pt x="19186" y="4353"/>
                </a:cubicBezTo>
                <a:lnTo>
                  <a:pt x="0" y="14276"/>
                </a:lnTo>
                <a:close/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Arc 49"/>
          <p:cNvSpPr>
            <a:spLocks/>
          </p:cNvSpPr>
          <p:nvPr/>
        </p:nvSpPr>
        <p:spPr bwMode="auto">
          <a:xfrm rot="-161955">
            <a:off x="3898286" y="1746229"/>
            <a:ext cx="152400" cy="290512"/>
          </a:xfrm>
          <a:custGeom>
            <a:avLst/>
            <a:gdLst>
              <a:gd name="T0" fmla="*/ 2147483647 w 21600"/>
              <a:gd name="T1" fmla="*/ 0 h 26394"/>
              <a:gd name="T2" fmla="*/ 2147483647 w 21600"/>
              <a:gd name="T3" fmla="*/ 2147483647 h 26394"/>
              <a:gd name="T4" fmla="*/ 0 w 21600"/>
              <a:gd name="T5" fmla="*/ 2147483647 h 26394"/>
              <a:gd name="T6" fmla="*/ 0 60000 65536"/>
              <a:gd name="T7" fmla="*/ 0 60000 65536"/>
              <a:gd name="T8" fmla="*/ 0 60000 65536"/>
              <a:gd name="T9" fmla="*/ 0 w 21600"/>
              <a:gd name="T10" fmla="*/ 0 h 26394"/>
              <a:gd name="T11" fmla="*/ 21600 w 21600"/>
              <a:gd name="T12" fmla="*/ 26394 h 263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6394" fill="none" extrusionOk="0">
                <a:moveTo>
                  <a:pt x="18562" y="-1"/>
                </a:moveTo>
                <a:cubicBezTo>
                  <a:pt x="20550" y="3341"/>
                  <a:pt x="21600" y="7156"/>
                  <a:pt x="21600" y="11045"/>
                </a:cubicBezTo>
                <a:cubicBezTo>
                  <a:pt x="21600" y="16810"/>
                  <a:pt x="19294" y="22337"/>
                  <a:pt x="15197" y="26393"/>
                </a:cubicBezTo>
              </a:path>
              <a:path w="21600" h="26394" stroke="0" extrusionOk="0">
                <a:moveTo>
                  <a:pt x="18562" y="-1"/>
                </a:moveTo>
                <a:cubicBezTo>
                  <a:pt x="20550" y="3341"/>
                  <a:pt x="21600" y="7156"/>
                  <a:pt x="21600" y="11045"/>
                </a:cubicBezTo>
                <a:cubicBezTo>
                  <a:pt x="21600" y="16810"/>
                  <a:pt x="19294" y="22337"/>
                  <a:pt x="15197" y="26393"/>
                </a:cubicBezTo>
                <a:lnTo>
                  <a:pt x="0" y="11045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utoUpdateAnimBg="0"/>
      <p:bldP spid="42" grpId="0" autoUpdateAnimBg="0"/>
      <p:bldP spid="47" grpId="0" build="p" autoUpdateAnimBg="0"/>
      <p:bldP spid="50" grpId="0"/>
      <p:bldP spid="51" grpId="0"/>
      <p:bldP spid="52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31838" y="1395699"/>
            <a:ext cx="6492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6088" indent="-446088" algn="just"/>
            <a:r>
              <a:rPr kumimoji="1" lang="en-US" altLang="zh-CN" sz="2400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(1)</a:t>
            </a:r>
            <a:endParaRPr kumimoji="1"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57290" y="1374804"/>
            <a:ext cx="52927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波长越长，缝宽越小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,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条纹宽度越宽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116388" y="2200279"/>
            <a:ext cx="43211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波动光学退化到几何光学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graphicFrame>
        <p:nvGraphicFramePr>
          <p:cNvPr id="9" name="Object 6"/>
          <p:cNvGraphicFramePr>
            <a:graphicFrameLocks/>
          </p:cNvGraphicFramePr>
          <p:nvPr/>
        </p:nvGraphicFramePr>
        <p:xfrm>
          <a:off x="1327135" y="2282793"/>
          <a:ext cx="11731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4" name="Equation" r:id="rId3" imgW="558720" imgH="215640" progId="Equation.DSMT4">
                  <p:embed/>
                </p:oleObj>
              </mc:Choice>
              <mc:Fallback>
                <p:oleObj name="Equation" r:id="rId3" imgW="558720" imgH="21564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35" y="2282793"/>
                        <a:ext cx="11731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/>
          </p:cNvGraphicFramePr>
          <p:nvPr/>
        </p:nvGraphicFramePr>
        <p:xfrm>
          <a:off x="2789238" y="2252644"/>
          <a:ext cx="12001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5" name="Equation" r:id="rId5" imgW="571320" imgH="228600" progId="Equation.DSMT4">
                  <p:embed/>
                </p:oleObj>
              </mc:Choice>
              <mc:Fallback>
                <p:oleObj name="Equation" r:id="rId5" imgW="571320" imgH="2286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2252644"/>
                        <a:ext cx="12001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/>
          </p:cNvGraphicFramePr>
          <p:nvPr/>
        </p:nvGraphicFramePr>
        <p:xfrm>
          <a:off x="1357290" y="2946381"/>
          <a:ext cx="10906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6" name="Equation" r:id="rId7" imgW="520560" imgH="215640" progId="Equation.DSMT4">
                  <p:embed/>
                </p:oleObj>
              </mc:Choice>
              <mc:Fallback>
                <p:oleObj name="Equation" r:id="rId7" imgW="520560" imgH="215640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2946381"/>
                        <a:ext cx="10906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/>
          </p:cNvGraphicFramePr>
          <p:nvPr/>
        </p:nvGraphicFramePr>
        <p:xfrm>
          <a:off x="2789238" y="2920981"/>
          <a:ext cx="12255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7" name="Equation" r:id="rId9" imgW="583920" imgH="228600" progId="Equation.DSMT4">
                  <p:embed/>
                </p:oleObj>
              </mc:Choice>
              <mc:Fallback>
                <p:oleObj name="Equation" r:id="rId9" imgW="583920" imgH="228600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2920981"/>
                        <a:ext cx="12255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116388" y="2921004"/>
            <a:ext cx="3121665" cy="46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观察屏上不出现暗纹</a:t>
            </a: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30213" y="857232"/>
            <a:ext cx="1204176" cy="46166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 讨论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731838" y="2252663"/>
            <a:ext cx="648232" cy="46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(2)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731838" y="3543304"/>
            <a:ext cx="532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(4)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缝位置变化不影响条纹位置分布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1838" y="2921004"/>
            <a:ext cx="648232" cy="46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(3)</a:t>
            </a:r>
          </a:p>
        </p:txBody>
      </p:sp>
      <p:sp>
        <p:nvSpPr>
          <p:cNvPr id="18" name="Line 91"/>
          <p:cNvSpPr>
            <a:spLocks noChangeShapeType="1"/>
          </p:cNvSpPr>
          <p:nvPr/>
        </p:nvSpPr>
        <p:spPr bwMode="auto">
          <a:xfrm>
            <a:off x="4321187" y="4732370"/>
            <a:ext cx="1963737" cy="377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92"/>
          <p:cNvSpPr>
            <a:spLocks noChangeShapeType="1"/>
          </p:cNvSpPr>
          <p:nvPr/>
        </p:nvSpPr>
        <p:spPr bwMode="auto">
          <a:xfrm flipV="1">
            <a:off x="4321187" y="5121307"/>
            <a:ext cx="1963737" cy="377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98"/>
          <p:cNvSpPr>
            <a:spLocks noChangeShapeType="1"/>
          </p:cNvSpPr>
          <p:nvPr/>
        </p:nvSpPr>
        <p:spPr bwMode="auto">
          <a:xfrm>
            <a:off x="2328874" y="4711732"/>
            <a:ext cx="6905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6" name="Line 99"/>
          <p:cNvSpPr>
            <a:spLocks noChangeShapeType="1"/>
          </p:cNvSpPr>
          <p:nvPr/>
        </p:nvSpPr>
        <p:spPr bwMode="auto">
          <a:xfrm>
            <a:off x="2324112" y="5116545"/>
            <a:ext cx="6905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7" name="Line 100"/>
          <p:cNvSpPr>
            <a:spLocks noChangeShapeType="1"/>
          </p:cNvSpPr>
          <p:nvPr/>
        </p:nvSpPr>
        <p:spPr bwMode="auto">
          <a:xfrm>
            <a:off x="2328874" y="5519770"/>
            <a:ext cx="6905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28" name="Object 101"/>
          <p:cNvGraphicFramePr>
            <a:graphicFrameLocks noChangeAspect="1"/>
          </p:cNvGraphicFramePr>
          <p:nvPr/>
        </p:nvGraphicFramePr>
        <p:xfrm>
          <a:off x="2808298" y="5519754"/>
          <a:ext cx="2476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8" name="Equation" r:id="rId11" imgW="152280" imgH="164880" progId="Equation.DSMT4">
                  <p:embed/>
                </p:oleObj>
              </mc:Choice>
              <mc:Fallback>
                <p:oleObj name="Equation" r:id="rId11" imgW="152280" imgH="164880" progId="Equation.DSMT4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98" y="5519754"/>
                        <a:ext cx="24765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2"/>
          <p:cNvGraphicFramePr>
            <a:graphicFrameLocks noChangeAspect="1"/>
          </p:cNvGraphicFramePr>
          <p:nvPr/>
        </p:nvGraphicFramePr>
        <p:xfrm>
          <a:off x="2808299" y="4410092"/>
          <a:ext cx="244476" cy="263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9" name="Equation" r:id="rId13" imgW="152280" imgH="164880" progId="Equation.DSMT4">
                  <p:embed/>
                </p:oleObj>
              </mc:Choice>
              <mc:Fallback>
                <p:oleObj name="Equation" r:id="rId13" imgW="152280" imgH="164880" progId="Equation.DSMT4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99" y="4410092"/>
                        <a:ext cx="244476" cy="2635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ine 105"/>
          <p:cNvSpPr>
            <a:spLocks noChangeAspect="1" noChangeShapeType="1"/>
          </p:cNvSpPr>
          <p:nvPr/>
        </p:nvSpPr>
        <p:spPr bwMode="auto">
          <a:xfrm>
            <a:off x="2444762" y="4711732"/>
            <a:ext cx="173037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Line 106"/>
          <p:cNvSpPr>
            <a:spLocks noChangeAspect="1" noChangeShapeType="1"/>
          </p:cNvSpPr>
          <p:nvPr/>
        </p:nvSpPr>
        <p:spPr bwMode="auto">
          <a:xfrm rot="-60000">
            <a:off x="2466987" y="5114957"/>
            <a:ext cx="173037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Line 107"/>
          <p:cNvSpPr>
            <a:spLocks noChangeAspect="1" noChangeShapeType="1"/>
          </p:cNvSpPr>
          <p:nvPr/>
        </p:nvSpPr>
        <p:spPr bwMode="auto">
          <a:xfrm rot="-60000">
            <a:off x="2466987" y="5516595"/>
            <a:ext cx="173037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08"/>
          <p:cNvSpPr>
            <a:spLocks noChangeShapeType="1"/>
          </p:cNvSpPr>
          <p:nvPr/>
        </p:nvSpPr>
        <p:spPr bwMode="auto">
          <a:xfrm>
            <a:off x="3011499" y="5519770"/>
            <a:ext cx="11223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6" name="Line 109"/>
          <p:cNvSpPr>
            <a:spLocks noChangeAspect="1" noChangeShapeType="1"/>
          </p:cNvSpPr>
          <p:nvPr/>
        </p:nvSpPr>
        <p:spPr bwMode="auto">
          <a:xfrm>
            <a:off x="3403612" y="5521357"/>
            <a:ext cx="173037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Line 110"/>
          <p:cNvSpPr>
            <a:spLocks noChangeShapeType="1"/>
          </p:cNvSpPr>
          <p:nvPr/>
        </p:nvSpPr>
        <p:spPr bwMode="auto">
          <a:xfrm>
            <a:off x="3021024" y="5113370"/>
            <a:ext cx="11223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8" name="Line 111"/>
          <p:cNvSpPr>
            <a:spLocks noChangeAspect="1" noChangeShapeType="1"/>
          </p:cNvSpPr>
          <p:nvPr/>
        </p:nvSpPr>
        <p:spPr bwMode="auto">
          <a:xfrm>
            <a:off x="3403612" y="5111782"/>
            <a:ext cx="173037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Line 112"/>
          <p:cNvSpPr>
            <a:spLocks noChangeShapeType="1"/>
          </p:cNvSpPr>
          <p:nvPr/>
        </p:nvSpPr>
        <p:spPr bwMode="auto">
          <a:xfrm>
            <a:off x="3006737" y="4713320"/>
            <a:ext cx="11223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0" name="Line 113"/>
          <p:cNvSpPr>
            <a:spLocks noChangeAspect="1" noChangeShapeType="1"/>
          </p:cNvSpPr>
          <p:nvPr/>
        </p:nvSpPr>
        <p:spPr bwMode="auto">
          <a:xfrm rot="-60000">
            <a:off x="3398849" y="4710145"/>
            <a:ext cx="173038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2963863" y="4235473"/>
            <a:ext cx="0" cy="2076450"/>
            <a:chOff x="2963863" y="4235473"/>
            <a:chExt cx="0" cy="2076450"/>
          </a:xfrm>
        </p:grpSpPr>
        <p:sp>
          <p:nvSpPr>
            <p:cNvPr id="42" name="Line 115"/>
            <p:cNvSpPr>
              <a:spLocks noChangeShapeType="1"/>
            </p:cNvSpPr>
            <p:nvPr/>
          </p:nvSpPr>
          <p:spPr bwMode="auto">
            <a:xfrm>
              <a:off x="2592" y="956"/>
              <a:ext cx="0" cy="399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16"/>
            <p:cNvSpPr>
              <a:spLocks noChangeShapeType="1"/>
            </p:cNvSpPr>
            <p:nvPr/>
          </p:nvSpPr>
          <p:spPr bwMode="auto">
            <a:xfrm>
              <a:off x="2592" y="1865"/>
              <a:ext cx="0" cy="399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17"/>
            <p:cNvSpPr>
              <a:spLocks noChangeShapeType="1"/>
            </p:cNvSpPr>
            <p:nvPr/>
          </p:nvSpPr>
          <p:spPr bwMode="auto">
            <a:xfrm>
              <a:off x="2592" y="1374"/>
              <a:ext cx="0" cy="48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5" name="Line 118"/>
          <p:cNvSpPr>
            <a:spLocks noChangeShapeType="1"/>
          </p:cNvSpPr>
          <p:nvPr/>
        </p:nvSpPr>
        <p:spPr bwMode="auto">
          <a:xfrm>
            <a:off x="4340237" y="5111782"/>
            <a:ext cx="19462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Line 119"/>
          <p:cNvSpPr>
            <a:spLocks noChangeAspect="1" noChangeShapeType="1"/>
          </p:cNvSpPr>
          <p:nvPr/>
        </p:nvSpPr>
        <p:spPr bwMode="auto">
          <a:xfrm flipV="1">
            <a:off x="4987937" y="5327682"/>
            <a:ext cx="215900" cy="428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Line 120"/>
          <p:cNvSpPr>
            <a:spLocks noChangeAspect="1" noChangeShapeType="1"/>
          </p:cNvSpPr>
          <p:nvPr/>
        </p:nvSpPr>
        <p:spPr bwMode="auto">
          <a:xfrm>
            <a:off x="4987937" y="4860957"/>
            <a:ext cx="215900" cy="4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Line 121"/>
          <p:cNvSpPr>
            <a:spLocks noChangeAspect="1" noChangeShapeType="1"/>
          </p:cNvSpPr>
          <p:nvPr/>
        </p:nvSpPr>
        <p:spPr bwMode="auto">
          <a:xfrm>
            <a:off x="4984762" y="5111782"/>
            <a:ext cx="215900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Line 124"/>
          <p:cNvSpPr>
            <a:spLocks noChangeShapeType="1"/>
          </p:cNvSpPr>
          <p:nvPr/>
        </p:nvSpPr>
        <p:spPr bwMode="auto">
          <a:xfrm>
            <a:off x="2974987" y="5899162"/>
            <a:ext cx="1122362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52" name="Line 125"/>
          <p:cNvSpPr>
            <a:spLocks noChangeAspect="1" noChangeShapeType="1"/>
          </p:cNvSpPr>
          <p:nvPr/>
        </p:nvSpPr>
        <p:spPr bwMode="auto">
          <a:xfrm rot="-60000">
            <a:off x="3328999" y="5895987"/>
            <a:ext cx="173038" cy="1588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Line 130"/>
          <p:cNvSpPr>
            <a:spLocks noChangeShapeType="1"/>
          </p:cNvSpPr>
          <p:nvPr/>
        </p:nvSpPr>
        <p:spPr bwMode="auto">
          <a:xfrm>
            <a:off x="2309801" y="5097475"/>
            <a:ext cx="690563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58" name="Line 131"/>
          <p:cNvSpPr>
            <a:spLocks noChangeShapeType="1"/>
          </p:cNvSpPr>
          <p:nvPr/>
        </p:nvSpPr>
        <p:spPr bwMode="auto">
          <a:xfrm>
            <a:off x="2339987" y="5500700"/>
            <a:ext cx="690562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59" name="Line 132"/>
          <p:cNvSpPr>
            <a:spLocks noChangeShapeType="1"/>
          </p:cNvSpPr>
          <p:nvPr/>
        </p:nvSpPr>
        <p:spPr bwMode="auto">
          <a:xfrm>
            <a:off x="2344749" y="5899162"/>
            <a:ext cx="690563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60" name="Object 133"/>
          <p:cNvGraphicFramePr>
            <a:graphicFrameLocks noChangeAspect="1"/>
          </p:cNvGraphicFramePr>
          <p:nvPr/>
        </p:nvGraphicFramePr>
        <p:xfrm>
          <a:off x="2786050" y="5873768"/>
          <a:ext cx="247650" cy="269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0" name="Equation" r:id="rId15" imgW="152280" imgH="164880" progId="Equation.DSMT4">
                  <p:embed/>
                </p:oleObj>
              </mc:Choice>
              <mc:Fallback>
                <p:oleObj name="Equation" r:id="rId15" imgW="152280" imgH="164880" progId="Equation.DSMT4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5873768"/>
                        <a:ext cx="247650" cy="2698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134"/>
          <p:cNvGraphicFramePr>
            <a:graphicFrameLocks noChangeAspect="1"/>
          </p:cNvGraphicFramePr>
          <p:nvPr/>
        </p:nvGraphicFramePr>
        <p:xfrm>
          <a:off x="2786050" y="4805374"/>
          <a:ext cx="244476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1" name="Equation" r:id="rId17" imgW="152280" imgH="164880" progId="Equation.DSMT4">
                  <p:embed/>
                </p:oleObj>
              </mc:Choice>
              <mc:Fallback>
                <p:oleObj name="Equation" r:id="rId17" imgW="152280" imgH="164880" progId="Equation.DSMT4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4805374"/>
                        <a:ext cx="244476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Line 135"/>
          <p:cNvSpPr>
            <a:spLocks noChangeAspect="1" noChangeShapeType="1"/>
          </p:cNvSpPr>
          <p:nvPr/>
        </p:nvSpPr>
        <p:spPr bwMode="auto">
          <a:xfrm>
            <a:off x="2460637" y="5095887"/>
            <a:ext cx="173037" cy="1588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Line 136"/>
          <p:cNvSpPr>
            <a:spLocks noChangeAspect="1" noChangeShapeType="1"/>
          </p:cNvSpPr>
          <p:nvPr/>
        </p:nvSpPr>
        <p:spPr bwMode="auto">
          <a:xfrm rot="-60000">
            <a:off x="2482862" y="5499112"/>
            <a:ext cx="173037" cy="1588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Line 137"/>
          <p:cNvSpPr>
            <a:spLocks noChangeAspect="1" noChangeShapeType="1"/>
          </p:cNvSpPr>
          <p:nvPr/>
        </p:nvSpPr>
        <p:spPr bwMode="auto">
          <a:xfrm rot="-60000">
            <a:off x="2482862" y="5900750"/>
            <a:ext cx="173037" cy="1587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3198813" y="4638698"/>
            <a:ext cx="0" cy="2076450"/>
            <a:chOff x="3198813" y="4638698"/>
            <a:chExt cx="0" cy="2076450"/>
          </a:xfrm>
        </p:grpSpPr>
        <p:sp>
          <p:nvSpPr>
            <p:cNvPr id="66" name="Line 139"/>
            <p:cNvSpPr>
              <a:spLocks noChangeShapeType="1"/>
            </p:cNvSpPr>
            <p:nvPr/>
          </p:nvSpPr>
          <p:spPr bwMode="auto">
            <a:xfrm>
              <a:off x="2592" y="956"/>
              <a:ext cx="0" cy="399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40"/>
            <p:cNvSpPr>
              <a:spLocks noChangeShapeType="1"/>
            </p:cNvSpPr>
            <p:nvPr/>
          </p:nvSpPr>
          <p:spPr bwMode="auto">
            <a:xfrm>
              <a:off x="2592" y="1865"/>
              <a:ext cx="0" cy="399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141"/>
            <p:cNvSpPr>
              <a:spLocks noChangeShapeType="1"/>
            </p:cNvSpPr>
            <p:nvPr/>
          </p:nvSpPr>
          <p:spPr bwMode="auto">
            <a:xfrm>
              <a:off x="2592" y="1374"/>
              <a:ext cx="0" cy="48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69" name="Line 142"/>
          <p:cNvSpPr>
            <a:spLocks noChangeShapeType="1"/>
          </p:cNvSpPr>
          <p:nvPr/>
        </p:nvSpPr>
        <p:spPr bwMode="auto">
          <a:xfrm>
            <a:off x="2976574" y="5503875"/>
            <a:ext cx="1122363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0" name="Line 143"/>
          <p:cNvSpPr>
            <a:spLocks noChangeAspect="1" noChangeShapeType="1"/>
          </p:cNvSpPr>
          <p:nvPr/>
        </p:nvSpPr>
        <p:spPr bwMode="auto">
          <a:xfrm rot="-60000">
            <a:off x="3330587" y="5500700"/>
            <a:ext cx="173037" cy="1587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Line 144"/>
          <p:cNvSpPr>
            <a:spLocks noChangeShapeType="1"/>
          </p:cNvSpPr>
          <p:nvPr/>
        </p:nvSpPr>
        <p:spPr bwMode="auto">
          <a:xfrm>
            <a:off x="2974987" y="5097475"/>
            <a:ext cx="1122362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2" name="Line 145"/>
          <p:cNvSpPr>
            <a:spLocks noChangeAspect="1" noChangeShapeType="1"/>
          </p:cNvSpPr>
          <p:nvPr/>
        </p:nvSpPr>
        <p:spPr bwMode="auto">
          <a:xfrm rot="-60000">
            <a:off x="3328999" y="5094300"/>
            <a:ext cx="173038" cy="1587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Line 146"/>
          <p:cNvSpPr>
            <a:spLocks noChangeShapeType="1"/>
          </p:cNvSpPr>
          <p:nvPr/>
        </p:nvSpPr>
        <p:spPr bwMode="auto">
          <a:xfrm flipV="1">
            <a:off x="4249749" y="5097475"/>
            <a:ext cx="1963738" cy="377825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Line 147"/>
          <p:cNvSpPr>
            <a:spLocks noChangeShapeType="1"/>
          </p:cNvSpPr>
          <p:nvPr/>
        </p:nvSpPr>
        <p:spPr bwMode="auto">
          <a:xfrm>
            <a:off x="4268799" y="5087950"/>
            <a:ext cx="1946275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Line 148"/>
          <p:cNvSpPr>
            <a:spLocks noChangeAspect="1" noChangeShapeType="1"/>
          </p:cNvSpPr>
          <p:nvPr/>
        </p:nvSpPr>
        <p:spPr bwMode="auto">
          <a:xfrm flipV="1">
            <a:off x="4916499" y="5303850"/>
            <a:ext cx="215900" cy="42862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" name="Line 149"/>
          <p:cNvSpPr>
            <a:spLocks noChangeAspect="1" noChangeShapeType="1"/>
          </p:cNvSpPr>
          <p:nvPr/>
        </p:nvSpPr>
        <p:spPr bwMode="auto">
          <a:xfrm>
            <a:off x="4913324" y="5087950"/>
            <a:ext cx="215900" cy="1587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Line 150"/>
          <p:cNvSpPr>
            <a:spLocks noChangeShapeType="1"/>
          </p:cNvSpPr>
          <p:nvPr/>
        </p:nvSpPr>
        <p:spPr bwMode="auto">
          <a:xfrm flipV="1">
            <a:off x="4213237" y="5100650"/>
            <a:ext cx="1995487" cy="792162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" name="Line 151"/>
          <p:cNvSpPr>
            <a:spLocks noChangeAspect="1" noChangeShapeType="1"/>
          </p:cNvSpPr>
          <p:nvPr/>
        </p:nvSpPr>
        <p:spPr bwMode="auto">
          <a:xfrm rot="21120000" flipV="1">
            <a:off x="4899037" y="5545150"/>
            <a:ext cx="249237" cy="52387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87"/>
          <p:cNvGrpSpPr/>
          <p:nvPr/>
        </p:nvGrpSpPr>
        <p:grpSpPr>
          <a:xfrm>
            <a:off x="2955928" y="3973532"/>
            <a:ext cx="3687774" cy="2241550"/>
            <a:chOff x="2786050" y="3973532"/>
            <a:chExt cx="3687774" cy="2241550"/>
          </a:xfrm>
        </p:grpSpPr>
        <p:sp>
          <p:nvSpPr>
            <p:cNvPr id="21" name="Line 94"/>
            <p:cNvSpPr>
              <a:spLocks noChangeShapeType="1"/>
            </p:cNvSpPr>
            <p:nvPr/>
          </p:nvSpPr>
          <p:spPr bwMode="auto">
            <a:xfrm>
              <a:off x="2786050" y="5094307"/>
              <a:ext cx="32829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组合 82"/>
            <p:cNvGrpSpPr/>
            <p:nvPr/>
          </p:nvGrpSpPr>
          <p:grpSpPr>
            <a:xfrm>
              <a:off x="3929058" y="3973532"/>
              <a:ext cx="2544766" cy="2241550"/>
              <a:chOff x="4214810" y="4202136"/>
              <a:chExt cx="2544766" cy="2241550"/>
            </a:xfrm>
          </p:grpSpPr>
          <p:sp>
            <p:nvSpPr>
              <p:cNvPr id="53" name="Line 126"/>
              <p:cNvSpPr>
                <a:spLocks noChangeShapeType="1"/>
              </p:cNvSpPr>
              <p:nvPr/>
            </p:nvSpPr>
            <p:spPr bwMode="auto">
              <a:xfrm>
                <a:off x="6376988" y="4202136"/>
                <a:ext cx="0" cy="22415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31" name="Oval 104"/>
              <p:cNvSpPr>
                <a:spLocks noChangeArrowheads="1"/>
              </p:cNvSpPr>
              <p:nvPr/>
            </p:nvSpPr>
            <p:spPr bwMode="auto">
              <a:xfrm>
                <a:off x="4214810" y="4275161"/>
                <a:ext cx="215900" cy="2016125"/>
              </a:xfrm>
              <a:prstGeom prst="ellipse">
                <a:avLst/>
              </a:prstGeom>
              <a:gradFill rotWithShape="1">
                <a:gsLst>
                  <a:gs pos="0">
                    <a:srgbClr val="00CCFF">
                      <a:gamma/>
                      <a:shade val="46275"/>
                      <a:invGamma/>
                    </a:srgbClr>
                  </a:gs>
                  <a:gs pos="50000">
                    <a:srgbClr val="00CCFF">
                      <a:alpha val="63000"/>
                    </a:srgbClr>
                  </a:gs>
                  <a:gs pos="100000">
                    <a:srgbClr val="00C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54" name="Object 127"/>
              <p:cNvGraphicFramePr>
                <a:graphicFrameLocks noChangeAspect="1"/>
              </p:cNvGraphicFramePr>
              <p:nvPr/>
            </p:nvGraphicFramePr>
            <p:xfrm>
              <a:off x="5343524" y="5948372"/>
              <a:ext cx="247650" cy="3270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852" name="Equation" r:id="rId19" imgW="152280" imgH="203040" progId="Equation.DSMT4">
                      <p:embed/>
                    </p:oleObj>
                  </mc:Choice>
                  <mc:Fallback>
                    <p:oleObj name="Equation" r:id="rId19" imgW="152280" imgH="203040" progId="Equation.DSMT4">
                      <p:embed/>
                      <p:pic>
                        <p:nvPicPr>
                          <p:cNvPr id="0" name="Object 1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43524" y="5948372"/>
                            <a:ext cx="247650" cy="3270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" name="Line 128"/>
              <p:cNvSpPr>
                <a:spLocks noChangeShapeType="1"/>
              </p:cNvSpPr>
              <p:nvPr/>
            </p:nvSpPr>
            <p:spPr bwMode="auto">
              <a:xfrm>
                <a:off x="4319588" y="6316686"/>
                <a:ext cx="2057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56" name="Line 129"/>
              <p:cNvSpPr>
                <a:spLocks noChangeShapeType="1"/>
              </p:cNvSpPr>
              <p:nvPr/>
            </p:nvSpPr>
            <p:spPr bwMode="auto">
              <a:xfrm>
                <a:off x="4319588" y="5992836"/>
                <a:ext cx="0" cy="381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graphicFrame>
            <p:nvGraphicFramePr>
              <p:cNvPr id="80" name="Object 153"/>
              <p:cNvGraphicFramePr>
                <a:graphicFrameLocks noChangeAspect="1"/>
              </p:cNvGraphicFramePr>
              <p:nvPr/>
            </p:nvGraphicFramePr>
            <p:xfrm>
              <a:off x="6489700" y="5105411"/>
              <a:ext cx="269876" cy="368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853" name="Equation" r:id="rId21" imgW="164880" imgH="228600" progId="Equation.DSMT4">
                      <p:embed/>
                    </p:oleObj>
                  </mc:Choice>
                  <mc:Fallback>
                    <p:oleObj name="Equation" r:id="rId21" imgW="164880" imgH="228600" progId="Equation.DSMT4">
                      <p:embed/>
                      <p:pic>
                        <p:nvPicPr>
                          <p:cNvPr id="0" name="Object 1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89700" y="5105411"/>
                            <a:ext cx="269876" cy="368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84" name="Line 139"/>
          <p:cNvSpPr>
            <a:spLocks noChangeShapeType="1"/>
          </p:cNvSpPr>
          <p:nvPr/>
        </p:nvSpPr>
        <p:spPr bwMode="auto">
          <a:xfrm>
            <a:off x="3071802" y="4081471"/>
            <a:ext cx="0" cy="633413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Line 140"/>
          <p:cNvSpPr>
            <a:spLocks noChangeShapeType="1"/>
          </p:cNvSpPr>
          <p:nvPr/>
        </p:nvSpPr>
        <p:spPr bwMode="auto">
          <a:xfrm>
            <a:off x="3071802" y="5500702"/>
            <a:ext cx="0" cy="633413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Line 141"/>
          <p:cNvSpPr>
            <a:spLocks noChangeShapeType="1"/>
          </p:cNvSpPr>
          <p:nvPr/>
        </p:nvSpPr>
        <p:spPr bwMode="auto">
          <a:xfrm>
            <a:off x="3071802" y="4713307"/>
            <a:ext cx="0" cy="762000"/>
          </a:xfrm>
          <a:prstGeom prst="line">
            <a:avLst/>
          </a:prstGeom>
          <a:noFill/>
          <a:ln w="19050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6215074" y="1428736"/>
            <a:ext cx="2357454" cy="42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（衍射反比率）</a:t>
            </a:r>
            <a:endParaRPr kumimoji="1" lang="en-US" altLang="zh-CN" sz="20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40741E-7 L 1.38889E-6 0.05833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81481E-6 L 1.38889E-6 0.05254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44444E-6 L 1.38889E-6 0.05255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 advAuto="0"/>
      <p:bldP spid="6" grpId="0" build="p" autoUpdateAnimBg="0"/>
      <p:bldP spid="8" grpId="0" autoUpdateAnimBg="0"/>
      <p:bldP spid="13" grpId="0" build="p" autoUpdateAnimBg="0"/>
      <p:bldP spid="14" grpId="0"/>
      <p:bldP spid="15" grpId="0" autoUpdateAnimBg="0"/>
      <p:bldP spid="16" grpId="0" autoUpdateAnimBg="0"/>
      <p:bldP spid="17" grpId="0" autoUpdateAnimBg="0"/>
      <p:bldP spid="18" grpId="0" animBg="1"/>
      <p:bldP spid="18" grpId="1" animBg="1"/>
      <p:bldP spid="19" grpId="0" animBg="1"/>
      <p:bldP spid="19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51" grpId="0" animBg="1"/>
      <p:bldP spid="52" grpId="0" animBg="1"/>
      <p:bldP spid="57" grpId="0" animBg="1"/>
      <p:bldP spid="58" grpId="0" animBg="1"/>
      <p:bldP spid="59" grpId="0" animBg="1"/>
      <p:bldP spid="62" grpId="0" animBg="1"/>
      <p:bldP spid="63" grpId="0" animBg="1"/>
      <p:bldP spid="64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5527647" y="1382695"/>
            <a:ext cx="2000250" cy="658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489797" y="1163620"/>
            <a:ext cx="0" cy="2241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" name="Line 6"/>
          <p:cNvSpPr>
            <a:spLocks noChangeAspect="1" noChangeShapeType="1"/>
          </p:cNvSpPr>
          <p:nvPr/>
        </p:nvSpPr>
        <p:spPr bwMode="auto">
          <a:xfrm flipH="1">
            <a:off x="5495897" y="1401745"/>
            <a:ext cx="1984375" cy="284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176684" y="2241533"/>
            <a:ext cx="335438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Aspect="1" noChangeShapeType="1"/>
          </p:cNvSpPr>
          <p:nvPr/>
        </p:nvSpPr>
        <p:spPr bwMode="auto">
          <a:xfrm rot="120000" flipV="1">
            <a:off x="6402359" y="1530333"/>
            <a:ext cx="144463" cy="2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6143636" y="2968625"/>
          <a:ext cx="2476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9" name="Equation" r:id="rId3" imgW="152280" imgH="203040" progId="Equation.DSMT4">
                  <p:embed/>
                </p:oleObj>
              </mc:Choice>
              <mc:Fallback>
                <p:oleObj name="Equation" r:id="rId3" imgW="15228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2968625"/>
                        <a:ext cx="24765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4919663" y="1990725"/>
          <a:ext cx="2063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0" name="Equation" r:id="rId5" imgW="126720" imgH="177480" progId="Equation.DSMT4">
                  <p:embed/>
                </p:oleObj>
              </mc:Choice>
              <mc:Fallback>
                <p:oleObj name="Equation" r:id="rId5" imgW="126720" imgH="177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663" y="1990725"/>
                        <a:ext cx="20637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7500958" y="1300163"/>
          <a:ext cx="247650" cy="263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1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58" y="1300163"/>
                        <a:ext cx="247650" cy="2635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227609" y="3278170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Aspect="1" noChangeShapeType="1"/>
          </p:cNvSpPr>
          <p:nvPr/>
        </p:nvSpPr>
        <p:spPr bwMode="auto">
          <a:xfrm rot="-302007">
            <a:off x="4294159" y="1817670"/>
            <a:ext cx="234950" cy="708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17" name="Object 14"/>
          <p:cNvGraphicFramePr>
            <a:graphicFrameLocks noChangeAspect="1"/>
          </p:cNvGraphicFramePr>
          <p:nvPr/>
        </p:nvGraphicFramePr>
        <p:xfrm>
          <a:off x="4483100" y="2659062"/>
          <a:ext cx="244476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2" name="Equation" r:id="rId9" imgW="152280" imgH="177480" progId="Equation.DSMT4">
                  <p:embed/>
                </p:oleObj>
              </mc:Choice>
              <mc:Fallback>
                <p:oleObj name="Equation" r:id="rId9" imgW="15228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2659062"/>
                        <a:ext cx="244476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/>
          <p:cNvGraphicFramePr>
            <a:graphicFrameLocks noChangeAspect="1"/>
          </p:cNvGraphicFramePr>
          <p:nvPr/>
        </p:nvGraphicFramePr>
        <p:xfrm>
          <a:off x="4000496" y="1571612"/>
          <a:ext cx="244474" cy="263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3" name="Equation" r:id="rId11" imgW="152280" imgH="164880" progId="Equation.DSMT4">
                  <p:embed/>
                </p:oleObj>
              </mc:Choice>
              <mc:Fallback>
                <p:oleObj name="Equation" r:id="rId11" imgW="152280" imgH="1648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1571612"/>
                        <a:ext cx="244474" cy="2635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16"/>
          <p:cNvSpPr>
            <a:spLocks noChangeAspect="1" noChangeShapeType="1"/>
          </p:cNvSpPr>
          <p:nvPr/>
        </p:nvSpPr>
        <p:spPr bwMode="auto">
          <a:xfrm rot="21300000" flipV="1">
            <a:off x="4265584" y="2230420"/>
            <a:ext cx="1092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0" name="Line 17"/>
          <p:cNvSpPr>
            <a:spLocks noChangeAspect="1" noChangeShapeType="1"/>
          </p:cNvSpPr>
          <p:nvPr/>
        </p:nvSpPr>
        <p:spPr bwMode="auto">
          <a:xfrm rot="21300000" flipV="1">
            <a:off x="4265584" y="1838308"/>
            <a:ext cx="1101725" cy="350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1" name="Line 18"/>
          <p:cNvSpPr>
            <a:spLocks noChangeAspect="1" noChangeShapeType="1"/>
          </p:cNvSpPr>
          <p:nvPr/>
        </p:nvSpPr>
        <p:spPr bwMode="auto">
          <a:xfrm rot="21300000" flipV="1">
            <a:off x="4243359" y="1403333"/>
            <a:ext cx="1162050" cy="369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262409" y="1196958"/>
            <a:ext cx="0" cy="2076450"/>
            <a:chOff x="4262409" y="1196958"/>
            <a:chExt cx="0" cy="2076450"/>
          </a:xfrm>
        </p:grpSpPr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2592" y="956"/>
              <a:ext cx="0" cy="399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2592" y="1865"/>
              <a:ext cx="0" cy="399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2592" y="1374"/>
              <a:ext cx="0" cy="48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5432397" y="295432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5468909" y="1320783"/>
            <a:ext cx="2016125" cy="90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rot="60000">
            <a:off x="6308697" y="136364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V="1">
            <a:off x="6399184" y="1690670"/>
            <a:ext cx="176213" cy="66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5324447" y="1236645"/>
            <a:ext cx="215900" cy="2016125"/>
          </a:xfrm>
          <a:prstGeom prst="ellipse">
            <a:avLst/>
          </a:prstGeom>
          <a:gradFill rotWithShape="1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>
                  <a:alpha val="63000"/>
                </a:srgbClr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1" name="Line 28"/>
          <p:cNvSpPr>
            <a:spLocks noChangeAspect="1" noChangeShapeType="1"/>
          </p:cNvSpPr>
          <p:nvPr/>
        </p:nvSpPr>
        <p:spPr bwMode="auto">
          <a:xfrm rot="-1320000">
            <a:off x="4811684" y="1979595"/>
            <a:ext cx="144463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9"/>
          <p:cNvSpPr>
            <a:spLocks noChangeAspect="1" noChangeShapeType="1"/>
          </p:cNvSpPr>
          <p:nvPr/>
        </p:nvSpPr>
        <p:spPr bwMode="auto">
          <a:xfrm rot="-1320000">
            <a:off x="4868834" y="2352658"/>
            <a:ext cx="14446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0"/>
          <p:cNvSpPr>
            <a:spLocks noChangeAspect="1" noChangeShapeType="1"/>
          </p:cNvSpPr>
          <p:nvPr/>
        </p:nvSpPr>
        <p:spPr bwMode="auto">
          <a:xfrm rot="-1320000">
            <a:off x="4795809" y="1562083"/>
            <a:ext cx="14446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437034" y="2276458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rgbClr val="FF9900"/>
                </a:solidFill>
              </a:rPr>
              <a:t>·</a:t>
            </a:r>
          </a:p>
        </p:txBody>
      </p:sp>
      <p:sp>
        <p:nvSpPr>
          <p:cNvPr id="35" name="AutoShape 32"/>
          <p:cNvSpPr>
            <a:spLocks noChangeAspect="1" noChangeArrowheads="1"/>
          </p:cNvSpPr>
          <p:nvPr/>
        </p:nvSpPr>
        <p:spPr bwMode="auto">
          <a:xfrm rot="-6837026">
            <a:off x="3875853" y="2064527"/>
            <a:ext cx="781050" cy="328612"/>
          </a:xfrm>
          <a:prstGeom prst="rtTriangle">
            <a:avLst/>
          </a:prstGeom>
          <a:solidFill>
            <a:srgbClr val="FFFFFF">
              <a:alpha val="69019"/>
            </a:srgbClr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33"/>
          <p:cNvSpPr>
            <a:spLocks noChangeAspect="1" noChangeShapeType="1"/>
          </p:cNvSpPr>
          <p:nvPr/>
        </p:nvSpPr>
        <p:spPr bwMode="auto">
          <a:xfrm rot="21300000" flipV="1">
            <a:off x="5116484" y="1504933"/>
            <a:ext cx="2400300" cy="7635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7407247" y="1000108"/>
            <a:ext cx="419100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just"/>
            <a:r>
              <a:rPr kumimoji="1" lang="en-US" altLang="zh-CN" sz="4800">
                <a:solidFill>
                  <a:srgbClr val="FF9900"/>
                </a:solidFill>
              </a:rPr>
              <a:t>·</a:t>
            </a:r>
          </a:p>
        </p:txBody>
      </p:sp>
      <p:graphicFrame>
        <p:nvGraphicFramePr>
          <p:cNvPr id="38" name="Object 35"/>
          <p:cNvGraphicFramePr>
            <a:graphicFrameLocks noChangeAspect="1"/>
          </p:cNvGraphicFramePr>
          <p:nvPr/>
        </p:nvGraphicFramePr>
        <p:xfrm>
          <a:off x="6084888" y="1990725"/>
          <a:ext cx="2032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4" name="Equation" r:id="rId13" imgW="126720" imgH="177480" progId="Equation.DSMT4">
                  <p:embed/>
                </p:oleObj>
              </mc:Choice>
              <mc:Fallback>
                <p:oleObj name="Equation" r:id="rId13" imgW="126720" imgH="17748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1990725"/>
                        <a:ext cx="20320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6"/>
          <p:cNvGraphicFramePr>
            <a:graphicFrameLocks noChangeAspect="1"/>
          </p:cNvGraphicFramePr>
          <p:nvPr/>
        </p:nvGraphicFramePr>
        <p:xfrm>
          <a:off x="2952750" y="2236787"/>
          <a:ext cx="282576" cy="282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5" name="Equation" r:id="rId15" imgW="177480" imgH="177480" progId="Equation.DSMT4">
                  <p:embed/>
                </p:oleObj>
              </mc:Choice>
              <mc:Fallback>
                <p:oleObj name="Equation" r:id="rId15" imgW="177480" imgH="1774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2236787"/>
                        <a:ext cx="282576" cy="2825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3467072" y="183354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3467072" y="198594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3467072" y="250029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3467072" y="265269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3619472" y="160494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3619472" y="198594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lg"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6" name="AutoShape 43"/>
          <p:cNvSpPr>
            <a:spLocks/>
          </p:cNvSpPr>
          <p:nvPr/>
        </p:nvSpPr>
        <p:spPr bwMode="auto">
          <a:xfrm>
            <a:off x="3238472" y="189069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47" name="Object 44"/>
          <p:cNvGraphicFramePr>
            <a:graphicFrameLocks noChangeAspect="1"/>
          </p:cNvGraphicFramePr>
          <p:nvPr/>
        </p:nvGraphicFramePr>
        <p:xfrm>
          <a:off x="3500430" y="1357298"/>
          <a:ext cx="371474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6" name="Equation" r:id="rId17" imgW="228600" imgH="177480" progId="Equation.DSMT4">
                  <p:embed/>
                </p:oleObj>
              </mc:Choice>
              <mc:Fallback>
                <p:oleObj name="Equation" r:id="rId17" imgW="228600" imgH="17748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1357298"/>
                        <a:ext cx="371474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3771872" y="211929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49" name="Object 46"/>
          <p:cNvGraphicFramePr>
            <a:graphicFrameLocks/>
          </p:cNvGraphicFramePr>
          <p:nvPr/>
        </p:nvGraphicFramePr>
        <p:xfrm>
          <a:off x="7143768" y="3586166"/>
          <a:ext cx="123983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7" name="Equation" r:id="rId19" imgW="647640" imgH="215640" progId="Equation.DSMT4">
                  <p:embed/>
                </p:oleObj>
              </mc:Choice>
              <mc:Fallback>
                <p:oleObj name="Equation" r:id="rId19" imgW="647640" imgH="215640" progId="Equation.DSMT4">
                  <p:embed/>
                  <p:pic>
                    <p:nvPicPr>
                      <p:cNvPr id="0" name="Object 46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68" y="3586166"/>
                        <a:ext cx="123983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1115984" y="4105258"/>
            <a:ext cx="4742302" cy="46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设每个窄带在</a:t>
            </a:r>
            <a:r>
              <a:rPr kumimoji="1" lang="en-US" altLang="zh-CN" sz="2400" b="1" i="1" dirty="0"/>
              <a:t>P 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点引起的振幅为</a:t>
            </a:r>
            <a:r>
              <a:rPr kumimoji="1" lang="zh-CN" altLang="en-US" sz="2400" b="1" dirty="0">
                <a:latin typeface="宋体" pitchFamily="2" charset="-122"/>
              </a:rPr>
              <a:t> </a:t>
            </a:r>
            <a:r>
              <a:rPr kumimoji="1" lang="en-US" altLang="zh-CN" sz="2400" b="1" i="1" dirty="0"/>
              <a:t>A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1115984" y="4754545"/>
            <a:ext cx="2951747" cy="46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相邻窄带的相位差为</a:t>
            </a:r>
          </a:p>
        </p:txBody>
      </p:sp>
      <p:graphicFrame>
        <p:nvGraphicFramePr>
          <p:cNvPr id="52" name="Object 51"/>
          <p:cNvGraphicFramePr>
            <a:graphicFrameLocks/>
          </p:cNvGraphicFramePr>
          <p:nvPr/>
        </p:nvGraphicFramePr>
        <p:xfrm>
          <a:off x="4286250" y="4618038"/>
          <a:ext cx="173831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8" name="Equation" r:id="rId21" imgW="914400" imgH="393480" progId="Equation.DSMT4">
                  <p:embed/>
                </p:oleObj>
              </mc:Choice>
              <mc:Fallback>
                <p:oleObj name="Equation" r:id="rId21" imgW="914400" imgH="393480" progId="Equation.DSMT4">
                  <p:embed/>
                  <p:pic>
                    <p:nvPicPr>
                      <p:cNvPr id="0" name="Object 5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4618038"/>
                        <a:ext cx="1738313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52"/>
          <p:cNvSpPr txBox="1">
            <a:spLocks noChangeArrowheads="1"/>
          </p:cNvSpPr>
          <p:nvPr/>
        </p:nvSpPr>
        <p:spPr bwMode="auto">
          <a:xfrm>
            <a:off x="1104872" y="3530583"/>
            <a:ext cx="5928226" cy="46166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将缝</a:t>
            </a:r>
            <a:r>
              <a:rPr kumimoji="1" lang="zh-CN" altLang="en-US" sz="2400" b="1" dirty="0"/>
              <a:t> </a:t>
            </a:r>
            <a:r>
              <a:rPr kumimoji="1" lang="en-US" altLang="zh-CN" sz="2400" b="1" i="1" dirty="0"/>
              <a:t>AB 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均分成</a:t>
            </a:r>
            <a:r>
              <a:rPr kumimoji="1" lang="zh-CN" altLang="en-US" sz="2400" b="1" dirty="0"/>
              <a:t> </a:t>
            </a:r>
            <a:r>
              <a:rPr kumimoji="1" lang="en-US" altLang="zh-CN" sz="2400" b="1" i="1" dirty="0"/>
              <a:t>N 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个窄带</a:t>
            </a:r>
            <a:r>
              <a:rPr kumimoji="1" lang="zh-CN" altLang="en-US" sz="2400" b="1" dirty="0">
                <a:latin typeface="宋体" pitchFamily="2" charset="-122"/>
              </a:rPr>
              <a:t>，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每个窄带宽度为</a:t>
            </a:r>
          </a:p>
        </p:txBody>
      </p:sp>
      <p:sp>
        <p:nvSpPr>
          <p:cNvPr id="54" name="Arc 54"/>
          <p:cNvSpPr>
            <a:spLocks/>
          </p:cNvSpPr>
          <p:nvPr/>
        </p:nvSpPr>
        <p:spPr bwMode="auto">
          <a:xfrm rot="-861512">
            <a:off x="4662459" y="2051033"/>
            <a:ext cx="152400" cy="203200"/>
          </a:xfrm>
          <a:custGeom>
            <a:avLst/>
            <a:gdLst>
              <a:gd name="T0" fmla="*/ 2147483647 w 21600"/>
              <a:gd name="T1" fmla="*/ 0 h 18494"/>
              <a:gd name="T2" fmla="*/ 2147483647 w 21600"/>
              <a:gd name="T3" fmla="*/ 2147483647 h 18494"/>
              <a:gd name="T4" fmla="*/ 0 w 21600"/>
              <a:gd name="T5" fmla="*/ 2147483647 h 18494"/>
              <a:gd name="T6" fmla="*/ 0 60000 65536"/>
              <a:gd name="T7" fmla="*/ 0 60000 65536"/>
              <a:gd name="T8" fmla="*/ 0 60000 65536"/>
              <a:gd name="T9" fmla="*/ 0 w 21600"/>
              <a:gd name="T10" fmla="*/ 0 h 18494"/>
              <a:gd name="T11" fmla="*/ 21600 w 21600"/>
              <a:gd name="T12" fmla="*/ 18494 h 184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8494" fill="none" extrusionOk="0">
                <a:moveTo>
                  <a:pt x="20533" y="-1"/>
                </a:moveTo>
                <a:cubicBezTo>
                  <a:pt x="21239" y="2164"/>
                  <a:pt x="21600" y="4427"/>
                  <a:pt x="21600" y="6704"/>
                </a:cubicBezTo>
                <a:cubicBezTo>
                  <a:pt x="21600" y="10890"/>
                  <a:pt x="20383" y="14986"/>
                  <a:pt x="18098" y="18493"/>
                </a:cubicBezTo>
              </a:path>
              <a:path w="21600" h="18494" stroke="0" extrusionOk="0">
                <a:moveTo>
                  <a:pt x="20533" y="-1"/>
                </a:moveTo>
                <a:cubicBezTo>
                  <a:pt x="21239" y="2164"/>
                  <a:pt x="21600" y="4427"/>
                  <a:pt x="21600" y="6704"/>
                </a:cubicBezTo>
                <a:cubicBezTo>
                  <a:pt x="21600" y="10890"/>
                  <a:pt x="20383" y="14986"/>
                  <a:pt x="18098" y="18493"/>
                </a:cubicBezTo>
                <a:lnTo>
                  <a:pt x="0" y="670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5" name="Arc 55"/>
          <p:cNvSpPr>
            <a:spLocks/>
          </p:cNvSpPr>
          <p:nvPr/>
        </p:nvSpPr>
        <p:spPr bwMode="auto">
          <a:xfrm rot="-861512">
            <a:off x="5832447" y="2052620"/>
            <a:ext cx="152400" cy="203200"/>
          </a:xfrm>
          <a:custGeom>
            <a:avLst/>
            <a:gdLst>
              <a:gd name="T0" fmla="*/ 2147483647 w 21600"/>
              <a:gd name="T1" fmla="*/ 0 h 18494"/>
              <a:gd name="T2" fmla="*/ 2147483647 w 21600"/>
              <a:gd name="T3" fmla="*/ 2147483647 h 18494"/>
              <a:gd name="T4" fmla="*/ 0 w 21600"/>
              <a:gd name="T5" fmla="*/ 2147483647 h 18494"/>
              <a:gd name="T6" fmla="*/ 0 60000 65536"/>
              <a:gd name="T7" fmla="*/ 0 60000 65536"/>
              <a:gd name="T8" fmla="*/ 0 60000 65536"/>
              <a:gd name="T9" fmla="*/ 0 w 21600"/>
              <a:gd name="T10" fmla="*/ 0 h 18494"/>
              <a:gd name="T11" fmla="*/ 21600 w 21600"/>
              <a:gd name="T12" fmla="*/ 18494 h 184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8494" fill="none" extrusionOk="0">
                <a:moveTo>
                  <a:pt x="20533" y="-1"/>
                </a:moveTo>
                <a:cubicBezTo>
                  <a:pt x="21239" y="2164"/>
                  <a:pt x="21600" y="4427"/>
                  <a:pt x="21600" y="6704"/>
                </a:cubicBezTo>
                <a:cubicBezTo>
                  <a:pt x="21600" y="10890"/>
                  <a:pt x="20383" y="14986"/>
                  <a:pt x="18098" y="18493"/>
                </a:cubicBezTo>
              </a:path>
              <a:path w="21600" h="18494" stroke="0" extrusionOk="0">
                <a:moveTo>
                  <a:pt x="20533" y="-1"/>
                </a:moveTo>
                <a:cubicBezTo>
                  <a:pt x="21239" y="2164"/>
                  <a:pt x="21600" y="4427"/>
                  <a:pt x="21600" y="6704"/>
                </a:cubicBezTo>
                <a:cubicBezTo>
                  <a:pt x="21600" y="10890"/>
                  <a:pt x="20383" y="14986"/>
                  <a:pt x="18098" y="18493"/>
                </a:cubicBezTo>
                <a:lnTo>
                  <a:pt x="0" y="670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56" name="Object 56"/>
          <p:cNvGraphicFramePr>
            <a:graphicFrameLocks noChangeAspect="1"/>
          </p:cNvGraphicFramePr>
          <p:nvPr/>
        </p:nvGraphicFramePr>
        <p:xfrm>
          <a:off x="4000496" y="2643182"/>
          <a:ext cx="244474" cy="263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9" name="Equation" r:id="rId23" imgW="152280" imgH="164880" progId="Equation.DSMT4">
                  <p:embed/>
                </p:oleObj>
              </mc:Choice>
              <mc:Fallback>
                <p:oleObj name="Equation" r:id="rId23" imgW="152280" imgH="16488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2643182"/>
                        <a:ext cx="244474" cy="2635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57"/>
          <p:cNvSpPr>
            <a:spLocks noChangeArrowheads="1"/>
          </p:cNvSpPr>
          <p:nvPr/>
        </p:nvSpPr>
        <p:spPr bwMode="auto">
          <a:xfrm>
            <a:off x="1130272" y="5330808"/>
            <a:ext cx="5867400" cy="52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2400" b="1" i="1"/>
              <a:t>A</a:t>
            </a:r>
            <a:r>
              <a:rPr kumimoji="1" lang="zh-CN" altLang="en-US" sz="2400" b="1" i="1"/>
              <a:t>、</a:t>
            </a:r>
            <a:r>
              <a:rPr kumimoji="1" lang="en-US" altLang="zh-CN" sz="2400" b="1" i="1"/>
              <a:t>B </a:t>
            </a:r>
            <a:r>
              <a:rPr kumimoji="1" lang="zh-CN" altLang="en-US" sz="2400" b="1">
                <a:ea typeface="仿宋_GB2312" pitchFamily="49" charset="-122"/>
              </a:rPr>
              <a:t>点</a:t>
            </a:r>
            <a:r>
              <a:rPr kumimoji="1" lang="zh-CN" altLang="en-US" sz="2400" b="1">
                <a:latin typeface="宋体" pitchFamily="2" charset="-122"/>
                <a:ea typeface="仿宋_GB2312" pitchFamily="49" charset="-122"/>
              </a:rPr>
              <a:t>处窄带在</a:t>
            </a:r>
            <a:r>
              <a:rPr kumimoji="1" lang="en-US" altLang="zh-CN" sz="2400" b="1" i="1"/>
              <a:t>P 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点引起振动的相位差为</a:t>
            </a:r>
          </a:p>
        </p:txBody>
      </p:sp>
      <p:graphicFrame>
        <p:nvGraphicFramePr>
          <p:cNvPr id="58" name="Object 58"/>
          <p:cNvGraphicFramePr>
            <a:graphicFrameLocks/>
          </p:cNvGraphicFramePr>
          <p:nvPr/>
        </p:nvGraphicFramePr>
        <p:xfrm>
          <a:off x="3440113" y="5997575"/>
          <a:ext cx="177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0" name="Equation" r:id="rId25" imgW="1028520" imgH="215640" progId="Equation.DSMT4">
                  <p:embed/>
                </p:oleObj>
              </mc:Choice>
              <mc:Fallback>
                <p:oleObj name="Equation" r:id="rId25" imgW="1028520" imgH="215640" progId="Equation.DSMT4">
                  <p:embed/>
                  <p:pic>
                    <p:nvPicPr>
                      <p:cNvPr id="0" name="Object 58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5997575"/>
                        <a:ext cx="177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9"/>
          <p:cNvGraphicFramePr>
            <a:graphicFrameLocks/>
          </p:cNvGraphicFramePr>
          <p:nvPr/>
        </p:nvGraphicFramePr>
        <p:xfrm>
          <a:off x="5301200" y="6050009"/>
          <a:ext cx="632618" cy="326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1" name="Equation" r:id="rId27" imgW="380880" imgH="177480" progId="Equation.DSMT4">
                  <p:embed/>
                </p:oleObj>
              </mc:Choice>
              <mc:Fallback>
                <p:oleObj name="Equation" r:id="rId27" imgW="380880" imgH="177480" progId="Equation.DSMT4">
                  <p:embed/>
                  <p:pic>
                    <p:nvPicPr>
                      <p:cNvPr id="0" name="Object 59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1200" y="6050009"/>
                        <a:ext cx="632618" cy="326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Line 20"/>
          <p:cNvSpPr>
            <a:spLocks noChangeShapeType="1"/>
          </p:cNvSpPr>
          <p:nvPr/>
        </p:nvSpPr>
        <p:spPr bwMode="auto">
          <a:xfrm>
            <a:off x="4286248" y="1209673"/>
            <a:ext cx="0" cy="633413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>
            <a:off x="4286248" y="2652711"/>
            <a:ext cx="0" cy="633413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614365" y="467005"/>
            <a:ext cx="45291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4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）单缝衍射强度公式</a:t>
            </a:r>
          </a:p>
        </p:txBody>
      </p:sp>
      <p:sp>
        <p:nvSpPr>
          <p:cNvPr id="63" name="灯片编号占位符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50" grpId="0" autoUpdateAnimBg="0"/>
      <p:bldP spid="51" grpId="0" autoUpdateAnimBg="0"/>
      <p:bldP spid="53" grpId="0"/>
      <p:bldP spid="5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14787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3.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光程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03388" y="857232"/>
            <a:ext cx="69910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便于研究同一光波在几种不同介质中传播或者计算</a:t>
            </a:r>
          </a:p>
          <a:p>
            <a:pPr algn="l">
              <a:lnSpc>
                <a:spcPct val="125000"/>
              </a:lnSpc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几个经过不同介质的干涉光相遇时的相位差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8596" y="895633"/>
            <a:ext cx="15776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）目的：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14480" y="1905312"/>
            <a:ext cx="7116791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若时间 </a:t>
            </a:r>
            <a:r>
              <a:rPr kumimoji="1" lang="en-US" altLang="zh-CN" sz="2400" b="1" i="1" dirty="0">
                <a:latin typeface="楷体" pitchFamily="49" charset="-122"/>
                <a:ea typeface="楷体" pitchFamily="49" charset="-122"/>
              </a:rPr>
              <a:t>t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内光波在介质中传播的路程为 </a:t>
            </a:r>
            <a:r>
              <a:rPr kumimoji="1" lang="en-US" altLang="zh-CN" sz="2400" b="1" i="1" dirty="0">
                <a:latin typeface="楷体" pitchFamily="49" charset="-122"/>
                <a:ea typeface="楷体" pitchFamily="49" charset="-122"/>
              </a:rPr>
              <a:t>r 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,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则相应在真空中传播的路程应为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55650" y="3714752"/>
            <a:ext cx="7704138" cy="1015663"/>
          </a:xfrm>
          <a:prstGeom prst="rect">
            <a:avLst/>
          </a:prstGeom>
          <a:noFill/>
          <a:ln w="19050">
            <a:solidFill>
              <a:srgbClr val="B2B2B2">
                <a:alpha val="50195"/>
              </a:srgb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可见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: 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光程是一个折合量，将光波在介质中传播的路程    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   折合为同一时间内在真空中通过的相应路程。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300788" y="2997200"/>
            <a:ext cx="935037" cy="503238"/>
          </a:xfrm>
          <a:prstGeom prst="wedgeRoundRectCallout">
            <a:avLst>
              <a:gd name="adj1" fmla="val -146435"/>
              <a:gd name="adj2" fmla="val 12144"/>
              <a:gd name="adj3" fmla="val 16667"/>
            </a:avLst>
          </a:prstGeom>
          <a:solidFill>
            <a:srgbClr val="33CCCC">
              <a:alpha val="34901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>
                <a:latin typeface="楷体" pitchFamily="49" charset="-122"/>
                <a:ea typeface="楷体" pitchFamily="49" charset="-122"/>
              </a:rPr>
              <a:t>光程</a:t>
            </a: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2387622" y="4857760"/>
            <a:ext cx="1217612" cy="1593850"/>
            <a:chOff x="1882" y="3203"/>
            <a:chExt cx="767" cy="1004"/>
          </a:xfrm>
        </p:grpSpPr>
        <p:sp>
          <p:nvSpPr>
            <p:cNvPr id="10" name="Arc 10"/>
            <p:cNvSpPr>
              <a:spLocks noChangeAspect="1"/>
            </p:cNvSpPr>
            <p:nvPr/>
          </p:nvSpPr>
          <p:spPr bwMode="auto">
            <a:xfrm rot="2321997" flipH="1" flipV="1">
              <a:off x="1882" y="3338"/>
              <a:ext cx="740" cy="811"/>
            </a:xfrm>
            <a:custGeom>
              <a:avLst/>
              <a:gdLst>
                <a:gd name="T0" fmla="*/ 0 w 21600"/>
                <a:gd name="T1" fmla="*/ 0 h 21646"/>
                <a:gd name="T2" fmla="*/ 0 w 21600"/>
                <a:gd name="T3" fmla="*/ 0 h 21646"/>
                <a:gd name="T4" fmla="*/ 0 w 21600"/>
                <a:gd name="T5" fmla="*/ 0 h 2164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46"/>
                <a:gd name="T11" fmla="*/ 21600 w 21600"/>
                <a:gd name="T12" fmla="*/ 21646 h 216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46" fill="none" extrusionOk="0">
                  <a:moveTo>
                    <a:pt x="4065" y="0"/>
                  </a:moveTo>
                  <a:cubicBezTo>
                    <a:pt x="14242" y="1950"/>
                    <a:pt x="21600" y="10852"/>
                    <a:pt x="21600" y="21214"/>
                  </a:cubicBezTo>
                  <a:cubicBezTo>
                    <a:pt x="21600" y="21358"/>
                    <a:pt x="21598" y="21502"/>
                    <a:pt x="21595" y="21645"/>
                  </a:cubicBezTo>
                </a:path>
                <a:path w="21600" h="21646" stroke="0" extrusionOk="0">
                  <a:moveTo>
                    <a:pt x="4065" y="0"/>
                  </a:moveTo>
                  <a:cubicBezTo>
                    <a:pt x="14242" y="1950"/>
                    <a:pt x="21600" y="10852"/>
                    <a:pt x="21600" y="21214"/>
                  </a:cubicBezTo>
                  <a:cubicBezTo>
                    <a:pt x="21600" y="21358"/>
                    <a:pt x="21598" y="21502"/>
                    <a:pt x="21595" y="21645"/>
                  </a:cubicBezTo>
                  <a:lnTo>
                    <a:pt x="0" y="2121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Arc 11"/>
            <p:cNvSpPr>
              <a:spLocks noChangeAspect="1"/>
            </p:cNvSpPr>
            <p:nvPr/>
          </p:nvSpPr>
          <p:spPr bwMode="auto">
            <a:xfrm rot="19417027" flipV="1">
              <a:off x="1909" y="3342"/>
              <a:ext cx="740" cy="810"/>
            </a:xfrm>
            <a:custGeom>
              <a:avLst/>
              <a:gdLst>
                <a:gd name="T0" fmla="*/ 0 w 21600"/>
                <a:gd name="T1" fmla="*/ 0 h 21646"/>
                <a:gd name="T2" fmla="*/ 0 w 21600"/>
                <a:gd name="T3" fmla="*/ 0 h 21646"/>
                <a:gd name="T4" fmla="*/ 0 w 21600"/>
                <a:gd name="T5" fmla="*/ 0 h 2164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46"/>
                <a:gd name="T11" fmla="*/ 21600 w 21600"/>
                <a:gd name="T12" fmla="*/ 21646 h 216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46" fill="none" extrusionOk="0">
                  <a:moveTo>
                    <a:pt x="4065" y="0"/>
                  </a:moveTo>
                  <a:cubicBezTo>
                    <a:pt x="14242" y="1950"/>
                    <a:pt x="21600" y="10852"/>
                    <a:pt x="21600" y="21214"/>
                  </a:cubicBezTo>
                  <a:cubicBezTo>
                    <a:pt x="21600" y="21358"/>
                    <a:pt x="21598" y="21502"/>
                    <a:pt x="21595" y="21645"/>
                  </a:cubicBezTo>
                </a:path>
                <a:path w="21600" h="21646" stroke="0" extrusionOk="0">
                  <a:moveTo>
                    <a:pt x="4065" y="0"/>
                  </a:moveTo>
                  <a:cubicBezTo>
                    <a:pt x="14242" y="1950"/>
                    <a:pt x="21600" y="10852"/>
                    <a:pt x="21600" y="21214"/>
                  </a:cubicBezTo>
                  <a:cubicBezTo>
                    <a:pt x="21600" y="21358"/>
                    <a:pt x="21598" y="21502"/>
                    <a:pt x="21595" y="21645"/>
                  </a:cubicBezTo>
                  <a:lnTo>
                    <a:pt x="0" y="2121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Line 12"/>
            <p:cNvSpPr>
              <a:spLocks noChangeAspect="1" noChangeShapeType="1"/>
            </p:cNvSpPr>
            <p:nvPr/>
          </p:nvSpPr>
          <p:spPr bwMode="auto">
            <a:xfrm>
              <a:off x="2176" y="4207"/>
              <a:ext cx="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Line 13"/>
            <p:cNvSpPr>
              <a:spLocks noChangeAspect="1" noChangeShapeType="1"/>
            </p:cNvSpPr>
            <p:nvPr/>
          </p:nvSpPr>
          <p:spPr bwMode="auto">
            <a:xfrm>
              <a:off x="2204" y="3203"/>
              <a:ext cx="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2200" y="3294"/>
              <a:ext cx="90" cy="91"/>
              <a:chOff x="2200" y="3294"/>
              <a:chExt cx="90" cy="91"/>
            </a:xfrm>
          </p:grpSpPr>
          <p:sp>
            <p:nvSpPr>
              <p:cNvPr id="35" name="Line 15"/>
              <p:cNvSpPr>
                <a:spLocks noChangeShapeType="1"/>
              </p:cNvSpPr>
              <p:nvPr/>
            </p:nvSpPr>
            <p:spPr bwMode="auto">
              <a:xfrm>
                <a:off x="2200" y="3294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6" name="Line 16"/>
              <p:cNvSpPr>
                <a:spLocks noChangeShapeType="1"/>
              </p:cNvSpPr>
              <p:nvPr/>
            </p:nvSpPr>
            <p:spPr bwMode="auto">
              <a:xfrm>
                <a:off x="2245" y="3294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7" name="Line 17"/>
              <p:cNvSpPr>
                <a:spLocks noChangeShapeType="1"/>
              </p:cNvSpPr>
              <p:nvPr/>
            </p:nvSpPr>
            <p:spPr bwMode="auto">
              <a:xfrm>
                <a:off x="2200" y="3339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5" name="Group 18"/>
            <p:cNvGrpSpPr>
              <a:grpSpLocks/>
            </p:cNvGrpSpPr>
            <p:nvPr/>
          </p:nvGrpSpPr>
          <p:grpSpPr bwMode="auto">
            <a:xfrm>
              <a:off x="2336" y="3430"/>
              <a:ext cx="90" cy="91"/>
              <a:chOff x="2200" y="3294"/>
              <a:chExt cx="90" cy="91"/>
            </a:xfrm>
          </p:grpSpPr>
          <p:sp>
            <p:nvSpPr>
              <p:cNvPr id="32" name="Line 19"/>
              <p:cNvSpPr>
                <a:spLocks noChangeShapeType="1"/>
              </p:cNvSpPr>
              <p:nvPr/>
            </p:nvSpPr>
            <p:spPr bwMode="auto">
              <a:xfrm>
                <a:off x="2200" y="3294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3" name="Line 20"/>
              <p:cNvSpPr>
                <a:spLocks noChangeShapeType="1"/>
              </p:cNvSpPr>
              <p:nvPr/>
            </p:nvSpPr>
            <p:spPr bwMode="auto">
              <a:xfrm>
                <a:off x="2245" y="3294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4" name="Line 21"/>
              <p:cNvSpPr>
                <a:spLocks noChangeShapeType="1"/>
              </p:cNvSpPr>
              <p:nvPr/>
            </p:nvSpPr>
            <p:spPr bwMode="auto">
              <a:xfrm>
                <a:off x="2200" y="3339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6" name="Group 22"/>
            <p:cNvGrpSpPr>
              <a:grpSpLocks/>
            </p:cNvGrpSpPr>
            <p:nvPr/>
          </p:nvGrpSpPr>
          <p:grpSpPr bwMode="auto">
            <a:xfrm>
              <a:off x="2109" y="3521"/>
              <a:ext cx="90" cy="91"/>
              <a:chOff x="2200" y="3294"/>
              <a:chExt cx="90" cy="91"/>
            </a:xfrm>
          </p:grpSpPr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>
                <a:off x="2200" y="3294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0" name="Line 24"/>
              <p:cNvSpPr>
                <a:spLocks noChangeShapeType="1"/>
              </p:cNvSpPr>
              <p:nvPr/>
            </p:nvSpPr>
            <p:spPr bwMode="auto">
              <a:xfrm>
                <a:off x="2245" y="3294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1" name="Line 25"/>
              <p:cNvSpPr>
                <a:spLocks noChangeShapeType="1"/>
              </p:cNvSpPr>
              <p:nvPr/>
            </p:nvSpPr>
            <p:spPr bwMode="auto">
              <a:xfrm>
                <a:off x="2200" y="3339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7" name="Group 26"/>
            <p:cNvGrpSpPr>
              <a:grpSpLocks/>
            </p:cNvGrpSpPr>
            <p:nvPr/>
          </p:nvGrpSpPr>
          <p:grpSpPr bwMode="auto">
            <a:xfrm>
              <a:off x="2290" y="3702"/>
              <a:ext cx="90" cy="91"/>
              <a:chOff x="2200" y="3294"/>
              <a:chExt cx="90" cy="91"/>
            </a:xfrm>
          </p:grpSpPr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>
                <a:off x="2200" y="3294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>
                <a:off x="2245" y="3294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8" name="Line 29"/>
              <p:cNvSpPr>
                <a:spLocks noChangeShapeType="1"/>
              </p:cNvSpPr>
              <p:nvPr/>
            </p:nvSpPr>
            <p:spPr bwMode="auto">
              <a:xfrm>
                <a:off x="2200" y="3339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8" name="Group 30"/>
            <p:cNvGrpSpPr>
              <a:grpSpLocks/>
            </p:cNvGrpSpPr>
            <p:nvPr/>
          </p:nvGrpSpPr>
          <p:grpSpPr bwMode="auto">
            <a:xfrm>
              <a:off x="2109" y="3838"/>
              <a:ext cx="90" cy="91"/>
              <a:chOff x="2200" y="3294"/>
              <a:chExt cx="90" cy="91"/>
            </a:xfrm>
          </p:grpSpPr>
          <p:sp>
            <p:nvSpPr>
              <p:cNvPr id="23" name="Line 31"/>
              <p:cNvSpPr>
                <a:spLocks noChangeShapeType="1"/>
              </p:cNvSpPr>
              <p:nvPr/>
            </p:nvSpPr>
            <p:spPr bwMode="auto">
              <a:xfrm>
                <a:off x="2200" y="3294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4" name="Line 32"/>
              <p:cNvSpPr>
                <a:spLocks noChangeShapeType="1"/>
              </p:cNvSpPr>
              <p:nvPr/>
            </p:nvSpPr>
            <p:spPr bwMode="auto">
              <a:xfrm>
                <a:off x="2245" y="3294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5" name="Line 33"/>
              <p:cNvSpPr>
                <a:spLocks noChangeShapeType="1"/>
              </p:cNvSpPr>
              <p:nvPr/>
            </p:nvSpPr>
            <p:spPr bwMode="auto">
              <a:xfrm>
                <a:off x="2200" y="3339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9" name="Group 34"/>
            <p:cNvGrpSpPr>
              <a:grpSpLocks/>
            </p:cNvGrpSpPr>
            <p:nvPr/>
          </p:nvGrpSpPr>
          <p:grpSpPr bwMode="auto">
            <a:xfrm>
              <a:off x="2290" y="3974"/>
              <a:ext cx="90" cy="91"/>
              <a:chOff x="2200" y="3294"/>
              <a:chExt cx="90" cy="91"/>
            </a:xfrm>
          </p:grpSpPr>
          <p:sp>
            <p:nvSpPr>
              <p:cNvPr id="20" name="Line 35"/>
              <p:cNvSpPr>
                <a:spLocks noChangeShapeType="1"/>
              </p:cNvSpPr>
              <p:nvPr/>
            </p:nvSpPr>
            <p:spPr bwMode="auto">
              <a:xfrm>
                <a:off x="2200" y="3294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1" name="Line 36"/>
              <p:cNvSpPr>
                <a:spLocks noChangeShapeType="1"/>
              </p:cNvSpPr>
              <p:nvPr/>
            </p:nvSpPr>
            <p:spPr bwMode="auto">
              <a:xfrm>
                <a:off x="2245" y="3294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2" name="Line 37"/>
              <p:cNvSpPr>
                <a:spLocks noChangeShapeType="1"/>
              </p:cNvSpPr>
              <p:nvPr/>
            </p:nvSpPr>
            <p:spPr bwMode="auto">
              <a:xfrm>
                <a:off x="2200" y="3339"/>
                <a:ext cx="45" cy="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</p:grpSp>
      </p:grpSp>
      <p:grpSp>
        <p:nvGrpSpPr>
          <p:cNvPr id="38" name="Group 38"/>
          <p:cNvGrpSpPr>
            <a:grpSpLocks/>
          </p:cNvGrpSpPr>
          <p:nvPr/>
        </p:nvGrpSpPr>
        <p:grpSpPr bwMode="auto">
          <a:xfrm>
            <a:off x="3746522" y="4857760"/>
            <a:ext cx="1262062" cy="1600200"/>
            <a:chOff x="2738" y="3339"/>
            <a:chExt cx="795" cy="1008"/>
          </a:xfrm>
        </p:grpSpPr>
        <p:sp>
          <p:nvSpPr>
            <p:cNvPr id="39" name="Arc 39"/>
            <p:cNvSpPr>
              <a:spLocks noChangeAspect="1"/>
            </p:cNvSpPr>
            <p:nvPr/>
          </p:nvSpPr>
          <p:spPr bwMode="auto">
            <a:xfrm rot="2321997" flipH="1" flipV="1">
              <a:off x="2793" y="3474"/>
              <a:ext cx="740" cy="811"/>
            </a:xfrm>
            <a:custGeom>
              <a:avLst/>
              <a:gdLst>
                <a:gd name="T0" fmla="*/ 0 w 21600"/>
                <a:gd name="T1" fmla="*/ 0 h 21646"/>
                <a:gd name="T2" fmla="*/ 0 w 21600"/>
                <a:gd name="T3" fmla="*/ 0 h 21646"/>
                <a:gd name="T4" fmla="*/ 0 w 21600"/>
                <a:gd name="T5" fmla="*/ 0 h 2164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46"/>
                <a:gd name="T11" fmla="*/ 21600 w 21600"/>
                <a:gd name="T12" fmla="*/ 21646 h 216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46" fill="none" extrusionOk="0">
                  <a:moveTo>
                    <a:pt x="4065" y="0"/>
                  </a:moveTo>
                  <a:cubicBezTo>
                    <a:pt x="14242" y="1950"/>
                    <a:pt x="21600" y="10852"/>
                    <a:pt x="21600" y="21214"/>
                  </a:cubicBezTo>
                  <a:cubicBezTo>
                    <a:pt x="21600" y="21358"/>
                    <a:pt x="21598" y="21502"/>
                    <a:pt x="21595" y="21645"/>
                  </a:cubicBezTo>
                </a:path>
                <a:path w="21600" h="21646" stroke="0" extrusionOk="0">
                  <a:moveTo>
                    <a:pt x="4065" y="0"/>
                  </a:moveTo>
                  <a:cubicBezTo>
                    <a:pt x="14242" y="1950"/>
                    <a:pt x="21600" y="10852"/>
                    <a:pt x="21600" y="21214"/>
                  </a:cubicBezTo>
                  <a:cubicBezTo>
                    <a:pt x="21600" y="21358"/>
                    <a:pt x="21598" y="21502"/>
                    <a:pt x="21595" y="21645"/>
                  </a:cubicBezTo>
                  <a:lnTo>
                    <a:pt x="0" y="2121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 b="1"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40" name="Group 40"/>
            <p:cNvGrpSpPr>
              <a:grpSpLocks/>
            </p:cNvGrpSpPr>
            <p:nvPr/>
          </p:nvGrpSpPr>
          <p:grpSpPr bwMode="auto">
            <a:xfrm>
              <a:off x="2738" y="3339"/>
              <a:ext cx="740" cy="1008"/>
              <a:chOff x="2738" y="3339"/>
              <a:chExt cx="740" cy="1008"/>
            </a:xfrm>
          </p:grpSpPr>
          <p:sp>
            <p:nvSpPr>
              <p:cNvPr id="41" name="Arc 41"/>
              <p:cNvSpPr>
                <a:spLocks noChangeAspect="1"/>
              </p:cNvSpPr>
              <p:nvPr/>
            </p:nvSpPr>
            <p:spPr bwMode="auto">
              <a:xfrm rot="19417027" flipV="1">
                <a:off x="2738" y="3478"/>
                <a:ext cx="740" cy="810"/>
              </a:xfrm>
              <a:custGeom>
                <a:avLst/>
                <a:gdLst>
                  <a:gd name="T0" fmla="*/ 0 w 21600"/>
                  <a:gd name="T1" fmla="*/ 0 h 21646"/>
                  <a:gd name="T2" fmla="*/ 0 w 21600"/>
                  <a:gd name="T3" fmla="*/ 0 h 21646"/>
                  <a:gd name="T4" fmla="*/ 0 w 21600"/>
                  <a:gd name="T5" fmla="*/ 0 h 2164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46"/>
                  <a:gd name="T11" fmla="*/ 21600 w 21600"/>
                  <a:gd name="T12" fmla="*/ 21646 h 216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46" fill="none" extrusionOk="0">
                    <a:moveTo>
                      <a:pt x="4065" y="0"/>
                    </a:moveTo>
                    <a:cubicBezTo>
                      <a:pt x="14242" y="1950"/>
                      <a:pt x="21600" y="10852"/>
                      <a:pt x="21600" y="21214"/>
                    </a:cubicBezTo>
                    <a:cubicBezTo>
                      <a:pt x="21600" y="21358"/>
                      <a:pt x="21598" y="21502"/>
                      <a:pt x="21595" y="21645"/>
                    </a:cubicBezTo>
                  </a:path>
                  <a:path w="21600" h="21646" stroke="0" extrusionOk="0">
                    <a:moveTo>
                      <a:pt x="4065" y="0"/>
                    </a:moveTo>
                    <a:cubicBezTo>
                      <a:pt x="14242" y="1950"/>
                      <a:pt x="21600" y="10852"/>
                      <a:pt x="21600" y="21214"/>
                    </a:cubicBezTo>
                    <a:cubicBezTo>
                      <a:pt x="21600" y="21358"/>
                      <a:pt x="21598" y="21502"/>
                      <a:pt x="21595" y="21645"/>
                    </a:cubicBezTo>
                    <a:lnTo>
                      <a:pt x="0" y="21214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2" name="Line 42"/>
              <p:cNvSpPr>
                <a:spLocks noChangeAspect="1" noChangeShapeType="1"/>
              </p:cNvSpPr>
              <p:nvPr/>
            </p:nvSpPr>
            <p:spPr bwMode="auto">
              <a:xfrm>
                <a:off x="3087" y="4343"/>
                <a:ext cx="86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3" name="Line 43"/>
              <p:cNvSpPr>
                <a:spLocks noChangeAspect="1" noChangeShapeType="1"/>
              </p:cNvSpPr>
              <p:nvPr/>
            </p:nvSpPr>
            <p:spPr bwMode="auto">
              <a:xfrm>
                <a:off x="3115" y="3339"/>
                <a:ext cx="59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latin typeface="楷体" pitchFamily="49" charset="-122"/>
                  <a:ea typeface="楷体" pitchFamily="49" charset="-122"/>
                </a:endParaRPr>
              </a:p>
            </p:txBody>
          </p:sp>
          <p:grpSp>
            <p:nvGrpSpPr>
              <p:cNvPr id="44" name="Group 44"/>
              <p:cNvGrpSpPr>
                <a:grpSpLocks/>
              </p:cNvGrpSpPr>
              <p:nvPr/>
            </p:nvGrpSpPr>
            <p:grpSpPr bwMode="auto">
              <a:xfrm>
                <a:off x="3111" y="3430"/>
                <a:ext cx="90" cy="91"/>
                <a:chOff x="2200" y="3294"/>
                <a:chExt cx="90" cy="91"/>
              </a:xfrm>
            </p:grpSpPr>
            <p:sp>
              <p:nvSpPr>
                <p:cNvPr id="61" name="Line 45"/>
                <p:cNvSpPr>
                  <a:spLocks noChangeShapeType="1"/>
                </p:cNvSpPr>
                <p:nvPr/>
              </p:nvSpPr>
              <p:spPr bwMode="auto">
                <a:xfrm>
                  <a:off x="2200" y="3294"/>
                  <a:ext cx="90" cy="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62" name="Line 46"/>
                <p:cNvSpPr>
                  <a:spLocks noChangeShapeType="1"/>
                </p:cNvSpPr>
                <p:nvPr/>
              </p:nvSpPr>
              <p:spPr bwMode="auto">
                <a:xfrm>
                  <a:off x="2245" y="3294"/>
                  <a:ext cx="45" cy="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63" name="Line 47"/>
                <p:cNvSpPr>
                  <a:spLocks noChangeShapeType="1"/>
                </p:cNvSpPr>
                <p:nvPr/>
              </p:nvSpPr>
              <p:spPr bwMode="auto">
                <a:xfrm>
                  <a:off x="2200" y="3339"/>
                  <a:ext cx="45" cy="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grpSp>
            <p:nvGrpSpPr>
              <p:cNvPr id="45" name="Group 48"/>
              <p:cNvGrpSpPr>
                <a:grpSpLocks/>
              </p:cNvGrpSpPr>
              <p:nvPr/>
            </p:nvGrpSpPr>
            <p:grpSpPr bwMode="auto">
              <a:xfrm>
                <a:off x="3020" y="3657"/>
                <a:ext cx="90" cy="91"/>
                <a:chOff x="2200" y="3294"/>
                <a:chExt cx="90" cy="91"/>
              </a:xfrm>
            </p:grpSpPr>
            <p:sp>
              <p:nvSpPr>
                <p:cNvPr id="58" name="Line 49"/>
                <p:cNvSpPr>
                  <a:spLocks noChangeShapeType="1"/>
                </p:cNvSpPr>
                <p:nvPr/>
              </p:nvSpPr>
              <p:spPr bwMode="auto">
                <a:xfrm>
                  <a:off x="2200" y="3294"/>
                  <a:ext cx="90" cy="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59" name="Line 50"/>
                <p:cNvSpPr>
                  <a:spLocks noChangeShapeType="1"/>
                </p:cNvSpPr>
                <p:nvPr/>
              </p:nvSpPr>
              <p:spPr bwMode="auto">
                <a:xfrm>
                  <a:off x="2245" y="3294"/>
                  <a:ext cx="45" cy="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60" name="Line 51"/>
                <p:cNvSpPr>
                  <a:spLocks noChangeShapeType="1"/>
                </p:cNvSpPr>
                <p:nvPr/>
              </p:nvSpPr>
              <p:spPr bwMode="auto">
                <a:xfrm>
                  <a:off x="2200" y="3339"/>
                  <a:ext cx="45" cy="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grpSp>
            <p:nvGrpSpPr>
              <p:cNvPr id="46" name="Group 52"/>
              <p:cNvGrpSpPr>
                <a:grpSpLocks/>
              </p:cNvGrpSpPr>
              <p:nvPr/>
            </p:nvGrpSpPr>
            <p:grpSpPr bwMode="auto">
              <a:xfrm>
                <a:off x="3201" y="3838"/>
                <a:ext cx="90" cy="91"/>
                <a:chOff x="2200" y="3294"/>
                <a:chExt cx="90" cy="91"/>
              </a:xfrm>
            </p:grpSpPr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auto">
                <a:xfrm>
                  <a:off x="2200" y="3294"/>
                  <a:ext cx="90" cy="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auto">
                <a:xfrm>
                  <a:off x="2245" y="3294"/>
                  <a:ext cx="45" cy="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auto">
                <a:xfrm>
                  <a:off x="2200" y="3339"/>
                  <a:ext cx="45" cy="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grpSp>
            <p:nvGrpSpPr>
              <p:cNvPr id="47" name="Group 56"/>
              <p:cNvGrpSpPr>
                <a:grpSpLocks/>
              </p:cNvGrpSpPr>
              <p:nvPr/>
            </p:nvGrpSpPr>
            <p:grpSpPr bwMode="auto">
              <a:xfrm>
                <a:off x="2971" y="3929"/>
                <a:ext cx="90" cy="91"/>
                <a:chOff x="2200" y="3294"/>
                <a:chExt cx="90" cy="91"/>
              </a:xfrm>
            </p:grpSpPr>
            <p:sp>
              <p:nvSpPr>
                <p:cNvPr id="52" name="Line 57"/>
                <p:cNvSpPr>
                  <a:spLocks noChangeShapeType="1"/>
                </p:cNvSpPr>
                <p:nvPr/>
              </p:nvSpPr>
              <p:spPr bwMode="auto">
                <a:xfrm>
                  <a:off x="2200" y="3294"/>
                  <a:ext cx="90" cy="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53" name="Line 58"/>
                <p:cNvSpPr>
                  <a:spLocks noChangeShapeType="1"/>
                </p:cNvSpPr>
                <p:nvPr/>
              </p:nvSpPr>
              <p:spPr bwMode="auto">
                <a:xfrm>
                  <a:off x="2245" y="3294"/>
                  <a:ext cx="45" cy="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54" name="Line 59"/>
                <p:cNvSpPr>
                  <a:spLocks noChangeShapeType="1"/>
                </p:cNvSpPr>
                <p:nvPr/>
              </p:nvSpPr>
              <p:spPr bwMode="auto">
                <a:xfrm>
                  <a:off x="2200" y="3339"/>
                  <a:ext cx="45" cy="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grpSp>
            <p:nvGrpSpPr>
              <p:cNvPr id="48" name="Group 60"/>
              <p:cNvGrpSpPr>
                <a:grpSpLocks/>
              </p:cNvGrpSpPr>
              <p:nvPr/>
            </p:nvGrpSpPr>
            <p:grpSpPr bwMode="auto">
              <a:xfrm>
                <a:off x="3107" y="4156"/>
                <a:ext cx="90" cy="91"/>
                <a:chOff x="2200" y="3294"/>
                <a:chExt cx="90" cy="91"/>
              </a:xfrm>
            </p:grpSpPr>
            <p:sp>
              <p:nvSpPr>
                <p:cNvPr id="49" name="Line 61"/>
                <p:cNvSpPr>
                  <a:spLocks noChangeShapeType="1"/>
                </p:cNvSpPr>
                <p:nvPr/>
              </p:nvSpPr>
              <p:spPr bwMode="auto">
                <a:xfrm>
                  <a:off x="2200" y="3294"/>
                  <a:ext cx="90" cy="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50" name="Line 62"/>
                <p:cNvSpPr>
                  <a:spLocks noChangeShapeType="1"/>
                </p:cNvSpPr>
                <p:nvPr/>
              </p:nvSpPr>
              <p:spPr bwMode="auto">
                <a:xfrm>
                  <a:off x="2245" y="3294"/>
                  <a:ext cx="45" cy="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51" name="Line 63"/>
                <p:cNvSpPr>
                  <a:spLocks noChangeShapeType="1"/>
                </p:cNvSpPr>
                <p:nvPr/>
              </p:nvSpPr>
              <p:spPr bwMode="auto">
                <a:xfrm>
                  <a:off x="2200" y="3339"/>
                  <a:ext cx="45" cy="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 b="1"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</p:grpSp>
      </p:grpSp>
      <p:sp>
        <p:nvSpPr>
          <p:cNvPr id="64" name="Line 64"/>
          <p:cNvSpPr>
            <a:spLocks noChangeShapeType="1"/>
          </p:cNvSpPr>
          <p:nvPr/>
        </p:nvSpPr>
        <p:spPr bwMode="auto">
          <a:xfrm rot="16200000">
            <a:off x="3503635" y="3959234"/>
            <a:ext cx="0" cy="35274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5267347" y="5146685"/>
            <a:ext cx="348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>
                <a:latin typeface="楷体" pitchFamily="49" charset="-122"/>
                <a:ea typeface="楷体" pitchFamily="49" charset="-122"/>
              </a:rPr>
              <a:t>P</a:t>
            </a:r>
            <a:endParaRPr lang="en-US" altLang="zh-CN" sz="2400" b="1" baseline="-25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1379559" y="6010285"/>
            <a:ext cx="340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i="1">
                <a:latin typeface="楷体" pitchFamily="49" charset="-122"/>
                <a:ea typeface="楷体" pitchFamily="49" charset="-122"/>
              </a:rPr>
              <a:t>Q</a:t>
            </a:r>
            <a:endParaRPr lang="en-US" altLang="zh-CN" sz="2400" b="1" baseline="-25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7" name="Line 67"/>
          <p:cNvSpPr>
            <a:spLocks noChangeShapeType="1"/>
          </p:cNvSpPr>
          <p:nvPr/>
        </p:nvSpPr>
        <p:spPr bwMode="auto">
          <a:xfrm flipV="1">
            <a:off x="1758972" y="5453072"/>
            <a:ext cx="86360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8" name="Line 68"/>
          <p:cNvSpPr>
            <a:spLocks noChangeShapeType="1"/>
          </p:cNvSpPr>
          <p:nvPr/>
        </p:nvSpPr>
        <p:spPr bwMode="auto">
          <a:xfrm>
            <a:off x="2641622" y="5443547"/>
            <a:ext cx="754062" cy="6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9" name="Line 69"/>
          <p:cNvSpPr>
            <a:spLocks noChangeShapeType="1"/>
          </p:cNvSpPr>
          <p:nvPr/>
        </p:nvSpPr>
        <p:spPr bwMode="auto">
          <a:xfrm>
            <a:off x="3395684" y="5507047"/>
            <a:ext cx="64770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0" name="Line 70"/>
          <p:cNvSpPr>
            <a:spLocks noChangeShapeType="1"/>
          </p:cNvSpPr>
          <p:nvPr/>
        </p:nvSpPr>
        <p:spPr bwMode="auto">
          <a:xfrm>
            <a:off x="4043384" y="5794385"/>
            <a:ext cx="649288" cy="14446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1" name="Line 71"/>
          <p:cNvSpPr>
            <a:spLocks noChangeShapeType="1"/>
          </p:cNvSpPr>
          <p:nvPr/>
        </p:nvSpPr>
        <p:spPr bwMode="auto">
          <a:xfrm flipV="1">
            <a:off x="4692672" y="5434022"/>
            <a:ext cx="503237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2" name="Rectangle 76"/>
          <p:cNvSpPr>
            <a:spLocks noChangeArrowheads="1"/>
          </p:cNvSpPr>
          <p:nvPr/>
        </p:nvSpPr>
        <p:spPr bwMode="auto">
          <a:xfrm>
            <a:off x="5051447" y="5194310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•</a:t>
            </a:r>
          </a:p>
        </p:txBody>
      </p:sp>
      <p:sp>
        <p:nvSpPr>
          <p:cNvPr id="73" name="Rectangle 77"/>
          <p:cNvSpPr>
            <a:spLocks noChangeArrowheads="1"/>
          </p:cNvSpPr>
          <p:nvPr/>
        </p:nvSpPr>
        <p:spPr bwMode="auto">
          <a:xfrm>
            <a:off x="1595459" y="5865822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•</a:t>
            </a:r>
          </a:p>
        </p:txBody>
      </p:sp>
      <p:sp>
        <p:nvSpPr>
          <p:cNvPr id="74" name="Text Box 79"/>
          <p:cNvSpPr txBox="1">
            <a:spLocks noChangeArrowheads="1"/>
          </p:cNvSpPr>
          <p:nvPr/>
        </p:nvSpPr>
        <p:spPr bwMode="auto">
          <a:xfrm>
            <a:off x="428596" y="1928802"/>
            <a:ext cx="15776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）定义：</a:t>
            </a:r>
          </a:p>
        </p:txBody>
      </p:sp>
      <p:graphicFrame>
        <p:nvGraphicFramePr>
          <p:cNvPr id="75" name="Object 8"/>
          <p:cNvGraphicFramePr>
            <a:graphicFrameLocks noChangeAspect="1"/>
          </p:cNvGraphicFramePr>
          <p:nvPr/>
        </p:nvGraphicFramePr>
        <p:xfrm>
          <a:off x="3286116" y="2857496"/>
          <a:ext cx="20081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6" name="Equation" r:id="rId3" imgW="1002960" imgH="393480" progId="Equation.DSMT4">
                  <p:embed/>
                </p:oleObj>
              </mc:Choice>
              <mc:Fallback>
                <p:oleObj name="Equation" r:id="rId3" imgW="100296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2857496"/>
                        <a:ext cx="200818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9"/>
          <p:cNvGraphicFramePr>
            <a:graphicFrameLocks noChangeAspect="1"/>
          </p:cNvGraphicFramePr>
          <p:nvPr/>
        </p:nvGraphicFramePr>
        <p:xfrm>
          <a:off x="6215074" y="5313381"/>
          <a:ext cx="13493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7" name="Equation" r:id="rId5" imgW="672840" imgH="342720" progId="Equation.DSMT4">
                  <p:embed/>
                </p:oleObj>
              </mc:Choice>
              <mc:Fallback>
                <p:oleObj name="Equation" r:id="rId5" imgW="672840" imgH="342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74" y="5313381"/>
                        <a:ext cx="1349375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0"/>
          <p:cNvGraphicFramePr>
            <a:graphicFrameLocks noChangeAspect="1"/>
          </p:cNvGraphicFramePr>
          <p:nvPr/>
        </p:nvGraphicFramePr>
        <p:xfrm>
          <a:off x="2143108" y="5715016"/>
          <a:ext cx="25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8" name="Equation" r:id="rId7" imgW="126720" imgH="228600" progId="Equation.DSMT4">
                  <p:embed/>
                </p:oleObj>
              </mc:Choice>
              <mc:Fallback>
                <p:oleObj name="Equation" r:id="rId7" imgW="12672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5715016"/>
                        <a:ext cx="25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11"/>
          <p:cNvGraphicFramePr>
            <a:graphicFrameLocks noChangeAspect="1"/>
          </p:cNvGraphicFramePr>
          <p:nvPr/>
        </p:nvGraphicFramePr>
        <p:xfrm>
          <a:off x="2786050" y="5043502"/>
          <a:ext cx="27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9" name="Equation" r:id="rId9" imgW="139680" imgH="228600" progId="Equation.DSMT4">
                  <p:embed/>
                </p:oleObj>
              </mc:Choice>
              <mc:Fallback>
                <p:oleObj name="Equation" r:id="rId9" imgW="1396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5043502"/>
                        <a:ext cx="27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12"/>
          <p:cNvGraphicFramePr>
            <a:graphicFrameLocks noChangeAspect="1"/>
          </p:cNvGraphicFramePr>
          <p:nvPr/>
        </p:nvGraphicFramePr>
        <p:xfrm>
          <a:off x="3571868" y="5214950"/>
          <a:ext cx="27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0" name="Equation" r:id="rId11" imgW="139680" imgH="228600" progId="Equation.DSMT4">
                  <p:embed/>
                </p:oleObj>
              </mc:Choice>
              <mc:Fallback>
                <p:oleObj name="Equation" r:id="rId11" imgW="1396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5214950"/>
                        <a:ext cx="27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13"/>
          <p:cNvGraphicFramePr>
            <a:graphicFrameLocks noChangeAspect="1"/>
          </p:cNvGraphicFramePr>
          <p:nvPr/>
        </p:nvGraphicFramePr>
        <p:xfrm>
          <a:off x="4884742" y="5643578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1" name="Equation" r:id="rId13" imgW="164880" imgH="228600" progId="Equation.DSMT4">
                  <p:embed/>
                </p:oleObj>
              </mc:Choice>
              <mc:Fallback>
                <p:oleObj name="Equation" r:id="rId13" imgW="16488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42" y="5643578"/>
                        <a:ext cx="33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灯片编号占位符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64" grpId="0" animBg="1"/>
      <p:bldP spid="65" grpId="0"/>
      <p:bldP spid="66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/>
      <p:bldP spid="73" grpId="0"/>
      <p:bldP spid="7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" y="500042"/>
            <a:ext cx="8167688" cy="101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sz="2400" b="1" dirty="0">
                <a:solidFill>
                  <a:srgbClr val="66FFFF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点形成的光振动：</a:t>
            </a:r>
            <a:r>
              <a:rPr kumimoji="1"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个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同方向，同频率，同振幅，初相位依次相差</a:t>
            </a:r>
            <a:r>
              <a:rPr kumimoji="1" lang="el-GR" altLang="zh-CN" sz="2400" b="1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δ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的简谐振动的合成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  <a:r>
              <a:rPr kumimoji="1" lang="en-US" altLang="zh-CN" sz="2400" b="1" dirty="0">
                <a:solidFill>
                  <a:srgbClr val="66FFFF"/>
                </a:solidFill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graphicFrame>
        <p:nvGraphicFramePr>
          <p:cNvPr id="31" name="Object 28"/>
          <p:cNvGraphicFramePr>
            <a:graphicFrameLocks/>
          </p:cNvGraphicFramePr>
          <p:nvPr/>
        </p:nvGraphicFramePr>
        <p:xfrm>
          <a:off x="1501950" y="1817702"/>
          <a:ext cx="1431528" cy="7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0" name="Equation" r:id="rId3" imgW="812520" imgH="393480" progId="Equation.DSMT4">
                  <p:embed/>
                </p:oleObj>
              </mc:Choice>
              <mc:Fallback>
                <p:oleObj name="Equation" r:id="rId3" imgW="812520" imgH="393480" progId="Equation.DSMT4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950" y="1817702"/>
                        <a:ext cx="1431528" cy="7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9"/>
          <p:cNvGraphicFramePr>
            <a:graphicFrameLocks/>
          </p:cNvGraphicFramePr>
          <p:nvPr/>
        </p:nvGraphicFramePr>
        <p:xfrm>
          <a:off x="1512888" y="2593975"/>
          <a:ext cx="15621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1" name="Equation" r:id="rId5" imgW="888840" imgH="393480" progId="Equation.DSMT4">
                  <p:embed/>
                </p:oleObj>
              </mc:Choice>
              <mc:Fallback>
                <p:oleObj name="Equation" r:id="rId5" imgW="888840" imgH="393480" progId="Equation.DSMT4">
                  <p:embed/>
                  <p:pic>
                    <p:nvPicPr>
                      <p:cNvPr id="0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2593975"/>
                        <a:ext cx="15621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1073150" y="1500174"/>
            <a:ext cx="26597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由图中几何关系得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3929058" y="4071942"/>
            <a:ext cx="1947969" cy="43088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200" b="1" dirty="0">
                <a:latin typeface="楷体" pitchFamily="49" charset="-122"/>
                <a:ea typeface="楷体" pitchFamily="49" charset="-122"/>
              </a:rPr>
              <a:t>（</a:t>
            </a:r>
            <a:r>
              <a:rPr kumimoji="1" lang="zh-CN" altLang="en-US" sz="22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2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 </a:t>
            </a:r>
            <a:r>
              <a:rPr kumimoji="1" lang="zh-CN" altLang="en-US" sz="2200" b="1" dirty="0">
                <a:latin typeface="楷体" pitchFamily="49" charset="-122"/>
                <a:ea typeface="楷体" pitchFamily="49" charset="-122"/>
              </a:rPr>
              <a:t>很大时）</a:t>
            </a:r>
          </a:p>
        </p:txBody>
      </p:sp>
      <p:graphicFrame>
        <p:nvGraphicFramePr>
          <p:cNvPr id="42" name="Object 43"/>
          <p:cNvGraphicFramePr>
            <a:graphicFrameLocks/>
          </p:cNvGraphicFramePr>
          <p:nvPr/>
        </p:nvGraphicFramePr>
        <p:xfrm>
          <a:off x="2857501" y="3571873"/>
          <a:ext cx="121729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2" name="Equation" r:id="rId7" imgW="736560" imgH="761760" progId="Equation.DSMT4">
                  <p:embed/>
                </p:oleObj>
              </mc:Choice>
              <mc:Fallback>
                <p:oleObj name="Equation" r:id="rId7" imgW="736560" imgH="761760" progId="Equation.DSMT4">
                  <p:embed/>
                  <p:pic>
                    <p:nvPicPr>
                      <p:cNvPr id="0" name="Object 4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1" y="3571873"/>
                        <a:ext cx="1217295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6"/>
          <p:cNvSpPr>
            <a:spLocks noChangeArrowheads="1"/>
          </p:cNvSpPr>
          <p:nvPr/>
        </p:nvSpPr>
        <p:spPr bwMode="auto">
          <a:xfrm>
            <a:off x="1116013" y="3243258"/>
            <a:ext cx="20409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由以上两式得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44" name="Object 47"/>
          <p:cNvGraphicFramePr>
            <a:graphicFrameLocks/>
          </p:cNvGraphicFramePr>
          <p:nvPr/>
        </p:nvGraphicFramePr>
        <p:xfrm>
          <a:off x="6940550" y="3959225"/>
          <a:ext cx="69691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3" name="Equation" r:id="rId9" imgW="355320" imgH="177480" progId="Equation.DSMT4">
                  <p:embed/>
                </p:oleObj>
              </mc:Choice>
              <mc:Fallback>
                <p:oleObj name="Equation" r:id="rId9" imgW="355320" imgH="177480" progId="Equation.DSMT4">
                  <p:embed/>
                  <p:pic>
                    <p:nvPicPr>
                      <p:cNvPr id="0" name="Object 4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50" y="3959225"/>
                        <a:ext cx="696913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8"/>
          <p:cNvGraphicFramePr>
            <a:graphicFrameLocks/>
          </p:cNvGraphicFramePr>
          <p:nvPr/>
        </p:nvGraphicFramePr>
        <p:xfrm>
          <a:off x="6357938" y="4500561"/>
          <a:ext cx="78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4" name="Equation" r:id="rId11" imgW="393480" imgH="203040" progId="Equation.DSMT4">
                  <p:embed/>
                </p:oleObj>
              </mc:Choice>
              <mc:Fallback>
                <p:oleObj name="Equation" r:id="rId11" imgW="393480" imgH="203040" progId="Equation.DSMT4">
                  <p:embed/>
                  <p:pic>
                    <p:nvPicPr>
                      <p:cNvPr id="0" name="Object 4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38" y="4500561"/>
                        <a:ext cx="787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AutoShape 49"/>
          <p:cNvSpPr>
            <a:spLocks noChangeArrowheads="1"/>
          </p:cNvSpPr>
          <p:nvPr/>
        </p:nvSpPr>
        <p:spPr bwMode="auto">
          <a:xfrm>
            <a:off x="5715008" y="4357694"/>
            <a:ext cx="396875" cy="171450"/>
          </a:xfrm>
          <a:prstGeom prst="rightArrow">
            <a:avLst>
              <a:gd name="adj1" fmla="val 50000"/>
              <a:gd name="adj2" fmla="val 57870"/>
            </a:avLst>
          </a:prstGeom>
          <a:solidFill>
            <a:srgbClr val="006699">
              <a:alpha val="65881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 Box 50"/>
          <p:cNvSpPr txBox="1">
            <a:spLocks noChangeArrowheads="1"/>
          </p:cNvSpPr>
          <p:nvPr/>
        </p:nvSpPr>
        <p:spPr bwMode="auto">
          <a:xfrm>
            <a:off x="6367478" y="3929066"/>
            <a:ext cx="46839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200" b="1" dirty="0">
                <a:latin typeface="楷体" pitchFamily="49" charset="-122"/>
                <a:ea typeface="楷体" pitchFamily="49" charset="-122"/>
              </a:rPr>
              <a:t>若</a:t>
            </a:r>
          </a:p>
        </p:txBody>
      </p:sp>
      <p:graphicFrame>
        <p:nvGraphicFramePr>
          <p:cNvPr id="48" name="Object 51"/>
          <p:cNvGraphicFramePr>
            <a:graphicFrameLocks noChangeAspect="1"/>
          </p:cNvGraphicFramePr>
          <p:nvPr/>
        </p:nvGraphicFramePr>
        <p:xfrm>
          <a:off x="7548591" y="4500570"/>
          <a:ext cx="116681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5" name="Equation" r:id="rId13" imgW="1295280" imgH="431640" progId="Equation.DSMT4">
                  <p:embed/>
                </p:oleObj>
              </mc:Choice>
              <mc:Fallback>
                <p:oleObj name="Equation" r:id="rId13" imgW="1295280" imgH="43164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8591" y="4500570"/>
                        <a:ext cx="1166813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60"/>
          <p:cNvGraphicFramePr>
            <a:graphicFrameLocks/>
          </p:cNvGraphicFramePr>
          <p:nvPr/>
        </p:nvGraphicFramePr>
        <p:xfrm>
          <a:off x="3014118" y="1833081"/>
          <a:ext cx="1368152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6" name="Equation" r:id="rId15" imgW="799920" imgH="393480" progId="Equation.DSMT4">
                  <p:embed/>
                </p:oleObj>
              </mc:Choice>
              <mc:Fallback>
                <p:oleObj name="Equation" r:id="rId15" imgW="799920" imgH="393480" progId="Equation.DSMT4">
                  <p:embed/>
                  <p:pic>
                    <p:nvPicPr>
                      <p:cNvPr id="0" name="Object 60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118" y="1833081"/>
                        <a:ext cx="1368152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61"/>
          <p:cNvGraphicFramePr>
            <a:graphicFrameLocks/>
          </p:cNvGraphicFramePr>
          <p:nvPr/>
        </p:nvGraphicFramePr>
        <p:xfrm>
          <a:off x="1301580" y="3571874"/>
          <a:ext cx="1555908" cy="1263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7" name="Equation" r:id="rId17" imgW="939600" imgH="761760" progId="Equation.DSMT4">
                  <p:embed/>
                </p:oleObj>
              </mc:Choice>
              <mc:Fallback>
                <p:oleObj name="Equation" r:id="rId17" imgW="939600" imgH="761760" progId="Equation.DSMT4">
                  <p:embed/>
                  <p:pic>
                    <p:nvPicPr>
                      <p:cNvPr id="0" name="Object 61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580" y="3571874"/>
                        <a:ext cx="1555908" cy="1263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60"/>
          <p:cNvGrpSpPr/>
          <p:nvPr/>
        </p:nvGrpSpPr>
        <p:grpSpPr>
          <a:xfrm>
            <a:off x="4214810" y="1157290"/>
            <a:ext cx="4629180" cy="2557462"/>
            <a:chOff x="4314868" y="1443042"/>
            <a:chExt cx="4629180" cy="2557462"/>
          </a:xfrm>
        </p:grpSpPr>
        <p:sp>
          <p:nvSpPr>
            <p:cNvPr id="37" name="AutoShape 38"/>
            <p:cNvSpPr>
              <a:spLocks noChangeArrowheads="1"/>
            </p:cNvSpPr>
            <p:nvPr/>
          </p:nvSpPr>
          <p:spPr bwMode="auto">
            <a:xfrm rot="-2648976">
              <a:off x="4314868" y="1768479"/>
              <a:ext cx="3211513" cy="1216025"/>
            </a:xfrm>
            <a:prstGeom prst="triangle">
              <a:avLst>
                <a:gd name="adj" fmla="val 52481"/>
              </a:avLst>
            </a:prstGeom>
            <a:solidFill>
              <a:srgbClr val="FF9900">
                <a:alpha val="79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5192756" y="1906592"/>
              <a:ext cx="728662" cy="2009775"/>
            </a:xfrm>
            <a:prstGeom prst="triangle">
              <a:avLst>
                <a:gd name="adj" fmla="val 50000"/>
              </a:avLst>
            </a:prstGeom>
            <a:solidFill>
              <a:srgbClr val="00CC99">
                <a:alpha val="38823"/>
              </a:srgbClr>
            </a:solidFill>
            <a:ln w="9525">
              <a:solidFill>
                <a:srgbClr val="B2B2B2">
                  <a:alpha val="56862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 rot="-1250438">
              <a:off x="5559468" y="1919292"/>
              <a:ext cx="728663" cy="1943100"/>
            </a:xfrm>
            <a:prstGeom prst="triangle">
              <a:avLst>
                <a:gd name="adj" fmla="val 50000"/>
              </a:avLst>
            </a:prstGeom>
            <a:solidFill>
              <a:srgbClr val="00CC99">
                <a:alpha val="38823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-2543752">
              <a:off x="5848393" y="1700217"/>
              <a:ext cx="728663" cy="1943100"/>
            </a:xfrm>
            <a:prstGeom prst="triangle">
              <a:avLst>
                <a:gd name="adj" fmla="val 50000"/>
              </a:avLst>
            </a:prstGeom>
            <a:solidFill>
              <a:srgbClr val="00CC99">
                <a:alpha val="38823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 rot="-3803375">
              <a:off x="6047625" y="1394623"/>
              <a:ext cx="728662" cy="1943100"/>
            </a:xfrm>
            <a:prstGeom prst="triangle">
              <a:avLst>
                <a:gd name="adj" fmla="val 50000"/>
              </a:avLst>
            </a:prstGeom>
            <a:solidFill>
              <a:srgbClr val="00CC99">
                <a:alpha val="38823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 rot="-5085084">
              <a:off x="6137318" y="1042992"/>
              <a:ext cx="758825" cy="1930400"/>
            </a:xfrm>
            <a:prstGeom prst="triangle">
              <a:avLst>
                <a:gd name="adj" fmla="val 50000"/>
              </a:avLst>
            </a:prstGeom>
            <a:solidFill>
              <a:srgbClr val="00CC99">
                <a:alpha val="38823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5216568" y="3902079"/>
              <a:ext cx="747713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rot="-2700000">
              <a:off x="6526256" y="3370267"/>
              <a:ext cx="747712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rot="-4020000">
              <a:off x="6920750" y="2772573"/>
              <a:ext cx="747712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rot="-5400000">
              <a:off x="7085850" y="2026448"/>
              <a:ext cx="762000" cy="77787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rot="-1320000">
              <a:off x="6592931" y="3503617"/>
              <a:ext cx="7477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rot="-2700000">
              <a:off x="7016793" y="2884492"/>
              <a:ext cx="7477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rot="-4020000">
              <a:off x="7183481" y="2139954"/>
              <a:ext cx="776288" cy="206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" name="Object 15"/>
            <p:cNvGraphicFramePr>
              <a:graphicFrameLocks noChangeAspect="1"/>
            </p:cNvGraphicFramePr>
            <p:nvPr/>
          </p:nvGraphicFramePr>
          <p:xfrm>
            <a:off x="6958074" y="3219450"/>
            <a:ext cx="196850" cy="209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58" name="Equation" r:id="rId19" imgW="164880" imgH="177480" progId="Equation.DSMT4">
                    <p:embed/>
                  </p:oleObj>
                </mc:Choice>
                <mc:Fallback>
                  <p:oleObj name="Equation" r:id="rId19" imgW="164880" imgH="177480" progId="Equation.DSMT4">
                    <p:embed/>
                    <p:pic>
                      <p:nvPicPr>
                        <p:cNvPr id="0" name="Object 1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8074" y="3219450"/>
                          <a:ext cx="196850" cy="209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6"/>
            <p:cNvGraphicFramePr>
              <a:graphicFrameLocks noChangeAspect="1"/>
            </p:cNvGraphicFramePr>
            <p:nvPr/>
          </p:nvGraphicFramePr>
          <p:xfrm>
            <a:off x="7332708" y="2573334"/>
            <a:ext cx="193676" cy="212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59" name="Equation" r:id="rId21" imgW="164880" imgH="177480" progId="Equation.DSMT4">
                    <p:embed/>
                  </p:oleObj>
                </mc:Choice>
                <mc:Fallback>
                  <p:oleObj name="Equation" r:id="rId21" imgW="164880" imgH="177480" progId="Equation.DSMT4">
                    <p:embed/>
                    <p:pic>
                      <p:nvPicPr>
                        <p:cNvPr id="0" name="Object 1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2708" y="2573334"/>
                          <a:ext cx="193676" cy="2127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17"/>
            <p:cNvSpPr>
              <a:spLocks noChangeShapeType="1"/>
            </p:cNvSpPr>
            <p:nvPr/>
          </p:nvSpPr>
          <p:spPr bwMode="auto">
            <a:xfrm rot="-1320000">
              <a:off x="5927768" y="3763967"/>
              <a:ext cx="747713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5918243" y="3906842"/>
              <a:ext cx="74771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Arc 19"/>
            <p:cNvSpPr>
              <a:spLocks/>
            </p:cNvSpPr>
            <p:nvPr/>
          </p:nvSpPr>
          <p:spPr bwMode="auto">
            <a:xfrm>
              <a:off x="6175418" y="3821117"/>
              <a:ext cx="66675" cy="142875"/>
            </a:xfrm>
            <a:custGeom>
              <a:avLst/>
              <a:gdLst>
                <a:gd name="T0" fmla="*/ 0 w 19861"/>
                <a:gd name="T1" fmla="*/ 0 h 21600"/>
                <a:gd name="T2" fmla="*/ 320402009 w 19861"/>
                <a:gd name="T3" fmla="*/ 2147483647 h 21600"/>
                <a:gd name="T4" fmla="*/ 0 w 19861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19861"/>
                <a:gd name="T10" fmla="*/ 0 h 21600"/>
                <a:gd name="T11" fmla="*/ 19861 w 198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61" h="21600" fill="none" extrusionOk="0">
                  <a:moveTo>
                    <a:pt x="-1" y="0"/>
                  </a:moveTo>
                  <a:cubicBezTo>
                    <a:pt x="8647" y="0"/>
                    <a:pt x="16461" y="5157"/>
                    <a:pt x="19861" y="13108"/>
                  </a:cubicBezTo>
                </a:path>
                <a:path w="19861" h="21600" stroke="0" extrusionOk="0">
                  <a:moveTo>
                    <a:pt x="-1" y="0"/>
                  </a:moveTo>
                  <a:cubicBezTo>
                    <a:pt x="8647" y="0"/>
                    <a:pt x="16461" y="5157"/>
                    <a:pt x="19861" y="1310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" name="Object 20"/>
            <p:cNvGraphicFramePr>
              <a:graphicFrameLocks noChangeAspect="1"/>
            </p:cNvGraphicFramePr>
            <p:nvPr/>
          </p:nvGraphicFramePr>
          <p:xfrm>
            <a:off x="6351633" y="3706813"/>
            <a:ext cx="196850" cy="212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60" name="Equation" r:id="rId23" imgW="164880" imgH="177480" progId="Equation.DSMT4">
                    <p:embed/>
                  </p:oleObj>
                </mc:Choice>
                <mc:Fallback>
                  <p:oleObj name="Equation" r:id="rId23" imgW="164880" imgH="177480" progId="Equation.DSMT4">
                    <p:embed/>
                    <p:pic>
                      <p:nvPicPr>
                        <p:cNvPr id="0" name="Object 2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1633" y="3706813"/>
                          <a:ext cx="196850" cy="212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1"/>
            <p:cNvGraphicFramePr>
              <a:graphicFrameLocks noChangeAspect="1"/>
            </p:cNvGraphicFramePr>
            <p:nvPr/>
          </p:nvGraphicFramePr>
          <p:xfrm>
            <a:off x="7458140" y="1857364"/>
            <a:ext cx="193675" cy="209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61" name="Equation" r:id="rId25" imgW="164880" imgH="177480" progId="Equation.DSMT4">
                    <p:embed/>
                  </p:oleObj>
                </mc:Choice>
                <mc:Fallback>
                  <p:oleObj name="Equation" r:id="rId25" imgW="164880" imgH="177480" progId="Equation.DSMT4">
                    <p:embed/>
                    <p:pic>
                      <p:nvPicPr>
                        <p:cNvPr id="0" name="Object 2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8140" y="1857364"/>
                          <a:ext cx="193675" cy="209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Arc 22"/>
            <p:cNvSpPr>
              <a:spLocks/>
            </p:cNvSpPr>
            <p:nvPr/>
          </p:nvSpPr>
          <p:spPr bwMode="auto">
            <a:xfrm>
              <a:off x="7261268" y="2865442"/>
              <a:ext cx="71438" cy="71437"/>
            </a:xfrm>
            <a:custGeom>
              <a:avLst/>
              <a:gdLst>
                <a:gd name="T0" fmla="*/ 0 w 21600"/>
                <a:gd name="T1" fmla="*/ 0 h 21600"/>
                <a:gd name="T2" fmla="*/ 309213292 w 21600"/>
                <a:gd name="T3" fmla="*/ 309177637 h 21600"/>
                <a:gd name="T4" fmla="*/ 0 w 21600"/>
                <a:gd name="T5" fmla="*/ 30917763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rc 23"/>
            <p:cNvSpPr>
              <a:spLocks/>
            </p:cNvSpPr>
            <p:nvPr/>
          </p:nvSpPr>
          <p:spPr bwMode="auto">
            <a:xfrm>
              <a:off x="6829468" y="3441704"/>
              <a:ext cx="71438" cy="71438"/>
            </a:xfrm>
            <a:custGeom>
              <a:avLst/>
              <a:gdLst>
                <a:gd name="T0" fmla="*/ 0 w 21600"/>
                <a:gd name="T1" fmla="*/ 0 h 21600"/>
                <a:gd name="T2" fmla="*/ 309213292 w 21600"/>
                <a:gd name="T3" fmla="*/ 309213292 h 21600"/>
                <a:gd name="T4" fmla="*/ 0 w 21600"/>
                <a:gd name="T5" fmla="*/ 30921329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rc 24"/>
            <p:cNvSpPr>
              <a:spLocks/>
            </p:cNvSpPr>
            <p:nvPr/>
          </p:nvSpPr>
          <p:spPr bwMode="auto">
            <a:xfrm rot="-1514601">
              <a:off x="7486693" y="2084392"/>
              <a:ext cx="73025" cy="69850"/>
            </a:xfrm>
            <a:custGeom>
              <a:avLst/>
              <a:gdLst>
                <a:gd name="T0" fmla="*/ 90400455 w 21600"/>
                <a:gd name="T1" fmla="*/ 0 h 20940"/>
                <a:gd name="T2" fmla="*/ 368633853 w 21600"/>
                <a:gd name="T3" fmla="*/ 320991572 h 20940"/>
                <a:gd name="T4" fmla="*/ 0 w 21600"/>
                <a:gd name="T5" fmla="*/ 320991572 h 2094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940"/>
                <a:gd name="T11" fmla="*/ 21600 w 21600"/>
                <a:gd name="T12" fmla="*/ 20940 h 209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940" fill="none" extrusionOk="0">
                  <a:moveTo>
                    <a:pt x="5297" y="-1"/>
                  </a:moveTo>
                  <a:cubicBezTo>
                    <a:pt x="14884" y="2424"/>
                    <a:pt x="21600" y="11050"/>
                    <a:pt x="21600" y="20940"/>
                  </a:cubicBezTo>
                </a:path>
                <a:path w="21600" h="20940" stroke="0" extrusionOk="0">
                  <a:moveTo>
                    <a:pt x="5297" y="-1"/>
                  </a:moveTo>
                  <a:cubicBezTo>
                    <a:pt x="14884" y="2424"/>
                    <a:pt x="21600" y="11050"/>
                    <a:pt x="21600" y="20940"/>
                  </a:cubicBezTo>
                  <a:lnTo>
                    <a:pt x="0" y="20940"/>
                  </a:lnTo>
                  <a:close/>
                </a:path>
              </a:pathLst>
            </a:custGeom>
            <a:noFill/>
            <a:ln w="1905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5200693" y="1903417"/>
              <a:ext cx="360363" cy="2016125"/>
            </a:xfrm>
            <a:prstGeom prst="line">
              <a:avLst/>
            </a:prstGeom>
            <a:noFill/>
            <a:ln w="19050" cap="sq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V="1">
              <a:off x="5561056" y="1712917"/>
              <a:ext cx="1943100" cy="190500"/>
            </a:xfrm>
            <a:prstGeom prst="line">
              <a:avLst/>
            </a:prstGeom>
            <a:noFill/>
            <a:ln w="19050" cap="sq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" name="Object 27"/>
            <p:cNvGraphicFramePr>
              <a:graphicFrameLocks noChangeAspect="1"/>
            </p:cNvGraphicFramePr>
            <p:nvPr/>
          </p:nvGraphicFramePr>
          <p:xfrm>
            <a:off x="6243694" y="1522402"/>
            <a:ext cx="244474" cy="263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62" name="Equation" r:id="rId27" imgW="152280" imgH="164880" progId="Equation.DSMT4">
                    <p:embed/>
                  </p:oleObj>
                </mc:Choice>
                <mc:Fallback>
                  <p:oleObj name="Equation" r:id="rId27" imgW="152280" imgH="164880" progId="Equation.DSMT4">
                    <p:embed/>
                    <p:pic>
                      <p:nvPicPr>
                        <p:cNvPr id="0" name="Object 2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3694" y="1522402"/>
                          <a:ext cx="244474" cy="2635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Arc 36"/>
            <p:cNvSpPr>
              <a:spLocks/>
            </p:cNvSpPr>
            <p:nvPr/>
          </p:nvSpPr>
          <p:spPr bwMode="auto">
            <a:xfrm rot="10366566">
              <a:off x="5424531" y="1443042"/>
              <a:ext cx="153987" cy="914400"/>
            </a:xfrm>
            <a:custGeom>
              <a:avLst/>
              <a:gdLst>
                <a:gd name="T0" fmla="*/ 0 w 3624"/>
                <a:gd name="T1" fmla="*/ 0 h 21600"/>
                <a:gd name="T2" fmla="*/ 2147483647 w 3624"/>
                <a:gd name="T3" fmla="*/ 2147483647 h 21600"/>
                <a:gd name="T4" fmla="*/ 0 w 3624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3624"/>
                <a:gd name="T10" fmla="*/ 0 h 21600"/>
                <a:gd name="T11" fmla="*/ 3624 w 36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24" h="21600" fill="none" extrusionOk="0">
                  <a:moveTo>
                    <a:pt x="-1" y="0"/>
                  </a:moveTo>
                  <a:cubicBezTo>
                    <a:pt x="1214" y="0"/>
                    <a:pt x="2426" y="102"/>
                    <a:pt x="3623" y="306"/>
                  </a:cubicBezTo>
                </a:path>
                <a:path w="3624" h="21600" stroke="0" extrusionOk="0">
                  <a:moveTo>
                    <a:pt x="-1" y="0"/>
                  </a:moveTo>
                  <a:cubicBezTo>
                    <a:pt x="1214" y="0"/>
                    <a:pt x="2426" y="102"/>
                    <a:pt x="3623" y="30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" name="Object 37"/>
            <p:cNvGraphicFramePr>
              <a:graphicFrameLocks noChangeAspect="1"/>
            </p:cNvGraphicFramePr>
            <p:nvPr/>
          </p:nvGraphicFramePr>
          <p:xfrm>
            <a:off x="5457876" y="2451100"/>
            <a:ext cx="223838" cy="284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63" name="Equation" r:id="rId29" imgW="139680" imgH="177480" progId="Equation.DSMT4">
                    <p:embed/>
                  </p:oleObj>
                </mc:Choice>
                <mc:Fallback>
                  <p:oleObj name="Equation" r:id="rId29" imgW="139680" imgH="177480" progId="Equation.DSMT4">
                    <p:embed/>
                    <p:pic>
                      <p:nvPicPr>
                        <p:cNvPr id="0" name="Object 3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7876" y="2451100"/>
                          <a:ext cx="223838" cy="284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9"/>
            <p:cNvGraphicFramePr>
              <a:graphicFrameLocks noChangeAspect="1"/>
            </p:cNvGraphicFramePr>
            <p:nvPr/>
          </p:nvGraphicFramePr>
          <p:xfrm>
            <a:off x="5815066" y="2017712"/>
            <a:ext cx="422274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64" name="Equation" r:id="rId31" imgW="266400" imgH="177480" progId="Equation.DSMT4">
                    <p:embed/>
                  </p:oleObj>
                </mc:Choice>
                <mc:Fallback>
                  <p:oleObj name="Equation" r:id="rId31" imgW="266400" imgH="177480" progId="Equation.DSMT4">
                    <p:embed/>
                    <p:pic>
                      <p:nvPicPr>
                        <p:cNvPr id="0" name="Object 3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5066" y="2017712"/>
                          <a:ext cx="422274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Arc 40"/>
            <p:cNvSpPr>
              <a:spLocks/>
            </p:cNvSpPr>
            <p:nvPr/>
          </p:nvSpPr>
          <p:spPr bwMode="auto">
            <a:xfrm rot="1702755" flipV="1">
              <a:off x="5534068" y="1814517"/>
              <a:ext cx="215900" cy="315912"/>
            </a:xfrm>
            <a:custGeom>
              <a:avLst/>
              <a:gdLst>
                <a:gd name="T0" fmla="*/ 2147483647 w 21600"/>
                <a:gd name="T1" fmla="*/ 0 h 31607"/>
                <a:gd name="T2" fmla="*/ 2147483647 w 21600"/>
                <a:gd name="T3" fmla="*/ 2147483647 h 31607"/>
                <a:gd name="T4" fmla="*/ 0 w 21600"/>
                <a:gd name="T5" fmla="*/ 2147483647 h 316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607"/>
                <a:gd name="T11" fmla="*/ 21600 w 21600"/>
                <a:gd name="T12" fmla="*/ 31607 h 316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607" fill="none" extrusionOk="0">
                  <a:moveTo>
                    <a:pt x="5682" y="0"/>
                  </a:moveTo>
                  <a:cubicBezTo>
                    <a:pt x="15080" y="2562"/>
                    <a:pt x="21600" y="11098"/>
                    <a:pt x="21600" y="20839"/>
                  </a:cubicBezTo>
                  <a:cubicBezTo>
                    <a:pt x="21600" y="24617"/>
                    <a:pt x="20608" y="28330"/>
                    <a:pt x="18724" y="31606"/>
                  </a:cubicBezTo>
                </a:path>
                <a:path w="21600" h="31607" stroke="0" extrusionOk="0">
                  <a:moveTo>
                    <a:pt x="5682" y="0"/>
                  </a:moveTo>
                  <a:cubicBezTo>
                    <a:pt x="15080" y="2562"/>
                    <a:pt x="21600" y="11098"/>
                    <a:pt x="21600" y="20839"/>
                  </a:cubicBezTo>
                  <a:cubicBezTo>
                    <a:pt x="21600" y="24617"/>
                    <a:pt x="20608" y="28330"/>
                    <a:pt x="18724" y="31606"/>
                  </a:cubicBezTo>
                  <a:lnTo>
                    <a:pt x="0" y="20839"/>
                  </a:lnTo>
                  <a:close/>
                </a:path>
              </a:pathLst>
            </a:custGeom>
            <a:noFill/>
            <a:ln w="19050" cap="sq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 flipV="1">
              <a:off x="5210218" y="1684342"/>
              <a:ext cx="2295525" cy="2232025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" name="Object 42"/>
            <p:cNvGraphicFramePr>
              <a:graphicFrameLocks noChangeAspect="1"/>
            </p:cNvGraphicFramePr>
            <p:nvPr/>
          </p:nvGraphicFramePr>
          <p:xfrm>
            <a:off x="6029371" y="2438402"/>
            <a:ext cx="323850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65" name="Equation" r:id="rId33" imgW="203040" imgH="228600" progId="Equation.DSMT4">
                    <p:embed/>
                  </p:oleObj>
                </mc:Choice>
                <mc:Fallback>
                  <p:oleObj name="Equation" r:id="rId33" imgW="203040" imgH="2286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9371" y="2438402"/>
                          <a:ext cx="323850" cy="360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6670718" y="3905254"/>
              <a:ext cx="747713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>
              <a:off x="7429520" y="3900492"/>
              <a:ext cx="74771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8177232" y="3900492"/>
              <a:ext cx="747713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" name="Object 58"/>
            <p:cNvGraphicFramePr>
              <a:graphicFrameLocks noChangeAspect="1"/>
            </p:cNvGraphicFramePr>
            <p:nvPr/>
          </p:nvGraphicFramePr>
          <p:xfrm>
            <a:off x="8601148" y="3500438"/>
            <a:ext cx="3429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66" name="Equation" r:id="rId35" imgW="215640" imgH="253800" progId="Equation.DSMT4">
                    <p:embed/>
                  </p:oleObj>
                </mc:Choice>
                <mc:Fallback>
                  <p:oleObj name="Equation" r:id="rId35" imgW="215640" imgH="253800" progId="Equation.DSMT4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1148" y="3500438"/>
                          <a:ext cx="3429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Line 59"/>
            <p:cNvSpPr>
              <a:spLocks noChangeShapeType="1"/>
            </p:cNvSpPr>
            <p:nvPr/>
          </p:nvSpPr>
          <p:spPr bwMode="auto">
            <a:xfrm>
              <a:off x="5942056" y="3900492"/>
              <a:ext cx="747712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62"/>
            <p:cNvSpPr>
              <a:spLocks noChangeArrowheads="1"/>
            </p:cNvSpPr>
            <p:nvPr/>
          </p:nvSpPr>
          <p:spPr bwMode="auto">
            <a:xfrm>
              <a:off x="5500258" y="3628991"/>
              <a:ext cx="314808" cy="371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kumimoji="1" lang="en-US" altLang="zh-CN" i="1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sp>
        <p:nvSpPr>
          <p:cNvPr id="60" name="AutoShape 63"/>
          <p:cNvSpPr>
            <a:spLocks/>
          </p:cNvSpPr>
          <p:nvPr/>
        </p:nvSpPr>
        <p:spPr bwMode="auto">
          <a:xfrm flipH="1">
            <a:off x="1285852" y="2245827"/>
            <a:ext cx="73025" cy="720725"/>
          </a:xfrm>
          <a:prstGeom prst="rightBrace">
            <a:avLst>
              <a:gd name="adj1" fmla="val 822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712788" y="4926814"/>
            <a:ext cx="83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graphicFrame>
        <p:nvGraphicFramePr>
          <p:cNvPr id="63" name="Object 3"/>
          <p:cNvGraphicFramePr>
            <a:graphicFrameLocks noChangeAspect="1"/>
          </p:cNvGraphicFramePr>
          <p:nvPr/>
        </p:nvGraphicFramePr>
        <p:xfrm>
          <a:off x="1214438" y="4857760"/>
          <a:ext cx="201612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7" name="Equation" r:id="rId37" imgW="1117440" imgH="393480" progId="Equation.DSMT4">
                  <p:embed/>
                </p:oleObj>
              </mc:Choice>
              <mc:Fallback>
                <p:oleObj name="Equation" r:id="rId37" imgW="111744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857760"/>
                        <a:ext cx="2016125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4"/>
          <p:cNvGraphicFramePr>
            <a:graphicFrameLocks noChangeAspect="1"/>
          </p:cNvGraphicFramePr>
          <p:nvPr/>
        </p:nvGraphicFramePr>
        <p:xfrm>
          <a:off x="4148138" y="4876800"/>
          <a:ext cx="168116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8" name="Equation" r:id="rId39" imgW="2095200" imgH="838080" progId="Equation.DSMT4">
                  <p:embed/>
                </p:oleObj>
              </mc:Choice>
              <mc:Fallback>
                <p:oleObj name="Equation" r:id="rId39" imgW="2095200" imgH="838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4876800"/>
                        <a:ext cx="1681162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5"/>
          <p:cNvGraphicFramePr>
            <a:graphicFrameLocks noChangeAspect="1"/>
          </p:cNvGraphicFramePr>
          <p:nvPr/>
        </p:nvGraphicFramePr>
        <p:xfrm>
          <a:off x="2527300" y="5586434"/>
          <a:ext cx="2044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9" name="Equation" r:id="rId41" imgW="2273040" imgH="1015920" progId="Equation.DSMT4">
                  <p:embed/>
                </p:oleObj>
              </mc:Choice>
              <mc:Fallback>
                <p:oleObj name="Equation" r:id="rId41" imgW="2273040" imgH="10159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5586434"/>
                        <a:ext cx="2044700" cy="9144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>
                            <a:alpha val="48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>
                                <a:alpha val="34000"/>
                              </a:srgb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AutoShape 6"/>
          <p:cNvSpPr>
            <a:spLocks noChangeArrowheads="1"/>
          </p:cNvSpPr>
          <p:nvPr/>
        </p:nvSpPr>
        <p:spPr bwMode="auto">
          <a:xfrm>
            <a:off x="3135309" y="5132397"/>
            <a:ext cx="936625" cy="160338"/>
          </a:xfrm>
          <a:prstGeom prst="rightArrow">
            <a:avLst>
              <a:gd name="adj1" fmla="val 50000"/>
              <a:gd name="adj2" fmla="val 146039"/>
            </a:avLst>
          </a:prstGeom>
          <a:solidFill>
            <a:srgbClr val="006699">
              <a:alpha val="6588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Rectangle 32"/>
          <p:cNvSpPr>
            <a:spLocks noChangeArrowheads="1"/>
          </p:cNvSpPr>
          <p:nvPr/>
        </p:nvSpPr>
        <p:spPr bwMode="auto">
          <a:xfrm>
            <a:off x="4786314" y="5853124"/>
            <a:ext cx="3276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200" b="1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b="1" baseline="-25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200" b="1" dirty="0">
                <a:latin typeface="楷体" pitchFamily="49" charset="-122"/>
                <a:ea typeface="楷体" pitchFamily="49" charset="-122"/>
              </a:rPr>
              <a:t>中央明纹中心处的光强</a:t>
            </a:r>
          </a:p>
        </p:txBody>
      </p:sp>
      <p:sp>
        <p:nvSpPr>
          <p:cNvPr id="68" name="矩形 67"/>
          <p:cNvSpPr/>
          <p:nvPr/>
        </p:nvSpPr>
        <p:spPr>
          <a:xfrm>
            <a:off x="6286512" y="3929066"/>
            <a:ext cx="2500330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灯片编号占位符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33" grpId="0"/>
      <p:bldP spid="34" grpId="0"/>
      <p:bldP spid="43" grpId="0"/>
      <p:bldP spid="46" grpId="0" animBg="1"/>
      <p:bldP spid="47" grpId="0"/>
      <p:bldP spid="60" grpId="0" animBg="1"/>
      <p:bldP spid="62" grpId="0" autoUpdateAnimBg="0"/>
      <p:bldP spid="66" grpId="0" animBg="1"/>
      <p:bldP spid="67" grpId="0"/>
      <p:bldP spid="6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28675" y="3182917"/>
            <a:ext cx="15113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衍射光栅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11413" y="3190855"/>
            <a:ext cx="6192837" cy="556179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marL="450850" indent="-450850" algn="l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利用多缝衍射原理使光发生色散的元件</a:t>
            </a:r>
            <a:r>
              <a:rPr kumimoji="1" lang="en-US" altLang="zh-CN" sz="2400" b="1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7" name="Arc 4"/>
          <p:cNvSpPr>
            <a:spLocks noChangeAspect="1"/>
          </p:cNvSpPr>
          <p:nvPr/>
        </p:nvSpPr>
        <p:spPr bwMode="auto">
          <a:xfrm>
            <a:off x="3213100" y="1730355"/>
            <a:ext cx="119063" cy="190500"/>
          </a:xfrm>
          <a:custGeom>
            <a:avLst/>
            <a:gdLst>
              <a:gd name="T0" fmla="*/ 0 w 27328"/>
              <a:gd name="T1" fmla="*/ 110537761 h 43200"/>
              <a:gd name="T2" fmla="*/ 84506997 w 27328"/>
              <a:gd name="T3" fmla="*/ 2147483647 h 43200"/>
              <a:gd name="T4" fmla="*/ 743632989 w 27328"/>
              <a:gd name="T5" fmla="*/ 2147483647 h 43200"/>
              <a:gd name="T6" fmla="*/ 0 60000 65536"/>
              <a:gd name="T7" fmla="*/ 0 60000 65536"/>
              <a:gd name="T8" fmla="*/ 0 60000 65536"/>
              <a:gd name="T9" fmla="*/ 0 w 27328"/>
              <a:gd name="T10" fmla="*/ 0 h 43200"/>
              <a:gd name="T11" fmla="*/ 27328 w 2732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28" h="43200" fill="none" extrusionOk="0">
                <a:moveTo>
                  <a:pt x="0" y="773"/>
                </a:moveTo>
                <a:cubicBezTo>
                  <a:pt x="1866" y="260"/>
                  <a:pt x="3792" y="-1"/>
                  <a:pt x="5728" y="0"/>
                </a:cubicBezTo>
                <a:cubicBezTo>
                  <a:pt x="17657" y="0"/>
                  <a:pt x="27328" y="9670"/>
                  <a:pt x="27328" y="21600"/>
                </a:cubicBezTo>
                <a:cubicBezTo>
                  <a:pt x="27328" y="33529"/>
                  <a:pt x="17657" y="43200"/>
                  <a:pt x="5728" y="43200"/>
                </a:cubicBezTo>
                <a:cubicBezTo>
                  <a:pt x="4017" y="43200"/>
                  <a:pt x="2313" y="42996"/>
                  <a:pt x="651" y="42594"/>
                </a:cubicBezTo>
              </a:path>
              <a:path w="27328" h="43200" stroke="0" extrusionOk="0">
                <a:moveTo>
                  <a:pt x="0" y="773"/>
                </a:moveTo>
                <a:cubicBezTo>
                  <a:pt x="1866" y="260"/>
                  <a:pt x="3792" y="-1"/>
                  <a:pt x="5728" y="0"/>
                </a:cubicBezTo>
                <a:cubicBezTo>
                  <a:pt x="17657" y="0"/>
                  <a:pt x="27328" y="9670"/>
                  <a:pt x="27328" y="21600"/>
                </a:cubicBezTo>
                <a:cubicBezTo>
                  <a:pt x="27328" y="33529"/>
                  <a:pt x="17657" y="43200"/>
                  <a:pt x="5728" y="43200"/>
                </a:cubicBezTo>
                <a:cubicBezTo>
                  <a:pt x="4017" y="43200"/>
                  <a:pt x="2313" y="42996"/>
                  <a:pt x="651" y="42594"/>
                </a:cubicBezTo>
                <a:lnTo>
                  <a:pt x="5728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rc 5"/>
          <p:cNvSpPr>
            <a:spLocks noChangeAspect="1"/>
          </p:cNvSpPr>
          <p:nvPr/>
        </p:nvSpPr>
        <p:spPr bwMode="auto">
          <a:xfrm>
            <a:off x="3249613" y="1633517"/>
            <a:ext cx="211137" cy="371475"/>
          </a:xfrm>
          <a:custGeom>
            <a:avLst/>
            <a:gdLst>
              <a:gd name="T0" fmla="*/ 2147483647 w 21600"/>
              <a:gd name="T1" fmla="*/ 0 h 37792"/>
              <a:gd name="T2" fmla="*/ 2147483647 w 21600"/>
              <a:gd name="T3" fmla="*/ 2147483647 h 37792"/>
              <a:gd name="T4" fmla="*/ 0 w 21600"/>
              <a:gd name="T5" fmla="*/ 2147483647 h 37792"/>
              <a:gd name="T6" fmla="*/ 0 60000 65536"/>
              <a:gd name="T7" fmla="*/ 0 60000 65536"/>
              <a:gd name="T8" fmla="*/ 0 60000 65536"/>
              <a:gd name="T9" fmla="*/ 0 w 21600"/>
              <a:gd name="T10" fmla="*/ 0 h 37792"/>
              <a:gd name="T11" fmla="*/ 21600 w 21600"/>
              <a:gd name="T12" fmla="*/ 37792 h 377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7792" fill="none" extrusionOk="0">
                <a:moveTo>
                  <a:pt x="10096" y="0"/>
                </a:moveTo>
                <a:cubicBezTo>
                  <a:pt x="17173" y="3741"/>
                  <a:pt x="21600" y="11090"/>
                  <a:pt x="21600" y="19095"/>
                </a:cubicBezTo>
                <a:cubicBezTo>
                  <a:pt x="21600" y="26805"/>
                  <a:pt x="17489" y="33931"/>
                  <a:pt x="10815" y="37792"/>
                </a:cubicBezTo>
              </a:path>
              <a:path w="21600" h="37792" stroke="0" extrusionOk="0">
                <a:moveTo>
                  <a:pt x="10096" y="0"/>
                </a:moveTo>
                <a:cubicBezTo>
                  <a:pt x="17173" y="3741"/>
                  <a:pt x="21600" y="11090"/>
                  <a:pt x="21600" y="19095"/>
                </a:cubicBezTo>
                <a:cubicBezTo>
                  <a:pt x="21600" y="26805"/>
                  <a:pt x="17489" y="33931"/>
                  <a:pt x="10815" y="37792"/>
                </a:cubicBezTo>
                <a:lnTo>
                  <a:pt x="0" y="19095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rc 6"/>
          <p:cNvSpPr>
            <a:spLocks noChangeAspect="1"/>
          </p:cNvSpPr>
          <p:nvPr/>
        </p:nvSpPr>
        <p:spPr bwMode="auto">
          <a:xfrm>
            <a:off x="3211513" y="1674792"/>
            <a:ext cx="176212" cy="298450"/>
          </a:xfrm>
          <a:custGeom>
            <a:avLst/>
            <a:gdLst>
              <a:gd name="T0" fmla="*/ 2147483647 w 25580"/>
              <a:gd name="T1" fmla="*/ 1349043475 h 43200"/>
              <a:gd name="T2" fmla="*/ 0 w 25580"/>
              <a:gd name="T3" fmla="*/ 2147483647 h 43200"/>
              <a:gd name="T4" fmla="*/ 2147483647 w 25580"/>
              <a:gd name="T5" fmla="*/ 2147483647 h 43200"/>
              <a:gd name="T6" fmla="*/ 0 60000 65536"/>
              <a:gd name="T7" fmla="*/ 0 60000 65536"/>
              <a:gd name="T8" fmla="*/ 0 60000 65536"/>
              <a:gd name="T9" fmla="*/ 0 w 25580"/>
              <a:gd name="T10" fmla="*/ 0 h 43200"/>
              <a:gd name="T11" fmla="*/ 25580 w 2558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580" h="43200" fill="none" extrusionOk="0">
                <a:moveTo>
                  <a:pt x="638" y="260"/>
                </a:moveTo>
                <a:cubicBezTo>
                  <a:pt x="1743" y="86"/>
                  <a:pt x="2860" y="-1"/>
                  <a:pt x="3980" y="0"/>
                </a:cubicBezTo>
                <a:cubicBezTo>
                  <a:pt x="15909" y="0"/>
                  <a:pt x="25580" y="9670"/>
                  <a:pt x="25580" y="21600"/>
                </a:cubicBezTo>
                <a:cubicBezTo>
                  <a:pt x="25580" y="33529"/>
                  <a:pt x="15909" y="43200"/>
                  <a:pt x="3980" y="43200"/>
                </a:cubicBezTo>
                <a:cubicBezTo>
                  <a:pt x="2644" y="43200"/>
                  <a:pt x="1312" y="43076"/>
                  <a:pt x="-1" y="42830"/>
                </a:cubicBezTo>
              </a:path>
              <a:path w="25580" h="43200" stroke="0" extrusionOk="0">
                <a:moveTo>
                  <a:pt x="638" y="260"/>
                </a:moveTo>
                <a:cubicBezTo>
                  <a:pt x="1743" y="86"/>
                  <a:pt x="2860" y="-1"/>
                  <a:pt x="3980" y="0"/>
                </a:cubicBezTo>
                <a:cubicBezTo>
                  <a:pt x="15909" y="0"/>
                  <a:pt x="25580" y="9670"/>
                  <a:pt x="25580" y="21600"/>
                </a:cubicBezTo>
                <a:cubicBezTo>
                  <a:pt x="25580" y="33529"/>
                  <a:pt x="15909" y="43200"/>
                  <a:pt x="3980" y="43200"/>
                </a:cubicBezTo>
                <a:cubicBezTo>
                  <a:pt x="2644" y="43200"/>
                  <a:pt x="1312" y="43076"/>
                  <a:pt x="-1" y="42830"/>
                </a:cubicBezTo>
                <a:lnTo>
                  <a:pt x="398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rc 7"/>
          <p:cNvSpPr>
            <a:spLocks noChangeAspect="1"/>
          </p:cNvSpPr>
          <p:nvPr/>
        </p:nvSpPr>
        <p:spPr bwMode="auto">
          <a:xfrm>
            <a:off x="3211513" y="1433492"/>
            <a:ext cx="119062" cy="190500"/>
          </a:xfrm>
          <a:custGeom>
            <a:avLst/>
            <a:gdLst>
              <a:gd name="T0" fmla="*/ 0 w 27328"/>
              <a:gd name="T1" fmla="*/ 110537761 h 43200"/>
              <a:gd name="T2" fmla="*/ 84501965 w 27328"/>
              <a:gd name="T3" fmla="*/ 2147483647 h 43200"/>
              <a:gd name="T4" fmla="*/ 743589937 w 27328"/>
              <a:gd name="T5" fmla="*/ 2147483647 h 43200"/>
              <a:gd name="T6" fmla="*/ 0 60000 65536"/>
              <a:gd name="T7" fmla="*/ 0 60000 65536"/>
              <a:gd name="T8" fmla="*/ 0 60000 65536"/>
              <a:gd name="T9" fmla="*/ 0 w 27328"/>
              <a:gd name="T10" fmla="*/ 0 h 43200"/>
              <a:gd name="T11" fmla="*/ 27328 w 2732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28" h="43200" fill="none" extrusionOk="0">
                <a:moveTo>
                  <a:pt x="0" y="773"/>
                </a:moveTo>
                <a:cubicBezTo>
                  <a:pt x="1866" y="260"/>
                  <a:pt x="3792" y="-1"/>
                  <a:pt x="5728" y="0"/>
                </a:cubicBezTo>
                <a:cubicBezTo>
                  <a:pt x="17657" y="0"/>
                  <a:pt x="27328" y="9670"/>
                  <a:pt x="27328" y="21600"/>
                </a:cubicBezTo>
                <a:cubicBezTo>
                  <a:pt x="27328" y="33529"/>
                  <a:pt x="17657" y="43200"/>
                  <a:pt x="5728" y="43200"/>
                </a:cubicBezTo>
                <a:cubicBezTo>
                  <a:pt x="4017" y="43200"/>
                  <a:pt x="2313" y="42996"/>
                  <a:pt x="651" y="42594"/>
                </a:cubicBezTo>
              </a:path>
              <a:path w="27328" h="43200" stroke="0" extrusionOk="0">
                <a:moveTo>
                  <a:pt x="0" y="773"/>
                </a:moveTo>
                <a:cubicBezTo>
                  <a:pt x="1866" y="260"/>
                  <a:pt x="3792" y="-1"/>
                  <a:pt x="5728" y="0"/>
                </a:cubicBezTo>
                <a:cubicBezTo>
                  <a:pt x="17657" y="0"/>
                  <a:pt x="27328" y="9670"/>
                  <a:pt x="27328" y="21600"/>
                </a:cubicBezTo>
                <a:cubicBezTo>
                  <a:pt x="27328" y="33529"/>
                  <a:pt x="17657" y="43200"/>
                  <a:pt x="5728" y="43200"/>
                </a:cubicBezTo>
                <a:cubicBezTo>
                  <a:pt x="4017" y="43200"/>
                  <a:pt x="2313" y="42996"/>
                  <a:pt x="651" y="42594"/>
                </a:cubicBezTo>
                <a:lnTo>
                  <a:pt x="5728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rc 8"/>
          <p:cNvSpPr>
            <a:spLocks noChangeAspect="1"/>
          </p:cNvSpPr>
          <p:nvPr/>
        </p:nvSpPr>
        <p:spPr bwMode="auto">
          <a:xfrm>
            <a:off x="3248025" y="1336655"/>
            <a:ext cx="211138" cy="371475"/>
          </a:xfrm>
          <a:custGeom>
            <a:avLst/>
            <a:gdLst>
              <a:gd name="T0" fmla="*/ 2147483647 w 21600"/>
              <a:gd name="T1" fmla="*/ 0 h 37792"/>
              <a:gd name="T2" fmla="*/ 2147483647 w 21600"/>
              <a:gd name="T3" fmla="*/ 2147483647 h 37792"/>
              <a:gd name="T4" fmla="*/ 0 w 21600"/>
              <a:gd name="T5" fmla="*/ 2147483647 h 37792"/>
              <a:gd name="T6" fmla="*/ 0 60000 65536"/>
              <a:gd name="T7" fmla="*/ 0 60000 65536"/>
              <a:gd name="T8" fmla="*/ 0 60000 65536"/>
              <a:gd name="T9" fmla="*/ 0 w 21600"/>
              <a:gd name="T10" fmla="*/ 0 h 37792"/>
              <a:gd name="T11" fmla="*/ 21600 w 21600"/>
              <a:gd name="T12" fmla="*/ 37792 h 377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7792" fill="none" extrusionOk="0">
                <a:moveTo>
                  <a:pt x="10096" y="0"/>
                </a:moveTo>
                <a:cubicBezTo>
                  <a:pt x="17173" y="3741"/>
                  <a:pt x="21600" y="11090"/>
                  <a:pt x="21600" y="19095"/>
                </a:cubicBezTo>
                <a:cubicBezTo>
                  <a:pt x="21600" y="26805"/>
                  <a:pt x="17489" y="33931"/>
                  <a:pt x="10815" y="37792"/>
                </a:cubicBezTo>
              </a:path>
              <a:path w="21600" h="37792" stroke="0" extrusionOk="0">
                <a:moveTo>
                  <a:pt x="10096" y="0"/>
                </a:moveTo>
                <a:cubicBezTo>
                  <a:pt x="17173" y="3741"/>
                  <a:pt x="21600" y="11090"/>
                  <a:pt x="21600" y="19095"/>
                </a:cubicBezTo>
                <a:cubicBezTo>
                  <a:pt x="21600" y="26805"/>
                  <a:pt x="17489" y="33931"/>
                  <a:pt x="10815" y="37792"/>
                </a:cubicBezTo>
                <a:lnTo>
                  <a:pt x="0" y="19095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rc 9"/>
          <p:cNvSpPr>
            <a:spLocks noChangeAspect="1"/>
          </p:cNvSpPr>
          <p:nvPr/>
        </p:nvSpPr>
        <p:spPr bwMode="auto">
          <a:xfrm>
            <a:off x="3209925" y="1377930"/>
            <a:ext cx="176213" cy="298450"/>
          </a:xfrm>
          <a:custGeom>
            <a:avLst/>
            <a:gdLst>
              <a:gd name="T0" fmla="*/ 2147483647 w 25580"/>
              <a:gd name="T1" fmla="*/ 1349043475 h 43200"/>
              <a:gd name="T2" fmla="*/ 0 w 25580"/>
              <a:gd name="T3" fmla="*/ 2147483647 h 43200"/>
              <a:gd name="T4" fmla="*/ 2147483647 w 25580"/>
              <a:gd name="T5" fmla="*/ 2147483647 h 43200"/>
              <a:gd name="T6" fmla="*/ 0 60000 65536"/>
              <a:gd name="T7" fmla="*/ 0 60000 65536"/>
              <a:gd name="T8" fmla="*/ 0 60000 65536"/>
              <a:gd name="T9" fmla="*/ 0 w 25580"/>
              <a:gd name="T10" fmla="*/ 0 h 43200"/>
              <a:gd name="T11" fmla="*/ 25580 w 2558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580" h="43200" fill="none" extrusionOk="0">
                <a:moveTo>
                  <a:pt x="638" y="260"/>
                </a:moveTo>
                <a:cubicBezTo>
                  <a:pt x="1743" y="86"/>
                  <a:pt x="2860" y="-1"/>
                  <a:pt x="3980" y="0"/>
                </a:cubicBezTo>
                <a:cubicBezTo>
                  <a:pt x="15909" y="0"/>
                  <a:pt x="25580" y="9670"/>
                  <a:pt x="25580" y="21600"/>
                </a:cubicBezTo>
                <a:cubicBezTo>
                  <a:pt x="25580" y="33529"/>
                  <a:pt x="15909" y="43200"/>
                  <a:pt x="3980" y="43200"/>
                </a:cubicBezTo>
                <a:cubicBezTo>
                  <a:pt x="2644" y="43200"/>
                  <a:pt x="1312" y="43076"/>
                  <a:pt x="-1" y="42830"/>
                </a:cubicBezTo>
              </a:path>
              <a:path w="25580" h="43200" stroke="0" extrusionOk="0">
                <a:moveTo>
                  <a:pt x="638" y="260"/>
                </a:moveTo>
                <a:cubicBezTo>
                  <a:pt x="1743" y="86"/>
                  <a:pt x="2860" y="-1"/>
                  <a:pt x="3980" y="0"/>
                </a:cubicBezTo>
                <a:cubicBezTo>
                  <a:pt x="15909" y="0"/>
                  <a:pt x="25580" y="9670"/>
                  <a:pt x="25580" y="21600"/>
                </a:cubicBezTo>
                <a:cubicBezTo>
                  <a:pt x="25580" y="33529"/>
                  <a:pt x="15909" y="43200"/>
                  <a:pt x="3980" y="43200"/>
                </a:cubicBezTo>
                <a:cubicBezTo>
                  <a:pt x="2644" y="43200"/>
                  <a:pt x="1312" y="43076"/>
                  <a:pt x="-1" y="42830"/>
                </a:cubicBezTo>
                <a:lnTo>
                  <a:pt x="398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rc 10"/>
          <p:cNvSpPr>
            <a:spLocks noChangeAspect="1"/>
          </p:cNvSpPr>
          <p:nvPr/>
        </p:nvSpPr>
        <p:spPr bwMode="auto">
          <a:xfrm>
            <a:off x="3213100" y="2009755"/>
            <a:ext cx="119063" cy="190500"/>
          </a:xfrm>
          <a:custGeom>
            <a:avLst/>
            <a:gdLst>
              <a:gd name="T0" fmla="*/ 0 w 27328"/>
              <a:gd name="T1" fmla="*/ 110537761 h 43200"/>
              <a:gd name="T2" fmla="*/ 84506997 w 27328"/>
              <a:gd name="T3" fmla="*/ 2147483647 h 43200"/>
              <a:gd name="T4" fmla="*/ 743632989 w 27328"/>
              <a:gd name="T5" fmla="*/ 2147483647 h 43200"/>
              <a:gd name="T6" fmla="*/ 0 60000 65536"/>
              <a:gd name="T7" fmla="*/ 0 60000 65536"/>
              <a:gd name="T8" fmla="*/ 0 60000 65536"/>
              <a:gd name="T9" fmla="*/ 0 w 27328"/>
              <a:gd name="T10" fmla="*/ 0 h 43200"/>
              <a:gd name="T11" fmla="*/ 27328 w 2732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28" h="43200" fill="none" extrusionOk="0">
                <a:moveTo>
                  <a:pt x="0" y="773"/>
                </a:moveTo>
                <a:cubicBezTo>
                  <a:pt x="1866" y="260"/>
                  <a:pt x="3792" y="-1"/>
                  <a:pt x="5728" y="0"/>
                </a:cubicBezTo>
                <a:cubicBezTo>
                  <a:pt x="17657" y="0"/>
                  <a:pt x="27328" y="9670"/>
                  <a:pt x="27328" y="21600"/>
                </a:cubicBezTo>
                <a:cubicBezTo>
                  <a:pt x="27328" y="33529"/>
                  <a:pt x="17657" y="43200"/>
                  <a:pt x="5728" y="43200"/>
                </a:cubicBezTo>
                <a:cubicBezTo>
                  <a:pt x="4017" y="43200"/>
                  <a:pt x="2313" y="42996"/>
                  <a:pt x="651" y="42594"/>
                </a:cubicBezTo>
              </a:path>
              <a:path w="27328" h="43200" stroke="0" extrusionOk="0">
                <a:moveTo>
                  <a:pt x="0" y="773"/>
                </a:moveTo>
                <a:cubicBezTo>
                  <a:pt x="1866" y="260"/>
                  <a:pt x="3792" y="-1"/>
                  <a:pt x="5728" y="0"/>
                </a:cubicBezTo>
                <a:cubicBezTo>
                  <a:pt x="17657" y="0"/>
                  <a:pt x="27328" y="9670"/>
                  <a:pt x="27328" y="21600"/>
                </a:cubicBezTo>
                <a:cubicBezTo>
                  <a:pt x="27328" y="33529"/>
                  <a:pt x="17657" y="43200"/>
                  <a:pt x="5728" y="43200"/>
                </a:cubicBezTo>
                <a:cubicBezTo>
                  <a:pt x="4017" y="43200"/>
                  <a:pt x="2313" y="42996"/>
                  <a:pt x="651" y="42594"/>
                </a:cubicBezTo>
                <a:lnTo>
                  <a:pt x="5728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rc 11"/>
          <p:cNvSpPr>
            <a:spLocks noChangeAspect="1"/>
          </p:cNvSpPr>
          <p:nvPr/>
        </p:nvSpPr>
        <p:spPr bwMode="auto">
          <a:xfrm>
            <a:off x="3249613" y="1912917"/>
            <a:ext cx="211137" cy="371475"/>
          </a:xfrm>
          <a:custGeom>
            <a:avLst/>
            <a:gdLst>
              <a:gd name="T0" fmla="*/ 2147483647 w 21600"/>
              <a:gd name="T1" fmla="*/ 0 h 37792"/>
              <a:gd name="T2" fmla="*/ 2147483647 w 21600"/>
              <a:gd name="T3" fmla="*/ 2147483647 h 37792"/>
              <a:gd name="T4" fmla="*/ 0 w 21600"/>
              <a:gd name="T5" fmla="*/ 2147483647 h 37792"/>
              <a:gd name="T6" fmla="*/ 0 60000 65536"/>
              <a:gd name="T7" fmla="*/ 0 60000 65536"/>
              <a:gd name="T8" fmla="*/ 0 60000 65536"/>
              <a:gd name="T9" fmla="*/ 0 w 21600"/>
              <a:gd name="T10" fmla="*/ 0 h 37792"/>
              <a:gd name="T11" fmla="*/ 21600 w 21600"/>
              <a:gd name="T12" fmla="*/ 37792 h 377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7792" fill="none" extrusionOk="0">
                <a:moveTo>
                  <a:pt x="10096" y="0"/>
                </a:moveTo>
                <a:cubicBezTo>
                  <a:pt x="17173" y="3741"/>
                  <a:pt x="21600" y="11090"/>
                  <a:pt x="21600" y="19095"/>
                </a:cubicBezTo>
                <a:cubicBezTo>
                  <a:pt x="21600" y="26805"/>
                  <a:pt x="17489" y="33931"/>
                  <a:pt x="10815" y="37792"/>
                </a:cubicBezTo>
              </a:path>
              <a:path w="21600" h="37792" stroke="0" extrusionOk="0">
                <a:moveTo>
                  <a:pt x="10096" y="0"/>
                </a:moveTo>
                <a:cubicBezTo>
                  <a:pt x="17173" y="3741"/>
                  <a:pt x="21600" y="11090"/>
                  <a:pt x="21600" y="19095"/>
                </a:cubicBezTo>
                <a:cubicBezTo>
                  <a:pt x="21600" y="26805"/>
                  <a:pt x="17489" y="33931"/>
                  <a:pt x="10815" y="37792"/>
                </a:cubicBezTo>
                <a:lnTo>
                  <a:pt x="0" y="19095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rc 12"/>
          <p:cNvSpPr>
            <a:spLocks noChangeAspect="1"/>
          </p:cNvSpPr>
          <p:nvPr/>
        </p:nvSpPr>
        <p:spPr bwMode="auto">
          <a:xfrm>
            <a:off x="3211513" y="1954192"/>
            <a:ext cx="176212" cy="298450"/>
          </a:xfrm>
          <a:custGeom>
            <a:avLst/>
            <a:gdLst>
              <a:gd name="T0" fmla="*/ 2147483647 w 25580"/>
              <a:gd name="T1" fmla="*/ 1349043475 h 43200"/>
              <a:gd name="T2" fmla="*/ 0 w 25580"/>
              <a:gd name="T3" fmla="*/ 2147483647 h 43200"/>
              <a:gd name="T4" fmla="*/ 2147483647 w 25580"/>
              <a:gd name="T5" fmla="*/ 2147483647 h 43200"/>
              <a:gd name="T6" fmla="*/ 0 60000 65536"/>
              <a:gd name="T7" fmla="*/ 0 60000 65536"/>
              <a:gd name="T8" fmla="*/ 0 60000 65536"/>
              <a:gd name="T9" fmla="*/ 0 w 25580"/>
              <a:gd name="T10" fmla="*/ 0 h 43200"/>
              <a:gd name="T11" fmla="*/ 25580 w 2558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580" h="43200" fill="none" extrusionOk="0">
                <a:moveTo>
                  <a:pt x="638" y="260"/>
                </a:moveTo>
                <a:cubicBezTo>
                  <a:pt x="1743" y="86"/>
                  <a:pt x="2860" y="-1"/>
                  <a:pt x="3980" y="0"/>
                </a:cubicBezTo>
                <a:cubicBezTo>
                  <a:pt x="15909" y="0"/>
                  <a:pt x="25580" y="9670"/>
                  <a:pt x="25580" y="21600"/>
                </a:cubicBezTo>
                <a:cubicBezTo>
                  <a:pt x="25580" y="33529"/>
                  <a:pt x="15909" y="43200"/>
                  <a:pt x="3980" y="43200"/>
                </a:cubicBezTo>
                <a:cubicBezTo>
                  <a:pt x="2644" y="43200"/>
                  <a:pt x="1312" y="43076"/>
                  <a:pt x="-1" y="42830"/>
                </a:cubicBezTo>
              </a:path>
              <a:path w="25580" h="43200" stroke="0" extrusionOk="0">
                <a:moveTo>
                  <a:pt x="638" y="260"/>
                </a:moveTo>
                <a:cubicBezTo>
                  <a:pt x="1743" y="86"/>
                  <a:pt x="2860" y="-1"/>
                  <a:pt x="3980" y="0"/>
                </a:cubicBezTo>
                <a:cubicBezTo>
                  <a:pt x="15909" y="0"/>
                  <a:pt x="25580" y="9670"/>
                  <a:pt x="25580" y="21600"/>
                </a:cubicBezTo>
                <a:cubicBezTo>
                  <a:pt x="25580" y="33529"/>
                  <a:pt x="15909" y="43200"/>
                  <a:pt x="3980" y="43200"/>
                </a:cubicBezTo>
                <a:cubicBezTo>
                  <a:pt x="2644" y="43200"/>
                  <a:pt x="1312" y="43076"/>
                  <a:pt x="-1" y="42830"/>
                </a:cubicBezTo>
                <a:lnTo>
                  <a:pt x="398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rc 13"/>
          <p:cNvSpPr>
            <a:spLocks noChangeAspect="1"/>
          </p:cNvSpPr>
          <p:nvPr/>
        </p:nvSpPr>
        <p:spPr bwMode="auto">
          <a:xfrm>
            <a:off x="3213100" y="2282805"/>
            <a:ext cx="119063" cy="190500"/>
          </a:xfrm>
          <a:custGeom>
            <a:avLst/>
            <a:gdLst>
              <a:gd name="T0" fmla="*/ 0 w 27328"/>
              <a:gd name="T1" fmla="*/ 110537761 h 43200"/>
              <a:gd name="T2" fmla="*/ 84506997 w 27328"/>
              <a:gd name="T3" fmla="*/ 2147483647 h 43200"/>
              <a:gd name="T4" fmla="*/ 743632989 w 27328"/>
              <a:gd name="T5" fmla="*/ 2147483647 h 43200"/>
              <a:gd name="T6" fmla="*/ 0 60000 65536"/>
              <a:gd name="T7" fmla="*/ 0 60000 65536"/>
              <a:gd name="T8" fmla="*/ 0 60000 65536"/>
              <a:gd name="T9" fmla="*/ 0 w 27328"/>
              <a:gd name="T10" fmla="*/ 0 h 43200"/>
              <a:gd name="T11" fmla="*/ 27328 w 2732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28" h="43200" fill="none" extrusionOk="0">
                <a:moveTo>
                  <a:pt x="0" y="773"/>
                </a:moveTo>
                <a:cubicBezTo>
                  <a:pt x="1866" y="260"/>
                  <a:pt x="3792" y="-1"/>
                  <a:pt x="5728" y="0"/>
                </a:cubicBezTo>
                <a:cubicBezTo>
                  <a:pt x="17657" y="0"/>
                  <a:pt x="27328" y="9670"/>
                  <a:pt x="27328" y="21600"/>
                </a:cubicBezTo>
                <a:cubicBezTo>
                  <a:pt x="27328" y="33529"/>
                  <a:pt x="17657" y="43200"/>
                  <a:pt x="5728" y="43200"/>
                </a:cubicBezTo>
                <a:cubicBezTo>
                  <a:pt x="4017" y="43200"/>
                  <a:pt x="2313" y="42996"/>
                  <a:pt x="651" y="42594"/>
                </a:cubicBezTo>
              </a:path>
              <a:path w="27328" h="43200" stroke="0" extrusionOk="0">
                <a:moveTo>
                  <a:pt x="0" y="773"/>
                </a:moveTo>
                <a:cubicBezTo>
                  <a:pt x="1866" y="260"/>
                  <a:pt x="3792" y="-1"/>
                  <a:pt x="5728" y="0"/>
                </a:cubicBezTo>
                <a:cubicBezTo>
                  <a:pt x="17657" y="0"/>
                  <a:pt x="27328" y="9670"/>
                  <a:pt x="27328" y="21600"/>
                </a:cubicBezTo>
                <a:cubicBezTo>
                  <a:pt x="27328" y="33529"/>
                  <a:pt x="17657" y="43200"/>
                  <a:pt x="5728" y="43200"/>
                </a:cubicBezTo>
                <a:cubicBezTo>
                  <a:pt x="4017" y="43200"/>
                  <a:pt x="2313" y="42996"/>
                  <a:pt x="651" y="42594"/>
                </a:cubicBezTo>
                <a:lnTo>
                  <a:pt x="5728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rc 14"/>
          <p:cNvSpPr>
            <a:spLocks noChangeAspect="1"/>
          </p:cNvSpPr>
          <p:nvPr/>
        </p:nvSpPr>
        <p:spPr bwMode="auto">
          <a:xfrm>
            <a:off x="3249613" y="2185967"/>
            <a:ext cx="211137" cy="371475"/>
          </a:xfrm>
          <a:custGeom>
            <a:avLst/>
            <a:gdLst>
              <a:gd name="T0" fmla="*/ 2147483647 w 21600"/>
              <a:gd name="T1" fmla="*/ 0 h 37792"/>
              <a:gd name="T2" fmla="*/ 2147483647 w 21600"/>
              <a:gd name="T3" fmla="*/ 2147483647 h 37792"/>
              <a:gd name="T4" fmla="*/ 0 w 21600"/>
              <a:gd name="T5" fmla="*/ 2147483647 h 37792"/>
              <a:gd name="T6" fmla="*/ 0 60000 65536"/>
              <a:gd name="T7" fmla="*/ 0 60000 65536"/>
              <a:gd name="T8" fmla="*/ 0 60000 65536"/>
              <a:gd name="T9" fmla="*/ 0 w 21600"/>
              <a:gd name="T10" fmla="*/ 0 h 37792"/>
              <a:gd name="T11" fmla="*/ 21600 w 21600"/>
              <a:gd name="T12" fmla="*/ 37792 h 377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7792" fill="none" extrusionOk="0">
                <a:moveTo>
                  <a:pt x="10096" y="0"/>
                </a:moveTo>
                <a:cubicBezTo>
                  <a:pt x="17173" y="3741"/>
                  <a:pt x="21600" y="11090"/>
                  <a:pt x="21600" y="19095"/>
                </a:cubicBezTo>
                <a:cubicBezTo>
                  <a:pt x="21600" y="26805"/>
                  <a:pt x="17489" y="33931"/>
                  <a:pt x="10815" y="37792"/>
                </a:cubicBezTo>
              </a:path>
              <a:path w="21600" h="37792" stroke="0" extrusionOk="0">
                <a:moveTo>
                  <a:pt x="10096" y="0"/>
                </a:moveTo>
                <a:cubicBezTo>
                  <a:pt x="17173" y="3741"/>
                  <a:pt x="21600" y="11090"/>
                  <a:pt x="21600" y="19095"/>
                </a:cubicBezTo>
                <a:cubicBezTo>
                  <a:pt x="21600" y="26805"/>
                  <a:pt x="17489" y="33931"/>
                  <a:pt x="10815" y="37792"/>
                </a:cubicBezTo>
                <a:lnTo>
                  <a:pt x="0" y="19095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rc 15"/>
          <p:cNvSpPr>
            <a:spLocks noChangeAspect="1"/>
          </p:cNvSpPr>
          <p:nvPr/>
        </p:nvSpPr>
        <p:spPr bwMode="auto">
          <a:xfrm>
            <a:off x="3211513" y="2227242"/>
            <a:ext cx="176212" cy="298450"/>
          </a:xfrm>
          <a:custGeom>
            <a:avLst/>
            <a:gdLst>
              <a:gd name="T0" fmla="*/ 2147483647 w 25580"/>
              <a:gd name="T1" fmla="*/ 1349043475 h 43200"/>
              <a:gd name="T2" fmla="*/ 0 w 25580"/>
              <a:gd name="T3" fmla="*/ 2147483647 h 43200"/>
              <a:gd name="T4" fmla="*/ 2147483647 w 25580"/>
              <a:gd name="T5" fmla="*/ 2147483647 h 43200"/>
              <a:gd name="T6" fmla="*/ 0 60000 65536"/>
              <a:gd name="T7" fmla="*/ 0 60000 65536"/>
              <a:gd name="T8" fmla="*/ 0 60000 65536"/>
              <a:gd name="T9" fmla="*/ 0 w 25580"/>
              <a:gd name="T10" fmla="*/ 0 h 43200"/>
              <a:gd name="T11" fmla="*/ 25580 w 2558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580" h="43200" fill="none" extrusionOk="0">
                <a:moveTo>
                  <a:pt x="638" y="260"/>
                </a:moveTo>
                <a:cubicBezTo>
                  <a:pt x="1743" y="86"/>
                  <a:pt x="2860" y="-1"/>
                  <a:pt x="3980" y="0"/>
                </a:cubicBezTo>
                <a:cubicBezTo>
                  <a:pt x="15909" y="0"/>
                  <a:pt x="25580" y="9670"/>
                  <a:pt x="25580" y="21600"/>
                </a:cubicBezTo>
                <a:cubicBezTo>
                  <a:pt x="25580" y="33529"/>
                  <a:pt x="15909" y="43200"/>
                  <a:pt x="3980" y="43200"/>
                </a:cubicBezTo>
                <a:cubicBezTo>
                  <a:pt x="2644" y="43200"/>
                  <a:pt x="1312" y="43076"/>
                  <a:pt x="-1" y="42830"/>
                </a:cubicBezTo>
              </a:path>
              <a:path w="25580" h="43200" stroke="0" extrusionOk="0">
                <a:moveTo>
                  <a:pt x="638" y="260"/>
                </a:moveTo>
                <a:cubicBezTo>
                  <a:pt x="1743" y="86"/>
                  <a:pt x="2860" y="-1"/>
                  <a:pt x="3980" y="0"/>
                </a:cubicBezTo>
                <a:cubicBezTo>
                  <a:pt x="15909" y="0"/>
                  <a:pt x="25580" y="9670"/>
                  <a:pt x="25580" y="21600"/>
                </a:cubicBezTo>
                <a:cubicBezTo>
                  <a:pt x="25580" y="33529"/>
                  <a:pt x="15909" y="43200"/>
                  <a:pt x="3980" y="43200"/>
                </a:cubicBezTo>
                <a:cubicBezTo>
                  <a:pt x="2644" y="43200"/>
                  <a:pt x="1312" y="43076"/>
                  <a:pt x="-1" y="42830"/>
                </a:cubicBezTo>
                <a:lnTo>
                  <a:pt x="398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rc 16"/>
          <p:cNvSpPr>
            <a:spLocks noChangeAspect="1"/>
          </p:cNvSpPr>
          <p:nvPr/>
        </p:nvSpPr>
        <p:spPr bwMode="auto">
          <a:xfrm>
            <a:off x="3213100" y="2565380"/>
            <a:ext cx="119063" cy="190500"/>
          </a:xfrm>
          <a:custGeom>
            <a:avLst/>
            <a:gdLst>
              <a:gd name="T0" fmla="*/ 0 w 27328"/>
              <a:gd name="T1" fmla="*/ 110537761 h 43200"/>
              <a:gd name="T2" fmla="*/ 84506997 w 27328"/>
              <a:gd name="T3" fmla="*/ 2147483647 h 43200"/>
              <a:gd name="T4" fmla="*/ 743632989 w 27328"/>
              <a:gd name="T5" fmla="*/ 2147483647 h 43200"/>
              <a:gd name="T6" fmla="*/ 0 60000 65536"/>
              <a:gd name="T7" fmla="*/ 0 60000 65536"/>
              <a:gd name="T8" fmla="*/ 0 60000 65536"/>
              <a:gd name="T9" fmla="*/ 0 w 27328"/>
              <a:gd name="T10" fmla="*/ 0 h 43200"/>
              <a:gd name="T11" fmla="*/ 27328 w 2732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28" h="43200" fill="none" extrusionOk="0">
                <a:moveTo>
                  <a:pt x="0" y="773"/>
                </a:moveTo>
                <a:cubicBezTo>
                  <a:pt x="1866" y="260"/>
                  <a:pt x="3792" y="-1"/>
                  <a:pt x="5728" y="0"/>
                </a:cubicBezTo>
                <a:cubicBezTo>
                  <a:pt x="17657" y="0"/>
                  <a:pt x="27328" y="9670"/>
                  <a:pt x="27328" y="21600"/>
                </a:cubicBezTo>
                <a:cubicBezTo>
                  <a:pt x="27328" y="33529"/>
                  <a:pt x="17657" y="43200"/>
                  <a:pt x="5728" y="43200"/>
                </a:cubicBezTo>
                <a:cubicBezTo>
                  <a:pt x="4017" y="43200"/>
                  <a:pt x="2313" y="42996"/>
                  <a:pt x="651" y="42594"/>
                </a:cubicBezTo>
              </a:path>
              <a:path w="27328" h="43200" stroke="0" extrusionOk="0">
                <a:moveTo>
                  <a:pt x="0" y="773"/>
                </a:moveTo>
                <a:cubicBezTo>
                  <a:pt x="1866" y="260"/>
                  <a:pt x="3792" y="-1"/>
                  <a:pt x="5728" y="0"/>
                </a:cubicBezTo>
                <a:cubicBezTo>
                  <a:pt x="17657" y="0"/>
                  <a:pt x="27328" y="9670"/>
                  <a:pt x="27328" y="21600"/>
                </a:cubicBezTo>
                <a:cubicBezTo>
                  <a:pt x="27328" y="33529"/>
                  <a:pt x="17657" y="43200"/>
                  <a:pt x="5728" y="43200"/>
                </a:cubicBezTo>
                <a:cubicBezTo>
                  <a:pt x="4017" y="43200"/>
                  <a:pt x="2313" y="42996"/>
                  <a:pt x="651" y="42594"/>
                </a:cubicBezTo>
                <a:lnTo>
                  <a:pt x="5728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rc 17"/>
          <p:cNvSpPr>
            <a:spLocks noChangeAspect="1"/>
          </p:cNvSpPr>
          <p:nvPr/>
        </p:nvSpPr>
        <p:spPr bwMode="auto">
          <a:xfrm>
            <a:off x="3249613" y="2468542"/>
            <a:ext cx="211137" cy="371475"/>
          </a:xfrm>
          <a:custGeom>
            <a:avLst/>
            <a:gdLst>
              <a:gd name="T0" fmla="*/ 2147483647 w 21600"/>
              <a:gd name="T1" fmla="*/ 0 h 37792"/>
              <a:gd name="T2" fmla="*/ 2147483647 w 21600"/>
              <a:gd name="T3" fmla="*/ 2147483647 h 37792"/>
              <a:gd name="T4" fmla="*/ 0 w 21600"/>
              <a:gd name="T5" fmla="*/ 2147483647 h 37792"/>
              <a:gd name="T6" fmla="*/ 0 60000 65536"/>
              <a:gd name="T7" fmla="*/ 0 60000 65536"/>
              <a:gd name="T8" fmla="*/ 0 60000 65536"/>
              <a:gd name="T9" fmla="*/ 0 w 21600"/>
              <a:gd name="T10" fmla="*/ 0 h 37792"/>
              <a:gd name="T11" fmla="*/ 21600 w 21600"/>
              <a:gd name="T12" fmla="*/ 37792 h 377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7792" fill="none" extrusionOk="0">
                <a:moveTo>
                  <a:pt x="10096" y="0"/>
                </a:moveTo>
                <a:cubicBezTo>
                  <a:pt x="17173" y="3741"/>
                  <a:pt x="21600" y="11090"/>
                  <a:pt x="21600" y="19095"/>
                </a:cubicBezTo>
                <a:cubicBezTo>
                  <a:pt x="21600" y="26805"/>
                  <a:pt x="17489" y="33931"/>
                  <a:pt x="10815" y="37792"/>
                </a:cubicBezTo>
              </a:path>
              <a:path w="21600" h="37792" stroke="0" extrusionOk="0">
                <a:moveTo>
                  <a:pt x="10096" y="0"/>
                </a:moveTo>
                <a:cubicBezTo>
                  <a:pt x="17173" y="3741"/>
                  <a:pt x="21600" y="11090"/>
                  <a:pt x="21600" y="19095"/>
                </a:cubicBezTo>
                <a:cubicBezTo>
                  <a:pt x="21600" y="26805"/>
                  <a:pt x="17489" y="33931"/>
                  <a:pt x="10815" y="37792"/>
                </a:cubicBezTo>
                <a:lnTo>
                  <a:pt x="0" y="19095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rc 18"/>
          <p:cNvSpPr>
            <a:spLocks noChangeAspect="1"/>
          </p:cNvSpPr>
          <p:nvPr/>
        </p:nvSpPr>
        <p:spPr bwMode="auto">
          <a:xfrm>
            <a:off x="3211513" y="2509817"/>
            <a:ext cx="176212" cy="298450"/>
          </a:xfrm>
          <a:custGeom>
            <a:avLst/>
            <a:gdLst>
              <a:gd name="T0" fmla="*/ 2147483647 w 25580"/>
              <a:gd name="T1" fmla="*/ 1349043475 h 43200"/>
              <a:gd name="T2" fmla="*/ 0 w 25580"/>
              <a:gd name="T3" fmla="*/ 2147483647 h 43200"/>
              <a:gd name="T4" fmla="*/ 2147483647 w 25580"/>
              <a:gd name="T5" fmla="*/ 2147483647 h 43200"/>
              <a:gd name="T6" fmla="*/ 0 60000 65536"/>
              <a:gd name="T7" fmla="*/ 0 60000 65536"/>
              <a:gd name="T8" fmla="*/ 0 60000 65536"/>
              <a:gd name="T9" fmla="*/ 0 w 25580"/>
              <a:gd name="T10" fmla="*/ 0 h 43200"/>
              <a:gd name="T11" fmla="*/ 25580 w 2558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580" h="43200" fill="none" extrusionOk="0">
                <a:moveTo>
                  <a:pt x="638" y="260"/>
                </a:moveTo>
                <a:cubicBezTo>
                  <a:pt x="1743" y="86"/>
                  <a:pt x="2860" y="-1"/>
                  <a:pt x="3980" y="0"/>
                </a:cubicBezTo>
                <a:cubicBezTo>
                  <a:pt x="15909" y="0"/>
                  <a:pt x="25580" y="9670"/>
                  <a:pt x="25580" y="21600"/>
                </a:cubicBezTo>
                <a:cubicBezTo>
                  <a:pt x="25580" y="33529"/>
                  <a:pt x="15909" y="43200"/>
                  <a:pt x="3980" y="43200"/>
                </a:cubicBezTo>
                <a:cubicBezTo>
                  <a:pt x="2644" y="43200"/>
                  <a:pt x="1312" y="43076"/>
                  <a:pt x="-1" y="42830"/>
                </a:cubicBezTo>
              </a:path>
              <a:path w="25580" h="43200" stroke="0" extrusionOk="0">
                <a:moveTo>
                  <a:pt x="638" y="260"/>
                </a:moveTo>
                <a:cubicBezTo>
                  <a:pt x="1743" y="86"/>
                  <a:pt x="2860" y="-1"/>
                  <a:pt x="3980" y="0"/>
                </a:cubicBezTo>
                <a:cubicBezTo>
                  <a:pt x="15909" y="0"/>
                  <a:pt x="25580" y="9670"/>
                  <a:pt x="25580" y="21600"/>
                </a:cubicBezTo>
                <a:cubicBezTo>
                  <a:pt x="25580" y="33529"/>
                  <a:pt x="15909" y="43200"/>
                  <a:pt x="3980" y="43200"/>
                </a:cubicBezTo>
                <a:cubicBezTo>
                  <a:pt x="2644" y="43200"/>
                  <a:pt x="1312" y="43076"/>
                  <a:pt x="-1" y="42830"/>
                </a:cubicBezTo>
                <a:lnTo>
                  <a:pt x="398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078163" y="1368405"/>
            <a:ext cx="144462" cy="1490662"/>
            <a:chOff x="1939" y="1183"/>
            <a:chExt cx="91" cy="939"/>
          </a:xfrm>
        </p:grpSpPr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939" y="1183"/>
              <a:ext cx="59" cy="939"/>
            </a:xfrm>
            <a:prstGeom prst="rect">
              <a:avLst/>
            </a:prstGeom>
            <a:solidFill>
              <a:srgbClr val="FFFFFF">
                <a:alpha val="7215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Aspect="1" noChangeShapeType="1"/>
            </p:cNvSpPr>
            <p:nvPr/>
          </p:nvSpPr>
          <p:spPr bwMode="auto">
            <a:xfrm>
              <a:off x="2009" y="1183"/>
              <a:ext cx="1" cy="9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AutoShape 22"/>
            <p:cNvSpPr>
              <a:spLocks noChangeArrowheads="1"/>
            </p:cNvSpPr>
            <p:nvPr/>
          </p:nvSpPr>
          <p:spPr bwMode="auto">
            <a:xfrm rot="5400000">
              <a:off x="1978" y="1271"/>
              <a:ext cx="68" cy="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800 h 21600"/>
                <a:gd name="T14" fmla="*/ 17153 w 21600"/>
                <a:gd name="T15" fmla="*/ 174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 rot="5400000">
              <a:off x="1978" y="1447"/>
              <a:ext cx="68" cy="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800 h 21600"/>
                <a:gd name="T14" fmla="*/ 17153 w 21600"/>
                <a:gd name="T15" fmla="*/ 174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24"/>
            <p:cNvSpPr>
              <a:spLocks noChangeArrowheads="1"/>
            </p:cNvSpPr>
            <p:nvPr/>
          </p:nvSpPr>
          <p:spPr bwMode="auto">
            <a:xfrm rot="5400000">
              <a:off x="1978" y="1624"/>
              <a:ext cx="68" cy="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800 h 21600"/>
                <a:gd name="T14" fmla="*/ 17153 w 21600"/>
                <a:gd name="T15" fmla="*/ 174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AutoShape 25"/>
            <p:cNvSpPr>
              <a:spLocks noChangeArrowheads="1"/>
            </p:cNvSpPr>
            <p:nvPr/>
          </p:nvSpPr>
          <p:spPr bwMode="auto">
            <a:xfrm rot="5400000">
              <a:off x="1978" y="1800"/>
              <a:ext cx="68" cy="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800 h 21600"/>
                <a:gd name="T14" fmla="*/ 17153 w 21600"/>
                <a:gd name="T15" fmla="*/ 174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 rot="5400000">
              <a:off x="1978" y="1977"/>
              <a:ext cx="68" cy="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800 h 21600"/>
                <a:gd name="T14" fmla="*/ 17153 w 21600"/>
                <a:gd name="T15" fmla="*/ 174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2339975" y="1530330"/>
            <a:ext cx="690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2339975" y="2087542"/>
            <a:ext cx="690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2339975" y="2652692"/>
            <a:ext cx="690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2628900" y="1530330"/>
            <a:ext cx="14446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2628900" y="2085955"/>
            <a:ext cx="14446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2628900" y="2654280"/>
            <a:ext cx="14446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2339975" y="1812905"/>
            <a:ext cx="690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2628900" y="1812905"/>
            <a:ext cx="14446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2339975" y="2376467"/>
            <a:ext cx="690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2628900" y="2376467"/>
            <a:ext cx="144463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Freeform 37"/>
          <p:cNvSpPr>
            <a:spLocks/>
          </p:cNvSpPr>
          <p:nvPr/>
        </p:nvSpPr>
        <p:spPr bwMode="auto">
          <a:xfrm>
            <a:off x="5580063" y="1074717"/>
            <a:ext cx="382587" cy="2106613"/>
          </a:xfrm>
          <a:custGeom>
            <a:avLst/>
            <a:gdLst>
              <a:gd name="T0" fmla="*/ 2147483647 w 241"/>
              <a:gd name="T1" fmla="*/ 2147483647 h 1327"/>
              <a:gd name="T2" fmla="*/ 2147483647 w 241"/>
              <a:gd name="T3" fmla="*/ 2147483647 h 1327"/>
              <a:gd name="T4" fmla="*/ 2147483647 w 241"/>
              <a:gd name="T5" fmla="*/ 2147483647 h 1327"/>
              <a:gd name="T6" fmla="*/ 2147483647 w 241"/>
              <a:gd name="T7" fmla="*/ 2147483647 h 1327"/>
              <a:gd name="T8" fmla="*/ 2147483647 w 241"/>
              <a:gd name="T9" fmla="*/ 2147483647 h 1327"/>
              <a:gd name="T10" fmla="*/ 2147483647 w 241"/>
              <a:gd name="T11" fmla="*/ 2147483647 h 1327"/>
              <a:gd name="T12" fmla="*/ 2147483647 w 241"/>
              <a:gd name="T13" fmla="*/ 2147483647 h 1327"/>
              <a:gd name="T14" fmla="*/ 2147483647 w 241"/>
              <a:gd name="T15" fmla="*/ 2147483647 h 1327"/>
              <a:gd name="T16" fmla="*/ 2147483647 w 241"/>
              <a:gd name="T17" fmla="*/ 2147483647 h 1327"/>
              <a:gd name="T18" fmla="*/ 2147483647 w 241"/>
              <a:gd name="T19" fmla="*/ 2147483647 h 1327"/>
              <a:gd name="T20" fmla="*/ 2147483647 w 241"/>
              <a:gd name="T21" fmla="*/ 2147483647 h 1327"/>
              <a:gd name="T22" fmla="*/ 2147483647 w 241"/>
              <a:gd name="T23" fmla="*/ 2147483647 h 1327"/>
              <a:gd name="T24" fmla="*/ 2147483647 w 241"/>
              <a:gd name="T25" fmla="*/ 2147483647 h 1327"/>
              <a:gd name="T26" fmla="*/ 2147483647 w 241"/>
              <a:gd name="T27" fmla="*/ 2147483647 h 1327"/>
              <a:gd name="T28" fmla="*/ 2147483647 w 241"/>
              <a:gd name="T29" fmla="*/ 2147483647 h 1327"/>
              <a:gd name="T30" fmla="*/ 2147483647 w 241"/>
              <a:gd name="T31" fmla="*/ 2147483647 h 1327"/>
              <a:gd name="T32" fmla="*/ 2147483647 w 241"/>
              <a:gd name="T33" fmla="*/ 2147483647 h 1327"/>
              <a:gd name="T34" fmla="*/ 2147483647 w 241"/>
              <a:gd name="T35" fmla="*/ 2147483647 h 132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41"/>
              <a:gd name="T55" fmla="*/ 0 h 1327"/>
              <a:gd name="T56" fmla="*/ 241 w 241"/>
              <a:gd name="T57" fmla="*/ 1327 h 132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41" h="1327">
                <a:moveTo>
                  <a:pt x="4" y="10"/>
                </a:moveTo>
                <a:cubicBezTo>
                  <a:pt x="12" y="6"/>
                  <a:pt x="178" y="3"/>
                  <a:pt x="172" y="6"/>
                </a:cubicBezTo>
                <a:cubicBezTo>
                  <a:pt x="175" y="0"/>
                  <a:pt x="241" y="195"/>
                  <a:pt x="241" y="192"/>
                </a:cubicBezTo>
                <a:cubicBezTo>
                  <a:pt x="238" y="195"/>
                  <a:pt x="237" y="204"/>
                  <a:pt x="212" y="218"/>
                </a:cubicBezTo>
                <a:cubicBezTo>
                  <a:pt x="199" y="228"/>
                  <a:pt x="187" y="237"/>
                  <a:pt x="181" y="246"/>
                </a:cubicBezTo>
                <a:cubicBezTo>
                  <a:pt x="183" y="281"/>
                  <a:pt x="235" y="423"/>
                  <a:pt x="235" y="420"/>
                </a:cubicBezTo>
                <a:cubicBezTo>
                  <a:pt x="235" y="423"/>
                  <a:pt x="181" y="477"/>
                  <a:pt x="181" y="480"/>
                </a:cubicBezTo>
                <a:cubicBezTo>
                  <a:pt x="181" y="477"/>
                  <a:pt x="241" y="642"/>
                  <a:pt x="235" y="645"/>
                </a:cubicBezTo>
                <a:cubicBezTo>
                  <a:pt x="238" y="645"/>
                  <a:pt x="178" y="699"/>
                  <a:pt x="178" y="696"/>
                </a:cubicBezTo>
                <a:cubicBezTo>
                  <a:pt x="181" y="705"/>
                  <a:pt x="232" y="867"/>
                  <a:pt x="229" y="870"/>
                </a:cubicBezTo>
                <a:cubicBezTo>
                  <a:pt x="226" y="876"/>
                  <a:pt x="178" y="921"/>
                  <a:pt x="178" y="921"/>
                </a:cubicBezTo>
                <a:cubicBezTo>
                  <a:pt x="175" y="924"/>
                  <a:pt x="229" y="1089"/>
                  <a:pt x="229" y="1086"/>
                </a:cubicBezTo>
                <a:cubicBezTo>
                  <a:pt x="229" y="1092"/>
                  <a:pt x="163" y="1146"/>
                  <a:pt x="169" y="1146"/>
                </a:cubicBezTo>
                <a:cubicBezTo>
                  <a:pt x="169" y="1143"/>
                  <a:pt x="220" y="1320"/>
                  <a:pt x="223" y="1320"/>
                </a:cubicBezTo>
                <a:cubicBezTo>
                  <a:pt x="226" y="1326"/>
                  <a:pt x="204" y="1327"/>
                  <a:pt x="128" y="1322"/>
                </a:cubicBezTo>
                <a:cubicBezTo>
                  <a:pt x="85" y="1319"/>
                  <a:pt x="12" y="1326"/>
                  <a:pt x="8" y="1318"/>
                </a:cubicBezTo>
                <a:cubicBezTo>
                  <a:pt x="4" y="1314"/>
                  <a:pt x="0" y="635"/>
                  <a:pt x="4" y="602"/>
                </a:cubicBezTo>
                <a:cubicBezTo>
                  <a:pt x="4" y="610"/>
                  <a:pt x="12" y="6"/>
                  <a:pt x="4" y="10"/>
                </a:cubicBezTo>
                <a:close/>
              </a:path>
            </a:pathLst>
          </a:custGeom>
          <a:solidFill>
            <a:srgbClr val="FFFFFF">
              <a:alpha val="67058"/>
            </a:srgb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8"/>
          <p:cNvSpPr>
            <a:spLocks noChangeAspect="1" noChangeShapeType="1"/>
          </p:cNvSpPr>
          <p:nvPr/>
        </p:nvSpPr>
        <p:spPr bwMode="auto">
          <a:xfrm>
            <a:off x="5916613" y="1597005"/>
            <a:ext cx="12239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 flipH="1">
            <a:off x="6262688" y="1597005"/>
            <a:ext cx="204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3" name="Line 40"/>
          <p:cNvSpPr>
            <a:spLocks noChangeAspect="1" noChangeShapeType="1"/>
          </p:cNvSpPr>
          <p:nvPr/>
        </p:nvSpPr>
        <p:spPr bwMode="auto">
          <a:xfrm flipV="1">
            <a:off x="5902325" y="1409680"/>
            <a:ext cx="830263" cy="190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1"/>
          <p:cNvSpPr>
            <a:spLocks noChangeAspect="1" noChangeShapeType="1"/>
          </p:cNvSpPr>
          <p:nvPr/>
        </p:nvSpPr>
        <p:spPr bwMode="auto">
          <a:xfrm rot="20863627" flipV="1">
            <a:off x="6329363" y="1335067"/>
            <a:ext cx="144462" cy="3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 rot="-1560000">
            <a:off x="5845175" y="1314430"/>
            <a:ext cx="127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3"/>
          <p:cNvSpPr>
            <a:spLocks noChangeAspect="1" noChangeShapeType="1"/>
          </p:cNvSpPr>
          <p:nvPr/>
        </p:nvSpPr>
        <p:spPr bwMode="auto">
          <a:xfrm>
            <a:off x="5911850" y="1954192"/>
            <a:ext cx="1223963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 flipH="1">
            <a:off x="6272213" y="1954192"/>
            <a:ext cx="204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8" name="Line 45"/>
          <p:cNvSpPr>
            <a:spLocks noChangeAspect="1" noChangeShapeType="1"/>
          </p:cNvSpPr>
          <p:nvPr/>
        </p:nvSpPr>
        <p:spPr bwMode="auto">
          <a:xfrm flipV="1">
            <a:off x="5911850" y="1766867"/>
            <a:ext cx="830263" cy="190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6"/>
          <p:cNvSpPr>
            <a:spLocks noChangeAspect="1" noChangeShapeType="1"/>
          </p:cNvSpPr>
          <p:nvPr/>
        </p:nvSpPr>
        <p:spPr bwMode="auto">
          <a:xfrm rot="20863627" flipV="1">
            <a:off x="6348413" y="1687492"/>
            <a:ext cx="144462" cy="3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 rot="-1560000">
            <a:off x="5849938" y="1676380"/>
            <a:ext cx="12779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Aspect="1" noChangeShapeType="1"/>
          </p:cNvSpPr>
          <p:nvPr/>
        </p:nvSpPr>
        <p:spPr bwMode="auto">
          <a:xfrm>
            <a:off x="5907088" y="2314555"/>
            <a:ext cx="12239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 flipH="1">
            <a:off x="6267450" y="2314555"/>
            <a:ext cx="204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Aspect="1" noChangeShapeType="1"/>
          </p:cNvSpPr>
          <p:nvPr/>
        </p:nvSpPr>
        <p:spPr bwMode="auto">
          <a:xfrm flipV="1">
            <a:off x="5907088" y="2127230"/>
            <a:ext cx="830262" cy="190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Line 51"/>
          <p:cNvSpPr>
            <a:spLocks noChangeAspect="1" noChangeShapeType="1"/>
          </p:cNvSpPr>
          <p:nvPr/>
        </p:nvSpPr>
        <p:spPr bwMode="auto">
          <a:xfrm rot="20863627" flipV="1">
            <a:off x="6343650" y="2047855"/>
            <a:ext cx="144463" cy="36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 rot="-1560000">
            <a:off x="5845175" y="2036742"/>
            <a:ext cx="127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53"/>
          <p:cNvSpPr>
            <a:spLocks noChangeAspect="1" noChangeShapeType="1"/>
          </p:cNvSpPr>
          <p:nvPr/>
        </p:nvSpPr>
        <p:spPr bwMode="auto">
          <a:xfrm>
            <a:off x="5902325" y="2662217"/>
            <a:ext cx="1223963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Line 54"/>
          <p:cNvSpPr>
            <a:spLocks noChangeShapeType="1"/>
          </p:cNvSpPr>
          <p:nvPr/>
        </p:nvSpPr>
        <p:spPr bwMode="auto">
          <a:xfrm flipH="1">
            <a:off x="6262688" y="2662217"/>
            <a:ext cx="204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58" name="Line 55"/>
          <p:cNvSpPr>
            <a:spLocks noChangeAspect="1" noChangeShapeType="1"/>
          </p:cNvSpPr>
          <p:nvPr/>
        </p:nvSpPr>
        <p:spPr bwMode="auto">
          <a:xfrm flipV="1">
            <a:off x="5902325" y="2474892"/>
            <a:ext cx="830263" cy="190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Line 56"/>
          <p:cNvSpPr>
            <a:spLocks noChangeAspect="1" noChangeShapeType="1"/>
          </p:cNvSpPr>
          <p:nvPr/>
        </p:nvSpPr>
        <p:spPr bwMode="auto">
          <a:xfrm rot="20863627" flipV="1">
            <a:off x="6338888" y="2395517"/>
            <a:ext cx="144462" cy="3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" name="Line 57"/>
          <p:cNvSpPr>
            <a:spLocks noChangeShapeType="1"/>
          </p:cNvSpPr>
          <p:nvPr/>
        </p:nvSpPr>
        <p:spPr bwMode="auto">
          <a:xfrm rot="-1560000">
            <a:off x="5840413" y="2384405"/>
            <a:ext cx="12779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6588125" y="4276705"/>
            <a:ext cx="219075" cy="2198687"/>
            <a:chOff x="4150" y="2589"/>
            <a:chExt cx="138" cy="1385"/>
          </a:xfrm>
        </p:grpSpPr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150" y="2589"/>
              <a:ext cx="119" cy="1385"/>
            </a:xfrm>
            <a:prstGeom prst="rect">
              <a:avLst/>
            </a:prstGeom>
            <a:solidFill>
              <a:srgbClr val="00B0F0">
                <a:alpha val="72000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>
              <a:off x="4271" y="2592"/>
              <a:ext cx="0" cy="137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AutoShape 62"/>
            <p:cNvSpPr>
              <a:spLocks noChangeArrowheads="1"/>
            </p:cNvSpPr>
            <p:nvPr/>
          </p:nvSpPr>
          <p:spPr bwMode="auto">
            <a:xfrm rot="5400000">
              <a:off x="4203" y="2737"/>
              <a:ext cx="136" cy="3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447 h 21600"/>
                <a:gd name="T14" fmla="*/ 17153 w 21600"/>
                <a:gd name="T15" fmla="*/ 171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AutoShape 63"/>
            <p:cNvSpPr>
              <a:spLocks noChangeArrowheads="1"/>
            </p:cNvSpPr>
            <p:nvPr/>
          </p:nvSpPr>
          <p:spPr bwMode="auto">
            <a:xfrm rot="5400000">
              <a:off x="4203" y="3091"/>
              <a:ext cx="136" cy="3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447 h 21600"/>
                <a:gd name="T14" fmla="*/ 17153 w 21600"/>
                <a:gd name="T15" fmla="*/ 171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AutoShape 64"/>
            <p:cNvSpPr>
              <a:spLocks noChangeArrowheads="1"/>
            </p:cNvSpPr>
            <p:nvPr/>
          </p:nvSpPr>
          <p:spPr bwMode="auto">
            <a:xfrm rot="5400000">
              <a:off x="4203" y="3447"/>
              <a:ext cx="136" cy="3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447 h 21600"/>
                <a:gd name="T14" fmla="*/ 17153 w 21600"/>
                <a:gd name="T15" fmla="*/ 171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AutoShape 65"/>
            <p:cNvSpPr>
              <a:spLocks noChangeArrowheads="1"/>
            </p:cNvSpPr>
            <p:nvPr/>
          </p:nvSpPr>
          <p:spPr bwMode="auto">
            <a:xfrm rot="5400000">
              <a:off x="4203" y="3802"/>
              <a:ext cx="136" cy="3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447 h 21600"/>
                <a:gd name="T14" fmla="*/ 17153 w 21600"/>
                <a:gd name="T15" fmla="*/ 171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" name="Line 66"/>
          <p:cNvSpPr>
            <a:spLocks noChangeShapeType="1"/>
          </p:cNvSpPr>
          <p:nvPr/>
        </p:nvSpPr>
        <p:spPr bwMode="auto">
          <a:xfrm>
            <a:off x="7310438" y="4183042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Line 67"/>
          <p:cNvSpPr>
            <a:spLocks noChangeShapeType="1"/>
          </p:cNvSpPr>
          <p:nvPr/>
        </p:nvSpPr>
        <p:spPr bwMode="auto">
          <a:xfrm flipV="1">
            <a:off x="7319963" y="4614842"/>
            <a:ext cx="0" cy="252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" name="Object 68"/>
          <p:cNvGraphicFramePr>
            <a:graphicFrameLocks noChangeAspect="1"/>
          </p:cNvGraphicFramePr>
          <p:nvPr/>
        </p:nvGraphicFramePr>
        <p:xfrm>
          <a:off x="7575549" y="4379926"/>
          <a:ext cx="225426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2"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0" name="Object 6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5549" y="4379926"/>
                        <a:ext cx="225426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69"/>
          <p:cNvGraphicFramePr>
            <a:graphicFrameLocks noChangeAspect="1"/>
          </p:cNvGraphicFramePr>
          <p:nvPr/>
        </p:nvGraphicFramePr>
        <p:xfrm>
          <a:off x="7564438" y="5183202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3" name="Equation" r:id="rId5" imgW="126720" imgH="177480" progId="Equation.DSMT4">
                  <p:embed/>
                </p:oleObj>
              </mc:Choice>
              <mc:Fallback>
                <p:oleObj name="Equation" r:id="rId5" imgW="126720" imgH="177480" progId="Equation.DSMT4">
                  <p:embed/>
                  <p:pic>
                    <p:nvPicPr>
                      <p:cNvPr id="0" name="Object 6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4438" y="5183202"/>
                        <a:ext cx="228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70"/>
          <p:cNvGraphicFramePr>
            <a:graphicFrameLocks/>
          </p:cNvGraphicFramePr>
          <p:nvPr/>
        </p:nvGraphicFramePr>
        <p:xfrm>
          <a:off x="2724139" y="4603750"/>
          <a:ext cx="13620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4" name="Equation" r:id="rId7" imgW="672840" imgH="177480" progId="Equation.DSMT4">
                  <p:embed/>
                </p:oleObj>
              </mc:Choice>
              <mc:Fallback>
                <p:oleObj name="Equation" r:id="rId7" imgW="672840" imgH="177480" progId="Equation.DSMT4">
                  <p:embed/>
                  <p:pic>
                    <p:nvPicPr>
                      <p:cNvPr id="0" name="Object 7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39" y="4603750"/>
                        <a:ext cx="13620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71"/>
          <p:cNvSpPr txBox="1">
            <a:spLocks noChangeArrowheads="1"/>
          </p:cNvSpPr>
          <p:nvPr/>
        </p:nvSpPr>
        <p:spPr bwMode="auto">
          <a:xfrm>
            <a:off x="1182692" y="6022955"/>
            <a:ext cx="4032250" cy="556179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5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数为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en-US" altLang="zh-CN" sz="2400" b="1" i="1" dirty="0">
                <a:latin typeface="楷体" pitchFamily="49" charset="-122"/>
                <a:ea typeface="楷体" pitchFamily="49" charset="-122"/>
              </a:rPr>
              <a:t>,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总缝数</a:t>
            </a:r>
          </a:p>
        </p:txBody>
      </p:sp>
      <p:graphicFrame>
        <p:nvGraphicFramePr>
          <p:cNvPr id="75" name="Object 72"/>
          <p:cNvGraphicFramePr>
            <a:graphicFrameLocks/>
          </p:cNvGraphicFramePr>
          <p:nvPr/>
        </p:nvGraphicFramePr>
        <p:xfrm>
          <a:off x="3581395" y="6143644"/>
          <a:ext cx="12207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5" name="Equation" r:id="rId9" imgW="609480" imgH="177480" progId="Equation.DSMT4">
                  <p:embed/>
                </p:oleObj>
              </mc:Choice>
              <mc:Fallback>
                <p:oleObj name="Equation" r:id="rId9" imgW="609480" imgH="177480" progId="Equation.DSMT4">
                  <p:embed/>
                  <p:pic>
                    <p:nvPicPr>
                      <p:cNvPr id="0" name="Object 7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395" y="6143644"/>
                        <a:ext cx="1220788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73"/>
          <p:cNvSpPr txBox="1">
            <a:spLocks noChangeArrowheads="1"/>
          </p:cNvSpPr>
          <p:nvPr/>
        </p:nvSpPr>
        <p:spPr bwMode="auto">
          <a:xfrm>
            <a:off x="936630" y="4532292"/>
            <a:ext cx="2132012" cy="463846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buSzPct val="80000"/>
              <a:buFont typeface="Wingdings" pitchFamily="2" charset="2"/>
              <a:buChar char="u"/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光栅常数</a:t>
            </a:r>
          </a:p>
        </p:txBody>
      </p:sp>
      <p:sp>
        <p:nvSpPr>
          <p:cNvPr id="77" name="Text Box 74"/>
          <p:cNvSpPr txBox="1">
            <a:spLocks noChangeArrowheads="1"/>
          </p:cNvSpPr>
          <p:nvPr/>
        </p:nvSpPr>
        <p:spPr bwMode="auto">
          <a:xfrm>
            <a:off x="949330" y="5106967"/>
            <a:ext cx="2132012" cy="463846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buSzPct val="80000"/>
              <a:buFont typeface="Wingdings" pitchFamily="2" charset="2"/>
              <a:buChar char="u"/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总缝数</a:t>
            </a: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1158880" y="5619730"/>
            <a:ext cx="26645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光栅宽度为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en-GB" altLang="zh-CN" sz="2400" b="1" dirty="0">
                <a:latin typeface="楷体" pitchFamily="49" charset="-122"/>
                <a:ea typeface="楷体" pitchFamily="49" charset="-122"/>
              </a:rPr>
              <a:t>mm,</a:t>
            </a:r>
            <a:endParaRPr kumimoji="1"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3702055" y="561973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每毫米缝</a:t>
            </a:r>
          </a:p>
        </p:txBody>
      </p:sp>
      <p:sp>
        <p:nvSpPr>
          <p:cNvPr id="80" name="Rectangle 77"/>
          <p:cNvSpPr>
            <a:spLocks noChangeArrowheads="1"/>
          </p:cNvSpPr>
          <p:nvPr/>
        </p:nvSpPr>
        <p:spPr bwMode="auto">
          <a:xfrm>
            <a:off x="555615" y="3956030"/>
            <a:ext cx="2516187" cy="463846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1)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衍射光栅参数</a:t>
            </a:r>
          </a:p>
        </p:txBody>
      </p:sp>
      <p:sp>
        <p:nvSpPr>
          <p:cNvPr id="81" name="Line 78"/>
          <p:cNvSpPr>
            <a:spLocks noChangeShapeType="1"/>
          </p:cNvSpPr>
          <p:nvPr/>
        </p:nvSpPr>
        <p:spPr bwMode="auto">
          <a:xfrm>
            <a:off x="7329488" y="5154592"/>
            <a:ext cx="0" cy="468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Line 79"/>
          <p:cNvSpPr>
            <a:spLocks noChangeAspect="1" noChangeShapeType="1"/>
          </p:cNvSpPr>
          <p:nvPr/>
        </p:nvSpPr>
        <p:spPr bwMode="auto">
          <a:xfrm>
            <a:off x="6748463" y="5154592"/>
            <a:ext cx="6921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" name="Line 80"/>
          <p:cNvSpPr>
            <a:spLocks noChangeAspect="1" noChangeShapeType="1"/>
          </p:cNvSpPr>
          <p:nvPr/>
        </p:nvSpPr>
        <p:spPr bwMode="auto">
          <a:xfrm>
            <a:off x="6750050" y="5611792"/>
            <a:ext cx="6921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Line 81"/>
          <p:cNvSpPr>
            <a:spLocks noChangeAspect="1" noChangeShapeType="1"/>
          </p:cNvSpPr>
          <p:nvPr/>
        </p:nvSpPr>
        <p:spPr bwMode="auto">
          <a:xfrm>
            <a:off x="6745288" y="4476730"/>
            <a:ext cx="6921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Line 82"/>
          <p:cNvSpPr>
            <a:spLocks noChangeAspect="1" noChangeShapeType="1"/>
          </p:cNvSpPr>
          <p:nvPr/>
        </p:nvSpPr>
        <p:spPr bwMode="auto">
          <a:xfrm>
            <a:off x="6751638" y="4605317"/>
            <a:ext cx="6921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500034" y="571480"/>
            <a:ext cx="45291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华文楷体" pitchFamily="2" charset="-122"/>
                <a:ea typeface="华文楷体" pitchFamily="2" charset="-122"/>
              </a:rPr>
              <a:t>2.</a:t>
            </a:r>
            <a:r>
              <a:rPr kumimoji="1" lang="zh-CN" altLang="en-US" sz="2400" b="1" dirty="0">
                <a:latin typeface="华文楷体" pitchFamily="2" charset="-122"/>
                <a:ea typeface="华文楷体" pitchFamily="2" charset="-122"/>
              </a:rPr>
              <a:t>衍射光栅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 autoUpdateAnimBg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9" grpId="0" animBg="1"/>
      <p:bldP spid="70" grpId="0" animBg="1"/>
      <p:bldP spid="74" grpId="0" build="p" autoUpdateAnimBg="0"/>
      <p:bldP spid="76" grpId="0" build="p" autoUpdateAnimBg="0"/>
      <p:bldP spid="77" grpId="0" build="p" autoUpdateAnimBg="0"/>
      <p:bldP spid="78" grpId="0"/>
      <p:bldP spid="79" grpId="0"/>
      <p:bldP spid="80" grpId="0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5803" y="428604"/>
            <a:ext cx="45291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2)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光栅方程</a:t>
            </a:r>
          </a:p>
        </p:txBody>
      </p:sp>
      <p:sp>
        <p:nvSpPr>
          <p:cNvPr id="5" name="Arc 2"/>
          <p:cNvSpPr>
            <a:spLocks/>
          </p:cNvSpPr>
          <p:nvPr/>
        </p:nvSpPr>
        <p:spPr bwMode="auto">
          <a:xfrm rot="1696153">
            <a:off x="3148013" y="2074845"/>
            <a:ext cx="104775" cy="234950"/>
          </a:xfrm>
          <a:custGeom>
            <a:avLst/>
            <a:gdLst>
              <a:gd name="T0" fmla="*/ 0 w 19216"/>
              <a:gd name="T1" fmla="*/ 0 h 21600"/>
              <a:gd name="T2" fmla="*/ 2147483647 w 19216"/>
              <a:gd name="T3" fmla="*/ 2147483647 h 21600"/>
              <a:gd name="T4" fmla="*/ 0 w 19216"/>
              <a:gd name="T5" fmla="*/ 2147483647 h 21600"/>
              <a:gd name="T6" fmla="*/ 0 60000 65536"/>
              <a:gd name="T7" fmla="*/ 0 60000 65536"/>
              <a:gd name="T8" fmla="*/ 0 60000 65536"/>
              <a:gd name="T9" fmla="*/ 0 w 19216"/>
              <a:gd name="T10" fmla="*/ 0 h 21600"/>
              <a:gd name="T11" fmla="*/ 19216 w 1921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16" h="21600" fill="none" extrusionOk="0">
                <a:moveTo>
                  <a:pt x="-1" y="0"/>
                </a:moveTo>
                <a:cubicBezTo>
                  <a:pt x="8098" y="0"/>
                  <a:pt x="15516" y="4530"/>
                  <a:pt x="19215" y="11735"/>
                </a:cubicBezTo>
              </a:path>
              <a:path w="19216" h="21600" stroke="0" extrusionOk="0">
                <a:moveTo>
                  <a:pt x="-1" y="0"/>
                </a:moveTo>
                <a:cubicBezTo>
                  <a:pt x="8098" y="0"/>
                  <a:pt x="15516" y="4530"/>
                  <a:pt x="19215" y="11735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rot="21540000" flipV="1">
            <a:off x="3987800" y="1697020"/>
            <a:ext cx="1944688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968750" y="1614470"/>
            <a:ext cx="1944688" cy="7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5"/>
          <p:cNvSpPr>
            <a:spLocks noChangeAspect="1" noChangeShapeType="1"/>
          </p:cNvSpPr>
          <p:nvPr/>
        </p:nvSpPr>
        <p:spPr bwMode="auto">
          <a:xfrm rot="-60000">
            <a:off x="3925888" y="1303320"/>
            <a:ext cx="2016125" cy="388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586038" y="2224070"/>
            <a:ext cx="33543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876425" y="1657333"/>
            <a:ext cx="690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876425" y="2214545"/>
            <a:ext cx="690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1876425" y="2779695"/>
            <a:ext cx="690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2066925" y="1657333"/>
            <a:ext cx="179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066925" y="2212958"/>
            <a:ext cx="179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2066925" y="2781283"/>
            <a:ext cx="179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1876425" y="1939908"/>
            <a:ext cx="690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066925" y="1939908"/>
            <a:ext cx="179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876425" y="2503470"/>
            <a:ext cx="690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2066925" y="2503470"/>
            <a:ext cx="179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5945188" y="1144570"/>
            <a:ext cx="0" cy="2241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22" name="Object 19"/>
          <p:cNvGraphicFramePr>
            <a:graphicFrameLocks noChangeAspect="1"/>
          </p:cNvGraphicFramePr>
          <p:nvPr/>
        </p:nvGraphicFramePr>
        <p:xfrm>
          <a:off x="4816453" y="2931772"/>
          <a:ext cx="2476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5" name="Equation" r:id="rId3" imgW="152280" imgH="203040" progId="Equation.DSMT4">
                  <p:embed/>
                </p:oleObj>
              </mc:Choice>
              <mc:Fallback>
                <p:oleObj name="Equation" r:id="rId3" imgW="15228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53" y="2931772"/>
                        <a:ext cx="24765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3887788" y="3259120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3887788" y="293527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3779838" y="1217595"/>
            <a:ext cx="215900" cy="2016125"/>
          </a:xfrm>
          <a:prstGeom prst="ellipse">
            <a:avLst/>
          </a:prstGeom>
          <a:gradFill rotWithShape="1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>
                  <a:alpha val="63000"/>
                </a:srgbClr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557463" y="1495408"/>
            <a:ext cx="128587" cy="1498600"/>
            <a:chOff x="1338" y="1117"/>
            <a:chExt cx="81" cy="944"/>
          </a:xfrm>
        </p:grpSpPr>
        <p:sp>
          <p:nvSpPr>
            <p:cNvPr id="27" name="Rectangle 24"/>
            <p:cNvSpPr>
              <a:spLocks noChangeAspect="1" noChangeArrowheads="1"/>
            </p:cNvSpPr>
            <p:nvPr/>
          </p:nvSpPr>
          <p:spPr bwMode="auto">
            <a:xfrm>
              <a:off x="1338" y="1117"/>
              <a:ext cx="59" cy="944"/>
            </a:xfrm>
            <a:prstGeom prst="rect">
              <a:avLst/>
            </a:prstGeom>
            <a:solidFill>
              <a:srgbClr val="00B0F0">
                <a:alpha val="72000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5"/>
            <p:cNvSpPr>
              <a:spLocks noChangeAspect="1" noChangeShapeType="1"/>
            </p:cNvSpPr>
            <p:nvPr/>
          </p:nvSpPr>
          <p:spPr bwMode="auto">
            <a:xfrm>
              <a:off x="1398" y="1122"/>
              <a:ext cx="1" cy="9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 rot="5400000">
              <a:off x="1367" y="1205"/>
              <a:ext cx="68" cy="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800 h 21600"/>
                <a:gd name="T14" fmla="*/ 17153 w 21600"/>
                <a:gd name="T15" fmla="*/ 174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AutoShape 27"/>
            <p:cNvSpPr>
              <a:spLocks noChangeArrowheads="1"/>
            </p:cNvSpPr>
            <p:nvPr/>
          </p:nvSpPr>
          <p:spPr bwMode="auto">
            <a:xfrm rot="5400000">
              <a:off x="1367" y="1381"/>
              <a:ext cx="68" cy="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800 h 21600"/>
                <a:gd name="T14" fmla="*/ 17153 w 21600"/>
                <a:gd name="T15" fmla="*/ 174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AutoShape 28"/>
            <p:cNvSpPr>
              <a:spLocks noChangeArrowheads="1"/>
            </p:cNvSpPr>
            <p:nvPr/>
          </p:nvSpPr>
          <p:spPr bwMode="auto">
            <a:xfrm rot="5400000">
              <a:off x="1367" y="1558"/>
              <a:ext cx="68" cy="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800 h 21600"/>
                <a:gd name="T14" fmla="*/ 17153 w 21600"/>
                <a:gd name="T15" fmla="*/ 174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 rot="5400000">
              <a:off x="1367" y="1734"/>
              <a:ext cx="68" cy="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800 h 21600"/>
                <a:gd name="T14" fmla="*/ 17153 w 21600"/>
                <a:gd name="T15" fmla="*/ 174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AutoShape 30"/>
            <p:cNvSpPr>
              <a:spLocks noChangeArrowheads="1"/>
            </p:cNvSpPr>
            <p:nvPr/>
          </p:nvSpPr>
          <p:spPr bwMode="auto">
            <a:xfrm rot="5400000">
              <a:off x="1367" y="1911"/>
              <a:ext cx="68" cy="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800 h 21600"/>
                <a:gd name="T14" fmla="*/ 17153 w 21600"/>
                <a:gd name="T15" fmla="*/ 174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" name="Line 31"/>
          <p:cNvSpPr>
            <a:spLocks noChangeAspect="1" noChangeShapeType="1"/>
          </p:cNvSpPr>
          <p:nvPr/>
        </p:nvSpPr>
        <p:spPr bwMode="auto">
          <a:xfrm rot="180000" flipV="1">
            <a:off x="2628900" y="1292208"/>
            <a:ext cx="1201738" cy="382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rot="-900000">
            <a:off x="3087688" y="1496995"/>
            <a:ext cx="179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3"/>
          <p:cNvSpPr>
            <a:spLocks noChangeAspect="1" noChangeShapeType="1"/>
          </p:cNvSpPr>
          <p:nvPr/>
        </p:nvSpPr>
        <p:spPr bwMode="auto">
          <a:xfrm rot="180000" flipV="1">
            <a:off x="2627313" y="1597008"/>
            <a:ext cx="1166812" cy="371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rot="-840000">
            <a:off x="3087688" y="1792270"/>
            <a:ext cx="179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Line 35"/>
          <p:cNvSpPr>
            <a:spLocks noChangeAspect="1" noChangeShapeType="1"/>
          </p:cNvSpPr>
          <p:nvPr/>
        </p:nvSpPr>
        <p:spPr bwMode="auto">
          <a:xfrm rot="180000" flipV="1">
            <a:off x="2632075" y="1887520"/>
            <a:ext cx="1141413" cy="3635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 rot="-900000">
            <a:off x="3087688" y="2071670"/>
            <a:ext cx="179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7"/>
          <p:cNvSpPr>
            <a:spLocks noChangeAspect="1" noChangeShapeType="1"/>
          </p:cNvSpPr>
          <p:nvPr/>
        </p:nvSpPr>
        <p:spPr bwMode="auto">
          <a:xfrm rot="180000" flipV="1">
            <a:off x="2628900" y="2168508"/>
            <a:ext cx="1141413" cy="3635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rot="-900000">
            <a:off x="3084513" y="2357420"/>
            <a:ext cx="179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39"/>
          <p:cNvSpPr>
            <a:spLocks noChangeAspect="1" noChangeShapeType="1"/>
          </p:cNvSpPr>
          <p:nvPr/>
        </p:nvSpPr>
        <p:spPr bwMode="auto">
          <a:xfrm rot="180000" flipV="1">
            <a:off x="2627313" y="2443145"/>
            <a:ext cx="1150937" cy="366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rot="-900000">
            <a:off x="3084513" y="2630470"/>
            <a:ext cx="179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1"/>
          <p:cNvSpPr>
            <a:spLocks noChangeAspect="1" noChangeShapeType="1"/>
          </p:cNvSpPr>
          <p:nvPr/>
        </p:nvSpPr>
        <p:spPr bwMode="auto">
          <a:xfrm rot="180000" flipV="1">
            <a:off x="3651250" y="1625583"/>
            <a:ext cx="2281238" cy="7270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45" name="Object 42"/>
          <p:cNvGraphicFramePr>
            <a:graphicFrameLocks noChangeAspect="1"/>
          </p:cNvGraphicFramePr>
          <p:nvPr/>
        </p:nvGraphicFramePr>
        <p:xfrm>
          <a:off x="6010253" y="1561758"/>
          <a:ext cx="247650" cy="263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6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253" y="1561758"/>
                        <a:ext cx="247650" cy="2635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Line 43"/>
          <p:cNvSpPr>
            <a:spLocks noChangeAspect="1" noChangeShapeType="1"/>
          </p:cNvSpPr>
          <p:nvPr/>
        </p:nvSpPr>
        <p:spPr bwMode="auto">
          <a:xfrm rot="-120000">
            <a:off x="4586288" y="1433495"/>
            <a:ext cx="180975" cy="3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4"/>
          <p:cNvSpPr>
            <a:spLocks noChangeAspect="1" noChangeShapeType="1"/>
          </p:cNvSpPr>
          <p:nvPr/>
        </p:nvSpPr>
        <p:spPr bwMode="auto">
          <a:xfrm rot="120000">
            <a:off x="4572000" y="1638283"/>
            <a:ext cx="18097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 rot="21540000" flipV="1">
            <a:off x="3978275" y="1706545"/>
            <a:ext cx="1944688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6"/>
          <p:cNvSpPr>
            <a:spLocks noChangeAspect="1" noChangeShapeType="1"/>
          </p:cNvSpPr>
          <p:nvPr/>
        </p:nvSpPr>
        <p:spPr bwMode="auto">
          <a:xfrm rot="-300000">
            <a:off x="4573588" y="1801795"/>
            <a:ext cx="1809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Line 47"/>
          <p:cNvSpPr>
            <a:spLocks noChangeAspect="1" noChangeShapeType="1"/>
          </p:cNvSpPr>
          <p:nvPr/>
        </p:nvSpPr>
        <p:spPr bwMode="auto">
          <a:xfrm flipV="1">
            <a:off x="4635500" y="1951020"/>
            <a:ext cx="144463" cy="3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 rot="21540000" flipV="1">
            <a:off x="3978275" y="1711308"/>
            <a:ext cx="1944688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Aspect="1" noChangeShapeType="1"/>
          </p:cNvSpPr>
          <p:nvPr/>
        </p:nvSpPr>
        <p:spPr bwMode="auto">
          <a:xfrm rot="21420000" flipV="1">
            <a:off x="4679950" y="2120883"/>
            <a:ext cx="150813" cy="49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Rectangle 50"/>
          <p:cNvSpPr>
            <a:spLocks noChangeArrowheads="1"/>
          </p:cNvSpPr>
          <p:nvPr/>
        </p:nvSpPr>
        <p:spPr bwMode="auto">
          <a:xfrm>
            <a:off x="5862638" y="1289033"/>
            <a:ext cx="419100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just"/>
            <a:r>
              <a:rPr kumimoji="1" lang="en-US" altLang="zh-CN" sz="4800" dirty="0">
                <a:solidFill>
                  <a:srgbClr val="FF0000"/>
                </a:solidFill>
              </a:rPr>
              <a:t>·</a:t>
            </a:r>
          </a:p>
        </p:txBody>
      </p:sp>
      <p:graphicFrame>
        <p:nvGraphicFramePr>
          <p:cNvPr id="54" name="Object 51"/>
          <p:cNvGraphicFramePr>
            <a:graphicFrameLocks noChangeAspect="1"/>
          </p:cNvGraphicFramePr>
          <p:nvPr/>
        </p:nvGraphicFramePr>
        <p:xfrm>
          <a:off x="3321050" y="1985963"/>
          <a:ext cx="204788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7" name="Equation" r:id="rId7" imgW="126720" imgH="177480" progId="Equation.DSMT4">
                  <p:embed/>
                </p:oleObj>
              </mc:Choice>
              <mc:Fallback>
                <p:oleObj name="Equation" r:id="rId7" imgW="126720" imgH="17748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1985963"/>
                        <a:ext cx="204788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60"/>
          <p:cNvSpPr>
            <a:spLocks noChangeArrowheads="1"/>
          </p:cNvSpPr>
          <p:nvPr/>
        </p:nvSpPr>
        <p:spPr bwMode="auto">
          <a:xfrm>
            <a:off x="1068406" y="3726820"/>
            <a:ext cx="1574768" cy="463846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光栅方程</a:t>
            </a:r>
          </a:p>
        </p:txBody>
      </p:sp>
      <p:sp>
        <p:nvSpPr>
          <p:cNvPr id="56" name="Line 61"/>
          <p:cNvSpPr>
            <a:spLocks noChangeShapeType="1"/>
          </p:cNvSpPr>
          <p:nvPr/>
        </p:nvSpPr>
        <p:spPr bwMode="auto">
          <a:xfrm>
            <a:off x="1917700" y="2503470"/>
            <a:ext cx="0" cy="269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" name="Object 62"/>
          <p:cNvGraphicFramePr>
            <a:graphicFrameLocks noChangeAspect="1"/>
          </p:cNvGraphicFramePr>
          <p:nvPr/>
        </p:nvGraphicFramePr>
        <p:xfrm>
          <a:off x="1643042" y="2476154"/>
          <a:ext cx="225424" cy="282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8" name="Equation" r:id="rId9" imgW="139680" imgH="177480" progId="Equation.DSMT4">
                  <p:embed/>
                </p:oleObj>
              </mc:Choice>
              <mc:Fallback>
                <p:oleObj name="Equation" r:id="rId9" imgW="139680" imgH="17748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2476154"/>
                        <a:ext cx="225424" cy="282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63"/>
          <p:cNvSpPr txBox="1">
            <a:spLocks noChangeArrowheads="1"/>
          </p:cNvSpPr>
          <p:nvPr/>
        </p:nvSpPr>
        <p:spPr bwMode="auto">
          <a:xfrm>
            <a:off x="1836738" y="114457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λ</a:t>
            </a:r>
          </a:p>
        </p:txBody>
      </p:sp>
      <p:graphicFrame>
        <p:nvGraphicFramePr>
          <p:cNvPr id="59" name="Object 64"/>
          <p:cNvGraphicFramePr>
            <a:graphicFrameLocks noChangeAspect="1"/>
          </p:cNvGraphicFramePr>
          <p:nvPr/>
        </p:nvGraphicFramePr>
        <p:xfrm>
          <a:off x="2997200" y="3013075"/>
          <a:ext cx="760413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9" name="Equation" r:id="rId11" imgW="495000" imgH="177480" progId="Equation.DSMT4">
                  <p:embed/>
                </p:oleObj>
              </mc:Choice>
              <mc:Fallback>
                <p:oleObj name="Equation" r:id="rId11" imgW="495000" imgH="17748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3013075"/>
                        <a:ext cx="760413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Line 65"/>
          <p:cNvSpPr>
            <a:spLocks noChangeAspect="1" noChangeShapeType="1"/>
          </p:cNvSpPr>
          <p:nvPr/>
        </p:nvSpPr>
        <p:spPr bwMode="auto">
          <a:xfrm rot="-120000">
            <a:off x="2625725" y="2779695"/>
            <a:ext cx="136525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" name="Line 66"/>
          <p:cNvSpPr>
            <a:spLocks noChangeShapeType="1"/>
          </p:cNvSpPr>
          <p:nvPr/>
        </p:nvSpPr>
        <p:spPr bwMode="auto">
          <a:xfrm rot="780000" flipH="1">
            <a:off x="2844800" y="3151170"/>
            <a:ext cx="144463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Line 67"/>
          <p:cNvSpPr>
            <a:spLocks noChangeAspect="1" noChangeShapeType="1"/>
          </p:cNvSpPr>
          <p:nvPr/>
        </p:nvSpPr>
        <p:spPr bwMode="auto">
          <a:xfrm rot="120000" flipH="1">
            <a:off x="2589213" y="3257533"/>
            <a:ext cx="157162" cy="65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med"/>
            <a:tailEnd type="non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Line 68"/>
          <p:cNvSpPr>
            <a:spLocks noChangeShapeType="1"/>
          </p:cNvSpPr>
          <p:nvPr/>
        </p:nvSpPr>
        <p:spPr bwMode="auto">
          <a:xfrm rot="180000">
            <a:off x="2606675" y="2508233"/>
            <a:ext cx="274638" cy="773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9"/>
          <p:cNvSpPr>
            <a:spLocks noChangeAspect="1" noChangeShapeType="1"/>
          </p:cNvSpPr>
          <p:nvPr/>
        </p:nvSpPr>
        <p:spPr bwMode="auto">
          <a:xfrm rot="480000" flipH="1">
            <a:off x="2613025" y="2747945"/>
            <a:ext cx="93663" cy="38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5" name="Object 70"/>
          <p:cNvGraphicFramePr>
            <a:graphicFrameLocks/>
          </p:cNvGraphicFramePr>
          <p:nvPr/>
        </p:nvGraphicFramePr>
        <p:xfrm>
          <a:off x="2786063" y="3790950"/>
          <a:ext cx="17240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0" name="Equation" r:id="rId13" imgW="863280" imgH="177480" progId="Equation.DSMT4">
                  <p:embed/>
                </p:oleObj>
              </mc:Choice>
              <mc:Fallback>
                <p:oleObj name="Equation" r:id="rId13" imgW="863280" imgH="177480" progId="Equation.DSMT4">
                  <p:embed/>
                  <p:pic>
                    <p:nvPicPr>
                      <p:cNvPr id="0" name="Object 7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790950"/>
                        <a:ext cx="1724025" cy="355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>
                            <a:alpha val="48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>
                                <a:alpha val="49001"/>
                              </a:srgb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71"/>
          <p:cNvGraphicFramePr>
            <a:graphicFrameLocks/>
          </p:cNvGraphicFramePr>
          <p:nvPr/>
        </p:nvGraphicFramePr>
        <p:xfrm>
          <a:off x="4816475" y="3762038"/>
          <a:ext cx="15478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1" name="Equation" r:id="rId15" imgW="774360" imgH="203040" progId="Equation.DSMT4">
                  <p:embed/>
                </p:oleObj>
              </mc:Choice>
              <mc:Fallback>
                <p:oleObj name="Equation" r:id="rId15" imgW="774360" imgH="203040" progId="Equation.DSMT4">
                  <p:embed/>
                  <p:pic>
                    <p:nvPicPr>
                      <p:cNvPr id="0" name="Object 7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3762038"/>
                        <a:ext cx="15478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AutoShape 72"/>
          <p:cNvSpPr>
            <a:spLocks noChangeArrowheads="1"/>
          </p:cNvSpPr>
          <p:nvPr/>
        </p:nvSpPr>
        <p:spPr bwMode="auto">
          <a:xfrm>
            <a:off x="7059641" y="3619161"/>
            <a:ext cx="1655763" cy="431800"/>
          </a:xfrm>
          <a:prstGeom prst="wedgeRoundRectCallout">
            <a:avLst>
              <a:gd name="adj1" fmla="val -89992"/>
              <a:gd name="adj2" fmla="val 2587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主极大级数</a:t>
            </a:r>
          </a:p>
        </p:txBody>
      </p:sp>
      <p:pic>
        <p:nvPicPr>
          <p:cNvPr id="68" name="Picture 73" descr="15-8"/>
          <p:cNvPicPr>
            <a:picLocks noChangeAspect="1" noChangeArrowheads="1"/>
          </p:cNvPicPr>
          <p:nvPr/>
        </p:nvPicPr>
        <p:blipFill>
          <a:blip r:embed="rId17" cstate="print"/>
          <a:srcRect t="6621" r="4247" b="63591"/>
          <a:stretch>
            <a:fillRect/>
          </a:stretch>
        </p:blipFill>
        <p:spPr bwMode="auto">
          <a:xfrm>
            <a:off x="6397625" y="928670"/>
            <a:ext cx="1560513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Text Box 77"/>
          <p:cNvSpPr txBox="1">
            <a:spLocks noChangeArrowheads="1"/>
          </p:cNvSpPr>
          <p:nvPr/>
        </p:nvSpPr>
        <p:spPr bwMode="auto">
          <a:xfrm>
            <a:off x="742950" y="4287498"/>
            <a:ext cx="20714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SzPct val="80000"/>
              <a:buFont typeface="Wingdings" pitchFamily="2" charset="2"/>
              <a:buChar char="l"/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 主极大强度</a:t>
            </a:r>
          </a:p>
        </p:txBody>
      </p:sp>
      <p:sp>
        <p:nvSpPr>
          <p:cNvPr id="70" name="Text Box 78"/>
          <p:cNvSpPr txBox="1">
            <a:spLocks noChangeArrowheads="1"/>
          </p:cNvSpPr>
          <p:nvPr/>
        </p:nvSpPr>
        <p:spPr bwMode="auto">
          <a:xfrm>
            <a:off x="900113" y="4746196"/>
            <a:ext cx="7704137" cy="556179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相邻两缝发出的光在 </a:t>
            </a:r>
            <a:r>
              <a:rPr kumimoji="1"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点引起的光振动相位差为</a:t>
            </a:r>
          </a:p>
        </p:txBody>
      </p:sp>
      <p:graphicFrame>
        <p:nvGraphicFramePr>
          <p:cNvPr id="71" name="Object 79"/>
          <p:cNvGraphicFramePr>
            <a:graphicFrameLocks/>
          </p:cNvGraphicFramePr>
          <p:nvPr/>
        </p:nvGraphicFramePr>
        <p:xfrm>
          <a:off x="2843213" y="5143512"/>
          <a:ext cx="276066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2" name="Equation" r:id="rId18" imgW="1384200" imgH="393480" progId="Equation.DSMT4">
                  <p:embed/>
                </p:oleObj>
              </mc:Choice>
              <mc:Fallback>
                <p:oleObj name="Equation" r:id="rId18" imgW="1384200" imgH="393480" progId="Equation.DSMT4">
                  <p:embed/>
                  <p:pic>
                    <p:nvPicPr>
                      <p:cNvPr id="0" name="Object 79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143512"/>
                        <a:ext cx="276066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0"/>
          <p:cNvSpPr>
            <a:spLocks noChangeShapeType="1"/>
          </p:cNvSpPr>
          <p:nvPr/>
        </p:nvSpPr>
        <p:spPr bwMode="auto">
          <a:xfrm>
            <a:off x="8747125" y="5973764"/>
            <a:ext cx="1588" cy="539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Line 81"/>
          <p:cNvSpPr>
            <a:spLocks noChangeShapeType="1"/>
          </p:cNvSpPr>
          <p:nvPr/>
        </p:nvSpPr>
        <p:spPr bwMode="auto">
          <a:xfrm flipV="1">
            <a:off x="7883525" y="6443664"/>
            <a:ext cx="857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Line 82"/>
          <p:cNvSpPr>
            <a:spLocks noChangeAspect="1" noChangeShapeType="1"/>
          </p:cNvSpPr>
          <p:nvPr/>
        </p:nvSpPr>
        <p:spPr bwMode="auto">
          <a:xfrm>
            <a:off x="5880100" y="6051551"/>
            <a:ext cx="576263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5" name="Object 83"/>
          <p:cNvGraphicFramePr>
            <a:graphicFrameLocks noChangeAspect="1"/>
          </p:cNvGraphicFramePr>
          <p:nvPr/>
        </p:nvGraphicFramePr>
        <p:xfrm>
          <a:off x="5965825" y="5651500"/>
          <a:ext cx="3206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3" name="Equation" r:id="rId20" imgW="228600" imgH="253800" progId="Equation.DSMT4">
                  <p:embed/>
                </p:oleObj>
              </mc:Choice>
              <mc:Fallback>
                <p:oleObj name="Equation" r:id="rId20" imgW="228600" imgH="253800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825" y="5651500"/>
                        <a:ext cx="320675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84"/>
          <p:cNvGraphicFramePr>
            <a:graphicFrameLocks noChangeAspect="1"/>
          </p:cNvGraphicFramePr>
          <p:nvPr/>
        </p:nvGraphicFramePr>
        <p:xfrm>
          <a:off x="6894513" y="6267450"/>
          <a:ext cx="9461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4" name="Equation" r:id="rId22" imgW="672840" imgH="253800" progId="Equation.DSMT4">
                  <p:embed/>
                </p:oleObj>
              </mc:Choice>
              <mc:Fallback>
                <p:oleObj name="Equation" r:id="rId22" imgW="672840" imgH="25380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4513" y="6267450"/>
                        <a:ext cx="94615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Line 85"/>
          <p:cNvSpPr>
            <a:spLocks noChangeAspect="1" noChangeShapeType="1"/>
          </p:cNvSpPr>
          <p:nvPr/>
        </p:nvSpPr>
        <p:spPr bwMode="auto">
          <a:xfrm>
            <a:off x="6451600" y="6051551"/>
            <a:ext cx="576263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" name="Line 86"/>
          <p:cNvSpPr>
            <a:spLocks noChangeAspect="1" noChangeShapeType="1"/>
          </p:cNvSpPr>
          <p:nvPr/>
        </p:nvSpPr>
        <p:spPr bwMode="auto">
          <a:xfrm>
            <a:off x="7596188" y="6053139"/>
            <a:ext cx="576262" cy="15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" name="Line 87"/>
          <p:cNvSpPr>
            <a:spLocks noChangeShapeType="1"/>
          </p:cNvSpPr>
          <p:nvPr/>
        </p:nvSpPr>
        <p:spPr bwMode="auto">
          <a:xfrm>
            <a:off x="5880100" y="5973764"/>
            <a:ext cx="0" cy="539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Line 88"/>
          <p:cNvSpPr>
            <a:spLocks noChangeShapeType="1"/>
          </p:cNvSpPr>
          <p:nvPr/>
        </p:nvSpPr>
        <p:spPr bwMode="auto">
          <a:xfrm>
            <a:off x="5867400" y="6437314"/>
            <a:ext cx="95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lg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" name="Line 89"/>
          <p:cNvSpPr>
            <a:spLocks noChangeAspect="1" noChangeShapeType="1"/>
          </p:cNvSpPr>
          <p:nvPr/>
        </p:nvSpPr>
        <p:spPr bwMode="auto">
          <a:xfrm>
            <a:off x="8170863" y="6051551"/>
            <a:ext cx="576262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Line 90"/>
          <p:cNvSpPr>
            <a:spLocks noChangeAspect="1" noChangeShapeType="1"/>
          </p:cNvSpPr>
          <p:nvPr/>
        </p:nvSpPr>
        <p:spPr bwMode="auto">
          <a:xfrm>
            <a:off x="7019925" y="6051551"/>
            <a:ext cx="576263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3" name="Object 91"/>
          <p:cNvGraphicFramePr>
            <a:graphicFrameLocks/>
          </p:cNvGraphicFramePr>
          <p:nvPr/>
        </p:nvGraphicFramePr>
        <p:xfrm>
          <a:off x="2786063" y="6084888"/>
          <a:ext cx="96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5" name="Equation" r:id="rId24" imgW="482400" imgH="241200" progId="Equation.DSMT4">
                  <p:embed/>
                </p:oleObj>
              </mc:Choice>
              <mc:Fallback>
                <p:oleObj name="Equation" r:id="rId24" imgW="482400" imgH="241200" progId="Equation.DSMT4">
                  <p:embed/>
                  <p:pic>
                    <p:nvPicPr>
                      <p:cNvPr id="0" name="Object 91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6084888"/>
                        <a:ext cx="965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Text Box 92"/>
          <p:cNvSpPr txBox="1">
            <a:spLocks noChangeArrowheads="1"/>
          </p:cNvSpPr>
          <p:nvPr/>
        </p:nvSpPr>
        <p:spPr bwMode="auto">
          <a:xfrm>
            <a:off x="928688" y="6075359"/>
            <a:ext cx="2490787" cy="463846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kumimoji="1" lang="en-US" altLang="zh-CN" sz="2400" b="1" i="1" dirty="0">
                <a:latin typeface="楷体" pitchFamily="49" charset="-122"/>
                <a:ea typeface="楷体" pitchFamily="49" charset="-122"/>
              </a:rPr>
              <a:t>P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点光强为</a:t>
            </a:r>
          </a:p>
        </p:txBody>
      </p:sp>
      <p:graphicFrame>
        <p:nvGraphicFramePr>
          <p:cNvPr id="85" name="Object 93"/>
          <p:cNvGraphicFramePr>
            <a:graphicFrameLocks noChangeAspect="1"/>
          </p:cNvGraphicFramePr>
          <p:nvPr/>
        </p:nvGraphicFramePr>
        <p:xfrm>
          <a:off x="8126413" y="5651500"/>
          <a:ext cx="37465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6" name="Equation" r:id="rId26" imgW="266400" imgH="253800" progId="Equation.DSMT4">
                  <p:embed/>
                </p:oleObj>
              </mc:Choice>
              <mc:Fallback>
                <p:oleObj name="Equation" r:id="rId26" imgW="266400" imgH="253800" progId="Equation.DSMT4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6413" y="5651500"/>
                        <a:ext cx="37465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95"/>
          <p:cNvGraphicFramePr>
            <a:graphicFrameLocks/>
          </p:cNvGraphicFramePr>
          <p:nvPr/>
        </p:nvGraphicFramePr>
        <p:xfrm>
          <a:off x="3833813" y="6084888"/>
          <a:ext cx="10683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7" name="Equation" r:id="rId28" imgW="533160" imgH="241200" progId="Equation.DSMT4">
                  <p:embed/>
                </p:oleObj>
              </mc:Choice>
              <mc:Fallback>
                <p:oleObj name="Equation" r:id="rId28" imgW="533160" imgH="241200" progId="Equation.DSMT4">
                  <p:embed/>
                  <p:pic>
                    <p:nvPicPr>
                      <p:cNvPr id="0" name="Object 95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3" y="6084888"/>
                        <a:ext cx="10683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500"/>
                            </p:stCondLst>
                            <p:childTnLst>
                              <p:par>
                                <p:cTn id="18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500"/>
                            </p:stCondLst>
                            <p:childTnLst>
                              <p:par>
                                <p:cTn id="190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9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0"/>
                            </p:stCondLst>
                            <p:childTnLst>
                              <p:par>
                                <p:cTn id="203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2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5000"/>
                            </p:stCondLst>
                            <p:childTnLst>
                              <p:par>
                                <p:cTn id="221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0000"/>
                            </p:stCondLst>
                            <p:childTnLst>
                              <p:par>
                                <p:cTn id="230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2500"/>
                            </p:stCondLst>
                            <p:childTnLst>
                              <p:par>
                                <p:cTn id="2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4500"/>
                            </p:stCondLst>
                            <p:childTnLst>
                              <p:par>
                                <p:cTn id="2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6500"/>
                            </p:stCondLst>
                            <p:childTnLst>
                              <p:par>
                                <p:cTn id="2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8500"/>
                            </p:stCondLst>
                            <p:childTnLst>
                              <p:par>
                                <p:cTn id="2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000"/>
                            </p:stCondLst>
                            <p:childTnLst>
                              <p:par>
                                <p:cTn id="3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utoUpdateAnimBg="0"/>
      <p:bldP spid="55" grpId="0"/>
      <p:bldP spid="56" grpId="0" animBg="1"/>
      <p:bldP spid="58" grpId="0"/>
      <p:bldP spid="60" grpId="0" animBg="1"/>
      <p:bldP spid="61" grpId="0" animBg="1"/>
      <p:bldP spid="62" grpId="0" animBg="1"/>
      <p:bldP spid="63" grpId="0" animBg="1"/>
      <p:bldP spid="64" grpId="0" animBg="1"/>
      <p:bldP spid="64" grpId="1" animBg="1"/>
      <p:bldP spid="67" grpId="0" animBg="1"/>
      <p:bldP spid="69" grpId="0"/>
      <p:bldP spid="70" grpId="0"/>
      <p:bldP spid="72" grpId="0" animBg="1"/>
      <p:bldP spid="73" grpId="0" animBg="1"/>
      <p:bldP spid="74" grpId="0" animBg="1"/>
      <p:bldP spid="74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80" grpId="0" animBg="1"/>
      <p:bldP spid="81" grpId="0" animBg="1"/>
      <p:bldP spid="81" grpId="1" animBg="1"/>
      <p:bldP spid="82" grpId="0" animBg="1"/>
      <p:bldP spid="82" grpId="1" animBg="1"/>
      <p:bldP spid="84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71489" y="357166"/>
            <a:ext cx="45291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3)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暗纹公式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593850" y="3367979"/>
            <a:ext cx="728663" cy="2009775"/>
          </a:xfrm>
          <a:prstGeom prst="triangle">
            <a:avLst>
              <a:gd name="adj" fmla="val 50000"/>
            </a:avLst>
          </a:prstGeom>
          <a:solidFill>
            <a:srgbClr val="00CC99">
              <a:alpha val="3882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 rot="-1250438">
            <a:off x="1960563" y="3380679"/>
            <a:ext cx="728662" cy="1943100"/>
          </a:xfrm>
          <a:prstGeom prst="triangle">
            <a:avLst>
              <a:gd name="adj" fmla="val 50000"/>
            </a:avLst>
          </a:prstGeom>
          <a:solidFill>
            <a:srgbClr val="00CC99">
              <a:alpha val="3882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 rot="-2543752">
            <a:off x="2249488" y="3161604"/>
            <a:ext cx="728662" cy="1943100"/>
          </a:xfrm>
          <a:prstGeom prst="triangle">
            <a:avLst>
              <a:gd name="adj" fmla="val 50000"/>
            </a:avLst>
          </a:prstGeom>
          <a:solidFill>
            <a:srgbClr val="00CC99">
              <a:alpha val="3882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 rot="-3803375">
            <a:off x="2448718" y="2856011"/>
            <a:ext cx="728663" cy="1943100"/>
          </a:xfrm>
          <a:prstGeom prst="triangle">
            <a:avLst>
              <a:gd name="adj" fmla="val 50000"/>
            </a:avLst>
          </a:prstGeom>
          <a:solidFill>
            <a:srgbClr val="00CC99">
              <a:alpha val="3882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 rot="-5085084">
            <a:off x="2538412" y="2504380"/>
            <a:ext cx="758825" cy="1930400"/>
          </a:xfrm>
          <a:prstGeom prst="triangle">
            <a:avLst>
              <a:gd name="adj" fmla="val 50000"/>
            </a:avLst>
          </a:prstGeom>
          <a:solidFill>
            <a:srgbClr val="00CC99">
              <a:alpha val="3882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1857356" y="5357826"/>
          <a:ext cx="365124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2" name="Equation" r:id="rId3" imgW="228600" imgH="228600" progId="Equation.DSMT4">
                  <p:embed/>
                </p:oleObj>
              </mc:Choice>
              <mc:Fallback>
                <p:oleObj name="Equation" r:id="rId3" imgW="2286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5357826"/>
                        <a:ext cx="365124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617663" y="5377754"/>
            <a:ext cx="747712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rot="-2700000">
            <a:off x="2927350" y="4831654"/>
            <a:ext cx="747713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rot="-4020000">
            <a:off x="3321843" y="4233961"/>
            <a:ext cx="747713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rot="-5400000">
            <a:off x="3486944" y="3487835"/>
            <a:ext cx="762000" cy="7778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rot="-1320000">
            <a:off x="2994025" y="4965004"/>
            <a:ext cx="74771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rot="-2700000">
            <a:off x="3417888" y="4345879"/>
            <a:ext cx="7477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rot="-4020000">
            <a:off x="3584575" y="3601342"/>
            <a:ext cx="776287" cy="206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" name="Object 16"/>
          <p:cNvGraphicFramePr>
            <a:graphicFrameLocks noChangeAspect="1"/>
          </p:cNvGraphicFramePr>
          <p:nvPr/>
        </p:nvGraphicFramePr>
        <p:xfrm>
          <a:off x="3344842" y="4714884"/>
          <a:ext cx="196850" cy="212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3" name="Equation" r:id="rId5" imgW="164880" imgH="177480" progId="Equation.DSMT4">
                  <p:embed/>
                </p:oleObj>
              </mc:Choice>
              <mc:Fallback>
                <p:oleObj name="Equation" r:id="rId5" imgW="164880" imgH="177480" progId="Equation.DSMT4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42" y="4714884"/>
                        <a:ext cx="196850" cy="212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7"/>
          <p:cNvGraphicFramePr>
            <a:graphicFrameLocks noChangeAspect="1"/>
          </p:cNvGraphicFramePr>
          <p:nvPr/>
        </p:nvGraphicFramePr>
        <p:xfrm>
          <a:off x="3703617" y="4071942"/>
          <a:ext cx="196850" cy="212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4" name="Equation" r:id="rId7" imgW="164880" imgH="177480" progId="Equation.DSMT4">
                  <p:embed/>
                </p:oleObj>
              </mc:Choice>
              <mc:Fallback>
                <p:oleObj name="Equation" r:id="rId7" imgW="164880" imgH="177480" progId="Equation.DSMT4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617" y="4071942"/>
                        <a:ext cx="196850" cy="212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Line 18"/>
          <p:cNvSpPr>
            <a:spLocks noChangeShapeType="1"/>
          </p:cNvSpPr>
          <p:nvPr/>
        </p:nvSpPr>
        <p:spPr bwMode="auto">
          <a:xfrm rot="-1320000">
            <a:off x="2328863" y="5234879"/>
            <a:ext cx="747712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2327275" y="5377754"/>
            <a:ext cx="74771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rc 20"/>
          <p:cNvSpPr>
            <a:spLocks/>
          </p:cNvSpPr>
          <p:nvPr/>
        </p:nvSpPr>
        <p:spPr bwMode="auto">
          <a:xfrm>
            <a:off x="2576513" y="5292029"/>
            <a:ext cx="66675" cy="142875"/>
          </a:xfrm>
          <a:custGeom>
            <a:avLst/>
            <a:gdLst>
              <a:gd name="T0" fmla="*/ 0 w 19861"/>
              <a:gd name="T1" fmla="*/ 0 h 21600"/>
              <a:gd name="T2" fmla="*/ 320402009 w 19861"/>
              <a:gd name="T3" fmla="*/ 2147483647 h 21600"/>
              <a:gd name="T4" fmla="*/ 0 w 19861"/>
              <a:gd name="T5" fmla="*/ 2147483647 h 21600"/>
              <a:gd name="T6" fmla="*/ 0 60000 65536"/>
              <a:gd name="T7" fmla="*/ 0 60000 65536"/>
              <a:gd name="T8" fmla="*/ 0 60000 65536"/>
              <a:gd name="T9" fmla="*/ 0 w 19861"/>
              <a:gd name="T10" fmla="*/ 0 h 21600"/>
              <a:gd name="T11" fmla="*/ 19861 w 1986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61" h="21600" fill="none" extrusionOk="0">
                <a:moveTo>
                  <a:pt x="-1" y="0"/>
                </a:moveTo>
                <a:cubicBezTo>
                  <a:pt x="8647" y="0"/>
                  <a:pt x="16461" y="5157"/>
                  <a:pt x="19861" y="13108"/>
                </a:cubicBezTo>
              </a:path>
              <a:path w="19861" h="21600" stroke="0" extrusionOk="0">
                <a:moveTo>
                  <a:pt x="-1" y="0"/>
                </a:moveTo>
                <a:cubicBezTo>
                  <a:pt x="8647" y="0"/>
                  <a:pt x="16461" y="5157"/>
                  <a:pt x="19861" y="13108"/>
                </a:cubicBezTo>
                <a:lnTo>
                  <a:pt x="0" y="21600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" name="Object 21"/>
          <p:cNvGraphicFramePr>
            <a:graphicFrameLocks noChangeAspect="1"/>
          </p:cNvGraphicFramePr>
          <p:nvPr/>
        </p:nvGraphicFramePr>
        <p:xfrm>
          <a:off x="2786063" y="5199063"/>
          <a:ext cx="19367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5" name="Equation" r:id="rId9" imgW="164880" imgH="177480" progId="Equation.DSMT4">
                  <p:embed/>
                </p:oleObj>
              </mc:Choice>
              <mc:Fallback>
                <p:oleObj name="Equation" r:id="rId9" imgW="164880" imgH="177480" progId="Equation.DSMT4">
                  <p:embed/>
                  <p:pic>
                    <p:nvPicPr>
                      <p:cNvPr id="0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5199063"/>
                        <a:ext cx="193675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2"/>
          <p:cNvGraphicFramePr>
            <a:graphicFrameLocks noChangeAspect="1"/>
          </p:cNvGraphicFramePr>
          <p:nvPr/>
        </p:nvGraphicFramePr>
        <p:xfrm>
          <a:off x="3857620" y="3286124"/>
          <a:ext cx="193674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6" name="Equation" r:id="rId11" imgW="164880" imgH="177480" progId="Equation.DSMT4">
                  <p:embed/>
                </p:oleObj>
              </mc:Choice>
              <mc:Fallback>
                <p:oleObj name="Equation" r:id="rId11" imgW="164880" imgH="177480" progId="Equation.DSMT4">
                  <p:embed/>
                  <p:pic>
                    <p:nvPicPr>
                      <p:cNvPr id="0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3286124"/>
                        <a:ext cx="193674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rc 23"/>
          <p:cNvSpPr>
            <a:spLocks/>
          </p:cNvSpPr>
          <p:nvPr/>
        </p:nvSpPr>
        <p:spPr bwMode="auto">
          <a:xfrm>
            <a:off x="3662363" y="4326829"/>
            <a:ext cx="71437" cy="71438"/>
          </a:xfrm>
          <a:custGeom>
            <a:avLst/>
            <a:gdLst>
              <a:gd name="T0" fmla="*/ 0 w 21600"/>
              <a:gd name="T1" fmla="*/ 0 h 21600"/>
              <a:gd name="T2" fmla="*/ 309177637 w 21600"/>
              <a:gd name="T3" fmla="*/ 309213292 h 21600"/>
              <a:gd name="T4" fmla="*/ 0 w 21600"/>
              <a:gd name="T5" fmla="*/ 30921329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rc 24"/>
          <p:cNvSpPr>
            <a:spLocks/>
          </p:cNvSpPr>
          <p:nvPr/>
        </p:nvSpPr>
        <p:spPr bwMode="auto">
          <a:xfrm>
            <a:off x="3230563" y="4903092"/>
            <a:ext cx="71437" cy="71437"/>
          </a:xfrm>
          <a:custGeom>
            <a:avLst/>
            <a:gdLst>
              <a:gd name="T0" fmla="*/ 0 w 21600"/>
              <a:gd name="T1" fmla="*/ 0 h 21600"/>
              <a:gd name="T2" fmla="*/ 309177637 w 21600"/>
              <a:gd name="T3" fmla="*/ 309177637 h 21600"/>
              <a:gd name="T4" fmla="*/ 0 w 21600"/>
              <a:gd name="T5" fmla="*/ 30917763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Arc 25"/>
          <p:cNvSpPr>
            <a:spLocks/>
          </p:cNvSpPr>
          <p:nvPr/>
        </p:nvSpPr>
        <p:spPr bwMode="auto">
          <a:xfrm rot="-1514601">
            <a:off x="3887788" y="3545779"/>
            <a:ext cx="73025" cy="69850"/>
          </a:xfrm>
          <a:custGeom>
            <a:avLst/>
            <a:gdLst>
              <a:gd name="T0" fmla="*/ 90400455 w 21600"/>
              <a:gd name="T1" fmla="*/ 0 h 20940"/>
              <a:gd name="T2" fmla="*/ 368633853 w 21600"/>
              <a:gd name="T3" fmla="*/ 320991572 h 20940"/>
              <a:gd name="T4" fmla="*/ 0 w 21600"/>
              <a:gd name="T5" fmla="*/ 320991572 h 20940"/>
              <a:gd name="T6" fmla="*/ 0 60000 65536"/>
              <a:gd name="T7" fmla="*/ 0 60000 65536"/>
              <a:gd name="T8" fmla="*/ 0 60000 65536"/>
              <a:gd name="T9" fmla="*/ 0 w 21600"/>
              <a:gd name="T10" fmla="*/ 0 h 20940"/>
              <a:gd name="T11" fmla="*/ 21600 w 21600"/>
              <a:gd name="T12" fmla="*/ 20940 h 209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940" fill="none" extrusionOk="0">
                <a:moveTo>
                  <a:pt x="5297" y="-1"/>
                </a:moveTo>
                <a:cubicBezTo>
                  <a:pt x="14884" y="2424"/>
                  <a:pt x="21600" y="11050"/>
                  <a:pt x="21600" y="20940"/>
                </a:cubicBezTo>
              </a:path>
              <a:path w="21600" h="20940" stroke="0" extrusionOk="0">
                <a:moveTo>
                  <a:pt x="5297" y="-1"/>
                </a:moveTo>
                <a:cubicBezTo>
                  <a:pt x="14884" y="2424"/>
                  <a:pt x="21600" y="11050"/>
                  <a:pt x="21600" y="20940"/>
                </a:cubicBezTo>
                <a:lnTo>
                  <a:pt x="0" y="20940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V="1">
            <a:off x="1611313" y="3145729"/>
            <a:ext cx="2295525" cy="22320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1601788" y="3361629"/>
            <a:ext cx="360362" cy="201612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 flipV="1">
            <a:off x="1962150" y="3171129"/>
            <a:ext cx="1943100" cy="1905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" name="Object 29"/>
          <p:cNvGraphicFramePr>
            <a:graphicFrameLocks noChangeAspect="1"/>
          </p:cNvGraphicFramePr>
          <p:nvPr/>
        </p:nvGraphicFramePr>
        <p:xfrm>
          <a:off x="2571736" y="3000372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7" name="Equation" r:id="rId13" imgW="152280" imgH="164880" progId="Equation.DSMT4">
                  <p:embed/>
                </p:oleObj>
              </mc:Choice>
              <mc:Fallback>
                <p:oleObj name="Equation" r:id="rId13" imgW="152280" imgH="164880" progId="Equation.DSMT4">
                  <p:embed/>
                  <p:pic>
                    <p:nvPicPr>
                      <p:cNvPr id="0" name="Object 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3000372"/>
                        <a:ext cx="2413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0"/>
          <p:cNvGraphicFramePr>
            <a:graphicFrameLocks noChangeAspect="1"/>
          </p:cNvGraphicFramePr>
          <p:nvPr/>
        </p:nvGraphicFramePr>
        <p:xfrm>
          <a:off x="2714612" y="4214818"/>
          <a:ext cx="301626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8" name="Equation" r:id="rId15" imgW="190440" imgH="228600" progId="Equation.DSMT4">
                  <p:embed/>
                </p:oleObj>
              </mc:Choice>
              <mc:Fallback>
                <p:oleObj name="Equation" r:id="rId15" imgW="190440" imgH="228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4214818"/>
                        <a:ext cx="301626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1"/>
          <p:cNvGraphicFramePr>
            <a:graphicFrameLocks noChangeAspect="1"/>
          </p:cNvGraphicFramePr>
          <p:nvPr/>
        </p:nvGraphicFramePr>
        <p:xfrm>
          <a:off x="2071670" y="3500438"/>
          <a:ext cx="422274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9" name="Equation" r:id="rId17" imgW="266400" imgH="177480" progId="Equation.DSMT4">
                  <p:embed/>
                </p:oleObj>
              </mc:Choice>
              <mc:Fallback>
                <p:oleObj name="Equation" r:id="rId17" imgW="266400" imgH="177480" progId="Equation.DSMT4">
                  <p:embed/>
                  <p:pic>
                    <p:nvPicPr>
                      <p:cNvPr id="0" name="Object 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3500438"/>
                        <a:ext cx="422274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Arc 32"/>
          <p:cNvSpPr>
            <a:spLocks/>
          </p:cNvSpPr>
          <p:nvPr/>
        </p:nvSpPr>
        <p:spPr bwMode="auto">
          <a:xfrm rot="10366566">
            <a:off x="1825625" y="2904429"/>
            <a:ext cx="153988" cy="914400"/>
          </a:xfrm>
          <a:custGeom>
            <a:avLst/>
            <a:gdLst>
              <a:gd name="T0" fmla="*/ 0 w 3624"/>
              <a:gd name="T1" fmla="*/ 0 h 21600"/>
              <a:gd name="T2" fmla="*/ 2147483647 w 3624"/>
              <a:gd name="T3" fmla="*/ 2147483647 h 21600"/>
              <a:gd name="T4" fmla="*/ 0 w 3624"/>
              <a:gd name="T5" fmla="*/ 2147483647 h 21600"/>
              <a:gd name="T6" fmla="*/ 0 60000 65536"/>
              <a:gd name="T7" fmla="*/ 0 60000 65536"/>
              <a:gd name="T8" fmla="*/ 0 60000 65536"/>
              <a:gd name="T9" fmla="*/ 0 w 3624"/>
              <a:gd name="T10" fmla="*/ 0 h 21600"/>
              <a:gd name="T11" fmla="*/ 3624 w 362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24" h="21600" fill="none" extrusionOk="0">
                <a:moveTo>
                  <a:pt x="-1" y="0"/>
                </a:moveTo>
                <a:cubicBezTo>
                  <a:pt x="1214" y="0"/>
                  <a:pt x="2426" y="102"/>
                  <a:pt x="3623" y="306"/>
                </a:cubicBezTo>
              </a:path>
              <a:path w="3624" h="21600" stroke="0" extrusionOk="0">
                <a:moveTo>
                  <a:pt x="-1" y="0"/>
                </a:moveTo>
                <a:cubicBezTo>
                  <a:pt x="1214" y="0"/>
                  <a:pt x="2426" y="102"/>
                  <a:pt x="3623" y="306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" name="Object 33"/>
          <p:cNvGraphicFramePr>
            <a:graphicFrameLocks noChangeAspect="1"/>
          </p:cNvGraphicFramePr>
          <p:nvPr/>
        </p:nvGraphicFramePr>
        <p:xfrm>
          <a:off x="1857356" y="3890959"/>
          <a:ext cx="225426" cy="282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0" name="Equation" r:id="rId19" imgW="139680" imgH="177480" progId="Equation.DSMT4">
                  <p:embed/>
                </p:oleObj>
              </mc:Choice>
              <mc:Fallback>
                <p:oleObj name="Equation" r:id="rId19" imgW="139680" imgH="177480" progId="Equation.DSMT4">
                  <p:embed/>
                  <p:pic>
                    <p:nvPicPr>
                      <p:cNvPr id="0" name="Object 3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3890959"/>
                        <a:ext cx="225426" cy="2825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Arc 34"/>
          <p:cNvSpPr>
            <a:spLocks/>
          </p:cNvSpPr>
          <p:nvPr/>
        </p:nvSpPr>
        <p:spPr bwMode="auto">
          <a:xfrm rot="1702755" flipV="1">
            <a:off x="1935163" y="3291779"/>
            <a:ext cx="215900" cy="315913"/>
          </a:xfrm>
          <a:custGeom>
            <a:avLst/>
            <a:gdLst>
              <a:gd name="T0" fmla="*/ 2147483647 w 21600"/>
              <a:gd name="T1" fmla="*/ 0 h 31607"/>
              <a:gd name="T2" fmla="*/ 2147483647 w 21600"/>
              <a:gd name="T3" fmla="*/ 2147483647 h 31607"/>
              <a:gd name="T4" fmla="*/ 0 w 21600"/>
              <a:gd name="T5" fmla="*/ 2147483647 h 31607"/>
              <a:gd name="T6" fmla="*/ 0 60000 65536"/>
              <a:gd name="T7" fmla="*/ 0 60000 65536"/>
              <a:gd name="T8" fmla="*/ 0 60000 65536"/>
              <a:gd name="T9" fmla="*/ 0 w 21600"/>
              <a:gd name="T10" fmla="*/ 0 h 31607"/>
              <a:gd name="T11" fmla="*/ 21600 w 21600"/>
              <a:gd name="T12" fmla="*/ 31607 h 316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1607" fill="none" extrusionOk="0">
                <a:moveTo>
                  <a:pt x="5682" y="0"/>
                </a:moveTo>
                <a:cubicBezTo>
                  <a:pt x="15080" y="2562"/>
                  <a:pt x="21600" y="11098"/>
                  <a:pt x="21600" y="20839"/>
                </a:cubicBezTo>
                <a:cubicBezTo>
                  <a:pt x="21600" y="24617"/>
                  <a:pt x="20608" y="28330"/>
                  <a:pt x="18724" y="31606"/>
                </a:cubicBezTo>
              </a:path>
              <a:path w="21600" h="31607" stroke="0" extrusionOk="0">
                <a:moveTo>
                  <a:pt x="5682" y="0"/>
                </a:moveTo>
                <a:cubicBezTo>
                  <a:pt x="15080" y="2562"/>
                  <a:pt x="21600" y="11098"/>
                  <a:pt x="21600" y="20839"/>
                </a:cubicBezTo>
                <a:cubicBezTo>
                  <a:pt x="21600" y="24617"/>
                  <a:pt x="20608" y="28330"/>
                  <a:pt x="18724" y="31606"/>
                </a:cubicBezTo>
                <a:lnTo>
                  <a:pt x="0" y="20839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706438" y="1008954"/>
            <a:ext cx="60644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屏幕上任一点的光振动来自于各缝光振动  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7663722" y="1008954"/>
            <a:ext cx="1268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的叠加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graphicFrame>
        <p:nvGraphicFramePr>
          <p:cNvPr id="40" name="Object 37"/>
          <p:cNvGraphicFramePr>
            <a:graphicFrameLocks noChangeAspect="1"/>
          </p:cNvGraphicFramePr>
          <p:nvPr/>
        </p:nvGraphicFramePr>
        <p:xfrm>
          <a:off x="6311923" y="992174"/>
          <a:ext cx="14747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1" name="Equation" r:id="rId21" imgW="736560" imgH="253800" progId="Equation.DSMT4">
                  <p:embed/>
                </p:oleObj>
              </mc:Choice>
              <mc:Fallback>
                <p:oleObj name="Equation" r:id="rId21" imgW="736560" imgH="2538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23" y="992174"/>
                        <a:ext cx="14747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706438" y="1628079"/>
            <a:ext cx="2560637" cy="46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>
                <a:latin typeface="楷体" pitchFamily="49" charset="-122"/>
                <a:ea typeface="楷体" pitchFamily="49" charset="-122"/>
              </a:rPr>
              <a:t>相邻振动相位差</a:t>
            </a:r>
          </a:p>
        </p:txBody>
      </p:sp>
      <p:graphicFrame>
        <p:nvGraphicFramePr>
          <p:cNvPr id="42" name="Object 39"/>
          <p:cNvGraphicFramePr>
            <a:graphicFrameLocks/>
          </p:cNvGraphicFramePr>
          <p:nvPr/>
        </p:nvGraphicFramePr>
        <p:xfrm>
          <a:off x="3225800" y="1484313"/>
          <a:ext cx="176212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2" name="Equation" r:id="rId23" imgW="965160" imgH="393480" progId="Equation.DSMT4">
                  <p:embed/>
                </p:oleObj>
              </mc:Choice>
              <mc:Fallback>
                <p:oleObj name="Equation" r:id="rId23" imgW="965160" imgH="393480" progId="Equation.DSMT4">
                  <p:embed/>
                  <p:pic>
                    <p:nvPicPr>
                      <p:cNvPr id="0" name="Object 39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1484313"/>
                        <a:ext cx="1762125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0"/>
          <p:cNvGraphicFramePr>
            <a:graphicFrameLocks/>
          </p:cNvGraphicFramePr>
          <p:nvPr/>
        </p:nvGraphicFramePr>
        <p:xfrm>
          <a:off x="2285984" y="2285992"/>
          <a:ext cx="1728192" cy="345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3" name="Equation" r:id="rId25" imgW="888840" imgH="177480" progId="Equation.DSMT4">
                  <p:embed/>
                </p:oleObj>
              </mc:Choice>
              <mc:Fallback>
                <p:oleObj name="Equation" r:id="rId25" imgW="888840" imgH="177480" progId="Equation.DSMT4">
                  <p:embed/>
                  <p:pic>
                    <p:nvPicPr>
                      <p:cNvPr id="0" name="Object 40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2285992"/>
                        <a:ext cx="1728192" cy="345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1396989" y="2271017"/>
            <a:ext cx="1531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如果</a:t>
            </a:r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7361238" y="5125342"/>
            <a:ext cx="609600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46" name="Object 43"/>
          <p:cNvGraphicFramePr>
            <a:graphicFrameLocks noChangeAspect="1"/>
          </p:cNvGraphicFramePr>
          <p:nvPr/>
        </p:nvGraphicFramePr>
        <p:xfrm>
          <a:off x="7643834" y="4786322"/>
          <a:ext cx="222250" cy="282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4" name="Equation" r:id="rId27" imgW="139680" imgH="177480" progId="Equation.DSMT4">
                  <p:embed/>
                </p:oleObj>
              </mc:Choice>
              <mc:Fallback>
                <p:oleObj name="Equation" r:id="rId27" imgW="139680" imgH="17748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34" y="4786322"/>
                        <a:ext cx="222250" cy="282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4"/>
          <p:cNvGraphicFramePr>
            <a:graphicFrameLocks noChangeAspect="1"/>
          </p:cNvGraphicFramePr>
          <p:nvPr/>
        </p:nvGraphicFramePr>
        <p:xfrm>
          <a:off x="6715140" y="5072074"/>
          <a:ext cx="247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5" name="Equation" r:id="rId29" imgW="177480" imgH="253800" progId="Equation.DSMT4">
                  <p:embed/>
                </p:oleObj>
              </mc:Choice>
              <mc:Fallback>
                <p:oleObj name="Equation" r:id="rId29" imgW="177480" imgH="2538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40" y="5072074"/>
                        <a:ext cx="247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Line 45"/>
          <p:cNvSpPr>
            <a:spLocks noChangeShapeType="1"/>
          </p:cNvSpPr>
          <p:nvPr/>
        </p:nvSpPr>
        <p:spPr bwMode="auto">
          <a:xfrm rot="21516602" flipV="1">
            <a:off x="7754938" y="3607692"/>
            <a:ext cx="14605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rot="374344" flipH="1" flipV="1">
            <a:off x="6602413" y="3175892"/>
            <a:ext cx="198437" cy="1047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 rot="532397" flipH="1">
            <a:off x="5472113" y="3934717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6213475" y="5134867"/>
            <a:ext cx="101600" cy="2730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 rot="21540000" flipV="1">
            <a:off x="7373938" y="3980754"/>
            <a:ext cx="398462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 rot="17220000" flipV="1">
            <a:off x="7063581" y="3065561"/>
            <a:ext cx="398463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 rot="12900000" flipV="1">
            <a:off x="6108700" y="3085404"/>
            <a:ext cx="398463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 rot="8520000" flipV="1">
            <a:off x="5822950" y="3993454"/>
            <a:ext cx="398463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 rot="5418014" flipV="1">
            <a:off x="6792913" y="4552254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" name="Object 54"/>
          <p:cNvGraphicFramePr>
            <a:graphicFrameLocks noChangeAspect="1"/>
          </p:cNvGraphicFramePr>
          <p:nvPr/>
        </p:nvGraphicFramePr>
        <p:xfrm>
          <a:off x="7643834" y="4286256"/>
          <a:ext cx="2603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6" name="Equation" r:id="rId31" imgW="190440" imgH="253800" progId="Equation.DSMT4">
                  <p:embed/>
                </p:oleObj>
              </mc:Choice>
              <mc:Fallback>
                <p:oleObj name="Equation" r:id="rId31" imgW="190440" imgH="2538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34" y="4286256"/>
                        <a:ext cx="2603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5"/>
          <p:cNvGraphicFramePr>
            <a:graphicFrameLocks noChangeAspect="1"/>
          </p:cNvGraphicFramePr>
          <p:nvPr/>
        </p:nvGraphicFramePr>
        <p:xfrm>
          <a:off x="7215206" y="3286124"/>
          <a:ext cx="263524" cy="358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7" name="Equation" r:id="rId33" imgW="190440" imgH="253800" progId="Equation.DSMT4">
                  <p:embed/>
                </p:oleObj>
              </mc:Choice>
              <mc:Fallback>
                <p:oleObj name="Equation" r:id="rId33" imgW="190440" imgH="2538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206" y="3286124"/>
                        <a:ext cx="263524" cy="358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6"/>
          <p:cNvGraphicFramePr>
            <a:graphicFrameLocks noChangeAspect="1"/>
          </p:cNvGraphicFramePr>
          <p:nvPr/>
        </p:nvGraphicFramePr>
        <p:xfrm>
          <a:off x="5929322" y="3357562"/>
          <a:ext cx="263524" cy="358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8" name="Equation" r:id="rId35" imgW="190440" imgH="253800" progId="Equation.DSMT4">
                  <p:embed/>
                </p:oleObj>
              </mc:Choice>
              <mc:Fallback>
                <p:oleObj name="Equation" r:id="rId35" imgW="190440" imgH="2538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22" y="3357562"/>
                        <a:ext cx="263524" cy="358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7"/>
          <p:cNvGraphicFramePr>
            <a:graphicFrameLocks noChangeAspect="1"/>
          </p:cNvGraphicFramePr>
          <p:nvPr/>
        </p:nvGraphicFramePr>
        <p:xfrm>
          <a:off x="5715008" y="4500570"/>
          <a:ext cx="263524" cy="358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9" name="Equation" r:id="rId37" imgW="190440" imgH="253800" progId="Equation.DSMT4">
                  <p:embed/>
                </p:oleObj>
              </mc:Choice>
              <mc:Fallback>
                <p:oleObj name="Equation" r:id="rId37" imgW="190440" imgH="2538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8" y="4500570"/>
                        <a:ext cx="263524" cy="358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Arc 58"/>
          <p:cNvSpPr>
            <a:spLocks/>
          </p:cNvSpPr>
          <p:nvPr/>
        </p:nvSpPr>
        <p:spPr bwMode="auto">
          <a:xfrm rot="202688">
            <a:off x="6819900" y="4826892"/>
            <a:ext cx="833438" cy="644525"/>
          </a:xfrm>
          <a:custGeom>
            <a:avLst/>
            <a:gdLst>
              <a:gd name="T0" fmla="*/ 2147483647 w 19699"/>
              <a:gd name="T1" fmla="*/ 0 h 15207"/>
              <a:gd name="T2" fmla="*/ 2147483647 w 19699"/>
              <a:gd name="T3" fmla="*/ 2147483647 h 15207"/>
              <a:gd name="T4" fmla="*/ 0 w 19699"/>
              <a:gd name="T5" fmla="*/ 2147483647 h 15207"/>
              <a:gd name="T6" fmla="*/ 0 60000 65536"/>
              <a:gd name="T7" fmla="*/ 0 60000 65536"/>
              <a:gd name="T8" fmla="*/ 0 60000 65536"/>
              <a:gd name="T9" fmla="*/ 0 w 19699"/>
              <a:gd name="T10" fmla="*/ 0 h 15207"/>
              <a:gd name="T11" fmla="*/ 19699 w 19699"/>
              <a:gd name="T12" fmla="*/ 15207 h 152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99" h="15207" fill="none" extrusionOk="0">
                <a:moveTo>
                  <a:pt x="15339" y="0"/>
                </a:moveTo>
                <a:cubicBezTo>
                  <a:pt x="17161" y="1837"/>
                  <a:pt x="18637" y="3986"/>
                  <a:pt x="19698" y="6346"/>
                </a:cubicBezTo>
              </a:path>
              <a:path w="19699" h="15207" stroke="0" extrusionOk="0">
                <a:moveTo>
                  <a:pt x="15339" y="0"/>
                </a:moveTo>
                <a:cubicBezTo>
                  <a:pt x="17161" y="1837"/>
                  <a:pt x="18637" y="3986"/>
                  <a:pt x="19698" y="6346"/>
                </a:cubicBezTo>
                <a:lnTo>
                  <a:pt x="0" y="15207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" name="Object 59"/>
          <p:cNvGraphicFramePr>
            <a:graphicFrameLocks noChangeAspect="1"/>
          </p:cNvGraphicFramePr>
          <p:nvPr/>
        </p:nvGraphicFramePr>
        <p:xfrm>
          <a:off x="7591424" y="3608387"/>
          <a:ext cx="222250" cy="282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0" name="Equation" r:id="rId39" imgW="139680" imgH="177480" progId="Equation.DSMT4">
                  <p:embed/>
                </p:oleObj>
              </mc:Choice>
              <mc:Fallback>
                <p:oleObj name="Equation" r:id="rId39" imgW="139680" imgH="17748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1424" y="3608387"/>
                        <a:ext cx="222250" cy="282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0"/>
          <p:cNvGraphicFramePr>
            <a:graphicFrameLocks noChangeAspect="1"/>
          </p:cNvGraphicFramePr>
          <p:nvPr/>
        </p:nvGraphicFramePr>
        <p:xfrm>
          <a:off x="6438899" y="3143248"/>
          <a:ext cx="222250" cy="282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1" name="Equation" r:id="rId41" imgW="139680" imgH="177480" progId="Equation.DSMT4">
                  <p:embed/>
                </p:oleObj>
              </mc:Choice>
              <mc:Fallback>
                <p:oleObj name="Equation" r:id="rId41" imgW="139680" imgH="17748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899" y="3143248"/>
                        <a:ext cx="222250" cy="282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1"/>
          <p:cNvGraphicFramePr>
            <a:graphicFrameLocks noChangeAspect="1"/>
          </p:cNvGraphicFramePr>
          <p:nvPr/>
        </p:nvGraphicFramePr>
        <p:xfrm>
          <a:off x="5643570" y="4071942"/>
          <a:ext cx="222250" cy="282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2" name="Equation" r:id="rId43" imgW="139680" imgH="177480" progId="Equation.DSMT4">
                  <p:embed/>
                </p:oleObj>
              </mc:Choice>
              <mc:Fallback>
                <p:oleObj name="Equation" r:id="rId43" imgW="139680" imgH="17748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4071942"/>
                        <a:ext cx="222250" cy="282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2"/>
          <p:cNvGraphicFramePr>
            <a:graphicFrameLocks noChangeAspect="1"/>
          </p:cNvGraphicFramePr>
          <p:nvPr/>
        </p:nvGraphicFramePr>
        <p:xfrm>
          <a:off x="6353190" y="5146690"/>
          <a:ext cx="219074" cy="282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3" name="Equation" r:id="rId45" imgW="139680" imgH="177480" progId="Equation.DSMT4">
                  <p:embed/>
                </p:oleObj>
              </mc:Choice>
              <mc:Fallback>
                <p:oleObj name="Equation" r:id="rId45" imgW="139680" imgH="17748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190" y="5146690"/>
                        <a:ext cx="219074" cy="282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3"/>
          <p:cNvGraphicFramePr>
            <a:graphicFrameLocks noChangeAspect="1"/>
          </p:cNvGraphicFramePr>
          <p:nvPr/>
        </p:nvGraphicFramePr>
        <p:xfrm>
          <a:off x="6500826" y="4143380"/>
          <a:ext cx="593724" cy="358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4" name="Equation" r:id="rId47" imgW="431640" imgH="253800" progId="Equation.DSMT4">
                  <p:embed/>
                </p:oleObj>
              </mc:Choice>
              <mc:Fallback>
                <p:oleObj name="Equation" r:id="rId47" imgW="431640" imgH="2538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26" y="4143380"/>
                        <a:ext cx="593724" cy="358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4"/>
          <p:cNvGraphicFramePr>
            <a:graphicFrameLocks/>
          </p:cNvGraphicFramePr>
          <p:nvPr/>
        </p:nvGraphicFramePr>
        <p:xfrm>
          <a:off x="5214938" y="2181220"/>
          <a:ext cx="1800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5" name="Equation" r:id="rId49" imgW="901440" imgH="266400" progId="Equation.DSMT4">
                  <p:embed/>
                </p:oleObj>
              </mc:Choice>
              <mc:Fallback>
                <p:oleObj name="Equation" r:id="rId49" imgW="901440" imgH="266400" progId="Equation.DSMT4">
                  <p:embed/>
                  <p:pic>
                    <p:nvPicPr>
                      <p:cNvPr id="0" name="Object 64"/>
                      <p:cNvPicPr>
                        <a:picLocks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2181220"/>
                        <a:ext cx="18002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AutoShape 65"/>
          <p:cNvSpPr>
            <a:spLocks noChangeArrowheads="1"/>
          </p:cNvSpPr>
          <p:nvPr/>
        </p:nvSpPr>
        <p:spPr bwMode="auto">
          <a:xfrm>
            <a:off x="4143372" y="2357430"/>
            <a:ext cx="936625" cy="160338"/>
          </a:xfrm>
          <a:prstGeom prst="rightArrow">
            <a:avLst>
              <a:gd name="adj1" fmla="val 50000"/>
              <a:gd name="adj2" fmla="val 146039"/>
            </a:avLst>
          </a:prstGeom>
          <a:solidFill>
            <a:srgbClr val="006699">
              <a:alpha val="6588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 Box 66"/>
          <p:cNvSpPr txBox="1">
            <a:spLocks noChangeArrowheads="1"/>
          </p:cNvSpPr>
          <p:nvPr/>
        </p:nvSpPr>
        <p:spPr bwMode="auto">
          <a:xfrm>
            <a:off x="1116013" y="6114354"/>
            <a:ext cx="49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即</a:t>
            </a:r>
          </a:p>
        </p:txBody>
      </p:sp>
      <p:graphicFrame>
        <p:nvGraphicFramePr>
          <p:cNvPr id="70" name="Object 67"/>
          <p:cNvGraphicFramePr>
            <a:graphicFrameLocks/>
          </p:cNvGraphicFramePr>
          <p:nvPr/>
        </p:nvGraphicFramePr>
        <p:xfrm>
          <a:off x="2497138" y="5994400"/>
          <a:ext cx="18526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6" name="Equation" r:id="rId51" imgW="927000" imgH="393480" progId="Equation.DSMT4">
                  <p:embed/>
                </p:oleObj>
              </mc:Choice>
              <mc:Fallback>
                <p:oleObj name="Equation" r:id="rId51" imgW="927000" imgH="393480" progId="Equation.DSMT4">
                  <p:embed/>
                  <p:pic>
                    <p:nvPicPr>
                      <p:cNvPr id="0" name="Object 67"/>
                      <p:cNvPicPr>
                        <a:picLocks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5994400"/>
                        <a:ext cx="18526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>
                                <a:alpha val="2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B2B2B2">
                                <a:alpha val="50000"/>
                              </a:srgbClr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68"/>
          <p:cNvGraphicFramePr>
            <a:graphicFrameLocks/>
          </p:cNvGraphicFramePr>
          <p:nvPr/>
        </p:nvGraphicFramePr>
        <p:xfrm>
          <a:off x="4643438" y="6165872"/>
          <a:ext cx="269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7" name="Equation" r:id="rId53" imgW="1346040" imgH="203040" progId="Equation.DSMT4">
                  <p:embed/>
                </p:oleObj>
              </mc:Choice>
              <mc:Fallback>
                <p:oleObj name="Equation" r:id="rId53" imgW="1346040" imgH="203040" progId="Equation.DSMT4">
                  <p:embed/>
                  <p:pic>
                    <p:nvPicPr>
                      <p:cNvPr id="0" name="Object 68"/>
                      <p:cNvPicPr>
                        <a:picLocks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6165872"/>
                        <a:ext cx="269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Rectangle 69"/>
          <p:cNvSpPr>
            <a:spLocks noChangeArrowheads="1"/>
          </p:cNvSpPr>
          <p:nvPr/>
        </p:nvSpPr>
        <p:spPr bwMode="auto">
          <a:xfrm>
            <a:off x="900113" y="2898792"/>
            <a:ext cx="7488237" cy="2959100"/>
          </a:xfrm>
          <a:prstGeom prst="rect">
            <a:avLst/>
          </a:prstGeom>
          <a:noFill/>
          <a:ln w="9525">
            <a:solidFill>
              <a:srgbClr val="808080">
                <a:alpha val="50195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5" grpId="0" animBg="1"/>
      <p:bldP spid="37" grpId="0" animBg="1"/>
      <p:bldP spid="38" grpId="0"/>
      <p:bldP spid="39" grpId="0"/>
      <p:bldP spid="41" grpId="0" autoUpdateAnimBg="0"/>
      <p:bldP spid="44" grpId="0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1" grpId="0" animBg="1"/>
      <p:bldP spid="68" grpId="0" animBg="1"/>
      <p:bldP spid="69" grpId="0"/>
      <p:bldP spid="7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383336" y="5950301"/>
            <a:ext cx="3442266" cy="46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则               缺级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383336" y="5320811"/>
            <a:ext cx="3442266" cy="46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则               缺级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57241" y="428604"/>
            <a:ext cx="26717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4)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光栅的缺级</a:t>
            </a:r>
            <a:endParaRPr kumimoji="1" lang="zh-CN" altLang="en-US" sz="2400" b="1" kern="1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Arc 3"/>
          <p:cNvSpPr>
            <a:spLocks/>
          </p:cNvSpPr>
          <p:nvPr/>
        </p:nvSpPr>
        <p:spPr bwMode="auto">
          <a:xfrm rot="1696153">
            <a:off x="3102670" y="2073258"/>
            <a:ext cx="104775" cy="234950"/>
          </a:xfrm>
          <a:custGeom>
            <a:avLst/>
            <a:gdLst>
              <a:gd name="T0" fmla="*/ 0 w 19216"/>
              <a:gd name="T1" fmla="*/ 0 h 21600"/>
              <a:gd name="T2" fmla="*/ 2147483647 w 19216"/>
              <a:gd name="T3" fmla="*/ 2147483647 h 21600"/>
              <a:gd name="T4" fmla="*/ 0 w 19216"/>
              <a:gd name="T5" fmla="*/ 2147483647 h 21600"/>
              <a:gd name="T6" fmla="*/ 0 60000 65536"/>
              <a:gd name="T7" fmla="*/ 0 60000 65536"/>
              <a:gd name="T8" fmla="*/ 0 60000 65536"/>
              <a:gd name="T9" fmla="*/ 0 w 19216"/>
              <a:gd name="T10" fmla="*/ 0 h 21600"/>
              <a:gd name="T11" fmla="*/ 19216 w 1921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16" h="21600" fill="none" extrusionOk="0">
                <a:moveTo>
                  <a:pt x="-1" y="0"/>
                </a:moveTo>
                <a:cubicBezTo>
                  <a:pt x="8098" y="0"/>
                  <a:pt x="15516" y="4530"/>
                  <a:pt x="19215" y="11735"/>
                </a:cubicBezTo>
              </a:path>
              <a:path w="19216" h="21600" stroke="0" extrusionOk="0">
                <a:moveTo>
                  <a:pt x="-1" y="0"/>
                </a:moveTo>
                <a:cubicBezTo>
                  <a:pt x="8098" y="0"/>
                  <a:pt x="15516" y="4530"/>
                  <a:pt x="19215" y="11735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rot="21540000" flipV="1">
            <a:off x="3942458" y="1695433"/>
            <a:ext cx="194468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923408" y="1612883"/>
            <a:ext cx="1944687" cy="7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6"/>
          <p:cNvSpPr>
            <a:spLocks noChangeAspect="1" noChangeShapeType="1"/>
          </p:cNvSpPr>
          <p:nvPr/>
        </p:nvSpPr>
        <p:spPr bwMode="auto">
          <a:xfrm rot="-60000">
            <a:off x="3880545" y="1301733"/>
            <a:ext cx="2016125" cy="388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540695" y="2222483"/>
            <a:ext cx="335438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sm"/>
            <a:tailEnd type="none" w="med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831083" y="1655746"/>
            <a:ext cx="690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831083" y="2212958"/>
            <a:ext cx="690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1831083" y="2778108"/>
            <a:ext cx="690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2021583" y="1655746"/>
            <a:ext cx="179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021583" y="2211371"/>
            <a:ext cx="179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2021583" y="2779696"/>
            <a:ext cx="179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1831083" y="1938321"/>
            <a:ext cx="690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021583" y="1938321"/>
            <a:ext cx="179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831083" y="2501883"/>
            <a:ext cx="690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2021583" y="2501883"/>
            <a:ext cx="179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5899845" y="1142983"/>
            <a:ext cx="0" cy="2241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22" name="Object 19"/>
          <p:cNvGraphicFramePr>
            <a:graphicFrameLocks noChangeAspect="1"/>
          </p:cNvGraphicFramePr>
          <p:nvPr/>
        </p:nvGraphicFramePr>
        <p:xfrm>
          <a:off x="4667948" y="2947986"/>
          <a:ext cx="247650" cy="327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7" name="Equation" r:id="rId3" imgW="152280" imgH="203040" progId="Equation.DSMT4">
                  <p:embed/>
                </p:oleObj>
              </mc:Choice>
              <mc:Fallback>
                <p:oleObj name="Equation" r:id="rId3" imgW="15228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948" y="2947986"/>
                        <a:ext cx="247650" cy="3270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3842445" y="3257533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3842445" y="293368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3734495" y="1216008"/>
            <a:ext cx="215900" cy="2016125"/>
          </a:xfrm>
          <a:prstGeom prst="ellipse">
            <a:avLst/>
          </a:prstGeom>
          <a:gradFill rotWithShape="1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>
                  <a:alpha val="63000"/>
                </a:srgbClr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512120" y="1493821"/>
            <a:ext cx="128588" cy="1498600"/>
            <a:chOff x="1338" y="1117"/>
            <a:chExt cx="81" cy="944"/>
          </a:xfrm>
        </p:grpSpPr>
        <p:sp>
          <p:nvSpPr>
            <p:cNvPr id="27" name="Rectangle 24"/>
            <p:cNvSpPr>
              <a:spLocks noChangeAspect="1" noChangeArrowheads="1"/>
            </p:cNvSpPr>
            <p:nvPr/>
          </p:nvSpPr>
          <p:spPr bwMode="auto">
            <a:xfrm>
              <a:off x="1338" y="1117"/>
              <a:ext cx="59" cy="944"/>
            </a:xfrm>
            <a:prstGeom prst="rect">
              <a:avLst/>
            </a:prstGeom>
            <a:solidFill>
              <a:srgbClr val="00B0F0">
                <a:alpha val="94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5"/>
            <p:cNvSpPr>
              <a:spLocks noChangeAspect="1" noChangeShapeType="1"/>
            </p:cNvSpPr>
            <p:nvPr/>
          </p:nvSpPr>
          <p:spPr bwMode="auto">
            <a:xfrm>
              <a:off x="1398" y="1122"/>
              <a:ext cx="1" cy="9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 rot="5400000">
              <a:off x="1367" y="1205"/>
              <a:ext cx="68" cy="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800 h 21600"/>
                <a:gd name="T14" fmla="*/ 17153 w 21600"/>
                <a:gd name="T15" fmla="*/ 174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AutoShape 27"/>
            <p:cNvSpPr>
              <a:spLocks noChangeArrowheads="1"/>
            </p:cNvSpPr>
            <p:nvPr/>
          </p:nvSpPr>
          <p:spPr bwMode="auto">
            <a:xfrm rot="5400000">
              <a:off x="1367" y="1381"/>
              <a:ext cx="68" cy="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800 h 21600"/>
                <a:gd name="T14" fmla="*/ 17153 w 21600"/>
                <a:gd name="T15" fmla="*/ 174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AutoShape 28"/>
            <p:cNvSpPr>
              <a:spLocks noChangeArrowheads="1"/>
            </p:cNvSpPr>
            <p:nvPr/>
          </p:nvSpPr>
          <p:spPr bwMode="auto">
            <a:xfrm rot="5400000">
              <a:off x="1367" y="1558"/>
              <a:ext cx="68" cy="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800 h 21600"/>
                <a:gd name="T14" fmla="*/ 17153 w 21600"/>
                <a:gd name="T15" fmla="*/ 174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 rot="5400000">
              <a:off x="1367" y="1734"/>
              <a:ext cx="68" cy="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800 h 21600"/>
                <a:gd name="T14" fmla="*/ 17153 w 21600"/>
                <a:gd name="T15" fmla="*/ 174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AutoShape 30"/>
            <p:cNvSpPr>
              <a:spLocks noChangeArrowheads="1"/>
            </p:cNvSpPr>
            <p:nvPr/>
          </p:nvSpPr>
          <p:spPr bwMode="auto">
            <a:xfrm rot="5400000">
              <a:off x="1367" y="1911"/>
              <a:ext cx="68" cy="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800 h 21600"/>
                <a:gd name="T14" fmla="*/ 17153 w 21600"/>
                <a:gd name="T15" fmla="*/ 174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" name="Line 31"/>
          <p:cNvSpPr>
            <a:spLocks noChangeAspect="1" noChangeShapeType="1"/>
          </p:cNvSpPr>
          <p:nvPr/>
        </p:nvSpPr>
        <p:spPr bwMode="auto">
          <a:xfrm rot="180000" flipV="1">
            <a:off x="2583558" y="1290621"/>
            <a:ext cx="1201737" cy="382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rot="-900000">
            <a:off x="3042345" y="1495408"/>
            <a:ext cx="179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3"/>
          <p:cNvSpPr>
            <a:spLocks noChangeAspect="1" noChangeShapeType="1"/>
          </p:cNvSpPr>
          <p:nvPr/>
        </p:nvSpPr>
        <p:spPr bwMode="auto">
          <a:xfrm rot="180000" flipV="1">
            <a:off x="2581970" y="1595421"/>
            <a:ext cx="1166813" cy="371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rot="-840000">
            <a:off x="3042345" y="1790683"/>
            <a:ext cx="179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Line 35"/>
          <p:cNvSpPr>
            <a:spLocks noChangeAspect="1" noChangeShapeType="1"/>
          </p:cNvSpPr>
          <p:nvPr/>
        </p:nvSpPr>
        <p:spPr bwMode="auto">
          <a:xfrm rot="180000" flipV="1">
            <a:off x="2586733" y="1885933"/>
            <a:ext cx="1141412" cy="3635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 rot="-900000">
            <a:off x="3042345" y="2070083"/>
            <a:ext cx="179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7"/>
          <p:cNvSpPr>
            <a:spLocks noChangeAspect="1" noChangeShapeType="1"/>
          </p:cNvSpPr>
          <p:nvPr/>
        </p:nvSpPr>
        <p:spPr bwMode="auto">
          <a:xfrm rot="180000" flipV="1">
            <a:off x="2583558" y="2166921"/>
            <a:ext cx="1141412" cy="3635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rot="-900000">
            <a:off x="3039170" y="2355833"/>
            <a:ext cx="179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39"/>
          <p:cNvSpPr>
            <a:spLocks noChangeAspect="1" noChangeShapeType="1"/>
          </p:cNvSpPr>
          <p:nvPr/>
        </p:nvSpPr>
        <p:spPr bwMode="auto">
          <a:xfrm rot="180000" flipV="1">
            <a:off x="2581970" y="2441558"/>
            <a:ext cx="1150938" cy="366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rot="-900000">
            <a:off x="3039170" y="2628883"/>
            <a:ext cx="179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1"/>
          <p:cNvSpPr>
            <a:spLocks noChangeAspect="1" noChangeShapeType="1"/>
          </p:cNvSpPr>
          <p:nvPr/>
        </p:nvSpPr>
        <p:spPr bwMode="auto">
          <a:xfrm rot="180000" flipV="1">
            <a:off x="3605908" y="1623996"/>
            <a:ext cx="2281237" cy="7270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none" w="sm" len="lg"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45" name="Object 42"/>
          <p:cNvGraphicFramePr>
            <a:graphicFrameLocks noChangeAspect="1"/>
          </p:cNvGraphicFramePr>
          <p:nvPr/>
        </p:nvGraphicFramePr>
        <p:xfrm>
          <a:off x="6025270" y="1577975"/>
          <a:ext cx="2476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8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5270" y="1577975"/>
                        <a:ext cx="24765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Line 43"/>
          <p:cNvSpPr>
            <a:spLocks noChangeAspect="1" noChangeShapeType="1"/>
          </p:cNvSpPr>
          <p:nvPr/>
        </p:nvSpPr>
        <p:spPr bwMode="auto">
          <a:xfrm rot="-120000">
            <a:off x="4540945" y="1431908"/>
            <a:ext cx="180975" cy="3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4"/>
          <p:cNvSpPr>
            <a:spLocks noChangeAspect="1" noChangeShapeType="1"/>
          </p:cNvSpPr>
          <p:nvPr/>
        </p:nvSpPr>
        <p:spPr bwMode="auto">
          <a:xfrm rot="120000">
            <a:off x="4526658" y="1636696"/>
            <a:ext cx="18097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 rot="21540000" flipV="1">
            <a:off x="3932933" y="1704958"/>
            <a:ext cx="1944687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6"/>
          <p:cNvSpPr>
            <a:spLocks noChangeAspect="1" noChangeShapeType="1"/>
          </p:cNvSpPr>
          <p:nvPr/>
        </p:nvSpPr>
        <p:spPr bwMode="auto">
          <a:xfrm rot="-300000">
            <a:off x="4528245" y="1800208"/>
            <a:ext cx="1809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Line 47"/>
          <p:cNvSpPr>
            <a:spLocks noChangeAspect="1" noChangeShapeType="1"/>
          </p:cNvSpPr>
          <p:nvPr/>
        </p:nvSpPr>
        <p:spPr bwMode="auto">
          <a:xfrm flipV="1">
            <a:off x="4590158" y="1949433"/>
            <a:ext cx="144462" cy="3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 rot="21540000" flipV="1">
            <a:off x="3932933" y="1709721"/>
            <a:ext cx="1944687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Aspect="1" noChangeShapeType="1"/>
          </p:cNvSpPr>
          <p:nvPr/>
        </p:nvSpPr>
        <p:spPr bwMode="auto">
          <a:xfrm rot="21420000" flipV="1">
            <a:off x="4634608" y="2119296"/>
            <a:ext cx="150812" cy="49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Rectangle 50"/>
          <p:cNvSpPr>
            <a:spLocks noChangeArrowheads="1"/>
          </p:cNvSpPr>
          <p:nvPr/>
        </p:nvSpPr>
        <p:spPr bwMode="auto">
          <a:xfrm>
            <a:off x="5817295" y="1287446"/>
            <a:ext cx="419100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just"/>
            <a:r>
              <a:rPr kumimoji="1" lang="en-US" altLang="zh-CN" sz="4800">
                <a:solidFill>
                  <a:srgbClr val="FF0000"/>
                </a:solidFill>
              </a:rPr>
              <a:t>·</a:t>
            </a:r>
          </a:p>
        </p:txBody>
      </p:sp>
      <p:graphicFrame>
        <p:nvGraphicFramePr>
          <p:cNvPr id="54" name="Object 51"/>
          <p:cNvGraphicFramePr>
            <a:graphicFrameLocks noChangeAspect="1"/>
          </p:cNvGraphicFramePr>
          <p:nvPr/>
        </p:nvGraphicFramePr>
        <p:xfrm>
          <a:off x="3361433" y="2000240"/>
          <a:ext cx="225424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9" name="Equation" r:id="rId7" imgW="139680" imgH="164880" progId="Equation.DSMT4">
                  <p:embed/>
                </p:oleObj>
              </mc:Choice>
              <mc:Fallback>
                <p:oleObj name="Equation" r:id="rId7" imgW="139680" imgH="16488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1433" y="2000240"/>
                        <a:ext cx="225424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1872358" y="2501883"/>
            <a:ext cx="0" cy="269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" name="Object 53"/>
          <p:cNvGraphicFramePr>
            <a:graphicFrameLocks noChangeAspect="1"/>
          </p:cNvGraphicFramePr>
          <p:nvPr/>
        </p:nvGraphicFramePr>
        <p:xfrm>
          <a:off x="1596114" y="2500306"/>
          <a:ext cx="225426" cy="282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0" name="Equation" r:id="rId9" imgW="139680" imgH="177480" progId="Equation.DSMT4">
                  <p:embed/>
                </p:oleObj>
              </mc:Choice>
              <mc:Fallback>
                <p:oleObj name="Equation" r:id="rId9" imgW="139680" imgH="17748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114" y="2500306"/>
                        <a:ext cx="225426" cy="282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1791395" y="1202280"/>
            <a:ext cx="292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rgbClr val="0000FF"/>
                </a:solidFill>
              </a:rPr>
              <a:t>λ</a:t>
            </a: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4856876" y="3532171"/>
            <a:ext cx="202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800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单缝衍射振幅曲线</a:t>
            </a:r>
          </a:p>
        </p:txBody>
      </p:sp>
      <p:pic>
        <p:nvPicPr>
          <p:cNvPr id="59" name="Picture 56" descr="图片6"/>
          <p:cNvPicPr>
            <a:picLocks noChangeAspect="1" noChangeArrowheads="1"/>
          </p:cNvPicPr>
          <p:nvPr/>
        </p:nvPicPr>
        <p:blipFill>
          <a:blip r:embed="rId11" cstate="print"/>
          <a:srcRect t="12331" b="9509"/>
          <a:stretch>
            <a:fillRect/>
          </a:stretch>
        </p:blipFill>
        <p:spPr bwMode="auto">
          <a:xfrm>
            <a:off x="5144195" y="1071546"/>
            <a:ext cx="85725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0" name="Object 57"/>
          <p:cNvGraphicFramePr>
            <a:graphicFrameLocks/>
          </p:cNvGraphicFramePr>
          <p:nvPr/>
        </p:nvGraphicFramePr>
        <p:xfrm>
          <a:off x="1155700" y="4699000"/>
          <a:ext cx="1682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1" name="Equation" r:id="rId12" imgW="876240" imgH="177480" progId="Equation.DSMT4">
                  <p:embed/>
                </p:oleObj>
              </mc:Choice>
              <mc:Fallback>
                <p:oleObj name="Equation" r:id="rId12" imgW="876240" imgH="177480" progId="Equation.DSMT4">
                  <p:embed/>
                  <p:pic>
                    <p:nvPicPr>
                      <p:cNvPr id="0" name="Object 57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4699000"/>
                        <a:ext cx="168275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58"/>
          <p:cNvGraphicFramePr>
            <a:graphicFrameLocks/>
          </p:cNvGraphicFramePr>
          <p:nvPr/>
        </p:nvGraphicFramePr>
        <p:xfrm>
          <a:off x="1143000" y="4195763"/>
          <a:ext cx="17287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2" name="Equation" r:id="rId14" imgW="863280" imgH="177480" progId="Equation.DSMT4">
                  <p:embed/>
                </p:oleObj>
              </mc:Choice>
              <mc:Fallback>
                <p:oleObj name="Equation" r:id="rId14" imgW="863280" imgH="177480" progId="Equation.DSMT4">
                  <p:embed/>
                  <p:pic>
                    <p:nvPicPr>
                      <p:cNvPr id="0" name="Object 58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95763"/>
                        <a:ext cx="172878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AutoShape 59"/>
          <p:cNvSpPr>
            <a:spLocks/>
          </p:cNvSpPr>
          <p:nvPr/>
        </p:nvSpPr>
        <p:spPr bwMode="auto">
          <a:xfrm>
            <a:off x="2870895" y="4292583"/>
            <a:ext cx="95250" cy="663575"/>
          </a:xfrm>
          <a:prstGeom prst="rightBrace">
            <a:avLst>
              <a:gd name="adj1" fmla="val 5805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3" name="AutoShape 60"/>
          <p:cNvSpPr>
            <a:spLocks noChangeArrowheads="1"/>
          </p:cNvSpPr>
          <p:nvPr/>
        </p:nvSpPr>
        <p:spPr bwMode="auto">
          <a:xfrm>
            <a:off x="2997895" y="4541821"/>
            <a:ext cx="503238" cy="160337"/>
          </a:xfrm>
          <a:prstGeom prst="rightArrow">
            <a:avLst>
              <a:gd name="adj1" fmla="val 50000"/>
              <a:gd name="adj2" fmla="val 78466"/>
            </a:avLst>
          </a:prstGeom>
          <a:solidFill>
            <a:srgbClr val="006699">
              <a:alpha val="50195"/>
            </a:srgbClr>
          </a:solidFill>
          <a:ln w="9525">
            <a:solidFill>
              <a:srgbClr val="FFCCFF">
                <a:alpha val="50195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4" name="Object 61"/>
          <p:cNvGraphicFramePr>
            <a:graphicFrameLocks/>
          </p:cNvGraphicFramePr>
          <p:nvPr/>
        </p:nvGraphicFramePr>
        <p:xfrm>
          <a:off x="3518595" y="4214818"/>
          <a:ext cx="9144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3" name="Equation" r:id="rId16" imgW="457200" imgH="393480" progId="Equation.DSMT4">
                  <p:embed/>
                </p:oleObj>
              </mc:Choice>
              <mc:Fallback>
                <p:oleObj name="Equation" r:id="rId16" imgW="457200" imgH="393480" progId="Equation.DSMT4">
                  <p:embed/>
                  <p:pic>
                    <p:nvPicPr>
                      <p:cNvPr id="0" name="Object 61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8595" y="4214818"/>
                        <a:ext cx="9144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2"/>
          <p:cNvGraphicFramePr>
            <a:graphicFrameLocks/>
          </p:cNvGraphicFramePr>
          <p:nvPr/>
        </p:nvGraphicFramePr>
        <p:xfrm>
          <a:off x="6715125" y="4408497"/>
          <a:ext cx="195421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4" name="Equation" r:id="rId18" imgW="1307880" imgH="253800" progId="Equation.DSMT4">
                  <p:embed/>
                </p:oleObj>
              </mc:Choice>
              <mc:Fallback>
                <p:oleObj name="Equation" r:id="rId18" imgW="1307880" imgH="253800" progId="Equation.DSMT4">
                  <p:embed/>
                  <p:pic>
                    <p:nvPicPr>
                      <p:cNvPr id="0" name="Object 62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4408497"/>
                        <a:ext cx="195421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3"/>
          <p:cNvGraphicFramePr>
            <a:graphicFrameLocks noChangeAspect="1"/>
          </p:cNvGraphicFramePr>
          <p:nvPr/>
        </p:nvGraphicFramePr>
        <p:xfrm>
          <a:off x="5239452" y="4214818"/>
          <a:ext cx="119538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5" name="Equation" r:id="rId20" imgW="596880" imgH="393480" progId="Equation.DSMT4">
                  <p:embed/>
                </p:oleObj>
              </mc:Choice>
              <mc:Fallback>
                <p:oleObj name="Equation" r:id="rId20" imgW="596880" imgH="39348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9452" y="4214818"/>
                        <a:ext cx="1195388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AutoShape 64"/>
          <p:cNvSpPr>
            <a:spLocks noChangeArrowheads="1"/>
          </p:cNvSpPr>
          <p:nvPr/>
        </p:nvSpPr>
        <p:spPr bwMode="auto">
          <a:xfrm>
            <a:off x="4593339" y="4556108"/>
            <a:ext cx="503237" cy="160338"/>
          </a:xfrm>
          <a:prstGeom prst="rightArrow">
            <a:avLst>
              <a:gd name="adj1" fmla="val 50000"/>
              <a:gd name="adj2" fmla="val 78465"/>
            </a:avLst>
          </a:prstGeom>
          <a:solidFill>
            <a:srgbClr val="006699">
              <a:alpha val="50195"/>
            </a:srgbClr>
          </a:solidFill>
          <a:ln w="9525">
            <a:solidFill>
              <a:srgbClr val="FFCCFF">
                <a:alpha val="50195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8" name="Object 65"/>
          <p:cNvGraphicFramePr>
            <a:graphicFrameLocks/>
          </p:cNvGraphicFramePr>
          <p:nvPr/>
        </p:nvGraphicFramePr>
        <p:xfrm>
          <a:off x="2894707" y="5391150"/>
          <a:ext cx="1014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6" name="Equation" r:id="rId22" imgW="507960" imgH="215640" progId="Equation.DSMT4">
                  <p:embed/>
                </p:oleObj>
              </mc:Choice>
              <mc:Fallback>
                <p:oleObj name="Equation" r:id="rId22" imgW="507960" imgH="215640" progId="Equation.DSMT4">
                  <p:embed/>
                  <p:pic>
                    <p:nvPicPr>
                      <p:cNvPr id="0" name="Object 65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707" y="5391150"/>
                        <a:ext cx="10144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6"/>
          <p:cNvGraphicFramePr>
            <a:graphicFrameLocks/>
          </p:cNvGraphicFramePr>
          <p:nvPr/>
        </p:nvGraphicFramePr>
        <p:xfrm>
          <a:off x="2897882" y="5997596"/>
          <a:ext cx="127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7" name="Equation" r:id="rId24" imgW="634680" imgH="215640" progId="Equation.DSMT4">
                  <p:embed/>
                </p:oleObj>
              </mc:Choice>
              <mc:Fallback>
                <p:oleObj name="Equation" r:id="rId24" imgW="634680" imgH="215640" progId="Equation.DSMT4">
                  <p:embed/>
                  <p:pic>
                    <p:nvPicPr>
                      <p:cNvPr id="0" name="Object 66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882" y="5997596"/>
                        <a:ext cx="1270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67"/>
          <p:cNvGraphicFramePr>
            <a:graphicFrameLocks/>
          </p:cNvGraphicFramePr>
          <p:nvPr/>
        </p:nvGraphicFramePr>
        <p:xfrm>
          <a:off x="4953700" y="5380054"/>
          <a:ext cx="20367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8" name="Equation" r:id="rId26" imgW="1015920" imgH="203040" progId="Equation.DSMT4">
                  <p:embed/>
                </p:oleObj>
              </mc:Choice>
              <mc:Fallback>
                <p:oleObj name="Equation" r:id="rId26" imgW="1015920" imgH="203040" progId="Equation.DSMT4">
                  <p:embed/>
                  <p:pic>
                    <p:nvPicPr>
                      <p:cNvPr id="0" name="Object 67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700" y="5380054"/>
                        <a:ext cx="20367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68"/>
          <p:cNvGraphicFramePr>
            <a:graphicFrameLocks/>
          </p:cNvGraphicFramePr>
          <p:nvPr/>
        </p:nvGraphicFramePr>
        <p:xfrm>
          <a:off x="4953700" y="6022996"/>
          <a:ext cx="20335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9" name="Equation" r:id="rId28" imgW="1015920" imgH="203040" progId="Equation.DSMT4">
                  <p:embed/>
                </p:oleObj>
              </mc:Choice>
              <mc:Fallback>
                <p:oleObj name="Equation" r:id="rId28" imgW="1015920" imgH="203040" progId="Equation.DSMT4">
                  <p:embed/>
                  <p:pic>
                    <p:nvPicPr>
                      <p:cNvPr id="0" name="Object 68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700" y="6022996"/>
                        <a:ext cx="20335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AutoShape 69"/>
          <p:cNvSpPr>
            <a:spLocks/>
          </p:cNvSpPr>
          <p:nvPr/>
        </p:nvSpPr>
        <p:spPr bwMode="auto">
          <a:xfrm>
            <a:off x="2489895" y="5530139"/>
            <a:ext cx="276207" cy="827819"/>
          </a:xfrm>
          <a:prstGeom prst="leftBrace">
            <a:avLst>
              <a:gd name="adj1" fmla="val 16574"/>
              <a:gd name="adj2" fmla="val 47972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" name="Text Box 70"/>
          <p:cNvSpPr txBox="1">
            <a:spLocks noChangeArrowheads="1"/>
          </p:cNvSpPr>
          <p:nvPr/>
        </p:nvSpPr>
        <p:spPr bwMode="auto">
          <a:xfrm>
            <a:off x="1935857" y="5539664"/>
            <a:ext cx="489534" cy="46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utoUpdateAnimBg="0"/>
      <p:bldP spid="74" grpId="0" autoUpdateAnimBg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utoUpdateAnimBg="0"/>
      <p:bldP spid="55" grpId="0" animBg="1"/>
      <p:bldP spid="57" grpId="0"/>
      <p:bldP spid="58" grpId="0"/>
      <p:bldP spid="62" grpId="0" animBg="1"/>
      <p:bldP spid="63" grpId="0" animBg="1"/>
      <p:bldP spid="67" grpId="0" animBg="1"/>
      <p:bldP spid="72" grpId="0" animBg="1"/>
      <p:bldP spid="7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60375" y="2562216"/>
            <a:ext cx="35894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相位差与光程差关系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60375" y="955675"/>
            <a:ext cx="17331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光程差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460375" y="3368666"/>
            <a:ext cx="31245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）凸透镜的等光程性</a:t>
            </a:r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>
            <a:off x="684213" y="4903779"/>
            <a:ext cx="41068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6" name="Line 25"/>
          <p:cNvSpPr>
            <a:spLocks noChangeAspect="1" noChangeShapeType="1"/>
          </p:cNvSpPr>
          <p:nvPr/>
        </p:nvSpPr>
        <p:spPr bwMode="auto">
          <a:xfrm>
            <a:off x="3165475" y="4268779"/>
            <a:ext cx="1414463" cy="636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7" name="Line 26"/>
          <p:cNvSpPr>
            <a:spLocks noChangeAspect="1" noChangeShapeType="1"/>
          </p:cNvSpPr>
          <p:nvPr/>
        </p:nvSpPr>
        <p:spPr bwMode="auto">
          <a:xfrm rot="60000">
            <a:off x="3560763" y="4448166"/>
            <a:ext cx="215900" cy="96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8" name="Line 27"/>
          <p:cNvSpPr>
            <a:spLocks noChangeShapeType="1"/>
          </p:cNvSpPr>
          <p:nvPr/>
        </p:nvSpPr>
        <p:spPr bwMode="auto">
          <a:xfrm rot="21281559" flipV="1">
            <a:off x="3159125" y="4987916"/>
            <a:ext cx="1443038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anchor="ctr">
            <a:spAutoFit/>
          </a:bodyPr>
          <a:lstStyle/>
          <a:p>
            <a:endParaRPr lang="zh-CN" altLang="en-US" sz="2400" b="1"/>
          </a:p>
        </p:txBody>
      </p:sp>
      <p:sp>
        <p:nvSpPr>
          <p:cNvPr id="9" name="Line 28"/>
          <p:cNvSpPr>
            <a:spLocks noChangeAspect="1" noChangeShapeType="1"/>
          </p:cNvSpPr>
          <p:nvPr/>
        </p:nvSpPr>
        <p:spPr bwMode="auto">
          <a:xfrm rot="21360000" flipV="1">
            <a:off x="3627438" y="5197466"/>
            <a:ext cx="173037" cy="42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0" name="Line 29"/>
          <p:cNvSpPr>
            <a:spLocks noChangeAspect="1" noChangeShapeType="1"/>
          </p:cNvSpPr>
          <p:nvPr/>
        </p:nvSpPr>
        <p:spPr bwMode="auto">
          <a:xfrm flipV="1">
            <a:off x="900113" y="4262429"/>
            <a:ext cx="2114550" cy="652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1" name="Line 30"/>
          <p:cNvSpPr>
            <a:spLocks noChangeAspect="1" noChangeShapeType="1"/>
          </p:cNvSpPr>
          <p:nvPr/>
        </p:nvSpPr>
        <p:spPr bwMode="auto">
          <a:xfrm flipV="1">
            <a:off x="1946275" y="4548179"/>
            <a:ext cx="130175" cy="44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2" name="Line 31"/>
          <p:cNvSpPr>
            <a:spLocks noChangeShapeType="1"/>
          </p:cNvSpPr>
          <p:nvPr/>
        </p:nvSpPr>
        <p:spPr bwMode="auto">
          <a:xfrm rot="21281559">
            <a:off x="881063" y="4799004"/>
            <a:ext cx="2111375" cy="739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anchor="ctr">
            <a:spAutoFit/>
          </a:bodyPr>
          <a:lstStyle/>
          <a:p>
            <a:endParaRPr lang="zh-CN" altLang="en-US" sz="2400" b="1"/>
          </a:p>
        </p:txBody>
      </p:sp>
      <p:sp>
        <p:nvSpPr>
          <p:cNvPr id="13" name="Line 32"/>
          <p:cNvSpPr>
            <a:spLocks noChangeAspect="1" noChangeShapeType="1"/>
          </p:cNvSpPr>
          <p:nvPr/>
        </p:nvSpPr>
        <p:spPr bwMode="auto">
          <a:xfrm rot="21240000">
            <a:off x="1905000" y="5148254"/>
            <a:ext cx="192088" cy="68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4" name="Line 33"/>
          <p:cNvSpPr>
            <a:spLocks noChangeShapeType="1"/>
          </p:cNvSpPr>
          <p:nvPr/>
        </p:nvSpPr>
        <p:spPr bwMode="auto">
          <a:xfrm>
            <a:off x="900113" y="4911716"/>
            <a:ext cx="3673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5" name="Line 34"/>
          <p:cNvSpPr>
            <a:spLocks noChangeAspect="1" noChangeShapeType="1"/>
          </p:cNvSpPr>
          <p:nvPr/>
        </p:nvSpPr>
        <p:spPr bwMode="auto">
          <a:xfrm>
            <a:off x="1908175" y="4911716"/>
            <a:ext cx="2159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6" name="Line 35"/>
          <p:cNvSpPr>
            <a:spLocks noChangeAspect="1" noChangeShapeType="1"/>
          </p:cNvSpPr>
          <p:nvPr/>
        </p:nvSpPr>
        <p:spPr bwMode="auto">
          <a:xfrm>
            <a:off x="3565525" y="4908541"/>
            <a:ext cx="2159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17" name="Oval 38"/>
          <p:cNvSpPr>
            <a:spLocks noChangeArrowheads="1"/>
          </p:cNvSpPr>
          <p:nvPr/>
        </p:nvSpPr>
        <p:spPr bwMode="auto">
          <a:xfrm>
            <a:off x="2998778" y="3918260"/>
            <a:ext cx="215900" cy="1947564"/>
          </a:xfrm>
          <a:prstGeom prst="ellipse">
            <a:avLst/>
          </a:prstGeom>
          <a:gradFill rotWithShape="1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>
                  <a:alpha val="63000"/>
                </a:srgbClr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sz="2400" b="1"/>
          </a:p>
        </p:txBody>
      </p:sp>
      <p:graphicFrame>
        <p:nvGraphicFramePr>
          <p:cNvPr id="18" name="Object 39"/>
          <p:cNvGraphicFramePr>
            <a:graphicFrameLocks noChangeAspect="1"/>
          </p:cNvGraphicFramePr>
          <p:nvPr/>
        </p:nvGraphicFramePr>
        <p:xfrm>
          <a:off x="4503738" y="4799004"/>
          <a:ext cx="176212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2" name="Equation" r:id="rId3" imgW="114120" imgH="126720" progId="Equation.DSMT4">
                  <p:embed/>
                </p:oleObj>
              </mc:Choice>
              <mc:Fallback>
                <p:oleObj name="Equation" r:id="rId3" imgW="114120" imgH="12672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799004"/>
                        <a:ext cx="176212" cy="227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0"/>
          <p:cNvGraphicFramePr>
            <a:graphicFrameLocks noChangeAspect="1"/>
          </p:cNvGraphicFramePr>
          <p:nvPr/>
        </p:nvGraphicFramePr>
        <p:xfrm>
          <a:off x="811213" y="4795829"/>
          <a:ext cx="176212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3" name="Equation" r:id="rId5" imgW="114120" imgH="126720" progId="Equation.DSMT4">
                  <p:embed/>
                </p:oleObj>
              </mc:Choice>
              <mc:Fallback>
                <p:oleObj name="Equation" r:id="rId5" imgW="114120" imgH="12672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4795829"/>
                        <a:ext cx="176212" cy="227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ine 41"/>
          <p:cNvSpPr>
            <a:spLocks noChangeShapeType="1"/>
          </p:cNvSpPr>
          <p:nvPr/>
        </p:nvSpPr>
        <p:spPr bwMode="auto">
          <a:xfrm flipV="1">
            <a:off x="5435600" y="4868865"/>
            <a:ext cx="30972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 rot="21281559" flipV="1">
            <a:off x="5857875" y="4913315"/>
            <a:ext cx="1085850" cy="25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anchor="ctr">
            <a:spAutoFit/>
          </a:bodyPr>
          <a:lstStyle/>
          <a:p>
            <a:endParaRPr lang="zh-CN" altLang="en-US" sz="2400" b="1"/>
          </a:p>
        </p:txBody>
      </p:sp>
      <p:sp>
        <p:nvSpPr>
          <p:cNvPr id="22" name="Line 44"/>
          <p:cNvSpPr>
            <a:spLocks noChangeAspect="1" noChangeShapeType="1"/>
          </p:cNvSpPr>
          <p:nvPr/>
        </p:nvSpPr>
        <p:spPr bwMode="auto">
          <a:xfrm flipV="1">
            <a:off x="5700713" y="4191003"/>
            <a:ext cx="1176337" cy="3635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3" name="Line 45"/>
          <p:cNvSpPr>
            <a:spLocks noChangeAspect="1" noChangeShapeType="1"/>
          </p:cNvSpPr>
          <p:nvPr/>
        </p:nvSpPr>
        <p:spPr bwMode="auto">
          <a:xfrm flipV="1">
            <a:off x="6203950" y="4357690"/>
            <a:ext cx="107950" cy="3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4" name="Line 46"/>
          <p:cNvSpPr>
            <a:spLocks noChangeAspect="1" noChangeShapeType="1"/>
          </p:cNvSpPr>
          <p:nvPr/>
        </p:nvSpPr>
        <p:spPr bwMode="auto">
          <a:xfrm flipV="1">
            <a:off x="6411913" y="4995865"/>
            <a:ext cx="107950" cy="3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5" name="Line 47"/>
          <p:cNvSpPr>
            <a:spLocks noChangeShapeType="1"/>
          </p:cNvSpPr>
          <p:nvPr/>
        </p:nvSpPr>
        <p:spPr bwMode="auto">
          <a:xfrm rot="21281559" flipV="1">
            <a:off x="6897688" y="4476753"/>
            <a:ext cx="1443037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anchor="ctr">
            <a:spAutoFit/>
          </a:bodyPr>
          <a:lstStyle/>
          <a:p>
            <a:endParaRPr lang="zh-CN" altLang="en-US" sz="2400" b="1"/>
          </a:p>
        </p:txBody>
      </p:sp>
      <p:sp>
        <p:nvSpPr>
          <p:cNvPr id="26" name="Line 48"/>
          <p:cNvSpPr>
            <a:spLocks noChangeShapeType="1"/>
          </p:cNvSpPr>
          <p:nvPr/>
        </p:nvSpPr>
        <p:spPr bwMode="auto">
          <a:xfrm>
            <a:off x="6877050" y="4191003"/>
            <a:ext cx="1414463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7" name="Line 49"/>
          <p:cNvSpPr>
            <a:spLocks noChangeAspect="1" noChangeShapeType="1"/>
          </p:cNvSpPr>
          <p:nvPr/>
        </p:nvSpPr>
        <p:spPr bwMode="auto">
          <a:xfrm rot="120000">
            <a:off x="7380288" y="4270378"/>
            <a:ext cx="179387" cy="23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8" name="Line 50"/>
          <p:cNvSpPr>
            <a:spLocks noChangeAspect="1" noChangeShapeType="1"/>
          </p:cNvSpPr>
          <p:nvPr/>
        </p:nvSpPr>
        <p:spPr bwMode="auto">
          <a:xfrm rot="21480000" flipV="1">
            <a:off x="7451725" y="4651378"/>
            <a:ext cx="144463" cy="36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29" name="Oval 51"/>
          <p:cNvSpPr>
            <a:spLocks noChangeAspect="1" noChangeArrowheads="1"/>
          </p:cNvSpPr>
          <p:nvPr/>
        </p:nvSpPr>
        <p:spPr bwMode="auto">
          <a:xfrm>
            <a:off x="6804025" y="3857628"/>
            <a:ext cx="215900" cy="1947564"/>
          </a:xfrm>
          <a:prstGeom prst="ellipse">
            <a:avLst/>
          </a:prstGeom>
          <a:gradFill rotWithShape="1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>
                  <a:alpha val="63000"/>
                </a:srgbClr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sz="2400" b="1"/>
          </a:p>
        </p:txBody>
      </p:sp>
      <p:graphicFrame>
        <p:nvGraphicFramePr>
          <p:cNvPr id="30" name="Object 52"/>
          <p:cNvGraphicFramePr>
            <a:graphicFrameLocks noChangeAspect="1"/>
          </p:cNvGraphicFramePr>
          <p:nvPr/>
        </p:nvGraphicFramePr>
        <p:xfrm>
          <a:off x="8243888" y="4300540"/>
          <a:ext cx="176212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4" name="Equation" r:id="rId7" imgW="114120" imgH="126720" progId="Equation.DSMT4">
                  <p:embed/>
                </p:oleObj>
              </mc:Choice>
              <mc:Fallback>
                <p:oleObj name="Equation" r:id="rId7" imgW="114120" imgH="12672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8" y="4300540"/>
                        <a:ext cx="176212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Line 53"/>
          <p:cNvSpPr>
            <a:spLocks noChangeShapeType="1"/>
          </p:cNvSpPr>
          <p:nvPr/>
        </p:nvSpPr>
        <p:spPr bwMode="auto">
          <a:xfrm rot="180000">
            <a:off x="5868988" y="4267203"/>
            <a:ext cx="503237" cy="1296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2" name="Line 56"/>
          <p:cNvSpPr>
            <a:spLocks noChangeAspect="1" noChangeShapeType="1"/>
          </p:cNvSpPr>
          <p:nvPr/>
        </p:nvSpPr>
        <p:spPr bwMode="auto">
          <a:xfrm rot="20760000">
            <a:off x="3008313" y="4238616"/>
            <a:ext cx="169862" cy="58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3" name="Line 57"/>
          <p:cNvSpPr>
            <a:spLocks noChangeAspect="1" noChangeShapeType="1"/>
          </p:cNvSpPr>
          <p:nvPr/>
        </p:nvSpPr>
        <p:spPr bwMode="auto">
          <a:xfrm rot="19800000">
            <a:off x="3001963" y="5386379"/>
            <a:ext cx="187325" cy="65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sp>
        <p:nvSpPr>
          <p:cNvPr id="34" name="AutoShape 58"/>
          <p:cNvSpPr>
            <a:spLocks noChangeArrowheads="1"/>
          </p:cNvSpPr>
          <p:nvPr/>
        </p:nvSpPr>
        <p:spPr bwMode="auto">
          <a:xfrm>
            <a:off x="6072198" y="2862256"/>
            <a:ext cx="1770089" cy="431800"/>
          </a:xfrm>
          <a:prstGeom prst="wedgeRoundRectCallout">
            <a:avLst>
              <a:gd name="adj1" fmla="val -105995"/>
              <a:gd name="adj2" fmla="val 8658"/>
              <a:gd name="adj3" fmla="val 16667"/>
            </a:avLst>
          </a:prstGeom>
          <a:noFill/>
          <a:ln w="22225">
            <a:solidFill>
              <a:schemeClr val="tx1">
                <a:alpha val="57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真空中的波长</a:t>
            </a:r>
          </a:p>
        </p:txBody>
      </p: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285720" y="214290"/>
            <a:ext cx="45291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4.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光程差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4714876" y="785794"/>
            <a:ext cx="3146444" cy="1498608"/>
            <a:chOff x="4714876" y="1214422"/>
            <a:chExt cx="3146444" cy="1498608"/>
          </a:xfrm>
        </p:grpSpPr>
        <p:sp>
          <p:nvSpPr>
            <p:cNvPr id="38" name="Line 7"/>
            <p:cNvSpPr>
              <a:spLocks noChangeShapeType="1"/>
            </p:cNvSpPr>
            <p:nvPr/>
          </p:nvSpPr>
          <p:spPr bwMode="auto">
            <a:xfrm>
              <a:off x="5062538" y="1457325"/>
              <a:ext cx="2441575" cy="8096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39" name="Line 8"/>
            <p:cNvSpPr>
              <a:spLocks noChangeShapeType="1"/>
            </p:cNvSpPr>
            <p:nvPr/>
          </p:nvSpPr>
          <p:spPr bwMode="auto">
            <a:xfrm>
              <a:off x="5068888" y="2233613"/>
              <a:ext cx="2414587" cy="476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5675313" y="2071678"/>
              <a:ext cx="944562" cy="317499"/>
            </a:xfrm>
            <a:prstGeom prst="rect">
              <a:avLst/>
            </a:prstGeom>
            <a:solidFill>
              <a:srgbClr val="00B0F0">
                <a:alpha val="77000"/>
              </a:srgb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>
              <a:off x="5675313" y="2400300"/>
              <a:ext cx="0" cy="276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42" name="Line 19"/>
            <p:cNvSpPr>
              <a:spLocks noChangeShapeType="1"/>
            </p:cNvSpPr>
            <p:nvPr/>
          </p:nvSpPr>
          <p:spPr bwMode="auto">
            <a:xfrm>
              <a:off x="6619875" y="2400300"/>
              <a:ext cx="0" cy="276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43" name="Line 20"/>
            <p:cNvSpPr>
              <a:spLocks noChangeShapeType="1"/>
            </p:cNvSpPr>
            <p:nvPr/>
          </p:nvSpPr>
          <p:spPr bwMode="auto">
            <a:xfrm>
              <a:off x="6292850" y="2565400"/>
              <a:ext cx="336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44" name="Line 21"/>
            <p:cNvSpPr>
              <a:spLocks noChangeShapeType="1"/>
            </p:cNvSpPr>
            <p:nvPr/>
          </p:nvSpPr>
          <p:spPr bwMode="auto">
            <a:xfrm>
              <a:off x="5675313" y="2565400"/>
              <a:ext cx="338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graphicFrame>
          <p:nvGraphicFramePr>
            <p:cNvPr id="45" name="Object 20"/>
            <p:cNvGraphicFramePr>
              <a:graphicFrameLocks noChangeAspect="1"/>
            </p:cNvGraphicFramePr>
            <p:nvPr/>
          </p:nvGraphicFramePr>
          <p:xfrm>
            <a:off x="4714876" y="1214422"/>
            <a:ext cx="3302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55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4876" y="1214422"/>
                          <a:ext cx="3302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21"/>
            <p:cNvGraphicFramePr>
              <a:graphicFrameLocks noChangeAspect="1"/>
            </p:cNvGraphicFramePr>
            <p:nvPr/>
          </p:nvGraphicFramePr>
          <p:xfrm>
            <a:off x="4716466" y="2000240"/>
            <a:ext cx="355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56" name="Equation" r:id="rId11" imgW="177480" imgH="228600" progId="Equation.DSMT4">
                    <p:embed/>
                  </p:oleObj>
                </mc:Choice>
                <mc:Fallback>
                  <p:oleObj name="Equation" r:id="rId11" imgW="177480" imgH="2286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466" y="2000240"/>
                          <a:ext cx="3556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22"/>
            <p:cNvGraphicFramePr>
              <a:graphicFrameLocks noChangeAspect="1"/>
            </p:cNvGraphicFramePr>
            <p:nvPr/>
          </p:nvGraphicFramePr>
          <p:xfrm>
            <a:off x="5857884" y="1285860"/>
            <a:ext cx="254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57" name="Equation" r:id="rId13" imgW="126720" imgH="228600" progId="Equation.DSMT4">
                    <p:embed/>
                  </p:oleObj>
                </mc:Choice>
                <mc:Fallback>
                  <p:oleObj name="Equation" r:id="rId13" imgW="126720" imgH="2286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7884" y="1285860"/>
                          <a:ext cx="2540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23"/>
            <p:cNvGraphicFramePr>
              <a:graphicFrameLocks noChangeAspect="1"/>
            </p:cNvGraphicFramePr>
            <p:nvPr/>
          </p:nvGraphicFramePr>
          <p:xfrm>
            <a:off x="5286380" y="1785926"/>
            <a:ext cx="2794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58" name="Equation" r:id="rId15" imgW="139680" imgH="228600" progId="Equation.DSMT4">
                    <p:embed/>
                  </p:oleObj>
                </mc:Choice>
                <mc:Fallback>
                  <p:oleObj name="Equation" r:id="rId15" imgW="139680" imgH="2286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6380" y="1785926"/>
                          <a:ext cx="2794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24"/>
            <p:cNvGraphicFramePr>
              <a:graphicFrameLocks noChangeAspect="1"/>
            </p:cNvGraphicFramePr>
            <p:nvPr/>
          </p:nvGraphicFramePr>
          <p:xfrm>
            <a:off x="6715140" y="1357298"/>
            <a:ext cx="3302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59" name="Equation" r:id="rId17" imgW="164880" imgH="177480" progId="Equation.DSMT4">
                    <p:embed/>
                  </p:oleObj>
                </mc:Choice>
                <mc:Fallback>
                  <p:oleObj name="Equation" r:id="rId17" imgW="164880" imgH="17748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5140" y="1357298"/>
                          <a:ext cx="330200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25"/>
            <p:cNvGraphicFramePr>
              <a:graphicFrameLocks noChangeAspect="1"/>
            </p:cNvGraphicFramePr>
            <p:nvPr/>
          </p:nvGraphicFramePr>
          <p:xfrm>
            <a:off x="7429520" y="2098668"/>
            <a:ext cx="4318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0" name="Equation" r:id="rId19" imgW="215640" imgH="164880" progId="Equation.DSMT4">
                    <p:embed/>
                  </p:oleObj>
                </mc:Choice>
                <mc:Fallback>
                  <p:oleObj name="Equation" r:id="rId19" imgW="215640" imgH="16488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9520" y="2098668"/>
                          <a:ext cx="4318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26"/>
            <p:cNvGraphicFramePr>
              <a:graphicFrameLocks noChangeAspect="1"/>
            </p:cNvGraphicFramePr>
            <p:nvPr/>
          </p:nvGraphicFramePr>
          <p:xfrm>
            <a:off x="6000760" y="2357430"/>
            <a:ext cx="2794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1" name="Equation" r:id="rId21" imgW="139680" imgH="177480" progId="Equation.DSMT4">
                    <p:embed/>
                  </p:oleObj>
                </mc:Choice>
                <mc:Fallback>
                  <p:oleObj name="Equation" r:id="rId21" imgW="139680" imgH="17748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0760" y="2357430"/>
                          <a:ext cx="279400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27"/>
            <p:cNvGraphicFramePr>
              <a:graphicFrameLocks noChangeAspect="1"/>
            </p:cNvGraphicFramePr>
            <p:nvPr/>
          </p:nvGraphicFramePr>
          <p:xfrm>
            <a:off x="6000760" y="2071678"/>
            <a:ext cx="2540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2" name="Equation" r:id="rId23" imgW="126720" imgH="139680" progId="Equation.DSMT4">
                    <p:embed/>
                  </p:oleObj>
                </mc:Choice>
                <mc:Fallback>
                  <p:oleObj name="Equation" r:id="rId23" imgW="126720" imgH="13968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0760" y="2071678"/>
                          <a:ext cx="2540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" name="Object 28"/>
          <p:cNvGraphicFramePr>
            <a:graphicFrameLocks noChangeAspect="1"/>
          </p:cNvGraphicFramePr>
          <p:nvPr/>
        </p:nvGraphicFramePr>
        <p:xfrm>
          <a:off x="720725" y="1643050"/>
          <a:ext cx="317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3" name="Equation" r:id="rId25" imgW="1587240" imgH="228600" progId="Equation.DSMT4">
                  <p:embed/>
                </p:oleObj>
              </mc:Choice>
              <mc:Fallback>
                <p:oleObj name="Equation" r:id="rId25" imgW="1587240" imgH="2286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1643050"/>
                        <a:ext cx="3175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29"/>
          <p:cNvGraphicFramePr>
            <a:graphicFrameLocks noChangeAspect="1"/>
          </p:cNvGraphicFramePr>
          <p:nvPr/>
        </p:nvGraphicFramePr>
        <p:xfrm>
          <a:off x="3857620" y="2428868"/>
          <a:ext cx="1500187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4" name="Equation" r:id="rId27" imgW="749160" imgH="431640" progId="Equation.DSMT4">
                  <p:embed/>
                </p:oleObj>
              </mc:Choice>
              <mc:Fallback>
                <p:oleObj name="Equation" r:id="rId27" imgW="749160" imgH="4316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2428868"/>
                        <a:ext cx="1500187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30"/>
          <p:cNvGraphicFramePr>
            <a:graphicFrameLocks noChangeAspect="1"/>
          </p:cNvGraphicFramePr>
          <p:nvPr/>
        </p:nvGraphicFramePr>
        <p:xfrm>
          <a:off x="714348" y="4937130"/>
          <a:ext cx="3048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5" name="Equation" r:id="rId29" imgW="152280" imgH="164880" progId="Equation.DSMT4">
                  <p:embed/>
                </p:oleObj>
              </mc:Choice>
              <mc:Fallback>
                <p:oleObj name="Equation" r:id="rId29" imgW="152280" imgH="1648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937130"/>
                        <a:ext cx="3048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31"/>
          <p:cNvGraphicFramePr>
            <a:graphicFrameLocks noChangeAspect="1"/>
          </p:cNvGraphicFramePr>
          <p:nvPr/>
        </p:nvGraphicFramePr>
        <p:xfrm>
          <a:off x="4429124" y="4937130"/>
          <a:ext cx="3556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6" name="Equation" r:id="rId31" imgW="177480" imgH="164880" progId="Equation.DSMT4">
                  <p:embed/>
                </p:oleObj>
              </mc:Choice>
              <mc:Fallback>
                <p:oleObj name="Equation" r:id="rId31" imgW="177480" imgH="1648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4937130"/>
                        <a:ext cx="3556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32"/>
          <p:cNvGraphicFramePr>
            <a:graphicFrameLocks noChangeAspect="1"/>
          </p:cNvGraphicFramePr>
          <p:nvPr/>
        </p:nvGraphicFramePr>
        <p:xfrm>
          <a:off x="5715008" y="3927485"/>
          <a:ext cx="3048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7" name="Equation" r:id="rId33" imgW="152280" imgH="164880" progId="Equation.DSMT4">
                  <p:embed/>
                </p:oleObj>
              </mc:Choice>
              <mc:Fallback>
                <p:oleObj name="Equation" r:id="rId33" imgW="152280" imgH="1648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8" y="3927485"/>
                        <a:ext cx="3048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33"/>
          <p:cNvGraphicFramePr>
            <a:graphicFrameLocks noChangeAspect="1"/>
          </p:cNvGraphicFramePr>
          <p:nvPr/>
        </p:nvGraphicFramePr>
        <p:xfrm>
          <a:off x="6215074" y="5453085"/>
          <a:ext cx="3556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8" name="Equation" r:id="rId35" imgW="177480" imgH="164880" progId="Equation.DSMT4">
                  <p:embed/>
                </p:oleObj>
              </mc:Choice>
              <mc:Fallback>
                <p:oleObj name="Equation" r:id="rId35" imgW="177480" imgH="16488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74" y="5453085"/>
                        <a:ext cx="3556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34"/>
          <p:cNvGraphicFramePr>
            <a:graphicFrameLocks noChangeAspect="1"/>
          </p:cNvGraphicFramePr>
          <p:nvPr/>
        </p:nvGraphicFramePr>
        <p:xfrm>
          <a:off x="8358214" y="4238639"/>
          <a:ext cx="3063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9" name="Equation" r:id="rId37" imgW="152280" imgH="164880" progId="Equation.DSMT4">
                  <p:embed/>
                </p:oleObj>
              </mc:Choice>
              <mc:Fallback>
                <p:oleObj name="Equation" r:id="rId37" imgW="152280" imgH="16488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8214" y="4238639"/>
                        <a:ext cx="30638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矩形 59"/>
          <p:cNvSpPr/>
          <p:nvPr/>
        </p:nvSpPr>
        <p:spPr>
          <a:xfrm>
            <a:off x="1357290" y="5929330"/>
            <a:ext cx="314327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物点到象点之间</a:t>
            </a:r>
            <a:endParaRPr lang="en-US" altLang="zh-CN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6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各光线的光程差为零</a:t>
            </a:r>
          </a:p>
        </p:txBody>
      </p:sp>
      <p:sp>
        <p:nvSpPr>
          <p:cNvPr id="61" name="矩形 60"/>
          <p:cNvSpPr/>
          <p:nvPr/>
        </p:nvSpPr>
        <p:spPr>
          <a:xfrm>
            <a:off x="5143504" y="5929330"/>
            <a:ext cx="350046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6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平行光截面到焦点之间</a:t>
            </a:r>
            <a:endParaRPr lang="en-US" altLang="zh-CN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6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各光线的光程差为零</a:t>
            </a:r>
          </a:p>
        </p:txBody>
      </p:sp>
      <p:sp>
        <p:nvSpPr>
          <p:cNvPr id="62" name="灯片编号占位符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60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Text Box 49"/>
          <p:cNvSpPr txBox="1">
            <a:spLocks noChangeArrowheads="1"/>
          </p:cNvSpPr>
          <p:nvPr/>
        </p:nvSpPr>
        <p:spPr bwMode="auto">
          <a:xfrm>
            <a:off x="642910" y="824195"/>
            <a:ext cx="2046275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SzPct val="80000"/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5.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半波损失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: </a:t>
            </a:r>
          </a:p>
        </p:txBody>
      </p:sp>
      <p:sp>
        <p:nvSpPr>
          <p:cNvPr id="6" name="Text Box 50"/>
          <p:cNvSpPr txBox="1">
            <a:spLocks noChangeArrowheads="1"/>
          </p:cNvSpPr>
          <p:nvPr/>
        </p:nvSpPr>
        <p:spPr bwMode="auto">
          <a:xfrm>
            <a:off x="1071538" y="1500174"/>
            <a:ext cx="728667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光波从折射率小的光疏介质向折射率大的光密介质入射时，在掠射或垂直入射两种情况下，反射光要产生数值为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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的相位突变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这相当于反射光波多走了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或少走了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半个波长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6067425" y="5241891"/>
            <a:ext cx="2679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光强极小位置 </a:t>
            </a:r>
          </a:p>
        </p:txBody>
      </p:sp>
      <p:sp>
        <p:nvSpPr>
          <p:cNvPr id="47" name="AutoShape 31"/>
          <p:cNvSpPr>
            <a:spLocks/>
          </p:cNvSpPr>
          <p:nvPr/>
        </p:nvSpPr>
        <p:spPr bwMode="auto">
          <a:xfrm>
            <a:off x="1001688" y="4670387"/>
            <a:ext cx="69850" cy="950912"/>
          </a:xfrm>
          <a:prstGeom prst="leftBrace">
            <a:avLst>
              <a:gd name="adj1" fmla="val 11344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48" name="Text Box 32"/>
          <p:cNvSpPr txBox="1">
            <a:spLocks noChangeArrowheads="1"/>
          </p:cNvSpPr>
          <p:nvPr/>
        </p:nvSpPr>
        <p:spPr bwMode="auto">
          <a:xfrm>
            <a:off x="6065838" y="4527511"/>
            <a:ext cx="26812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光强极大位置 </a:t>
            </a:r>
          </a:p>
        </p:txBody>
      </p:sp>
      <p:sp>
        <p:nvSpPr>
          <p:cNvPr id="49" name="Text Box 35"/>
          <p:cNvSpPr txBox="1">
            <a:spLocks noChangeArrowheads="1"/>
          </p:cNvSpPr>
          <p:nvPr/>
        </p:nvSpPr>
        <p:spPr bwMode="auto">
          <a:xfrm>
            <a:off x="4787900" y="3986184"/>
            <a:ext cx="3116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只在</a:t>
            </a:r>
            <a:r>
              <a:rPr lang="en-GB" altLang="zh-CN" sz="2400" b="1" i="1" dirty="0">
                <a:latin typeface="楷体" pitchFamily="49" charset="-122"/>
                <a:ea typeface="楷体" pitchFamily="49" charset="-122"/>
              </a:rPr>
              <a:t>z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轴附近观察</a:t>
            </a:r>
          </a:p>
        </p:txBody>
      </p:sp>
      <p:sp>
        <p:nvSpPr>
          <p:cNvPr id="50" name="Text Box 36"/>
          <p:cNvSpPr txBox="1">
            <a:spLocks noChangeArrowheads="1"/>
          </p:cNvSpPr>
          <p:nvPr/>
        </p:nvSpPr>
        <p:spPr bwMode="auto">
          <a:xfrm>
            <a:off x="1142976" y="2686007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由上式得</a:t>
            </a:r>
          </a:p>
        </p:txBody>
      </p:sp>
      <p:sp>
        <p:nvSpPr>
          <p:cNvPr id="51" name="Text Box 40"/>
          <p:cNvSpPr txBox="1">
            <a:spLocks noChangeArrowheads="1"/>
          </p:cNvSpPr>
          <p:nvPr/>
        </p:nvSpPr>
        <p:spPr bwMode="auto">
          <a:xfrm>
            <a:off x="750888" y="3983009"/>
            <a:ext cx="43685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在实际的干涉实验中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&lt;&lt;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,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142976" y="1120772"/>
            <a:ext cx="2422549" cy="1501775"/>
            <a:chOff x="1142976" y="2000297"/>
            <a:chExt cx="2422549" cy="1501775"/>
          </a:xfrm>
        </p:grpSpPr>
        <p:sp>
          <p:nvSpPr>
            <p:cNvPr id="53" name="AutoShape 33"/>
            <p:cNvSpPr>
              <a:spLocks/>
            </p:cNvSpPr>
            <p:nvPr/>
          </p:nvSpPr>
          <p:spPr bwMode="auto">
            <a:xfrm>
              <a:off x="1142976" y="2382864"/>
              <a:ext cx="71438" cy="828675"/>
            </a:xfrm>
            <a:prstGeom prst="leftBrace">
              <a:avLst>
                <a:gd name="adj1" fmla="val 96666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graphicFrame>
          <p:nvGraphicFramePr>
            <p:cNvPr id="54" name="Object 22"/>
            <p:cNvGraphicFramePr>
              <a:graphicFrameLocks noChangeAspect="1"/>
            </p:cNvGraphicFramePr>
            <p:nvPr/>
          </p:nvGraphicFramePr>
          <p:xfrm>
            <a:off x="1279525" y="2000297"/>
            <a:ext cx="22860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38" name="Equation" r:id="rId3" imgW="1143000" imgH="393480" progId="Equation.DSMT4">
                    <p:embed/>
                  </p:oleObj>
                </mc:Choice>
                <mc:Fallback>
                  <p:oleObj name="Equation" r:id="rId3" imgW="1143000" imgH="393480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9525" y="2000297"/>
                          <a:ext cx="2286000" cy="787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23"/>
            <p:cNvGraphicFramePr>
              <a:graphicFrameLocks noChangeAspect="1"/>
            </p:cNvGraphicFramePr>
            <p:nvPr/>
          </p:nvGraphicFramePr>
          <p:xfrm>
            <a:off x="1317625" y="2714672"/>
            <a:ext cx="22352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39" name="Equation" r:id="rId5" imgW="1117440" imgH="393480" progId="Equation.DSMT4">
                    <p:embed/>
                  </p:oleObj>
                </mc:Choice>
                <mc:Fallback>
                  <p:oleObj name="Equation" r:id="rId5" imgW="1117440" imgH="393480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7625" y="2714672"/>
                          <a:ext cx="2235200" cy="787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" name="Object 24"/>
          <p:cNvGraphicFramePr>
            <a:graphicFrameLocks noChangeAspect="1"/>
          </p:cNvGraphicFramePr>
          <p:nvPr/>
        </p:nvGraphicFramePr>
        <p:xfrm>
          <a:off x="2595527" y="2686007"/>
          <a:ext cx="170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0" name="Equation" r:id="rId7" imgW="850680" imgH="241200" progId="Equation.DSMT4">
                  <p:embed/>
                </p:oleObj>
              </mc:Choice>
              <mc:Fallback>
                <p:oleObj name="Equation" r:id="rId7" imgW="850680" imgH="2412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27" y="2686007"/>
                        <a:ext cx="1701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25"/>
          <p:cNvGraphicFramePr>
            <a:graphicFrameLocks noChangeAspect="1"/>
          </p:cNvGraphicFramePr>
          <p:nvPr/>
        </p:nvGraphicFramePr>
        <p:xfrm>
          <a:off x="2549505" y="3114635"/>
          <a:ext cx="2260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1" name="Equation" r:id="rId9" imgW="1130040" imgH="431640" progId="Equation.DSMT4">
                  <p:embed/>
                </p:oleObj>
              </mc:Choice>
              <mc:Fallback>
                <p:oleObj name="Equation" r:id="rId9" imgW="1130040" imgH="43164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05" y="3114635"/>
                        <a:ext cx="2260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26"/>
          <p:cNvGraphicFramePr>
            <a:graphicFrameLocks noChangeAspect="1"/>
          </p:cNvGraphicFramePr>
          <p:nvPr/>
        </p:nvGraphicFramePr>
        <p:xfrm>
          <a:off x="4881543" y="3114635"/>
          <a:ext cx="711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2" name="Equation" r:id="rId11" imgW="355320" imgH="393480" progId="Equation.DSMT4">
                  <p:embed/>
                </p:oleObj>
              </mc:Choice>
              <mc:Fallback>
                <p:oleObj name="Equation" r:id="rId11" imgW="355320" imgH="39348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543" y="3114635"/>
                        <a:ext cx="711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27"/>
          <p:cNvGraphicFramePr>
            <a:graphicFrameLocks noChangeAspect="1"/>
          </p:cNvGraphicFramePr>
          <p:nvPr/>
        </p:nvGraphicFramePr>
        <p:xfrm>
          <a:off x="7358082" y="4073532"/>
          <a:ext cx="965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3" name="Equation" r:id="rId13" imgW="482400" imgH="177480" progId="Equation.DSMT4">
                  <p:embed/>
                </p:oleObj>
              </mc:Choice>
              <mc:Fallback>
                <p:oleObj name="Equation" r:id="rId13" imgW="482400" imgH="17748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82" y="4073532"/>
                        <a:ext cx="965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28"/>
          <p:cNvGraphicFramePr>
            <a:graphicFrameLocks noChangeAspect="1"/>
          </p:cNvGraphicFramePr>
          <p:nvPr/>
        </p:nvGraphicFramePr>
        <p:xfrm>
          <a:off x="1142976" y="4384635"/>
          <a:ext cx="2133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4" name="Equation" r:id="rId15" imgW="1066680" imgH="393480" progId="Equation.DSMT4">
                  <p:embed/>
                </p:oleObj>
              </mc:Choice>
              <mc:Fallback>
                <p:oleObj name="Equation" r:id="rId15" imgW="1066680" imgH="39348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4384635"/>
                        <a:ext cx="2133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29"/>
          <p:cNvGraphicFramePr>
            <a:graphicFrameLocks noChangeAspect="1"/>
          </p:cNvGraphicFramePr>
          <p:nvPr/>
        </p:nvGraphicFramePr>
        <p:xfrm>
          <a:off x="3643306" y="4549739"/>
          <a:ext cx="154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5" name="Equation" r:id="rId17" imgW="774360" imgH="203040" progId="Equation.DSMT4">
                  <p:embed/>
                </p:oleObj>
              </mc:Choice>
              <mc:Fallback>
                <p:oleObj name="Equation" r:id="rId17" imgW="774360" imgH="20304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4549739"/>
                        <a:ext cx="1549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30"/>
          <p:cNvGraphicFramePr>
            <a:graphicFrameLocks noChangeAspect="1"/>
          </p:cNvGraphicFramePr>
          <p:nvPr/>
        </p:nvGraphicFramePr>
        <p:xfrm>
          <a:off x="1142976" y="5097433"/>
          <a:ext cx="4292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6" name="Equation" r:id="rId19" imgW="2145960" imgH="393480" progId="Equation.DSMT4">
                  <p:embed/>
                </p:oleObj>
              </mc:Choice>
              <mc:Fallback>
                <p:oleObj name="Equation" r:id="rId19" imgW="2145960" imgH="39348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5097433"/>
                        <a:ext cx="4292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7835927" y="1228724"/>
            <a:ext cx="212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r>
              <a:rPr lang="en-US" altLang="zh-CN" sz="1800" b="1">
                <a:solidFill>
                  <a:srgbClr val="FF0000"/>
                </a:solidFill>
              </a:rPr>
              <a:t>p</a:t>
            </a:r>
            <a:endParaRPr lang="en-US" altLang="zh-CN" sz="1800"/>
          </a:p>
        </p:txBody>
      </p:sp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7972452" y="1260474"/>
            <a:ext cx="22860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r>
              <a:rPr lang="en-US" altLang="zh-CN" sz="4000" b="1">
                <a:solidFill>
                  <a:srgbClr val="FF0000"/>
                </a:solidFill>
              </a:rPr>
              <a:t>·</a:t>
            </a:r>
            <a:endParaRPr lang="en-US" altLang="zh-CN" sz="4000"/>
          </a:p>
        </p:txBody>
      </p:sp>
      <p:grpSp>
        <p:nvGrpSpPr>
          <p:cNvPr id="25" name="Group 86"/>
          <p:cNvGrpSpPr>
            <a:grpSpLocks/>
          </p:cNvGrpSpPr>
          <p:nvPr/>
        </p:nvGrpSpPr>
        <p:grpSpPr bwMode="auto">
          <a:xfrm>
            <a:off x="5457852" y="1685924"/>
            <a:ext cx="457200" cy="1081088"/>
            <a:chOff x="1776" y="1095"/>
            <a:chExt cx="288" cy="681"/>
          </a:xfrm>
        </p:grpSpPr>
        <p:sp>
          <p:nvSpPr>
            <p:cNvPr id="26" name="Arc 20"/>
            <p:cNvSpPr>
              <a:spLocks/>
            </p:cNvSpPr>
            <p:nvPr/>
          </p:nvSpPr>
          <p:spPr bwMode="auto">
            <a:xfrm flipV="1">
              <a:off x="1796" y="1425"/>
              <a:ext cx="161" cy="21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Arc 21"/>
            <p:cNvSpPr>
              <a:spLocks/>
            </p:cNvSpPr>
            <p:nvPr/>
          </p:nvSpPr>
          <p:spPr bwMode="auto">
            <a:xfrm>
              <a:off x="1796" y="1241"/>
              <a:ext cx="161" cy="21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Arc 22"/>
            <p:cNvSpPr>
              <a:spLocks/>
            </p:cNvSpPr>
            <p:nvPr/>
          </p:nvSpPr>
          <p:spPr bwMode="auto">
            <a:xfrm flipV="1">
              <a:off x="1776" y="1429"/>
              <a:ext cx="80" cy="1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Arc 23"/>
            <p:cNvSpPr>
              <a:spLocks/>
            </p:cNvSpPr>
            <p:nvPr/>
          </p:nvSpPr>
          <p:spPr bwMode="auto">
            <a:xfrm>
              <a:off x="1776" y="1333"/>
              <a:ext cx="80" cy="1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Arc 24"/>
            <p:cNvSpPr>
              <a:spLocks/>
            </p:cNvSpPr>
            <p:nvPr/>
          </p:nvSpPr>
          <p:spPr bwMode="auto">
            <a:xfrm flipV="1">
              <a:off x="1776" y="1409"/>
              <a:ext cx="288" cy="3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Arc 25"/>
            <p:cNvSpPr>
              <a:spLocks/>
            </p:cNvSpPr>
            <p:nvPr/>
          </p:nvSpPr>
          <p:spPr bwMode="auto">
            <a:xfrm>
              <a:off x="1776" y="1095"/>
              <a:ext cx="288" cy="3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6905652" y="1381124"/>
            <a:ext cx="2794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r>
              <a:rPr lang="en-US" altLang="zh-CN" sz="2200" b="1" i="1">
                <a:solidFill>
                  <a:srgbClr val="0000FF"/>
                </a:solidFill>
              </a:rPr>
              <a:t>r</a:t>
            </a:r>
            <a:r>
              <a:rPr lang="en-US" altLang="zh-CN" sz="1000" b="1" baseline="-25000">
                <a:solidFill>
                  <a:srgbClr val="0000FF"/>
                </a:solidFill>
              </a:rPr>
              <a:t>1</a:t>
            </a:r>
            <a:endParaRPr lang="en-US" altLang="zh-CN" sz="1000" i="1"/>
          </a:p>
        </p:txBody>
      </p: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6224601" y="2409816"/>
            <a:ext cx="276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r>
              <a:rPr lang="en-US" altLang="zh-CN" sz="1800" b="1" i="1">
                <a:solidFill>
                  <a:srgbClr val="FF0000"/>
                </a:solidFill>
                <a:sym typeface="Symbol" pitchFamily="18" charset="2"/>
              </a:rPr>
              <a:t></a:t>
            </a:r>
            <a:endParaRPr lang="en-US" altLang="zh-CN" sz="1800" i="1"/>
          </a:p>
        </p:txBody>
      </p:sp>
      <p:grpSp>
        <p:nvGrpSpPr>
          <p:cNvPr id="34" name="Group 83"/>
          <p:cNvGrpSpPr>
            <a:grpSpLocks/>
          </p:cNvGrpSpPr>
          <p:nvPr/>
        </p:nvGrpSpPr>
        <p:grpSpPr bwMode="auto">
          <a:xfrm>
            <a:off x="4695852" y="1885949"/>
            <a:ext cx="685800" cy="714375"/>
            <a:chOff x="2168" y="959"/>
            <a:chExt cx="440" cy="450"/>
          </a:xfrm>
        </p:grpSpPr>
        <p:sp>
          <p:nvSpPr>
            <p:cNvPr id="35" name="Line 26"/>
            <p:cNvSpPr>
              <a:spLocks noChangeShapeType="1"/>
            </p:cNvSpPr>
            <p:nvPr/>
          </p:nvSpPr>
          <p:spPr bwMode="auto">
            <a:xfrm>
              <a:off x="2168" y="1182"/>
              <a:ext cx="432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auto">
            <a:xfrm>
              <a:off x="2168" y="1408"/>
              <a:ext cx="432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8"/>
            <p:cNvSpPr>
              <a:spLocks noChangeShapeType="1"/>
            </p:cNvSpPr>
            <p:nvPr/>
          </p:nvSpPr>
          <p:spPr bwMode="auto">
            <a:xfrm>
              <a:off x="2176" y="959"/>
              <a:ext cx="432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Rectangle 42"/>
            <p:cNvSpPr>
              <a:spLocks noChangeArrowheads="1"/>
            </p:cNvSpPr>
            <p:nvPr/>
          </p:nvSpPr>
          <p:spPr bwMode="auto">
            <a:xfrm>
              <a:off x="2262" y="1001"/>
              <a:ext cx="184" cy="23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lang="en-US" altLang="zh-CN" sz="1800" b="1" i="1">
                  <a:solidFill>
                    <a:srgbClr val="0000FF"/>
                  </a:solidFill>
                  <a:sym typeface="Symbol" pitchFamily="18" charset="2"/>
                </a:rPr>
                <a:t></a:t>
              </a:r>
              <a:endParaRPr lang="en-US" altLang="zh-CN" sz="1800" i="1">
                <a:solidFill>
                  <a:srgbClr val="0000FF"/>
                </a:solidFill>
              </a:endParaRPr>
            </a:p>
          </p:txBody>
        </p:sp>
      </p:grpSp>
      <p:grpSp>
        <p:nvGrpSpPr>
          <p:cNvPr id="39" name="Group 90"/>
          <p:cNvGrpSpPr>
            <a:grpSpLocks/>
          </p:cNvGrpSpPr>
          <p:nvPr/>
        </p:nvGrpSpPr>
        <p:grpSpPr bwMode="auto">
          <a:xfrm>
            <a:off x="6143652" y="1620837"/>
            <a:ext cx="1873250" cy="860425"/>
            <a:chOff x="3072" y="768"/>
            <a:chExt cx="1180" cy="542"/>
          </a:xfrm>
        </p:grpSpPr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V="1">
              <a:off x="3072" y="768"/>
              <a:ext cx="1174" cy="1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 flipV="1">
              <a:off x="3072" y="768"/>
              <a:ext cx="1180" cy="54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" name="Line 29"/>
          <p:cNvSpPr>
            <a:spLocks noChangeShapeType="1"/>
          </p:cNvSpPr>
          <p:nvPr/>
        </p:nvSpPr>
        <p:spPr bwMode="auto">
          <a:xfrm flipV="1">
            <a:off x="6143652" y="1609724"/>
            <a:ext cx="1905000" cy="6096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med" len="sm"/>
            <a:tailEnd type="none" w="med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" name="Rectangle 38"/>
          <p:cNvSpPr>
            <a:spLocks noChangeArrowheads="1"/>
          </p:cNvSpPr>
          <p:nvPr/>
        </p:nvSpPr>
        <p:spPr bwMode="auto">
          <a:xfrm>
            <a:off x="7286652" y="1838324"/>
            <a:ext cx="269875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r>
              <a:rPr lang="en-US" altLang="zh-CN" sz="2200" b="1" i="1">
                <a:solidFill>
                  <a:srgbClr val="0000FF"/>
                </a:solidFill>
              </a:rPr>
              <a:t>r</a:t>
            </a:r>
            <a:r>
              <a:rPr lang="en-US" altLang="zh-CN" sz="1200" b="1" baseline="-25000">
                <a:solidFill>
                  <a:srgbClr val="0000FF"/>
                </a:solidFill>
              </a:rPr>
              <a:t>2</a:t>
            </a:r>
            <a:endParaRPr lang="en-US" altLang="zh-CN" sz="1000" i="1"/>
          </a:p>
        </p:txBody>
      </p:sp>
      <p:sp>
        <p:nvSpPr>
          <p:cNvPr id="64" name="Arc 40"/>
          <p:cNvSpPr>
            <a:spLocks/>
          </p:cNvSpPr>
          <p:nvPr/>
        </p:nvSpPr>
        <p:spPr bwMode="auto">
          <a:xfrm>
            <a:off x="6537352" y="2090737"/>
            <a:ext cx="50800" cy="1285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" name="Rectangle 41"/>
          <p:cNvSpPr>
            <a:spLocks noChangeArrowheads="1"/>
          </p:cNvSpPr>
          <p:nvPr/>
        </p:nvSpPr>
        <p:spPr bwMode="auto">
          <a:xfrm>
            <a:off x="6626252" y="1990724"/>
            <a:ext cx="266700" cy="339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r>
              <a:rPr lang="en-US" altLang="zh-CN" sz="1600" b="1" i="1">
                <a:solidFill>
                  <a:srgbClr val="000000"/>
                </a:solidFill>
                <a:sym typeface="Symbol" pitchFamily="18" charset="2"/>
              </a:rPr>
              <a:t></a:t>
            </a:r>
            <a:endParaRPr lang="en-US" altLang="zh-CN" sz="1000" b="1" i="1">
              <a:solidFill>
                <a:srgbClr val="000000"/>
              </a:solidFill>
            </a:endParaRPr>
          </a:p>
        </p:txBody>
      </p:sp>
      <p:grpSp>
        <p:nvGrpSpPr>
          <p:cNvPr id="66" name="Group 88"/>
          <p:cNvGrpSpPr>
            <a:grpSpLocks/>
          </p:cNvGrpSpPr>
          <p:nvPr/>
        </p:nvGrpSpPr>
        <p:grpSpPr bwMode="auto">
          <a:xfrm>
            <a:off x="8048652" y="1609724"/>
            <a:ext cx="381000" cy="657225"/>
            <a:chOff x="4264" y="815"/>
            <a:chExt cx="244" cy="366"/>
          </a:xfrm>
        </p:grpSpPr>
        <p:sp>
          <p:nvSpPr>
            <p:cNvPr id="67" name="Line 8"/>
            <p:cNvSpPr>
              <a:spLocks noChangeShapeType="1"/>
            </p:cNvSpPr>
            <p:nvPr/>
          </p:nvSpPr>
          <p:spPr bwMode="auto">
            <a:xfrm>
              <a:off x="4264" y="819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9"/>
            <p:cNvSpPr>
              <a:spLocks noChangeShapeType="1"/>
            </p:cNvSpPr>
            <p:nvPr/>
          </p:nvSpPr>
          <p:spPr bwMode="auto">
            <a:xfrm>
              <a:off x="4344" y="815"/>
              <a:ext cx="0" cy="3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Rectangle 46"/>
            <p:cNvSpPr>
              <a:spLocks noChangeArrowheads="1"/>
            </p:cNvSpPr>
            <p:nvPr/>
          </p:nvSpPr>
          <p:spPr bwMode="auto">
            <a:xfrm>
              <a:off x="4364" y="903"/>
              <a:ext cx="144" cy="1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lang="en-US" altLang="zh-CN" sz="1800" b="1" i="1"/>
                <a:t>x</a:t>
              </a:r>
            </a:p>
          </p:txBody>
        </p:sp>
      </p:grpSp>
      <p:grpSp>
        <p:nvGrpSpPr>
          <p:cNvPr id="70" name="Group 91"/>
          <p:cNvGrpSpPr>
            <a:grpSpLocks/>
          </p:cNvGrpSpPr>
          <p:nvPr/>
        </p:nvGrpSpPr>
        <p:grpSpPr bwMode="auto">
          <a:xfrm>
            <a:off x="6143652" y="1914524"/>
            <a:ext cx="257175" cy="565150"/>
            <a:chOff x="3062" y="232"/>
            <a:chExt cx="162" cy="356"/>
          </a:xfrm>
        </p:grpSpPr>
        <p:sp>
          <p:nvSpPr>
            <p:cNvPr id="71" name="Line 12"/>
            <p:cNvSpPr>
              <a:spLocks noChangeShapeType="1"/>
            </p:cNvSpPr>
            <p:nvPr/>
          </p:nvSpPr>
          <p:spPr bwMode="auto">
            <a:xfrm>
              <a:off x="3062" y="232"/>
              <a:ext cx="156" cy="29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V="1">
              <a:off x="3062" y="510"/>
              <a:ext cx="162" cy="7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44"/>
            <p:cNvSpPr>
              <a:spLocks noChangeShapeType="1"/>
            </p:cNvSpPr>
            <p:nvPr/>
          </p:nvSpPr>
          <p:spPr bwMode="auto">
            <a:xfrm flipV="1">
              <a:off x="3146" y="452"/>
              <a:ext cx="54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45"/>
            <p:cNvSpPr>
              <a:spLocks noChangeShapeType="1"/>
            </p:cNvSpPr>
            <p:nvPr/>
          </p:nvSpPr>
          <p:spPr bwMode="auto">
            <a:xfrm>
              <a:off x="3146" y="482"/>
              <a:ext cx="30" cy="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" name="Group 92"/>
          <p:cNvGrpSpPr>
            <a:grpSpLocks/>
          </p:cNvGrpSpPr>
          <p:nvPr/>
        </p:nvGrpSpPr>
        <p:grpSpPr bwMode="auto">
          <a:xfrm>
            <a:off x="4695852" y="1117599"/>
            <a:ext cx="3622675" cy="2168525"/>
            <a:chOff x="2160" y="458"/>
            <a:chExt cx="2282" cy="1366"/>
          </a:xfrm>
        </p:grpSpPr>
        <p:sp>
          <p:nvSpPr>
            <p:cNvPr id="76" name="Rectangle 5"/>
            <p:cNvSpPr>
              <a:spLocks noChangeArrowheads="1"/>
            </p:cNvSpPr>
            <p:nvPr/>
          </p:nvSpPr>
          <p:spPr bwMode="auto">
            <a:xfrm>
              <a:off x="4298" y="458"/>
              <a:ext cx="144" cy="13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lang="en-US" altLang="zh-CN" sz="1800" b="1" i="1"/>
                <a:t>x</a:t>
              </a:r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4264" y="592"/>
              <a:ext cx="0" cy="1047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160" y="1159"/>
              <a:ext cx="222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5"/>
            <p:cNvSpPr>
              <a:spLocks noChangeShapeType="1"/>
            </p:cNvSpPr>
            <p:nvPr/>
          </p:nvSpPr>
          <p:spPr bwMode="auto">
            <a:xfrm>
              <a:off x="2625" y="741"/>
              <a:ext cx="1" cy="399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6"/>
            <p:cNvSpPr>
              <a:spLocks noChangeShapeType="1"/>
            </p:cNvSpPr>
            <p:nvPr/>
          </p:nvSpPr>
          <p:spPr bwMode="auto">
            <a:xfrm>
              <a:off x="2625" y="1182"/>
              <a:ext cx="1" cy="40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17"/>
            <p:cNvSpPr>
              <a:spLocks noChangeShapeType="1"/>
            </p:cNvSpPr>
            <p:nvPr/>
          </p:nvSpPr>
          <p:spPr bwMode="auto">
            <a:xfrm>
              <a:off x="3072" y="705"/>
              <a:ext cx="0" cy="25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30"/>
            <p:cNvSpPr>
              <a:spLocks noChangeShapeType="1"/>
            </p:cNvSpPr>
            <p:nvPr/>
          </p:nvSpPr>
          <p:spPr bwMode="auto">
            <a:xfrm>
              <a:off x="4262" y="504"/>
              <a:ext cx="0" cy="1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Rectangle 35"/>
            <p:cNvSpPr>
              <a:spLocks noChangeArrowheads="1"/>
            </p:cNvSpPr>
            <p:nvPr/>
          </p:nvSpPr>
          <p:spPr bwMode="auto">
            <a:xfrm>
              <a:off x="3576" y="1447"/>
              <a:ext cx="154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lang="en-US" altLang="zh-CN" sz="1800" i="1"/>
                <a:t>D</a:t>
              </a:r>
            </a:p>
          </p:txBody>
        </p:sp>
        <p:sp>
          <p:nvSpPr>
            <p:cNvPr id="84" name="Line 19"/>
            <p:cNvSpPr>
              <a:spLocks noChangeShapeType="1"/>
            </p:cNvSpPr>
            <p:nvPr/>
          </p:nvSpPr>
          <p:spPr bwMode="auto">
            <a:xfrm>
              <a:off x="3072" y="1349"/>
              <a:ext cx="0" cy="25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31"/>
            <p:cNvSpPr>
              <a:spLocks noChangeShapeType="1"/>
            </p:cNvSpPr>
            <p:nvPr/>
          </p:nvSpPr>
          <p:spPr bwMode="auto">
            <a:xfrm>
              <a:off x="2960" y="98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32"/>
            <p:cNvSpPr>
              <a:spLocks noChangeShapeType="1"/>
            </p:cNvSpPr>
            <p:nvPr/>
          </p:nvSpPr>
          <p:spPr bwMode="auto">
            <a:xfrm>
              <a:off x="2952" y="132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33"/>
            <p:cNvSpPr>
              <a:spLocks noChangeShapeType="1"/>
            </p:cNvSpPr>
            <p:nvPr/>
          </p:nvSpPr>
          <p:spPr bwMode="auto">
            <a:xfrm>
              <a:off x="2976" y="982"/>
              <a:ext cx="0" cy="3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Rectangle 36"/>
            <p:cNvSpPr>
              <a:spLocks noChangeArrowheads="1"/>
            </p:cNvSpPr>
            <p:nvPr/>
          </p:nvSpPr>
          <p:spPr bwMode="auto">
            <a:xfrm>
              <a:off x="2937" y="1078"/>
              <a:ext cx="128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lang="en-US" altLang="zh-CN" sz="1800" b="1" i="1" dirty="0"/>
                <a:t>d</a:t>
              </a:r>
              <a:endParaRPr lang="en-US" altLang="zh-CN" sz="1800" i="1" dirty="0"/>
            </a:p>
          </p:txBody>
        </p:sp>
        <p:sp>
          <p:nvSpPr>
            <p:cNvPr id="89" name="Rectangle 43"/>
            <p:cNvSpPr>
              <a:spLocks noChangeArrowheads="1"/>
            </p:cNvSpPr>
            <p:nvPr/>
          </p:nvSpPr>
          <p:spPr bwMode="auto">
            <a:xfrm>
              <a:off x="4168" y="1099"/>
              <a:ext cx="152" cy="18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lang="en-US" altLang="zh-CN" sz="1800" b="1" i="1"/>
                <a:t>o</a:t>
              </a:r>
              <a:endParaRPr lang="en-US" altLang="zh-CN" sz="1800" i="1"/>
            </a:p>
          </p:txBody>
        </p:sp>
        <p:sp>
          <p:nvSpPr>
            <p:cNvPr id="90" name="Line 18"/>
            <p:cNvSpPr>
              <a:spLocks noChangeShapeType="1"/>
            </p:cNvSpPr>
            <p:nvPr/>
          </p:nvSpPr>
          <p:spPr bwMode="auto">
            <a:xfrm>
              <a:off x="3072" y="990"/>
              <a:ext cx="0" cy="328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 type="none" w="med" len="sm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66"/>
            <p:cNvSpPr>
              <a:spLocks noChangeShapeType="1"/>
            </p:cNvSpPr>
            <p:nvPr/>
          </p:nvSpPr>
          <p:spPr bwMode="auto">
            <a:xfrm>
              <a:off x="3734" y="1542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67"/>
            <p:cNvSpPr>
              <a:spLocks noChangeShapeType="1"/>
            </p:cNvSpPr>
            <p:nvPr/>
          </p:nvSpPr>
          <p:spPr bwMode="auto">
            <a:xfrm flipH="1">
              <a:off x="3056" y="1536"/>
              <a:ext cx="5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" name="Text Box 11"/>
          <p:cNvSpPr txBox="1">
            <a:spLocks noChangeArrowheads="1"/>
          </p:cNvSpPr>
          <p:nvPr/>
        </p:nvSpPr>
        <p:spPr bwMode="auto">
          <a:xfrm>
            <a:off x="885825" y="6118271"/>
            <a:ext cx="23391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明条纹中心条件</a:t>
            </a:r>
          </a:p>
        </p:txBody>
      </p:sp>
      <p:graphicFrame>
        <p:nvGraphicFramePr>
          <p:cNvPr id="94" name="Object 9"/>
          <p:cNvGraphicFramePr>
            <a:graphicFrameLocks noChangeAspect="1"/>
          </p:cNvGraphicFramePr>
          <p:nvPr/>
        </p:nvGraphicFramePr>
        <p:xfrm>
          <a:off x="3705228" y="5929330"/>
          <a:ext cx="1295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7" name="Equation" r:id="rId21" imgW="647640" imgH="393480" progId="Equation.DSMT4">
                  <p:embed/>
                </p:oleObj>
              </mc:Choice>
              <mc:Fallback>
                <p:oleObj name="Equation" r:id="rId21" imgW="647640" imgH="39348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8" y="5929330"/>
                        <a:ext cx="1295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7" name="Object 33"/>
          <p:cNvGraphicFramePr>
            <a:graphicFrameLocks noChangeAspect="1"/>
          </p:cNvGraphicFramePr>
          <p:nvPr/>
        </p:nvGraphicFramePr>
        <p:xfrm>
          <a:off x="5553092" y="5927748"/>
          <a:ext cx="1447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8" name="Equation" r:id="rId23" imgW="723600" imgH="393480" progId="Equation.DSMT4">
                  <p:embed/>
                </p:oleObj>
              </mc:Choice>
              <mc:Fallback>
                <p:oleObj name="Equation" r:id="rId23" imgW="723600" imgH="39348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092" y="5927748"/>
                        <a:ext cx="1447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Text Box 2"/>
          <p:cNvSpPr txBox="1">
            <a:spLocks noChangeArrowheads="1"/>
          </p:cNvSpPr>
          <p:nvPr/>
        </p:nvSpPr>
        <p:spPr bwMode="auto">
          <a:xfrm>
            <a:off x="357158" y="752757"/>
            <a:ext cx="3714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1.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杨氏干涉实验</a:t>
            </a:r>
          </a:p>
        </p:txBody>
      </p:sp>
      <p:sp>
        <p:nvSpPr>
          <p:cNvPr id="96" name="Line 4"/>
          <p:cNvSpPr>
            <a:spLocks noChangeShapeType="1"/>
          </p:cNvSpPr>
          <p:nvPr/>
        </p:nvSpPr>
        <p:spPr bwMode="auto">
          <a:xfrm>
            <a:off x="539750" y="714356"/>
            <a:ext cx="8064500" cy="0"/>
          </a:xfrm>
          <a:prstGeom prst="line">
            <a:avLst/>
          </a:prstGeom>
          <a:noFill/>
          <a:ln w="57150" cmpd="thickThin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Text Box 2"/>
          <p:cNvSpPr txBox="1">
            <a:spLocks noChangeArrowheads="1"/>
          </p:cNvSpPr>
          <p:nvPr/>
        </p:nvSpPr>
        <p:spPr bwMode="auto">
          <a:xfrm>
            <a:off x="2307431" y="71414"/>
            <a:ext cx="4529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光的干涉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utoUpdateAnimBg="0"/>
      <p:bldP spid="47" grpId="0" animBg="1"/>
      <p:bldP spid="48" grpId="0" autoUpdateAnimBg="0"/>
      <p:bldP spid="49" grpId="0"/>
      <p:bldP spid="50" grpId="0"/>
      <p:bldP spid="51" grpId="0"/>
      <p:bldP spid="23" grpId="0" autoUpdateAnimBg="0"/>
      <p:bldP spid="24" grpId="0" autoUpdateAnimBg="0"/>
      <p:bldP spid="32" grpId="0" autoUpdateAnimBg="0"/>
      <p:bldP spid="33" grpId="0" autoUpdateAnimBg="0"/>
      <p:bldP spid="42" grpId="0" animBg="1"/>
      <p:bldP spid="43" grpId="0" autoUpdateAnimBg="0"/>
      <p:bldP spid="64" grpId="0" animBg="1"/>
      <p:bldP spid="65" grpId="0" autoUpdateAnimBg="0"/>
      <p:bldP spid="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30250" y="895633"/>
            <a:ext cx="21307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SzPct val="80000"/>
              <a:buFont typeface="Wingdings" pitchFamily="2" charset="2"/>
              <a:buChar char="u"/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 光强分布图</a:t>
            </a:r>
          </a:p>
        </p:txBody>
      </p:sp>
      <p:pic>
        <p:nvPicPr>
          <p:cNvPr id="3" name="Picture 9" descr="t1"/>
          <p:cNvPicPr>
            <a:picLocks noChangeAspect="1" noChangeArrowheads="1"/>
          </p:cNvPicPr>
          <p:nvPr/>
        </p:nvPicPr>
        <p:blipFill>
          <a:blip r:embed="rId3"/>
          <a:srcRect l="12794" r="11615"/>
          <a:stretch>
            <a:fillRect/>
          </a:stretch>
        </p:blipFill>
        <p:spPr bwMode="auto">
          <a:xfrm>
            <a:off x="2285984" y="4702195"/>
            <a:ext cx="4679950" cy="1512887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</p:spPr>
      </p:pic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000364" y="2916245"/>
            <a:ext cx="3405187" cy="1419225"/>
            <a:chOff x="1643" y="276"/>
            <a:chExt cx="2939" cy="894"/>
          </a:xfrm>
        </p:grpSpPr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1643" y="923"/>
              <a:ext cx="27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sm"/>
              <a:tailEnd type="triangl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2898" y="276"/>
              <a:ext cx="183" cy="1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i="1"/>
                <a:t>I</a:t>
              </a:r>
              <a:endParaRPr kumimoji="1" lang="en-US" altLang="zh-CN" sz="2000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2033" y="711"/>
              <a:ext cx="306" cy="21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70" y="843"/>
                  </a:moveTo>
                  <a:lnTo>
                    <a:pt x="19731" y="1481"/>
                  </a:lnTo>
                  <a:lnTo>
                    <a:pt x="19522" y="2069"/>
                  </a:lnTo>
                  <a:lnTo>
                    <a:pt x="19313" y="2656"/>
                  </a:lnTo>
                  <a:lnTo>
                    <a:pt x="19045" y="3295"/>
                  </a:lnTo>
                  <a:lnTo>
                    <a:pt x="18866" y="3883"/>
                  </a:lnTo>
                  <a:lnTo>
                    <a:pt x="18597" y="4470"/>
                  </a:lnTo>
                  <a:lnTo>
                    <a:pt x="18448" y="5057"/>
                  </a:lnTo>
                  <a:lnTo>
                    <a:pt x="18209" y="5645"/>
                  </a:lnTo>
                  <a:lnTo>
                    <a:pt x="17940" y="6232"/>
                  </a:lnTo>
                  <a:lnTo>
                    <a:pt x="17731" y="6820"/>
                  </a:lnTo>
                  <a:lnTo>
                    <a:pt x="17493" y="7356"/>
                  </a:lnTo>
                  <a:lnTo>
                    <a:pt x="17284" y="7944"/>
                  </a:lnTo>
                  <a:lnTo>
                    <a:pt x="17075" y="8480"/>
                  </a:lnTo>
                  <a:lnTo>
                    <a:pt x="16866" y="9068"/>
                  </a:lnTo>
                  <a:lnTo>
                    <a:pt x="16597" y="9630"/>
                  </a:lnTo>
                  <a:lnTo>
                    <a:pt x="16358" y="10166"/>
                  </a:lnTo>
                  <a:lnTo>
                    <a:pt x="16179" y="10702"/>
                  </a:lnTo>
                  <a:lnTo>
                    <a:pt x="15940" y="11188"/>
                  </a:lnTo>
                  <a:lnTo>
                    <a:pt x="15731" y="11724"/>
                  </a:lnTo>
                  <a:lnTo>
                    <a:pt x="15522" y="12209"/>
                  </a:lnTo>
                  <a:lnTo>
                    <a:pt x="15313" y="12720"/>
                  </a:lnTo>
                  <a:lnTo>
                    <a:pt x="15045" y="13155"/>
                  </a:lnTo>
                  <a:lnTo>
                    <a:pt x="14836" y="13640"/>
                  </a:lnTo>
                  <a:lnTo>
                    <a:pt x="14657" y="14074"/>
                  </a:lnTo>
                  <a:lnTo>
                    <a:pt x="14418" y="14534"/>
                  </a:lnTo>
                  <a:lnTo>
                    <a:pt x="14209" y="14968"/>
                  </a:lnTo>
                  <a:lnTo>
                    <a:pt x="13940" y="15402"/>
                  </a:lnTo>
                  <a:lnTo>
                    <a:pt x="13791" y="15811"/>
                  </a:lnTo>
                  <a:lnTo>
                    <a:pt x="13552" y="16194"/>
                  </a:lnTo>
                  <a:lnTo>
                    <a:pt x="13343" y="16552"/>
                  </a:lnTo>
                  <a:lnTo>
                    <a:pt x="13104" y="16935"/>
                  </a:lnTo>
                  <a:lnTo>
                    <a:pt x="12836" y="17267"/>
                  </a:lnTo>
                  <a:lnTo>
                    <a:pt x="12657" y="17573"/>
                  </a:lnTo>
                  <a:lnTo>
                    <a:pt x="12448" y="17854"/>
                  </a:lnTo>
                  <a:lnTo>
                    <a:pt x="12239" y="18161"/>
                  </a:lnTo>
                  <a:lnTo>
                    <a:pt x="12000" y="18416"/>
                  </a:lnTo>
                  <a:lnTo>
                    <a:pt x="11791" y="18646"/>
                  </a:lnTo>
                  <a:lnTo>
                    <a:pt x="11582" y="18902"/>
                  </a:lnTo>
                  <a:lnTo>
                    <a:pt x="11373" y="19080"/>
                  </a:lnTo>
                  <a:lnTo>
                    <a:pt x="11134" y="19285"/>
                  </a:lnTo>
                  <a:lnTo>
                    <a:pt x="10955" y="19489"/>
                  </a:lnTo>
                  <a:lnTo>
                    <a:pt x="10716" y="19591"/>
                  </a:lnTo>
                  <a:lnTo>
                    <a:pt x="10537" y="19719"/>
                  </a:lnTo>
                  <a:lnTo>
                    <a:pt x="10328" y="19821"/>
                  </a:lnTo>
                  <a:lnTo>
                    <a:pt x="10060" y="19872"/>
                  </a:lnTo>
                  <a:lnTo>
                    <a:pt x="9881" y="19923"/>
                  </a:lnTo>
                  <a:lnTo>
                    <a:pt x="9672" y="19974"/>
                  </a:lnTo>
                  <a:lnTo>
                    <a:pt x="9463" y="19923"/>
                  </a:lnTo>
                  <a:lnTo>
                    <a:pt x="9254" y="19923"/>
                  </a:lnTo>
                  <a:lnTo>
                    <a:pt x="9045" y="19872"/>
                  </a:lnTo>
                  <a:lnTo>
                    <a:pt x="8866" y="19770"/>
                  </a:lnTo>
                  <a:lnTo>
                    <a:pt x="8627" y="19642"/>
                  </a:lnTo>
                  <a:lnTo>
                    <a:pt x="8418" y="19438"/>
                  </a:lnTo>
                  <a:lnTo>
                    <a:pt x="8149" y="19234"/>
                  </a:lnTo>
                  <a:lnTo>
                    <a:pt x="8000" y="19004"/>
                  </a:lnTo>
                  <a:lnTo>
                    <a:pt x="7761" y="18748"/>
                  </a:lnTo>
                  <a:lnTo>
                    <a:pt x="7493" y="18416"/>
                  </a:lnTo>
                  <a:lnTo>
                    <a:pt x="7284" y="18059"/>
                  </a:lnTo>
                  <a:lnTo>
                    <a:pt x="7045" y="17727"/>
                  </a:lnTo>
                  <a:lnTo>
                    <a:pt x="6776" y="17267"/>
                  </a:lnTo>
                  <a:lnTo>
                    <a:pt x="6597" y="16884"/>
                  </a:lnTo>
                  <a:lnTo>
                    <a:pt x="6328" y="16450"/>
                  </a:lnTo>
                  <a:lnTo>
                    <a:pt x="6090" y="15990"/>
                  </a:lnTo>
                  <a:lnTo>
                    <a:pt x="5881" y="15504"/>
                  </a:lnTo>
                  <a:lnTo>
                    <a:pt x="5672" y="15019"/>
                  </a:lnTo>
                  <a:lnTo>
                    <a:pt x="5463" y="14534"/>
                  </a:lnTo>
                  <a:lnTo>
                    <a:pt x="5224" y="13997"/>
                  </a:lnTo>
                  <a:lnTo>
                    <a:pt x="4955" y="13461"/>
                  </a:lnTo>
                  <a:lnTo>
                    <a:pt x="4746" y="12899"/>
                  </a:lnTo>
                  <a:lnTo>
                    <a:pt x="4478" y="12312"/>
                  </a:lnTo>
                  <a:lnTo>
                    <a:pt x="4269" y="11775"/>
                  </a:lnTo>
                  <a:lnTo>
                    <a:pt x="4060" y="11188"/>
                  </a:lnTo>
                  <a:lnTo>
                    <a:pt x="3881" y="10600"/>
                  </a:lnTo>
                  <a:lnTo>
                    <a:pt x="3672" y="10064"/>
                  </a:lnTo>
                  <a:lnTo>
                    <a:pt x="3433" y="9476"/>
                  </a:lnTo>
                  <a:lnTo>
                    <a:pt x="3224" y="8940"/>
                  </a:lnTo>
                  <a:lnTo>
                    <a:pt x="2985" y="8352"/>
                  </a:lnTo>
                  <a:lnTo>
                    <a:pt x="2806" y="7816"/>
                  </a:lnTo>
                  <a:lnTo>
                    <a:pt x="2627" y="7203"/>
                  </a:lnTo>
                  <a:lnTo>
                    <a:pt x="2388" y="6667"/>
                  </a:lnTo>
                  <a:lnTo>
                    <a:pt x="2239" y="6130"/>
                  </a:lnTo>
                  <a:lnTo>
                    <a:pt x="2060" y="5543"/>
                  </a:lnTo>
                  <a:lnTo>
                    <a:pt x="1821" y="5057"/>
                  </a:lnTo>
                  <a:lnTo>
                    <a:pt x="1672" y="4521"/>
                  </a:lnTo>
                  <a:lnTo>
                    <a:pt x="1493" y="4036"/>
                  </a:lnTo>
                  <a:lnTo>
                    <a:pt x="1373" y="3525"/>
                  </a:lnTo>
                  <a:lnTo>
                    <a:pt x="1164" y="3091"/>
                  </a:lnTo>
                  <a:lnTo>
                    <a:pt x="985" y="2656"/>
                  </a:lnTo>
                  <a:lnTo>
                    <a:pt x="866" y="2197"/>
                  </a:lnTo>
                  <a:lnTo>
                    <a:pt x="746" y="1814"/>
                  </a:lnTo>
                  <a:lnTo>
                    <a:pt x="567" y="1430"/>
                  </a:lnTo>
                  <a:lnTo>
                    <a:pt x="418" y="1073"/>
                  </a:lnTo>
                  <a:lnTo>
                    <a:pt x="299" y="792"/>
                  </a:lnTo>
                  <a:lnTo>
                    <a:pt x="179" y="434"/>
                  </a:lnTo>
                  <a:lnTo>
                    <a:pt x="90" y="153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2341" y="519"/>
              <a:ext cx="279" cy="21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2614" y="709"/>
              <a:ext cx="279" cy="21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2890" y="519"/>
              <a:ext cx="280" cy="21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3163" y="709"/>
              <a:ext cx="279" cy="21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auto">
            <a:xfrm>
              <a:off x="3442" y="512"/>
              <a:ext cx="278" cy="21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32"/>
                  </a:moveTo>
                  <a:lnTo>
                    <a:pt x="197" y="18493"/>
                  </a:lnTo>
                  <a:lnTo>
                    <a:pt x="427" y="17905"/>
                  </a:lnTo>
                  <a:lnTo>
                    <a:pt x="657" y="17318"/>
                  </a:lnTo>
                  <a:lnTo>
                    <a:pt x="952" y="16679"/>
                  </a:lnTo>
                  <a:lnTo>
                    <a:pt x="1084" y="16092"/>
                  </a:lnTo>
                  <a:lnTo>
                    <a:pt x="1314" y="15504"/>
                  </a:lnTo>
                  <a:lnTo>
                    <a:pt x="1544" y="14917"/>
                  </a:lnTo>
                  <a:lnTo>
                    <a:pt x="1708" y="14330"/>
                  </a:lnTo>
                  <a:lnTo>
                    <a:pt x="2003" y="13742"/>
                  </a:lnTo>
                  <a:lnTo>
                    <a:pt x="2233" y="13155"/>
                  </a:lnTo>
                  <a:lnTo>
                    <a:pt x="2430" y="12618"/>
                  </a:lnTo>
                  <a:lnTo>
                    <a:pt x="2726" y="12031"/>
                  </a:lnTo>
                  <a:lnTo>
                    <a:pt x="2857" y="11494"/>
                  </a:lnTo>
                  <a:lnTo>
                    <a:pt x="3120" y="10907"/>
                  </a:lnTo>
                  <a:lnTo>
                    <a:pt x="3383" y="10345"/>
                  </a:lnTo>
                  <a:lnTo>
                    <a:pt x="3547" y="9808"/>
                  </a:lnTo>
                  <a:lnTo>
                    <a:pt x="3810" y="9272"/>
                  </a:lnTo>
                  <a:lnTo>
                    <a:pt x="4007" y="8787"/>
                  </a:lnTo>
                  <a:lnTo>
                    <a:pt x="4236" y="8250"/>
                  </a:lnTo>
                  <a:lnTo>
                    <a:pt x="4433" y="7765"/>
                  </a:lnTo>
                  <a:lnTo>
                    <a:pt x="4663" y="7254"/>
                  </a:lnTo>
                  <a:lnTo>
                    <a:pt x="4959" y="6820"/>
                  </a:lnTo>
                  <a:lnTo>
                    <a:pt x="5090" y="6335"/>
                  </a:lnTo>
                  <a:lnTo>
                    <a:pt x="5353" y="5900"/>
                  </a:lnTo>
                  <a:lnTo>
                    <a:pt x="5517" y="5441"/>
                  </a:lnTo>
                  <a:lnTo>
                    <a:pt x="5714" y="5006"/>
                  </a:lnTo>
                  <a:lnTo>
                    <a:pt x="6010" y="4572"/>
                  </a:lnTo>
                  <a:lnTo>
                    <a:pt x="6207" y="4163"/>
                  </a:lnTo>
                  <a:lnTo>
                    <a:pt x="6404" y="3780"/>
                  </a:lnTo>
                  <a:lnTo>
                    <a:pt x="6634" y="3448"/>
                  </a:lnTo>
                  <a:lnTo>
                    <a:pt x="6864" y="3040"/>
                  </a:lnTo>
                  <a:lnTo>
                    <a:pt x="7094" y="2708"/>
                  </a:lnTo>
                  <a:lnTo>
                    <a:pt x="7323" y="2401"/>
                  </a:lnTo>
                  <a:lnTo>
                    <a:pt x="7521" y="2120"/>
                  </a:lnTo>
                  <a:lnTo>
                    <a:pt x="7685" y="1814"/>
                  </a:lnTo>
                  <a:lnTo>
                    <a:pt x="7947" y="1558"/>
                  </a:lnTo>
                  <a:lnTo>
                    <a:pt x="8210" y="1328"/>
                  </a:lnTo>
                  <a:lnTo>
                    <a:pt x="8342" y="1073"/>
                  </a:lnTo>
                  <a:lnTo>
                    <a:pt x="8604" y="894"/>
                  </a:lnTo>
                  <a:lnTo>
                    <a:pt x="8801" y="690"/>
                  </a:lnTo>
                  <a:lnTo>
                    <a:pt x="9064" y="485"/>
                  </a:lnTo>
                  <a:lnTo>
                    <a:pt x="9228" y="383"/>
                  </a:lnTo>
                  <a:lnTo>
                    <a:pt x="9425" y="255"/>
                  </a:lnTo>
                  <a:lnTo>
                    <a:pt x="9622" y="153"/>
                  </a:lnTo>
                  <a:lnTo>
                    <a:pt x="9885" y="102"/>
                  </a:lnTo>
                  <a:lnTo>
                    <a:pt x="10082" y="51"/>
                  </a:lnTo>
                  <a:lnTo>
                    <a:pt x="10246" y="0"/>
                  </a:lnTo>
                  <a:lnTo>
                    <a:pt x="10509" y="51"/>
                  </a:lnTo>
                  <a:lnTo>
                    <a:pt x="10739" y="51"/>
                  </a:lnTo>
                  <a:lnTo>
                    <a:pt x="10903" y="102"/>
                  </a:lnTo>
                  <a:lnTo>
                    <a:pt x="11100" y="204"/>
                  </a:lnTo>
                  <a:lnTo>
                    <a:pt x="11330" y="332"/>
                  </a:lnTo>
                  <a:lnTo>
                    <a:pt x="11527" y="536"/>
                  </a:lnTo>
                  <a:lnTo>
                    <a:pt x="11790" y="741"/>
                  </a:lnTo>
                  <a:lnTo>
                    <a:pt x="12020" y="971"/>
                  </a:lnTo>
                  <a:lnTo>
                    <a:pt x="12184" y="1226"/>
                  </a:lnTo>
                  <a:lnTo>
                    <a:pt x="12447" y="1558"/>
                  </a:lnTo>
                  <a:lnTo>
                    <a:pt x="12677" y="1916"/>
                  </a:lnTo>
                  <a:lnTo>
                    <a:pt x="12906" y="2248"/>
                  </a:lnTo>
                  <a:lnTo>
                    <a:pt x="13136" y="2708"/>
                  </a:lnTo>
                  <a:lnTo>
                    <a:pt x="13366" y="3091"/>
                  </a:lnTo>
                  <a:lnTo>
                    <a:pt x="13629" y="3525"/>
                  </a:lnTo>
                  <a:lnTo>
                    <a:pt x="13892" y="3985"/>
                  </a:lnTo>
                  <a:lnTo>
                    <a:pt x="14056" y="4470"/>
                  </a:lnTo>
                  <a:lnTo>
                    <a:pt x="14286" y="4955"/>
                  </a:lnTo>
                  <a:lnTo>
                    <a:pt x="14516" y="5441"/>
                  </a:lnTo>
                  <a:lnTo>
                    <a:pt x="14713" y="5977"/>
                  </a:lnTo>
                  <a:lnTo>
                    <a:pt x="15008" y="6539"/>
                  </a:lnTo>
                  <a:lnTo>
                    <a:pt x="15205" y="7075"/>
                  </a:lnTo>
                  <a:lnTo>
                    <a:pt x="15468" y="7663"/>
                  </a:lnTo>
                  <a:lnTo>
                    <a:pt x="15731" y="8199"/>
                  </a:lnTo>
                  <a:lnTo>
                    <a:pt x="15895" y="8787"/>
                  </a:lnTo>
                  <a:lnTo>
                    <a:pt x="16092" y="9374"/>
                  </a:lnTo>
                  <a:lnTo>
                    <a:pt x="16289" y="9911"/>
                  </a:lnTo>
                  <a:lnTo>
                    <a:pt x="16486" y="10498"/>
                  </a:lnTo>
                  <a:lnTo>
                    <a:pt x="16749" y="11034"/>
                  </a:lnTo>
                  <a:lnTo>
                    <a:pt x="16913" y="11622"/>
                  </a:lnTo>
                  <a:lnTo>
                    <a:pt x="17176" y="12184"/>
                  </a:lnTo>
                  <a:lnTo>
                    <a:pt x="17340" y="12771"/>
                  </a:lnTo>
                  <a:lnTo>
                    <a:pt x="17570" y="13308"/>
                  </a:lnTo>
                  <a:lnTo>
                    <a:pt x="17734" y="13844"/>
                  </a:lnTo>
                  <a:lnTo>
                    <a:pt x="17898" y="14432"/>
                  </a:lnTo>
                  <a:lnTo>
                    <a:pt x="18128" y="14917"/>
                  </a:lnTo>
                  <a:lnTo>
                    <a:pt x="18325" y="15453"/>
                  </a:lnTo>
                  <a:lnTo>
                    <a:pt x="18456" y="15964"/>
                  </a:lnTo>
                  <a:lnTo>
                    <a:pt x="18621" y="16450"/>
                  </a:lnTo>
                  <a:lnTo>
                    <a:pt x="18752" y="16884"/>
                  </a:lnTo>
                  <a:lnTo>
                    <a:pt x="18982" y="17318"/>
                  </a:lnTo>
                  <a:lnTo>
                    <a:pt x="19048" y="17778"/>
                  </a:lnTo>
                  <a:lnTo>
                    <a:pt x="19179" y="18161"/>
                  </a:lnTo>
                  <a:lnTo>
                    <a:pt x="19409" y="18544"/>
                  </a:lnTo>
                  <a:lnTo>
                    <a:pt x="19540" y="18902"/>
                  </a:lnTo>
                  <a:lnTo>
                    <a:pt x="19672" y="19183"/>
                  </a:lnTo>
                  <a:lnTo>
                    <a:pt x="19803" y="19540"/>
                  </a:lnTo>
                  <a:lnTo>
                    <a:pt x="19869" y="19821"/>
                  </a:lnTo>
                  <a:lnTo>
                    <a:pt x="19967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3715" y="709"/>
              <a:ext cx="278" cy="21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94"/>
                  </a:moveTo>
                  <a:lnTo>
                    <a:pt x="197" y="1533"/>
                  </a:lnTo>
                  <a:lnTo>
                    <a:pt x="427" y="2120"/>
                  </a:lnTo>
                  <a:lnTo>
                    <a:pt x="657" y="2708"/>
                  </a:lnTo>
                  <a:lnTo>
                    <a:pt x="952" y="3295"/>
                  </a:lnTo>
                  <a:lnTo>
                    <a:pt x="1084" y="3934"/>
                  </a:lnTo>
                  <a:lnTo>
                    <a:pt x="1314" y="4521"/>
                  </a:lnTo>
                  <a:lnTo>
                    <a:pt x="1544" y="5109"/>
                  </a:lnTo>
                  <a:lnTo>
                    <a:pt x="1708" y="5696"/>
                  </a:lnTo>
                  <a:lnTo>
                    <a:pt x="2003" y="6284"/>
                  </a:lnTo>
                  <a:lnTo>
                    <a:pt x="2233" y="6820"/>
                  </a:lnTo>
                  <a:lnTo>
                    <a:pt x="2430" y="7407"/>
                  </a:lnTo>
                  <a:lnTo>
                    <a:pt x="2726" y="7944"/>
                  </a:lnTo>
                  <a:lnTo>
                    <a:pt x="2857" y="8531"/>
                  </a:lnTo>
                  <a:lnTo>
                    <a:pt x="3120" y="9119"/>
                  </a:lnTo>
                  <a:lnTo>
                    <a:pt x="3383" y="9630"/>
                  </a:lnTo>
                  <a:lnTo>
                    <a:pt x="3547" y="10217"/>
                  </a:lnTo>
                  <a:lnTo>
                    <a:pt x="3810" y="10754"/>
                  </a:lnTo>
                  <a:lnTo>
                    <a:pt x="4007" y="11239"/>
                  </a:lnTo>
                  <a:lnTo>
                    <a:pt x="4236" y="11775"/>
                  </a:lnTo>
                  <a:lnTo>
                    <a:pt x="4433" y="12261"/>
                  </a:lnTo>
                  <a:lnTo>
                    <a:pt x="4663" y="12771"/>
                  </a:lnTo>
                  <a:lnTo>
                    <a:pt x="4959" y="13206"/>
                  </a:lnTo>
                  <a:lnTo>
                    <a:pt x="5090" y="13640"/>
                  </a:lnTo>
                  <a:lnTo>
                    <a:pt x="5386" y="14074"/>
                  </a:lnTo>
                  <a:lnTo>
                    <a:pt x="5517" y="14585"/>
                  </a:lnTo>
                  <a:lnTo>
                    <a:pt x="5714" y="15019"/>
                  </a:lnTo>
                  <a:lnTo>
                    <a:pt x="6010" y="15453"/>
                  </a:lnTo>
                  <a:lnTo>
                    <a:pt x="6207" y="15862"/>
                  </a:lnTo>
                  <a:lnTo>
                    <a:pt x="6404" y="16194"/>
                  </a:lnTo>
                  <a:lnTo>
                    <a:pt x="6634" y="16577"/>
                  </a:lnTo>
                  <a:lnTo>
                    <a:pt x="6864" y="16935"/>
                  </a:lnTo>
                  <a:lnTo>
                    <a:pt x="7094" y="17267"/>
                  </a:lnTo>
                  <a:lnTo>
                    <a:pt x="7323" y="17573"/>
                  </a:lnTo>
                  <a:lnTo>
                    <a:pt x="7521" y="17905"/>
                  </a:lnTo>
                  <a:lnTo>
                    <a:pt x="7685" y="18212"/>
                  </a:lnTo>
                  <a:lnTo>
                    <a:pt x="7947" y="18467"/>
                  </a:lnTo>
                  <a:lnTo>
                    <a:pt x="8210" y="18697"/>
                  </a:lnTo>
                  <a:lnTo>
                    <a:pt x="8342" y="18953"/>
                  </a:lnTo>
                  <a:lnTo>
                    <a:pt x="8604" y="19132"/>
                  </a:lnTo>
                  <a:lnTo>
                    <a:pt x="8801" y="19336"/>
                  </a:lnTo>
                  <a:lnTo>
                    <a:pt x="9064" y="19489"/>
                  </a:lnTo>
                  <a:lnTo>
                    <a:pt x="9228" y="19642"/>
                  </a:lnTo>
                  <a:lnTo>
                    <a:pt x="9425" y="19719"/>
                  </a:lnTo>
                  <a:lnTo>
                    <a:pt x="9622" y="19872"/>
                  </a:lnTo>
                  <a:lnTo>
                    <a:pt x="9885" y="19923"/>
                  </a:lnTo>
                  <a:lnTo>
                    <a:pt x="10082" y="19974"/>
                  </a:lnTo>
                  <a:lnTo>
                    <a:pt x="10246" y="19974"/>
                  </a:lnTo>
                  <a:lnTo>
                    <a:pt x="10509" y="19974"/>
                  </a:lnTo>
                  <a:lnTo>
                    <a:pt x="10739" y="19974"/>
                  </a:lnTo>
                  <a:lnTo>
                    <a:pt x="10903" y="19923"/>
                  </a:lnTo>
                  <a:lnTo>
                    <a:pt x="11100" y="19821"/>
                  </a:lnTo>
                  <a:lnTo>
                    <a:pt x="11330" y="19693"/>
                  </a:lnTo>
                  <a:lnTo>
                    <a:pt x="11626" y="19489"/>
                  </a:lnTo>
                  <a:lnTo>
                    <a:pt x="11790" y="19234"/>
                  </a:lnTo>
                  <a:lnTo>
                    <a:pt x="12020" y="19055"/>
                  </a:lnTo>
                  <a:lnTo>
                    <a:pt x="12184" y="18748"/>
                  </a:lnTo>
                  <a:lnTo>
                    <a:pt x="12447" y="18467"/>
                  </a:lnTo>
                  <a:lnTo>
                    <a:pt x="12677" y="18110"/>
                  </a:lnTo>
                  <a:lnTo>
                    <a:pt x="12906" y="17727"/>
                  </a:lnTo>
                  <a:lnTo>
                    <a:pt x="13136" y="17318"/>
                  </a:lnTo>
                  <a:lnTo>
                    <a:pt x="13366" y="16884"/>
                  </a:lnTo>
                  <a:lnTo>
                    <a:pt x="13629" y="16501"/>
                  </a:lnTo>
                  <a:lnTo>
                    <a:pt x="13892" y="16041"/>
                  </a:lnTo>
                  <a:lnTo>
                    <a:pt x="14056" y="15556"/>
                  </a:lnTo>
                  <a:lnTo>
                    <a:pt x="14286" y="15070"/>
                  </a:lnTo>
                  <a:lnTo>
                    <a:pt x="14516" y="14534"/>
                  </a:lnTo>
                  <a:lnTo>
                    <a:pt x="14713" y="13997"/>
                  </a:lnTo>
                  <a:lnTo>
                    <a:pt x="15008" y="13487"/>
                  </a:lnTo>
                  <a:lnTo>
                    <a:pt x="15205" y="12950"/>
                  </a:lnTo>
                  <a:lnTo>
                    <a:pt x="15468" y="12363"/>
                  </a:lnTo>
                  <a:lnTo>
                    <a:pt x="15731" y="11775"/>
                  </a:lnTo>
                  <a:lnTo>
                    <a:pt x="15895" y="11239"/>
                  </a:lnTo>
                  <a:lnTo>
                    <a:pt x="16092" y="10651"/>
                  </a:lnTo>
                  <a:lnTo>
                    <a:pt x="16289" y="10064"/>
                  </a:lnTo>
                  <a:lnTo>
                    <a:pt x="16552" y="9527"/>
                  </a:lnTo>
                  <a:lnTo>
                    <a:pt x="16749" y="8940"/>
                  </a:lnTo>
                  <a:lnTo>
                    <a:pt x="16913" y="8352"/>
                  </a:lnTo>
                  <a:lnTo>
                    <a:pt x="17176" y="7816"/>
                  </a:lnTo>
                  <a:lnTo>
                    <a:pt x="17340" y="7203"/>
                  </a:lnTo>
                  <a:lnTo>
                    <a:pt x="17570" y="6667"/>
                  </a:lnTo>
                  <a:lnTo>
                    <a:pt x="17734" y="6130"/>
                  </a:lnTo>
                  <a:lnTo>
                    <a:pt x="17898" y="5594"/>
                  </a:lnTo>
                  <a:lnTo>
                    <a:pt x="18128" y="5057"/>
                  </a:lnTo>
                  <a:lnTo>
                    <a:pt x="18325" y="4572"/>
                  </a:lnTo>
                  <a:lnTo>
                    <a:pt x="18456" y="4061"/>
                  </a:lnTo>
                  <a:lnTo>
                    <a:pt x="18621" y="3525"/>
                  </a:lnTo>
                  <a:lnTo>
                    <a:pt x="18752" y="3142"/>
                  </a:lnTo>
                  <a:lnTo>
                    <a:pt x="18982" y="2656"/>
                  </a:lnTo>
                  <a:lnTo>
                    <a:pt x="19048" y="2248"/>
                  </a:lnTo>
                  <a:lnTo>
                    <a:pt x="19278" y="1814"/>
                  </a:lnTo>
                  <a:lnTo>
                    <a:pt x="19409" y="1430"/>
                  </a:lnTo>
                  <a:lnTo>
                    <a:pt x="19540" y="1073"/>
                  </a:lnTo>
                  <a:lnTo>
                    <a:pt x="19672" y="843"/>
                  </a:lnTo>
                  <a:lnTo>
                    <a:pt x="19803" y="485"/>
                  </a:lnTo>
                  <a:lnTo>
                    <a:pt x="19869" y="204"/>
                  </a:lnTo>
                  <a:lnTo>
                    <a:pt x="1996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3982" y="515"/>
              <a:ext cx="280" cy="21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67" y="19080"/>
                  </a:moveTo>
                  <a:lnTo>
                    <a:pt x="19737" y="18467"/>
                  </a:lnTo>
                  <a:lnTo>
                    <a:pt x="19540" y="17854"/>
                  </a:lnTo>
                  <a:lnTo>
                    <a:pt x="19310" y="17267"/>
                  </a:lnTo>
                  <a:lnTo>
                    <a:pt x="19048" y="16679"/>
                  </a:lnTo>
                  <a:lnTo>
                    <a:pt x="18851" y="16041"/>
                  </a:lnTo>
                  <a:lnTo>
                    <a:pt x="18621" y="15453"/>
                  </a:lnTo>
                  <a:lnTo>
                    <a:pt x="18424" y="14866"/>
                  </a:lnTo>
                  <a:lnTo>
                    <a:pt x="18194" y="14278"/>
                  </a:lnTo>
                  <a:lnTo>
                    <a:pt x="17997" y="13691"/>
                  </a:lnTo>
                  <a:lnTo>
                    <a:pt x="17734" y="13155"/>
                  </a:lnTo>
                  <a:lnTo>
                    <a:pt x="17537" y="12567"/>
                  </a:lnTo>
                  <a:lnTo>
                    <a:pt x="17241" y="12031"/>
                  </a:lnTo>
                  <a:lnTo>
                    <a:pt x="17077" y="11443"/>
                  </a:lnTo>
                  <a:lnTo>
                    <a:pt x="16847" y="10856"/>
                  </a:lnTo>
                  <a:lnTo>
                    <a:pt x="16585" y="10345"/>
                  </a:lnTo>
                  <a:lnTo>
                    <a:pt x="16420" y="9757"/>
                  </a:lnTo>
                  <a:lnTo>
                    <a:pt x="16158" y="9221"/>
                  </a:lnTo>
                  <a:lnTo>
                    <a:pt x="15928" y="8736"/>
                  </a:lnTo>
                  <a:lnTo>
                    <a:pt x="15764" y="8199"/>
                  </a:lnTo>
                  <a:lnTo>
                    <a:pt x="15501" y="7714"/>
                  </a:lnTo>
                  <a:lnTo>
                    <a:pt x="15304" y="7203"/>
                  </a:lnTo>
                  <a:lnTo>
                    <a:pt x="15008" y="6769"/>
                  </a:lnTo>
                  <a:lnTo>
                    <a:pt x="14877" y="6335"/>
                  </a:lnTo>
                  <a:lnTo>
                    <a:pt x="14614" y="5900"/>
                  </a:lnTo>
                  <a:lnTo>
                    <a:pt x="14417" y="5390"/>
                  </a:lnTo>
                  <a:lnTo>
                    <a:pt x="14220" y="4955"/>
                  </a:lnTo>
                  <a:lnTo>
                    <a:pt x="13924" y="4521"/>
                  </a:lnTo>
                  <a:lnTo>
                    <a:pt x="13760" y="4112"/>
                  </a:lnTo>
                  <a:lnTo>
                    <a:pt x="13530" y="3780"/>
                  </a:lnTo>
                  <a:lnTo>
                    <a:pt x="13333" y="3397"/>
                  </a:lnTo>
                  <a:lnTo>
                    <a:pt x="13136" y="3040"/>
                  </a:lnTo>
                  <a:lnTo>
                    <a:pt x="12874" y="2708"/>
                  </a:lnTo>
                  <a:lnTo>
                    <a:pt x="12644" y="2401"/>
                  </a:lnTo>
                  <a:lnTo>
                    <a:pt x="12447" y="2069"/>
                  </a:lnTo>
                  <a:lnTo>
                    <a:pt x="12250" y="1762"/>
                  </a:lnTo>
                  <a:lnTo>
                    <a:pt x="12053" y="1533"/>
                  </a:lnTo>
                  <a:lnTo>
                    <a:pt x="11757" y="1277"/>
                  </a:lnTo>
                  <a:lnTo>
                    <a:pt x="11626" y="1022"/>
                  </a:lnTo>
                  <a:lnTo>
                    <a:pt x="11363" y="843"/>
                  </a:lnTo>
                  <a:lnTo>
                    <a:pt x="11166" y="639"/>
                  </a:lnTo>
                  <a:lnTo>
                    <a:pt x="10903" y="485"/>
                  </a:lnTo>
                  <a:lnTo>
                    <a:pt x="10739" y="332"/>
                  </a:lnTo>
                  <a:lnTo>
                    <a:pt x="10575" y="255"/>
                  </a:lnTo>
                  <a:lnTo>
                    <a:pt x="10345" y="102"/>
                  </a:lnTo>
                  <a:lnTo>
                    <a:pt x="10082" y="51"/>
                  </a:lnTo>
                  <a:lnTo>
                    <a:pt x="9885" y="0"/>
                  </a:lnTo>
                  <a:lnTo>
                    <a:pt x="9655" y="0"/>
                  </a:lnTo>
                  <a:lnTo>
                    <a:pt x="9425" y="0"/>
                  </a:lnTo>
                  <a:lnTo>
                    <a:pt x="9228" y="0"/>
                  </a:lnTo>
                  <a:lnTo>
                    <a:pt x="9097" y="51"/>
                  </a:lnTo>
                  <a:lnTo>
                    <a:pt x="8834" y="153"/>
                  </a:lnTo>
                  <a:lnTo>
                    <a:pt x="8637" y="307"/>
                  </a:lnTo>
                  <a:lnTo>
                    <a:pt x="8342" y="485"/>
                  </a:lnTo>
                  <a:lnTo>
                    <a:pt x="8144" y="741"/>
                  </a:lnTo>
                  <a:lnTo>
                    <a:pt x="7947" y="945"/>
                  </a:lnTo>
                  <a:lnTo>
                    <a:pt x="7750" y="1226"/>
                  </a:lnTo>
                  <a:lnTo>
                    <a:pt x="7521" y="1533"/>
                  </a:lnTo>
                  <a:lnTo>
                    <a:pt x="7258" y="1865"/>
                  </a:lnTo>
                  <a:lnTo>
                    <a:pt x="7061" y="2248"/>
                  </a:lnTo>
                  <a:lnTo>
                    <a:pt x="6798" y="2656"/>
                  </a:lnTo>
                  <a:lnTo>
                    <a:pt x="6568" y="3091"/>
                  </a:lnTo>
                  <a:lnTo>
                    <a:pt x="6338" y="3474"/>
                  </a:lnTo>
                  <a:lnTo>
                    <a:pt x="6108" y="3934"/>
                  </a:lnTo>
                  <a:lnTo>
                    <a:pt x="5846" y="4419"/>
                  </a:lnTo>
                  <a:lnTo>
                    <a:pt x="5681" y="4904"/>
                  </a:lnTo>
                  <a:lnTo>
                    <a:pt x="5419" y="5441"/>
                  </a:lnTo>
                  <a:lnTo>
                    <a:pt x="5255" y="5977"/>
                  </a:lnTo>
                  <a:lnTo>
                    <a:pt x="4992" y="6488"/>
                  </a:lnTo>
                  <a:lnTo>
                    <a:pt x="4729" y="7024"/>
                  </a:lnTo>
                  <a:lnTo>
                    <a:pt x="4499" y="7612"/>
                  </a:lnTo>
                  <a:lnTo>
                    <a:pt x="4236" y="8199"/>
                  </a:lnTo>
                  <a:lnTo>
                    <a:pt x="4072" y="8736"/>
                  </a:lnTo>
                  <a:lnTo>
                    <a:pt x="3908" y="9323"/>
                  </a:lnTo>
                  <a:lnTo>
                    <a:pt x="3678" y="9911"/>
                  </a:lnTo>
                  <a:lnTo>
                    <a:pt x="3415" y="10447"/>
                  </a:lnTo>
                  <a:lnTo>
                    <a:pt x="3218" y="11034"/>
                  </a:lnTo>
                  <a:lnTo>
                    <a:pt x="2989" y="11622"/>
                  </a:lnTo>
                  <a:lnTo>
                    <a:pt x="2759" y="12184"/>
                  </a:lnTo>
                  <a:lnTo>
                    <a:pt x="2594" y="12771"/>
                  </a:lnTo>
                  <a:lnTo>
                    <a:pt x="2430" y="13308"/>
                  </a:lnTo>
                  <a:lnTo>
                    <a:pt x="2233" y="13844"/>
                  </a:lnTo>
                  <a:lnTo>
                    <a:pt x="2003" y="14381"/>
                  </a:lnTo>
                  <a:lnTo>
                    <a:pt x="1839" y="14917"/>
                  </a:lnTo>
                  <a:lnTo>
                    <a:pt x="1675" y="15402"/>
                  </a:lnTo>
                  <a:lnTo>
                    <a:pt x="1478" y="15913"/>
                  </a:lnTo>
                  <a:lnTo>
                    <a:pt x="1314" y="16450"/>
                  </a:lnTo>
                  <a:lnTo>
                    <a:pt x="1182" y="16833"/>
                  </a:lnTo>
                  <a:lnTo>
                    <a:pt x="985" y="17318"/>
                  </a:lnTo>
                  <a:lnTo>
                    <a:pt x="887" y="17727"/>
                  </a:lnTo>
                  <a:lnTo>
                    <a:pt x="690" y="18161"/>
                  </a:lnTo>
                  <a:lnTo>
                    <a:pt x="558" y="18544"/>
                  </a:lnTo>
                  <a:lnTo>
                    <a:pt x="427" y="18902"/>
                  </a:lnTo>
                  <a:lnTo>
                    <a:pt x="296" y="19132"/>
                  </a:lnTo>
                  <a:lnTo>
                    <a:pt x="197" y="19489"/>
                  </a:lnTo>
                  <a:lnTo>
                    <a:pt x="99" y="19770"/>
                  </a:lnTo>
                  <a:lnTo>
                    <a:pt x="0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1"/>
            <p:cNvSpPr>
              <a:spLocks/>
            </p:cNvSpPr>
            <p:nvPr/>
          </p:nvSpPr>
          <p:spPr bwMode="auto">
            <a:xfrm>
              <a:off x="1760" y="519"/>
              <a:ext cx="280" cy="21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67" y="19080"/>
                  </a:moveTo>
                  <a:lnTo>
                    <a:pt x="19737" y="18467"/>
                  </a:lnTo>
                  <a:lnTo>
                    <a:pt x="19540" y="17854"/>
                  </a:lnTo>
                  <a:lnTo>
                    <a:pt x="19310" y="17267"/>
                  </a:lnTo>
                  <a:lnTo>
                    <a:pt x="19048" y="16679"/>
                  </a:lnTo>
                  <a:lnTo>
                    <a:pt x="18851" y="16041"/>
                  </a:lnTo>
                  <a:lnTo>
                    <a:pt x="18621" y="15453"/>
                  </a:lnTo>
                  <a:lnTo>
                    <a:pt x="18424" y="14866"/>
                  </a:lnTo>
                  <a:lnTo>
                    <a:pt x="18194" y="14278"/>
                  </a:lnTo>
                  <a:lnTo>
                    <a:pt x="17997" y="13691"/>
                  </a:lnTo>
                  <a:lnTo>
                    <a:pt x="17734" y="13155"/>
                  </a:lnTo>
                  <a:lnTo>
                    <a:pt x="17537" y="12567"/>
                  </a:lnTo>
                  <a:lnTo>
                    <a:pt x="17241" y="12031"/>
                  </a:lnTo>
                  <a:lnTo>
                    <a:pt x="17077" y="11443"/>
                  </a:lnTo>
                  <a:lnTo>
                    <a:pt x="16847" y="10856"/>
                  </a:lnTo>
                  <a:lnTo>
                    <a:pt x="16585" y="10345"/>
                  </a:lnTo>
                  <a:lnTo>
                    <a:pt x="16420" y="9757"/>
                  </a:lnTo>
                  <a:lnTo>
                    <a:pt x="16158" y="9221"/>
                  </a:lnTo>
                  <a:lnTo>
                    <a:pt x="15928" y="8736"/>
                  </a:lnTo>
                  <a:lnTo>
                    <a:pt x="15764" y="8199"/>
                  </a:lnTo>
                  <a:lnTo>
                    <a:pt x="15501" y="7714"/>
                  </a:lnTo>
                  <a:lnTo>
                    <a:pt x="15304" y="7203"/>
                  </a:lnTo>
                  <a:lnTo>
                    <a:pt x="15008" y="6769"/>
                  </a:lnTo>
                  <a:lnTo>
                    <a:pt x="14877" y="6335"/>
                  </a:lnTo>
                  <a:lnTo>
                    <a:pt x="14614" y="5900"/>
                  </a:lnTo>
                  <a:lnTo>
                    <a:pt x="14417" y="5390"/>
                  </a:lnTo>
                  <a:lnTo>
                    <a:pt x="14220" y="4955"/>
                  </a:lnTo>
                  <a:lnTo>
                    <a:pt x="13924" y="4521"/>
                  </a:lnTo>
                  <a:lnTo>
                    <a:pt x="13760" y="4112"/>
                  </a:lnTo>
                  <a:lnTo>
                    <a:pt x="13530" y="3780"/>
                  </a:lnTo>
                  <a:lnTo>
                    <a:pt x="13333" y="3397"/>
                  </a:lnTo>
                  <a:lnTo>
                    <a:pt x="13136" y="3040"/>
                  </a:lnTo>
                  <a:lnTo>
                    <a:pt x="12874" y="2708"/>
                  </a:lnTo>
                  <a:lnTo>
                    <a:pt x="12644" y="2401"/>
                  </a:lnTo>
                  <a:lnTo>
                    <a:pt x="12447" y="2069"/>
                  </a:lnTo>
                  <a:lnTo>
                    <a:pt x="12250" y="1762"/>
                  </a:lnTo>
                  <a:lnTo>
                    <a:pt x="12053" y="1533"/>
                  </a:lnTo>
                  <a:lnTo>
                    <a:pt x="11757" y="1277"/>
                  </a:lnTo>
                  <a:lnTo>
                    <a:pt x="11626" y="1022"/>
                  </a:lnTo>
                  <a:lnTo>
                    <a:pt x="11363" y="843"/>
                  </a:lnTo>
                  <a:lnTo>
                    <a:pt x="11166" y="639"/>
                  </a:lnTo>
                  <a:lnTo>
                    <a:pt x="10903" y="485"/>
                  </a:lnTo>
                  <a:lnTo>
                    <a:pt x="10739" y="332"/>
                  </a:lnTo>
                  <a:lnTo>
                    <a:pt x="10575" y="255"/>
                  </a:lnTo>
                  <a:lnTo>
                    <a:pt x="10345" y="102"/>
                  </a:lnTo>
                  <a:lnTo>
                    <a:pt x="10082" y="51"/>
                  </a:lnTo>
                  <a:lnTo>
                    <a:pt x="9885" y="0"/>
                  </a:lnTo>
                  <a:lnTo>
                    <a:pt x="9655" y="0"/>
                  </a:lnTo>
                  <a:lnTo>
                    <a:pt x="9425" y="0"/>
                  </a:lnTo>
                  <a:lnTo>
                    <a:pt x="9228" y="0"/>
                  </a:lnTo>
                  <a:lnTo>
                    <a:pt x="9097" y="51"/>
                  </a:lnTo>
                  <a:lnTo>
                    <a:pt x="8834" y="153"/>
                  </a:lnTo>
                  <a:lnTo>
                    <a:pt x="8637" y="307"/>
                  </a:lnTo>
                  <a:lnTo>
                    <a:pt x="8342" y="485"/>
                  </a:lnTo>
                  <a:lnTo>
                    <a:pt x="8144" y="741"/>
                  </a:lnTo>
                  <a:lnTo>
                    <a:pt x="7947" y="945"/>
                  </a:lnTo>
                  <a:lnTo>
                    <a:pt x="7750" y="1226"/>
                  </a:lnTo>
                  <a:lnTo>
                    <a:pt x="7521" y="1533"/>
                  </a:lnTo>
                  <a:lnTo>
                    <a:pt x="7258" y="1865"/>
                  </a:lnTo>
                  <a:lnTo>
                    <a:pt x="7061" y="2248"/>
                  </a:lnTo>
                  <a:lnTo>
                    <a:pt x="6798" y="2656"/>
                  </a:lnTo>
                  <a:lnTo>
                    <a:pt x="6568" y="3091"/>
                  </a:lnTo>
                  <a:lnTo>
                    <a:pt x="6338" y="3474"/>
                  </a:lnTo>
                  <a:lnTo>
                    <a:pt x="6108" y="3934"/>
                  </a:lnTo>
                  <a:lnTo>
                    <a:pt x="5846" y="4419"/>
                  </a:lnTo>
                  <a:lnTo>
                    <a:pt x="5681" y="4904"/>
                  </a:lnTo>
                  <a:lnTo>
                    <a:pt x="5419" y="5441"/>
                  </a:lnTo>
                  <a:lnTo>
                    <a:pt x="5255" y="5977"/>
                  </a:lnTo>
                  <a:lnTo>
                    <a:pt x="4992" y="6488"/>
                  </a:lnTo>
                  <a:lnTo>
                    <a:pt x="4729" y="7024"/>
                  </a:lnTo>
                  <a:lnTo>
                    <a:pt x="4499" y="7612"/>
                  </a:lnTo>
                  <a:lnTo>
                    <a:pt x="4236" y="8199"/>
                  </a:lnTo>
                  <a:lnTo>
                    <a:pt x="4072" y="8736"/>
                  </a:lnTo>
                  <a:lnTo>
                    <a:pt x="3908" y="9323"/>
                  </a:lnTo>
                  <a:lnTo>
                    <a:pt x="3678" y="9911"/>
                  </a:lnTo>
                  <a:lnTo>
                    <a:pt x="3415" y="10447"/>
                  </a:lnTo>
                  <a:lnTo>
                    <a:pt x="3218" y="11034"/>
                  </a:lnTo>
                  <a:lnTo>
                    <a:pt x="2989" y="11622"/>
                  </a:lnTo>
                  <a:lnTo>
                    <a:pt x="2759" y="12184"/>
                  </a:lnTo>
                  <a:lnTo>
                    <a:pt x="2594" y="12771"/>
                  </a:lnTo>
                  <a:lnTo>
                    <a:pt x="2430" y="13308"/>
                  </a:lnTo>
                  <a:lnTo>
                    <a:pt x="2233" y="13844"/>
                  </a:lnTo>
                  <a:lnTo>
                    <a:pt x="2003" y="14381"/>
                  </a:lnTo>
                  <a:lnTo>
                    <a:pt x="1839" y="14917"/>
                  </a:lnTo>
                  <a:lnTo>
                    <a:pt x="1675" y="15402"/>
                  </a:lnTo>
                  <a:lnTo>
                    <a:pt x="1478" y="15913"/>
                  </a:lnTo>
                  <a:lnTo>
                    <a:pt x="1314" y="16450"/>
                  </a:lnTo>
                  <a:lnTo>
                    <a:pt x="1182" y="16833"/>
                  </a:lnTo>
                  <a:lnTo>
                    <a:pt x="985" y="17318"/>
                  </a:lnTo>
                  <a:lnTo>
                    <a:pt x="887" y="17727"/>
                  </a:lnTo>
                  <a:lnTo>
                    <a:pt x="690" y="18161"/>
                  </a:lnTo>
                  <a:lnTo>
                    <a:pt x="558" y="18544"/>
                  </a:lnTo>
                  <a:lnTo>
                    <a:pt x="427" y="18902"/>
                  </a:lnTo>
                  <a:lnTo>
                    <a:pt x="296" y="19132"/>
                  </a:lnTo>
                  <a:lnTo>
                    <a:pt x="197" y="19489"/>
                  </a:lnTo>
                  <a:lnTo>
                    <a:pt x="99" y="19770"/>
                  </a:lnTo>
                  <a:lnTo>
                    <a:pt x="0" y="199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3032" y="327"/>
              <a:ext cx="0" cy="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1711" y="512"/>
              <a:ext cx="260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3585" y="517"/>
              <a:ext cx="0" cy="40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4116" y="517"/>
              <a:ext cx="0" cy="40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2482" y="522"/>
              <a:ext cx="0" cy="40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1898" y="527"/>
              <a:ext cx="0" cy="40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4388" y="1051"/>
              <a:ext cx="194" cy="11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 i="1"/>
                <a:t>k</a:t>
              </a:r>
              <a:endParaRPr kumimoji="1" lang="en-US" altLang="zh-CN" sz="1800"/>
            </a:p>
          </p:txBody>
        </p:sp>
        <p:sp>
          <p:nvSpPr>
            <p:cNvPr id="23" name="Rectangle 29"/>
            <p:cNvSpPr>
              <a:spLocks noChangeArrowheads="1"/>
            </p:cNvSpPr>
            <p:nvPr/>
          </p:nvSpPr>
          <p:spPr bwMode="auto">
            <a:xfrm>
              <a:off x="3007" y="1062"/>
              <a:ext cx="221" cy="10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/>
                <a:t>0</a:t>
              </a:r>
            </a:p>
          </p:txBody>
        </p:sp>
        <p:sp>
          <p:nvSpPr>
            <p:cNvPr id="24" name="Rectangle 30"/>
            <p:cNvSpPr>
              <a:spLocks noChangeArrowheads="1"/>
            </p:cNvSpPr>
            <p:nvPr/>
          </p:nvSpPr>
          <p:spPr bwMode="auto">
            <a:xfrm>
              <a:off x="3516" y="1073"/>
              <a:ext cx="212" cy="9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/>
                <a:t>1</a:t>
              </a:r>
            </a:p>
          </p:txBody>
        </p:sp>
        <p:sp>
          <p:nvSpPr>
            <p:cNvPr id="25" name="Rectangle 31"/>
            <p:cNvSpPr>
              <a:spLocks noChangeArrowheads="1"/>
            </p:cNvSpPr>
            <p:nvPr/>
          </p:nvSpPr>
          <p:spPr bwMode="auto">
            <a:xfrm>
              <a:off x="4060" y="1057"/>
              <a:ext cx="219" cy="11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/>
                <a:t>2</a:t>
              </a:r>
            </a:p>
          </p:txBody>
        </p:sp>
        <p:sp>
          <p:nvSpPr>
            <p:cNvPr id="26" name="Rectangle 32"/>
            <p:cNvSpPr>
              <a:spLocks noChangeArrowheads="1"/>
            </p:cNvSpPr>
            <p:nvPr/>
          </p:nvSpPr>
          <p:spPr bwMode="auto">
            <a:xfrm>
              <a:off x="2370" y="1062"/>
              <a:ext cx="257" cy="10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>
                  <a:latin typeface="宋体" pitchFamily="2" charset="-122"/>
                </a:rPr>
                <a:t>-</a:t>
              </a:r>
              <a:r>
                <a:rPr kumimoji="1" lang="en-US" altLang="zh-CN" sz="1800"/>
                <a:t>1</a:t>
              </a: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1765" y="1058"/>
              <a:ext cx="267" cy="1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>
                  <a:latin typeface="宋体" pitchFamily="2" charset="-122"/>
                </a:rPr>
                <a:t>-</a:t>
              </a:r>
              <a:r>
                <a:rPr kumimoji="1" lang="en-US" altLang="zh-CN" sz="1800"/>
                <a:t>2</a:t>
              </a:r>
            </a:p>
          </p:txBody>
        </p:sp>
        <p:sp>
          <p:nvSpPr>
            <p:cNvPr id="28" name="Rectangle 34"/>
            <p:cNvSpPr>
              <a:spLocks noChangeArrowheads="1"/>
            </p:cNvSpPr>
            <p:nvPr/>
          </p:nvSpPr>
          <p:spPr bwMode="auto">
            <a:xfrm>
              <a:off x="3044" y="351"/>
              <a:ext cx="373" cy="12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/>
                <a:t>4</a:t>
              </a:r>
              <a:r>
                <a:rPr kumimoji="1" lang="en-US" altLang="zh-CN" sz="1800" i="1"/>
                <a:t>I</a:t>
              </a:r>
              <a:r>
                <a:rPr kumimoji="1" lang="en-US" altLang="zh-CN" sz="1800" baseline="-25000"/>
                <a:t>0</a:t>
              </a:r>
              <a:endParaRPr kumimoji="1" lang="en-US" altLang="zh-CN" sz="1800"/>
            </a:p>
          </p:txBody>
        </p:sp>
        <p:sp>
          <p:nvSpPr>
            <p:cNvPr id="29" name="Rectangle 35"/>
            <p:cNvSpPr>
              <a:spLocks noChangeArrowheads="1"/>
            </p:cNvSpPr>
            <p:nvPr/>
          </p:nvSpPr>
          <p:spPr bwMode="auto">
            <a:xfrm>
              <a:off x="4377" y="922"/>
              <a:ext cx="202" cy="10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 i="1"/>
                <a:t>x</a:t>
              </a:r>
              <a:endParaRPr kumimoji="1" lang="en-US" altLang="zh-CN" sz="1800"/>
            </a:p>
          </p:txBody>
        </p:sp>
        <p:sp>
          <p:nvSpPr>
            <p:cNvPr id="30" name="Rectangle 36"/>
            <p:cNvSpPr>
              <a:spLocks noChangeArrowheads="1"/>
            </p:cNvSpPr>
            <p:nvPr/>
          </p:nvSpPr>
          <p:spPr bwMode="auto">
            <a:xfrm>
              <a:off x="3007" y="918"/>
              <a:ext cx="211" cy="11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/>
                <a:t>0</a:t>
              </a: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>
              <a:off x="3518" y="922"/>
              <a:ext cx="267" cy="10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 i="1" dirty="0"/>
                <a:t>x</a:t>
              </a:r>
              <a:r>
                <a:rPr kumimoji="1" lang="en-US" altLang="zh-CN" sz="1800" baseline="-25000" dirty="0"/>
                <a:t>1</a:t>
              </a:r>
              <a:endParaRPr kumimoji="1" lang="en-US" altLang="zh-CN" sz="1800" dirty="0"/>
            </a:p>
          </p:txBody>
        </p: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4067" y="911"/>
              <a:ext cx="256" cy="11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 i="1"/>
                <a:t>x</a:t>
              </a:r>
              <a:r>
                <a:rPr kumimoji="1" lang="en-US" altLang="zh-CN" sz="1800" baseline="-25000"/>
                <a:t>2</a:t>
              </a:r>
              <a:endParaRPr kumimoji="1" lang="en-US" altLang="zh-CN" sz="1800"/>
            </a:p>
          </p:txBody>
        </p:sp>
        <p:sp>
          <p:nvSpPr>
            <p:cNvPr id="33" name="Rectangle 39"/>
            <p:cNvSpPr>
              <a:spLocks noChangeArrowheads="1"/>
            </p:cNvSpPr>
            <p:nvPr/>
          </p:nvSpPr>
          <p:spPr bwMode="auto">
            <a:xfrm>
              <a:off x="1822" y="885"/>
              <a:ext cx="331" cy="14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 i="1"/>
                <a:t>x</a:t>
              </a:r>
              <a:r>
                <a:rPr kumimoji="1" lang="en-US" altLang="zh-CN" sz="1800" baseline="-250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1800" baseline="-25000"/>
                <a:t>2</a:t>
              </a:r>
              <a:endParaRPr kumimoji="1" lang="en-US" altLang="zh-CN" sz="1800"/>
            </a:p>
          </p:txBody>
        </p:sp>
        <p:sp>
          <p:nvSpPr>
            <p:cNvPr id="34" name="Rectangle 40"/>
            <p:cNvSpPr>
              <a:spLocks noChangeArrowheads="1"/>
            </p:cNvSpPr>
            <p:nvPr/>
          </p:nvSpPr>
          <p:spPr bwMode="auto">
            <a:xfrm>
              <a:off x="2409" y="911"/>
              <a:ext cx="293" cy="11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1800" i="1"/>
                <a:t>x</a:t>
              </a:r>
              <a:r>
                <a:rPr kumimoji="1" lang="en-US" altLang="zh-CN" sz="1800" baseline="-250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1800" baseline="-25000"/>
                <a:t>1</a:t>
              </a:r>
              <a:endParaRPr kumimoji="1" lang="en-US" altLang="zh-CN" sz="180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962300" y="1452569"/>
            <a:ext cx="3609964" cy="1320800"/>
            <a:chOff x="2916238" y="1252526"/>
            <a:chExt cx="3609964" cy="1320800"/>
          </a:xfrm>
        </p:grpSpPr>
        <p:sp>
          <p:nvSpPr>
            <p:cNvPr id="36" name="AutoShape 6"/>
            <p:cNvSpPr>
              <a:spLocks/>
            </p:cNvSpPr>
            <p:nvPr/>
          </p:nvSpPr>
          <p:spPr bwMode="auto">
            <a:xfrm>
              <a:off x="2916238" y="1447824"/>
              <a:ext cx="71437" cy="828675"/>
            </a:xfrm>
            <a:prstGeom prst="leftBrace">
              <a:avLst>
                <a:gd name="adj1" fmla="val 9666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  <p:graphicFrame>
          <p:nvGraphicFramePr>
            <p:cNvPr id="37" name="Object 5"/>
            <p:cNvGraphicFramePr>
              <a:graphicFrameLocks noChangeAspect="1"/>
            </p:cNvGraphicFramePr>
            <p:nvPr/>
          </p:nvGraphicFramePr>
          <p:xfrm>
            <a:off x="3071802" y="1252526"/>
            <a:ext cx="34544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32" name="Equation" r:id="rId4" imgW="1726920" imgH="266400" progId="Equation.DSMT4">
                    <p:embed/>
                  </p:oleObj>
                </mc:Choice>
                <mc:Fallback>
                  <p:oleObj name="Equation" r:id="rId4" imgW="1726920" imgH="2664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1802" y="1252526"/>
                          <a:ext cx="3454400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6"/>
            <p:cNvGraphicFramePr>
              <a:graphicFrameLocks noChangeAspect="1"/>
            </p:cNvGraphicFramePr>
            <p:nvPr/>
          </p:nvGraphicFramePr>
          <p:xfrm>
            <a:off x="3071802" y="1785926"/>
            <a:ext cx="14986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33" name="Equation" r:id="rId6" imgW="749160" imgH="393480" progId="Equation.DSMT4">
                    <p:embed/>
                  </p:oleObj>
                </mc:Choice>
                <mc:Fallback>
                  <p:oleObj name="Equation" r:id="rId6" imgW="749160" imgH="39348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1802" y="1785926"/>
                          <a:ext cx="1498600" cy="787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36525" y="2642078"/>
            <a:ext cx="887888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 algn="l">
              <a:lnSpc>
                <a:spcPct val="125000"/>
              </a:lnSpc>
              <a:buFontTx/>
              <a:buAutoNum type="arabicParenBoth"/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屏上</a:t>
            </a:r>
            <a:r>
              <a:rPr kumimoji="1" lang="en-US" altLang="zh-CN" sz="2400" b="1" i="1" dirty="0">
                <a:latin typeface="楷体" pitchFamily="49" charset="-122"/>
                <a:ea typeface="楷体" pitchFamily="49" charset="-122"/>
              </a:rPr>
              <a:t>z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轴附近分布着一系列平行、等间距、等强度的条纹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611189" y="3966364"/>
            <a:ext cx="8175654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(2)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干涉条纹中，在极大与极小值之间，光强逐渐过渡变化，</a:t>
            </a:r>
          </a:p>
          <a:p>
            <a:pPr algn="just">
              <a:lnSpc>
                <a:spcPct val="125000"/>
              </a:lnSpc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     且是非线性的变化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428596" y="2194206"/>
            <a:ext cx="1204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讨论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716088" y="3244837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条纹间距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1714480" y="5678614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ea typeface="仿宋_GB2312" pitchFamily="49" charset="-122"/>
              </a:rPr>
              <a:t>若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4429124" y="5678614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ea typeface="仿宋_GB2312" pitchFamily="49" charset="-122"/>
              </a:rPr>
              <a:t>有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714744" y="3161657"/>
          <a:ext cx="1074420" cy="70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9" name="Equation" r:id="rId3" imgW="596880" imgH="393480" progId="Equation.DSMT4">
                  <p:embed/>
                </p:oleObj>
              </mc:Choice>
              <mc:Fallback>
                <p:oleObj name="Equation" r:id="rId3" imgW="59688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3161657"/>
                        <a:ext cx="1074420" cy="708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677354" y="5026474"/>
          <a:ext cx="3264408" cy="50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0" name="Equation" r:id="rId5" imgW="1726920" imgH="266400" progId="Equation.DSMT4">
                  <p:embed/>
                </p:oleObj>
              </mc:Choice>
              <mc:Fallback>
                <p:oleObj name="Equation" r:id="rId5" imgW="1726920" imgH="266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354" y="5026474"/>
                        <a:ext cx="3264408" cy="50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180662" y="4912174"/>
          <a:ext cx="1536192" cy="744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1" name="Equation" r:id="rId7" imgW="812520" imgH="393480" progId="Equation.DSMT4">
                  <p:embed/>
                </p:oleObj>
              </mc:Choice>
              <mc:Fallback>
                <p:oleObj name="Equation" r:id="rId7" imgW="81252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662" y="4912174"/>
                        <a:ext cx="1536192" cy="744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357422" y="5703706"/>
          <a:ext cx="1320165" cy="432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2" name="Equation" r:id="rId9" imgW="698400" imgH="228600" progId="Equation.DSMT4">
                  <p:embed/>
                </p:oleObj>
              </mc:Choice>
              <mc:Fallback>
                <p:oleObj name="Equation" r:id="rId9" imgW="6984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5703706"/>
                        <a:ext cx="1320165" cy="432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072066" y="5555116"/>
          <a:ext cx="2376297" cy="744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3" name="Equation" r:id="rId11" imgW="1257120" imgH="393480" progId="Equation.DSMT4">
                  <p:embed/>
                </p:oleObj>
              </mc:Choice>
              <mc:Fallback>
                <p:oleObj name="Equation" r:id="rId11" imgW="125712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5555116"/>
                        <a:ext cx="2376297" cy="744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9" descr="t1"/>
          <p:cNvPicPr>
            <a:picLocks noChangeAspect="1" noChangeArrowheads="1"/>
          </p:cNvPicPr>
          <p:nvPr/>
        </p:nvPicPr>
        <p:blipFill>
          <a:blip r:embed="rId13"/>
          <a:srcRect l="12794" r="11615"/>
          <a:stretch>
            <a:fillRect/>
          </a:stretch>
        </p:blipFill>
        <p:spPr bwMode="auto">
          <a:xfrm>
            <a:off x="2357422" y="714356"/>
            <a:ext cx="4679950" cy="1512887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</p:spPr>
      </p:pic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799165" y="1811034"/>
            <a:ext cx="2701925" cy="576263"/>
          </a:xfrm>
          <a:prstGeom prst="rect">
            <a:avLst/>
          </a:prstGeom>
          <a:solidFill>
            <a:srgbClr val="00CC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6904065" y="764872"/>
            <a:ext cx="0" cy="18954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zh-CN" altLang="en-US" sz="2400" b="1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615015" y="601359"/>
            <a:ext cx="1263650" cy="1223963"/>
            <a:chOff x="2958" y="875"/>
            <a:chExt cx="796" cy="771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958" y="875"/>
              <a:ext cx="796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302" y="1203"/>
              <a:ext cx="9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881840" y="1822147"/>
            <a:ext cx="385762" cy="566737"/>
            <a:chOff x="3756" y="1644"/>
            <a:chExt cx="243" cy="357"/>
          </a:xfrm>
        </p:grpSpPr>
        <p:sp>
          <p:nvSpPr>
            <p:cNvPr id="19" name="Line 16"/>
            <p:cNvSpPr>
              <a:spLocks noChangeAspect="1" noChangeShapeType="1"/>
            </p:cNvSpPr>
            <p:nvPr/>
          </p:nvSpPr>
          <p:spPr bwMode="auto">
            <a:xfrm>
              <a:off x="3756" y="1644"/>
              <a:ext cx="243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rot="-120000">
              <a:off x="3833" y="1752"/>
              <a:ext cx="9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256490" y="1822147"/>
            <a:ext cx="385762" cy="566737"/>
            <a:chOff x="3998" y="1644"/>
            <a:chExt cx="243" cy="357"/>
          </a:xfrm>
        </p:grpSpPr>
        <p:sp>
          <p:nvSpPr>
            <p:cNvPr id="22" name="Line 19"/>
            <p:cNvSpPr>
              <a:spLocks noChangeAspect="1" noChangeShapeType="1"/>
            </p:cNvSpPr>
            <p:nvPr/>
          </p:nvSpPr>
          <p:spPr bwMode="auto">
            <a:xfrm flipH="1">
              <a:off x="3998" y="1644"/>
              <a:ext cx="243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rot="60000" flipV="1">
              <a:off x="4059" y="1776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907243" y="1050623"/>
            <a:ext cx="736600" cy="776288"/>
            <a:chOff x="3772" y="1158"/>
            <a:chExt cx="464" cy="489"/>
          </a:xfrm>
        </p:grpSpPr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3772" y="1158"/>
              <a:ext cx="464" cy="4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rot="21540000" flipV="1">
              <a:off x="4059" y="1211"/>
              <a:ext cx="136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7640665" y="1056972"/>
            <a:ext cx="774700" cy="765175"/>
            <a:chOff x="4240" y="1162"/>
            <a:chExt cx="488" cy="482"/>
          </a:xfrm>
        </p:grpSpPr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4240" y="1162"/>
              <a:ext cx="488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V="1">
              <a:off x="4332" y="1413"/>
              <a:ext cx="136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 sz="2400" b="1"/>
            </a:p>
          </p:txBody>
        </p:sp>
      </p:grpSp>
      <p:graphicFrame>
        <p:nvGraphicFramePr>
          <p:cNvPr id="109577" name="Object 9"/>
          <p:cNvGraphicFramePr>
            <a:graphicFrameLocks noChangeAspect="1"/>
          </p:cNvGraphicFramePr>
          <p:nvPr/>
        </p:nvGraphicFramePr>
        <p:xfrm>
          <a:off x="8143900" y="1376350"/>
          <a:ext cx="3063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4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900" y="1376350"/>
                        <a:ext cx="30638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8" name="Object 10"/>
          <p:cNvGraphicFramePr>
            <a:graphicFrameLocks noChangeAspect="1"/>
          </p:cNvGraphicFramePr>
          <p:nvPr/>
        </p:nvGraphicFramePr>
        <p:xfrm>
          <a:off x="8143900" y="1876416"/>
          <a:ext cx="3317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5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900" y="1876416"/>
                        <a:ext cx="33178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9" name="Object 11"/>
          <p:cNvGraphicFramePr>
            <a:graphicFrameLocks noChangeAspect="1"/>
          </p:cNvGraphicFramePr>
          <p:nvPr/>
        </p:nvGraphicFramePr>
        <p:xfrm>
          <a:off x="8143900" y="2305044"/>
          <a:ext cx="3317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6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900" y="2305044"/>
                        <a:ext cx="33178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482600" y="285728"/>
            <a:ext cx="17331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薄膜干涉</a:t>
            </a:r>
          </a:p>
        </p:txBody>
      </p:sp>
      <p:sp>
        <p:nvSpPr>
          <p:cNvPr id="40" name="Text Box 67"/>
          <p:cNvSpPr txBox="1">
            <a:spLocks noChangeArrowheads="1"/>
          </p:cNvSpPr>
          <p:nvPr/>
        </p:nvSpPr>
        <p:spPr bwMode="auto">
          <a:xfrm>
            <a:off x="727075" y="875977"/>
            <a:ext cx="2736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两束光线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的光程差</a:t>
            </a:r>
            <a:r>
              <a:rPr kumimoji="1" lang="zh-CN" altLang="en-US" sz="2400" b="1" dirty="0">
                <a:latin typeface="宋体" pitchFamily="2" charset="-122"/>
              </a:rPr>
              <a:t> </a:t>
            </a:r>
          </a:p>
        </p:txBody>
      </p:sp>
      <p:graphicFrame>
        <p:nvGraphicFramePr>
          <p:cNvPr id="109591" name="Object 23"/>
          <p:cNvGraphicFramePr>
            <a:graphicFrameLocks noChangeAspect="1"/>
          </p:cNvGraphicFramePr>
          <p:nvPr/>
        </p:nvGraphicFramePr>
        <p:xfrm>
          <a:off x="1357290" y="1533211"/>
          <a:ext cx="31448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7" name="Equation" r:id="rId9" imgW="1574640" imgH="253800" progId="Equation.DSMT4">
                  <p:embed/>
                </p:oleObj>
              </mc:Choice>
              <mc:Fallback>
                <p:oleObj name="Equation" r:id="rId9" imgW="157464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1533211"/>
                        <a:ext cx="31448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3"/>
          <p:cNvGrpSpPr/>
          <p:nvPr/>
        </p:nvGrpSpPr>
        <p:grpSpPr>
          <a:xfrm>
            <a:off x="5286380" y="407967"/>
            <a:ext cx="444502" cy="357188"/>
            <a:chOff x="5429256" y="1071548"/>
            <a:chExt cx="444502" cy="357188"/>
          </a:xfrm>
        </p:grpSpPr>
        <p:graphicFrame>
          <p:nvGraphicFramePr>
            <p:cNvPr id="109592" name="Object 24"/>
            <p:cNvGraphicFramePr>
              <a:graphicFrameLocks noChangeAspect="1"/>
            </p:cNvGraphicFramePr>
            <p:nvPr/>
          </p:nvGraphicFramePr>
          <p:xfrm>
            <a:off x="5643570" y="1142984"/>
            <a:ext cx="230188" cy="255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18" name="Equation" r:id="rId11" imgW="114120" imgH="126720" progId="Equation.DSMT4">
                    <p:embed/>
                  </p:oleObj>
                </mc:Choice>
                <mc:Fallback>
                  <p:oleObj name="Equation" r:id="rId11" imgW="114120" imgH="12672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3570" y="1142984"/>
                          <a:ext cx="230188" cy="255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93" name="Object 25"/>
            <p:cNvGraphicFramePr>
              <a:graphicFrameLocks noChangeAspect="1"/>
            </p:cNvGraphicFramePr>
            <p:nvPr/>
          </p:nvGraphicFramePr>
          <p:xfrm>
            <a:off x="5429256" y="1071548"/>
            <a:ext cx="280988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19" name="Equation" r:id="rId13" imgW="139680" imgH="177480" progId="Equation.DSMT4">
                    <p:embed/>
                  </p:oleObj>
                </mc:Choice>
                <mc:Fallback>
                  <p:oleObj name="Equation" r:id="rId13" imgW="139680" imgH="17748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9256" y="1071548"/>
                          <a:ext cx="280988" cy="357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87"/>
          <p:cNvGrpSpPr/>
          <p:nvPr/>
        </p:nvGrpSpPr>
        <p:grpSpPr>
          <a:xfrm>
            <a:off x="7345124" y="357166"/>
            <a:ext cx="1500198" cy="766800"/>
            <a:chOff x="7500958" y="1000108"/>
            <a:chExt cx="1500198" cy="765179"/>
          </a:xfrm>
        </p:grpSpPr>
        <p:sp>
          <p:nvSpPr>
            <p:cNvPr id="85" name="Oval 54"/>
            <p:cNvSpPr>
              <a:spLocks noChangeArrowheads="1"/>
            </p:cNvSpPr>
            <p:nvPr/>
          </p:nvSpPr>
          <p:spPr bwMode="auto">
            <a:xfrm>
              <a:off x="7500958" y="1571612"/>
              <a:ext cx="1266825" cy="193675"/>
            </a:xfrm>
            <a:prstGeom prst="ellipse">
              <a:avLst/>
            </a:prstGeom>
            <a:solidFill>
              <a:srgbClr val="006699">
                <a:alpha val="63921"/>
              </a:srgbClr>
            </a:solidFill>
            <a:ln w="9525">
              <a:solidFill>
                <a:srgbClr val="00CC99">
                  <a:alpha val="5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Line 28"/>
            <p:cNvSpPr>
              <a:spLocks noChangeShapeType="1"/>
            </p:cNvSpPr>
            <p:nvPr/>
          </p:nvSpPr>
          <p:spPr bwMode="auto">
            <a:xfrm flipH="1">
              <a:off x="7786710" y="1214422"/>
              <a:ext cx="857256" cy="5000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31"/>
            <p:cNvSpPr>
              <a:spLocks noChangeShapeType="1"/>
            </p:cNvSpPr>
            <p:nvPr/>
          </p:nvSpPr>
          <p:spPr bwMode="auto">
            <a:xfrm flipH="1">
              <a:off x="8572526" y="1214422"/>
              <a:ext cx="71439" cy="5000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0133" name="Object 21"/>
            <p:cNvGraphicFramePr>
              <a:graphicFrameLocks noChangeAspect="1"/>
            </p:cNvGraphicFramePr>
            <p:nvPr/>
          </p:nvGraphicFramePr>
          <p:xfrm>
            <a:off x="8720169" y="1000108"/>
            <a:ext cx="280987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20" name="Equation" r:id="rId15" imgW="139680" imgH="164880" progId="Equation.DSMT4">
                    <p:embed/>
                  </p:oleObj>
                </mc:Choice>
                <mc:Fallback>
                  <p:oleObj name="Equation" r:id="rId15" imgW="139680" imgH="16488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20169" y="1000108"/>
                          <a:ext cx="280987" cy="331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34" name="Object 22"/>
            <p:cNvGraphicFramePr>
              <a:graphicFrameLocks noChangeAspect="1"/>
            </p:cNvGraphicFramePr>
            <p:nvPr/>
          </p:nvGraphicFramePr>
          <p:xfrm>
            <a:off x="8528050" y="1101725"/>
            <a:ext cx="230188" cy="255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21" name="Equation" r:id="rId17" imgW="114120" imgH="126720" progId="Equation.DSMT4">
                    <p:embed/>
                  </p:oleObj>
                </mc:Choice>
                <mc:Fallback>
                  <p:oleObj name="Equation" r:id="rId17" imgW="114120" imgH="12672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8050" y="1101725"/>
                          <a:ext cx="230188" cy="255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25"/>
          <p:cNvGrpSpPr/>
          <p:nvPr/>
        </p:nvGrpSpPr>
        <p:grpSpPr>
          <a:xfrm>
            <a:off x="6572264" y="1122345"/>
            <a:ext cx="1304932" cy="1687522"/>
            <a:chOff x="6572264" y="3765551"/>
            <a:chExt cx="1304932" cy="1687522"/>
          </a:xfrm>
        </p:grpSpPr>
        <p:cxnSp>
          <p:nvCxnSpPr>
            <p:cNvPr id="91" name="直接连接符 90"/>
            <p:cNvCxnSpPr>
              <a:cxnSpLocks noChangeAspect="1"/>
            </p:cNvCxnSpPr>
            <p:nvPr/>
          </p:nvCxnSpPr>
          <p:spPr>
            <a:xfrm rot="5400000" flipH="1">
              <a:off x="7258724" y="4067625"/>
              <a:ext cx="376873" cy="39116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24"/>
            <p:cNvGrpSpPr/>
            <p:nvPr/>
          </p:nvGrpSpPr>
          <p:grpSpPr>
            <a:xfrm>
              <a:off x="6572264" y="3765551"/>
              <a:ext cx="1304932" cy="1687522"/>
              <a:chOff x="6715140" y="1785926"/>
              <a:chExt cx="1304932" cy="1687522"/>
            </a:xfrm>
          </p:grpSpPr>
          <p:graphicFrame>
            <p:nvGraphicFramePr>
              <p:cNvPr id="97" name="Object 28"/>
              <p:cNvGraphicFramePr>
                <a:graphicFrameLocks noChangeAspect="1"/>
              </p:cNvGraphicFramePr>
              <p:nvPr/>
            </p:nvGraphicFramePr>
            <p:xfrm>
              <a:off x="6715140" y="2571744"/>
              <a:ext cx="3048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722" name="Equation" r:id="rId19" imgW="152280" imgH="164880" progId="Equation.DSMT4">
                      <p:embed/>
                    </p:oleObj>
                  </mc:Choice>
                  <mc:Fallback>
                    <p:oleObj name="Equation" r:id="rId19" imgW="152280" imgH="164880" progId="Equation.DSMT4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15140" y="2571744"/>
                            <a:ext cx="304800" cy="330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8" name="Object 29"/>
              <p:cNvGraphicFramePr>
                <a:graphicFrameLocks noChangeAspect="1"/>
              </p:cNvGraphicFramePr>
              <p:nvPr/>
            </p:nvGraphicFramePr>
            <p:xfrm>
              <a:off x="7143768" y="1785926"/>
              <a:ext cx="3302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723" name="Equation" r:id="rId21" imgW="164880" imgH="164880" progId="Equation.DSMT4">
                      <p:embed/>
                    </p:oleObj>
                  </mc:Choice>
                  <mc:Fallback>
                    <p:oleObj name="Equation" r:id="rId21" imgW="164880" imgH="164880" progId="Equation.DSMT4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43768" y="1785926"/>
                            <a:ext cx="330200" cy="330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" name="Object 30"/>
              <p:cNvGraphicFramePr>
                <a:graphicFrameLocks noChangeAspect="1"/>
              </p:cNvGraphicFramePr>
              <p:nvPr/>
            </p:nvGraphicFramePr>
            <p:xfrm>
              <a:off x="7715272" y="2428868"/>
              <a:ext cx="3048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724" name="Equation" r:id="rId23" imgW="152280" imgH="177480" progId="Equation.DSMT4">
                      <p:embed/>
                    </p:oleObj>
                  </mc:Choice>
                  <mc:Fallback>
                    <p:oleObj name="Equation" r:id="rId23" imgW="152280" imgH="177480" progId="Equation.DSMT4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15272" y="2428868"/>
                            <a:ext cx="3048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" name="Object 31"/>
              <p:cNvGraphicFramePr>
                <a:graphicFrameLocks noChangeAspect="1"/>
              </p:cNvGraphicFramePr>
              <p:nvPr/>
            </p:nvGraphicFramePr>
            <p:xfrm>
              <a:off x="7215206" y="3143248"/>
              <a:ext cx="3048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725" name="Equation" r:id="rId25" imgW="152280" imgH="164880" progId="Equation.DSMT4">
                      <p:embed/>
                    </p:oleObj>
                  </mc:Choice>
                  <mc:Fallback>
                    <p:oleObj name="Equation" r:id="rId25" imgW="152280" imgH="164880" progId="Equation.DSMT4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15206" y="3143248"/>
                            <a:ext cx="304800" cy="330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3" name="组合 123"/>
              <p:cNvGrpSpPr/>
              <p:nvPr/>
            </p:nvGrpSpPr>
            <p:grpSpPr>
              <a:xfrm>
                <a:off x="6751654" y="1812916"/>
                <a:ext cx="814390" cy="1427171"/>
                <a:chOff x="6751654" y="1812916"/>
                <a:chExt cx="814390" cy="1427171"/>
              </a:xfrm>
            </p:grpSpPr>
            <p:grpSp>
              <p:nvGrpSpPr>
                <p:cNvPr id="14" name="组合 121"/>
                <p:cNvGrpSpPr/>
                <p:nvPr/>
              </p:nvGrpSpPr>
              <p:grpSpPr>
                <a:xfrm>
                  <a:off x="6751654" y="1812916"/>
                  <a:ext cx="814390" cy="1427171"/>
                  <a:chOff x="9869526" y="4813312"/>
                  <a:chExt cx="814390" cy="1427171"/>
                </a:xfrm>
              </p:grpSpPr>
              <p:graphicFrame>
                <p:nvGraphicFramePr>
                  <p:cNvPr id="115" name="Object 26"/>
                  <p:cNvGraphicFramePr>
                    <a:graphicFrameLocks noChangeAspect="1"/>
                  </p:cNvGraphicFramePr>
                  <p:nvPr/>
                </p:nvGraphicFramePr>
                <p:xfrm>
                  <a:off x="9869526" y="4813312"/>
                  <a:ext cx="177800" cy="330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4726" name="Equation" r:id="rId27" imgW="88560" imgH="164880" progId="Equation.DSMT4">
                          <p:embed/>
                        </p:oleObj>
                      </mc:Choice>
                      <mc:Fallback>
                        <p:oleObj name="Equation" r:id="rId27" imgW="88560" imgH="164880" progId="Equation.DSMT4">
                          <p:embed/>
                          <p:pic>
                            <p:nvPicPr>
                              <p:cNvPr id="0" name="Picture 1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869526" y="4813312"/>
                                <a:ext cx="177800" cy="3302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21" name="Object 32"/>
                  <p:cNvGraphicFramePr>
                    <a:graphicFrameLocks noChangeAspect="1"/>
                  </p:cNvGraphicFramePr>
                  <p:nvPr/>
                </p:nvGraphicFramePr>
                <p:xfrm>
                  <a:off x="10404516" y="5572140"/>
                  <a:ext cx="279400" cy="3556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4727" name="Equation" r:id="rId29" imgW="139680" imgH="177480" progId="Equation.DSMT4">
                          <p:embed/>
                        </p:oleObj>
                      </mc:Choice>
                      <mc:Fallback>
                        <p:oleObj name="Equation" r:id="rId29" imgW="139680" imgH="177480" progId="Equation.DSMT4">
                          <p:embed/>
                          <p:pic>
                            <p:nvPicPr>
                              <p:cNvPr id="0" name="Picture 1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404516" y="5572140"/>
                                <a:ext cx="279400" cy="3556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09" name="Line 5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0509276" y="5484833"/>
                    <a:ext cx="1588" cy="75565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Arc 71"/>
                  <p:cNvSpPr>
                    <a:spLocks/>
                  </p:cNvSpPr>
                  <p:nvPr/>
                </p:nvSpPr>
                <p:spPr bwMode="auto">
                  <a:xfrm rot="9516859">
                    <a:off x="10147326" y="5473720"/>
                    <a:ext cx="288925" cy="304800"/>
                  </a:xfrm>
                  <a:custGeom>
                    <a:avLst/>
                    <a:gdLst>
                      <a:gd name="T0" fmla="*/ 0 w 13869"/>
                      <a:gd name="T1" fmla="*/ 0 h 19673"/>
                      <a:gd name="T2" fmla="*/ 0 w 13869"/>
                      <a:gd name="T3" fmla="*/ 0 h 19673"/>
                      <a:gd name="T4" fmla="*/ 0 w 13869"/>
                      <a:gd name="T5" fmla="*/ 0 h 19673"/>
                      <a:gd name="T6" fmla="*/ 0 60000 65536"/>
                      <a:gd name="T7" fmla="*/ 0 60000 65536"/>
                      <a:gd name="T8" fmla="*/ 0 60000 65536"/>
                      <a:gd name="T9" fmla="*/ 0 w 13869"/>
                      <a:gd name="T10" fmla="*/ 0 h 19673"/>
                      <a:gd name="T11" fmla="*/ 13869 w 13869"/>
                      <a:gd name="T12" fmla="*/ 19673 h 196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869" h="19673" fill="none" extrusionOk="0">
                        <a:moveTo>
                          <a:pt x="8918" y="-1"/>
                        </a:moveTo>
                        <a:cubicBezTo>
                          <a:pt x="10701" y="808"/>
                          <a:pt x="12367" y="1856"/>
                          <a:pt x="13869" y="3113"/>
                        </a:cubicBezTo>
                      </a:path>
                      <a:path w="13869" h="19673" stroke="0" extrusionOk="0">
                        <a:moveTo>
                          <a:pt x="8918" y="-1"/>
                        </a:moveTo>
                        <a:cubicBezTo>
                          <a:pt x="10701" y="808"/>
                          <a:pt x="12367" y="1856"/>
                          <a:pt x="13869" y="3113"/>
                        </a:cubicBezTo>
                        <a:lnTo>
                          <a:pt x="0" y="19673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16" name="Object 27"/>
                  <p:cNvGraphicFramePr>
                    <a:graphicFrameLocks noChangeAspect="1"/>
                  </p:cNvGraphicFramePr>
                  <p:nvPr/>
                </p:nvGraphicFramePr>
                <p:xfrm>
                  <a:off x="10156868" y="5902340"/>
                  <a:ext cx="254000" cy="330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4728" name="Equation" r:id="rId31" imgW="126720" imgH="164880" progId="Equation.DSMT4">
                          <p:embed/>
                        </p:oleObj>
                      </mc:Choice>
                      <mc:Fallback>
                        <p:oleObj name="Equation" r:id="rId31" imgW="126720" imgH="164880" progId="Equation.DSMT4">
                          <p:embed/>
                          <p:pic>
                            <p:nvPicPr>
                              <p:cNvPr id="0" name="Picture 1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156868" y="5902340"/>
                                <a:ext cx="254000" cy="3302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23" name="弧形 122"/>
                <p:cNvSpPr/>
                <p:nvPr/>
              </p:nvSpPr>
              <p:spPr>
                <a:xfrm rot="16200000">
                  <a:off x="6750859" y="2178836"/>
                  <a:ext cx="642942" cy="571504"/>
                </a:xfrm>
                <a:prstGeom prst="arc">
                  <a:avLst>
                    <a:gd name="adj1" fmla="val 18412246"/>
                    <a:gd name="adj2" fmla="val 0"/>
                  </a:avLst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aphicFrame>
        <p:nvGraphicFramePr>
          <p:cNvPr id="60" name="Object 32"/>
          <p:cNvGraphicFramePr>
            <a:graphicFrameLocks noChangeAspect="1"/>
          </p:cNvGraphicFramePr>
          <p:nvPr/>
        </p:nvGraphicFramePr>
        <p:xfrm>
          <a:off x="1571604" y="2130420"/>
          <a:ext cx="2286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9" name="Equation" r:id="rId33" imgW="1143000" imgH="291960" progId="Equation.DSMT4">
                  <p:embed/>
                </p:oleObj>
              </mc:Choice>
              <mc:Fallback>
                <p:oleObj name="Equation" r:id="rId33" imgW="1143000" imgH="29196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2130420"/>
                        <a:ext cx="2286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33"/>
          <p:cNvGraphicFramePr>
            <a:graphicFrameLocks noChangeAspect="1"/>
          </p:cNvGraphicFramePr>
          <p:nvPr/>
        </p:nvGraphicFramePr>
        <p:xfrm>
          <a:off x="3929058" y="2201858"/>
          <a:ext cx="147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0" name="Equation" r:id="rId35" imgW="736560" imgH="228600" progId="Equation.DSMT4">
                  <p:embed/>
                </p:oleObj>
              </mc:Choice>
              <mc:Fallback>
                <p:oleObj name="Equation" r:id="rId35" imgW="736560" imgH="2286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2201858"/>
                        <a:ext cx="1473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571472" y="4467254"/>
            <a:ext cx="54168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考虑上下界面反射的半波损失，可写为</a:t>
            </a:r>
          </a:p>
        </p:txBody>
      </p:sp>
      <p:graphicFrame>
        <p:nvGraphicFramePr>
          <p:cNvPr id="63" name="Object 34"/>
          <p:cNvGraphicFramePr>
            <a:graphicFrameLocks noChangeAspect="1"/>
          </p:cNvGraphicFramePr>
          <p:nvPr/>
        </p:nvGraphicFramePr>
        <p:xfrm>
          <a:off x="752475" y="4967310"/>
          <a:ext cx="76200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1" name="Equation" r:id="rId37" imgW="3809880" imgH="838080" progId="Equation.DSMT4">
                  <p:embed/>
                </p:oleObj>
              </mc:Choice>
              <mc:Fallback>
                <p:oleObj name="Equation" r:id="rId37" imgW="3809880" imgH="83808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4967310"/>
                        <a:ext cx="76200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 Box 67"/>
          <p:cNvSpPr txBox="1">
            <a:spLocks noChangeArrowheads="1"/>
          </p:cNvSpPr>
          <p:nvPr/>
        </p:nvSpPr>
        <p:spPr bwMode="auto">
          <a:xfrm>
            <a:off x="714348" y="2857496"/>
            <a:ext cx="34290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薄膜干涉的半波损失</a:t>
            </a:r>
            <a:endParaRPr kumimoji="1" lang="zh-CN" altLang="en-US" sz="2400" b="1" dirty="0">
              <a:latin typeface="宋体" pitchFamily="2" charset="-122"/>
            </a:endParaRPr>
          </a:p>
        </p:txBody>
      </p:sp>
      <p:graphicFrame>
        <p:nvGraphicFramePr>
          <p:cNvPr id="114712" name="Object 24"/>
          <p:cNvGraphicFramePr>
            <a:graphicFrameLocks noChangeAspect="1"/>
          </p:cNvGraphicFramePr>
          <p:nvPr/>
        </p:nvGraphicFramePr>
        <p:xfrm>
          <a:off x="1000125" y="3349625"/>
          <a:ext cx="342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2" name="Equation" r:id="rId39" imgW="1714320" imgH="228600" progId="Equation.DSMT4">
                  <p:embed/>
                </p:oleObj>
              </mc:Choice>
              <mc:Fallback>
                <p:oleObj name="Equation" r:id="rId39" imgW="1714320" imgH="2286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349625"/>
                        <a:ext cx="3429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5072066" y="3324525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无</a:t>
            </a:r>
          </a:p>
        </p:txBody>
      </p:sp>
      <p:graphicFrame>
        <p:nvGraphicFramePr>
          <p:cNvPr id="67" name="Object 24"/>
          <p:cNvGraphicFramePr>
            <a:graphicFrameLocks noChangeAspect="1"/>
          </p:cNvGraphicFramePr>
          <p:nvPr/>
        </p:nvGraphicFramePr>
        <p:xfrm>
          <a:off x="1190625" y="3900488"/>
          <a:ext cx="304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3" name="Equation" r:id="rId41" imgW="1523880" imgH="228600" progId="Equation.DSMT4">
                  <p:embed/>
                </p:oleObj>
              </mc:Choice>
              <mc:Fallback>
                <p:oleObj name="Equation" r:id="rId41" imgW="1523880" imgH="2286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3900488"/>
                        <a:ext cx="3048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5072066" y="3875394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0" grpId="0" autoUpdateAnimBg="0"/>
      <p:bldP spid="62" grpId="0"/>
      <p:bldP spid="64" grpId="0" autoUpdateAnimBg="0"/>
      <p:bldP spid="66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45291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 薄膜的等厚干涉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39775" y="770263"/>
            <a:ext cx="800893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当保持</a:t>
            </a:r>
            <a:r>
              <a:rPr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400" b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γ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不变时，可见 </a:t>
            </a:r>
            <a:r>
              <a:rPr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δ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仅仅是 </a:t>
            </a:r>
            <a:r>
              <a:rPr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400" b="1" i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的函数。同一条纹对应的薄膜厚度相同，这种干涉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——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薄膜等厚干涉，相应的干涉条纹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——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等厚条纹</a:t>
            </a: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95288" y="2446022"/>
            <a:ext cx="1204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讨论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41362" y="2869911"/>
            <a:ext cx="39020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b="1" dirty="0">
                <a:latin typeface="楷体" pitchFamily="49" charset="-122"/>
                <a:ea typeface="楷体" pitchFamily="49" charset="-122"/>
              </a:rPr>
              <a:t>(1) 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光垂直入射薄膜表面</a:t>
            </a:r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4622808" y="2890533"/>
          <a:ext cx="109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4" name="Equation" r:id="rId3" imgW="545760" imgH="203040" progId="Equation.DSMT4">
                  <p:embed/>
                </p:oleObj>
              </mc:Choice>
              <mc:Fallback>
                <p:oleObj name="Equation" r:id="rId3" imgW="54576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8" y="2890533"/>
                        <a:ext cx="109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1184300" y="3538550"/>
          <a:ext cx="69596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5" name="Equation" r:id="rId5" imgW="3479760" imgH="838080" progId="Equation.DSMT4">
                  <p:embed/>
                </p:oleObj>
              </mc:Choice>
              <mc:Fallback>
                <p:oleObj name="Equation" r:id="rId5" imgW="3479760" imgH="838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300" y="3538550"/>
                        <a:ext cx="69596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1048</Words>
  <Application>Microsoft Office PowerPoint</Application>
  <PresentationFormat>全屏显示(4:3)</PresentationFormat>
  <Paragraphs>210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仿宋_GB2312</vt:lpstr>
      <vt:lpstr>华文楷体</vt:lpstr>
      <vt:lpstr>华文新魏</vt:lpstr>
      <vt:lpstr>楷体</vt:lpstr>
      <vt:lpstr>楷体_GB2312</vt:lpstr>
      <vt:lpstr>宋体</vt:lpstr>
      <vt:lpstr>Arial</vt:lpstr>
      <vt:lpstr>Calibri</vt:lpstr>
      <vt:lpstr>Times New Roman</vt:lpstr>
      <vt:lpstr>Wingdings</vt:lpstr>
      <vt:lpstr>Office 主题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第十二章 机械振动</dc:title>
  <dc:creator>Sillyboy</dc:creator>
  <cp:lastModifiedBy>Wang Lulu</cp:lastModifiedBy>
  <cp:revision>151</cp:revision>
  <dcterms:created xsi:type="dcterms:W3CDTF">2015-06-18T05:38:54Z</dcterms:created>
  <dcterms:modified xsi:type="dcterms:W3CDTF">2021-12-13T15:42:54Z</dcterms:modified>
</cp:coreProperties>
</file>