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45" r:id="rId3"/>
    <p:sldId id="337" r:id="rId4"/>
    <p:sldId id="344" r:id="rId5"/>
    <p:sldId id="339" r:id="rId6"/>
    <p:sldId id="340" r:id="rId7"/>
    <p:sldId id="342" r:id="rId8"/>
    <p:sldId id="346" r:id="rId9"/>
    <p:sldId id="343" r:id="rId10"/>
    <p:sldId id="347" r:id="rId11"/>
    <p:sldId id="348" r:id="rId12"/>
    <p:sldId id="341" r:id="rId13"/>
    <p:sldId id="349" r:id="rId14"/>
    <p:sldId id="350" r:id="rId15"/>
    <p:sldId id="35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B25"/>
    <a:srgbClr val="AE7EF4"/>
    <a:srgbClr val="96D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3506" autoAdjust="0"/>
  </p:normalViewPr>
  <p:slideViewPr>
    <p:cSldViewPr>
      <p:cViewPr varScale="1">
        <p:scale>
          <a:sx n="83" d="100"/>
          <a:sy n="83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1BE1-8DA8-4095-9920-398DF58DC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FF06-B909-4898-803A-2B12DC3F4D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5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质点运动学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质点动力学的两类问题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63888" y="1441450"/>
          <a:ext cx="25923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1" imgW="1040765" imgH="215900" progId="Equation.DSMT4">
                  <p:embed/>
                </p:oleObj>
              </mc:Choice>
              <mc:Fallback>
                <p:oleObj name="Equation" r:id="rId1" imgW="1040765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41450"/>
                        <a:ext cx="259238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65475" y="2205038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1040765" imgH="215900" progId="Equation.DSMT4">
                  <p:embed/>
                </p:oleObj>
              </mc:Choice>
              <mc:Fallback>
                <p:oleObj name="Equation" r:id="rId3" imgW="1040765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475" y="2205038"/>
                        <a:ext cx="2590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30250" y="1485900"/>
            <a:ext cx="1943100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）微分  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30250" y="2245847"/>
            <a:ext cx="2351926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）积分  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4000" y="2997200"/>
            <a:ext cx="7518400" cy="316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解题步骤：</a:t>
            </a:r>
            <a:endParaRPr kumimoji="1"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确定研究对象；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进行受力分析；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选择坐标系；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牛顿运动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方程求解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（通常取</a:t>
            </a:r>
            <a:r>
              <a:rPr lang="zh-CN" altLang="en-US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讨论结果，判断其是否合理和正确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95536" y="332656"/>
            <a:ext cx="77768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质量为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的质点以初速度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轴作直线运动，起始位置在坐标原点处，所受阻力与其速率成正比，即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-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kv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，式中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为正常数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试求质点速率为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1)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他所经过的距离与它所能行经的总距离之比。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5536" y="20619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解：根据牛顿运动定律有</a:t>
            </a:r>
            <a:endParaRPr lang="en-US" altLang="zh-CN" sz="2400" i="1" kern="1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7584" y="4273413"/>
            <a:ext cx="5616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总距离为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298332" y="5797509"/>
                <a:ext cx="208823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32" y="5797509"/>
                <a:ext cx="2088232" cy="848630"/>
              </a:xfrm>
              <a:prstGeom prst="rect">
                <a:avLst/>
              </a:prstGeom>
              <a:blipFill rotWithShape="1">
                <a:blip r:embed="rId1"/>
                <a:stretch>
                  <a:fillRect l="-7" t="-70" r="2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427984" y="2483104"/>
                <a:ext cx="2483768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483104"/>
                <a:ext cx="2483768" cy="793679"/>
              </a:xfrm>
              <a:prstGeom prst="rect">
                <a:avLst/>
              </a:prstGeom>
              <a:blipFill rotWithShape="1">
                <a:blip r:embed="rId2"/>
                <a:stretch>
                  <a:fillRect l="-5" t="-32" r="1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398195" y="2492159"/>
                <a:ext cx="2502024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𝑘𝑣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95" y="2492159"/>
                <a:ext cx="2502024" cy="793679"/>
              </a:xfrm>
              <a:prstGeom prst="rect">
                <a:avLst/>
              </a:prstGeom>
              <a:blipFill rotWithShape="1">
                <a:blip r:embed="rId3"/>
                <a:stretch>
                  <a:fillRect l="-22" t="-53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302143" y="3309382"/>
                <a:ext cx="3330786" cy="777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43" y="3309382"/>
                <a:ext cx="3330786" cy="777649"/>
              </a:xfrm>
              <a:prstGeom prst="rect">
                <a:avLst/>
              </a:prstGeom>
              <a:blipFill rotWithShape="1">
                <a:blip r:embed="rId4"/>
                <a:stretch>
                  <a:fillRect l="-4" t="-51" r="1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/>
          <p:cNvSpPr/>
          <p:nvPr/>
        </p:nvSpPr>
        <p:spPr>
          <a:xfrm>
            <a:off x="4085692" y="2886485"/>
            <a:ext cx="288032" cy="10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2998387" y="3716019"/>
            <a:ext cx="288032" cy="10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121232" y="4083339"/>
                <a:ext cx="2538536" cy="725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2" y="4083339"/>
                <a:ext cx="2538536" cy="725455"/>
              </a:xfrm>
              <a:prstGeom prst="rect">
                <a:avLst/>
              </a:prstGeom>
              <a:blipFill rotWithShape="1">
                <a:blip r:embed="rId5"/>
                <a:stretch>
                  <a:fillRect l="-8" t="-40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582443" y="4854498"/>
                <a:ext cx="2339752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43" y="4854498"/>
                <a:ext cx="2339752" cy="786241"/>
              </a:xfrm>
              <a:prstGeom prst="rect">
                <a:avLst/>
              </a:prstGeom>
              <a:blipFill rotWithShape="1">
                <a:blip r:embed="rId6"/>
                <a:stretch>
                  <a:fillRect l="-23" t="-71" r="1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918202" y="4778381"/>
                <a:ext cx="3042084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02" y="4778381"/>
                <a:ext cx="3042084" cy="922176"/>
              </a:xfrm>
              <a:prstGeom prst="rect">
                <a:avLst/>
              </a:prstGeom>
              <a:blipFill rotWithShape="1">
                <a:blip r:embed="rId7"/>
                <a:stretch>
                  <a:fillRect l="-4" t="-1" r="1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右 51"/>
          <p:cNvSpPr/>
          <p:nvPr/>
        </p:nvSpPr>
        <p:spPr>
          <a:xfrm>
            <a:off x="4739956" y="5196907"/>
            <a:ext cx="288032" cy="10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  <p:bldP spid="39" grpId="0"/>
      <p:bldP spid="41" grpId="0"/>
      <p:bldP spid="43" grpId="0"/>
      <p:bldP spid="44" grpId="0" animBg="1"/>
      <p:bldP spid="45" grpId="0" animBg="1"/>
      <p:bldP spid="47" grpId="0"/>
      <p:bldP spid="49" grpId="0"/>
      <p:bldP spid="51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214290"/>
            <a:ext cx="72728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动能定理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功能原理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机械能守恒定律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13716" y="1443876"/>
          <a:ext cx="1752048" cy="46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" imgW="761365" imgH="203200" progId="Equation.DSMT4">
                  <p:embed/>
                </p:oleObj>
              </mc:Choice>
              <mc:Fallback>
                <p:oleObj name="Equation" r:id="rId1" imgW="7613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16" y="1443876"/>
                        <a:ext cx="1752048" cy="466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3392784" y="1299860"/>
          <a:ext cx="1927584" cy="75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3" imgW="838200" imgH="330200" progId="Equation.DSMT4">
                  <p:embed/>
                </p:oleObj>
              </mc:Choice>
              <mc:Fallback>
                <p:oleObj name="Equation" r:id="rId3" imgW="8382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784" y="1299860"/>
                        <a:ext cx="1927584" cy="75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249068" y="1227852"/>
          <a:ext cx="1635300" cy="90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5" imgW="711200" imgH="393700" progId="Equation.DSMT4">
                  <p:embed/>
                </p:oleObj>
              </mc:Choice>
              <mc:Fallback>
                <p:oleObj name="Equation" r:id="rId5" imgW="711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068" y="1227852"/>
                        <a:ext cx="1635300" cy="90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570279" y="2492896"/>
          <a:ext cx="16509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7" imgW="19812000" imgH="5791200" progId="Equation.DSMT4">
                  <p:embed/>
                </p:oleObj>
              </mc:Choice>
              <mc:Fallback>
                <p:oleObj name="Equation" r:id="rId7" imgW="198120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279" y="2492896"/>
                        <a:ext cx="165096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/>
          <p:cNvSpPr/>
          <p:nvPr/>
        </p:nvSpPr>
        <p:spPr>
          <a:xfrm>
            <a:off x="2492008" y="2942430"/>
            <a:ext cx="1927584" cy="197452"/>
          </a:xfrm>
          <a:prstGeom prst="rightArrow">
            <a:avLst>
              <a:gd name="adj1" fmla="val 50000"/>
              <a:gd name="adj2" fmla="val 87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圆角右 23"/>
          <p:cNvSpPr/>
          <p:nvPr/>
        </p:nvSpPr>
        <p:spPr>
          <a:xfrm rot="10800000">
            <a:off x="5085335" y="3744014"/>
            <a:ext cx="2592287" cy="1067081"/>
          </a:xfrm>
          <a:prstGeom prst="bentArrow">
            <a:avLst>
              <a:gd name="adj1" fmla="val 12793"/>
              <a:gd name="adj2" fmla="val 1145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1319" y="4022755"/>
            <a:ext cx="2473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zh-CN" altLang="zh-CN" sz="2000" b="1" baseline="-25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</a:t>
            </a:r>
            <a:r>
              <a:rPr kumimoji="1"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＝0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zh-CN" altLang="zh-CN" sz="2000" b="1" baseline="-25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kumimoji="1" lang="zh-CN" altLang="en-US" sz="2000" b="1" baseline="-25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保内</a:t>
            </a:r>
            <a:r>
              <a:rPr kumimoji="1"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＝0</a:t>
            </a:r>
            <a:endParaRPr lang="zh-CN" altLang="en-US" sz="2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55576" y="2348880"/>
            <a:ext cx="1521445" cy="1132586"/>
            <a:chOff x="818305" y="2060848"/>
            <a:chExt cx="1521445" cy="1132586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818305" y="2103239"/>
              <a:ext cx="1521445" cy="461665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动能定理</a:t>
              </a:r>
              <a:endPara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887672" y="2644159"/>
            <a:ext cx="13827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Equation" r:id="rId9" imgW="13716000" imgH="5486400" progId="Equation.DSMT4">
                    <p:embed/>
                  </p:oleObj>
                </mc:Choice>
                <mc:Fallback>
                  <p:oleObj name="Equation" r:id="rId9" imgW="13716000" imgH="5486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672" y="2644159"/>
                          <a:ext cx="1382713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818305" y="2060848"/>
              <a:ext cx="1452080" cy="1132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60730" y="4495407"/>
            <a:ext cx="3613114" cy="461665"/>
            <a:chOff x="4513327" y="2323722"/>
            <a:chExt cx="3613114" cy="461665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513327" y="2323722"/>
              <a:ext cx="2428417" cy="461665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机械能守恒定律</a:t>
              </a:r>
              <a:endPara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6941744" y="2394217"/>
            <a:ext cx="1008063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Equation" r:id="rId11" imgW="21031200" imgH="6705600" progId="Equation.DSMT4">
                    <p:embed/>
                  </p:oleObj>
                </mc:Choice>
                <mc:Fallback>
                  <p:oleObj name="Equation" r:id="rId11" imgW="21031200" imgH="6705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1744" y="2394217"/>
                          <a:ext cx="1008063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4572000" y="2323723"/>
              <a:ext cx="3554441" cy="460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61671" y="2501280"/>
            <a:ext cx="4248472" cy="1132581"/>
            <a:chOff x="4572000" y="2060848"/>
            <a:chExt cx="4248472" cy="1132581"/>
          </a:xfrm>
        </p:grpSpPr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5289724" y="2103239"/>
              <a:ext cx="3026692" cy="461665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功能原理</a:t>
              </a:r>
              <a:endPara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4643189" y="2677496"/>
            <a:ext cx="41052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7" name="Equation" r:id="rId13" imgW="85648800" imgH="10058400" progId="Equation.DSMT4">
                    <p:embed/>
                  </p:oleObj>
                </mc:Choice>
                <mc:Fallback>
                  <p:oleObj name="Equation" r:id="rId13" imgW="85648800" imgH="10058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189" y="2677496"/>
                          <a:ext cx="41052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/>
            <p:cNvSpPr/>
            <p:nvPr/>
          </p:nvSpPr>
          <p:spPr>
            <a:xfrm>
              <a:off x="4572000" y="2060848"/>
              <a:ext cx="4248472" cy="11325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449975" y="5672643"/>
            <a:ext cx="6218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机械能守恒条件：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外力和非保守内力做功为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15616" y="214290"/>
            <a:ext cx="72728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动量定理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动量守恒定律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45268" y="1350995"/>
          <a:ext cx="1270566" cy="36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公式" r:id="rId1" imgW="1104265" imgH="317500" progId="Equation.3">
                  <p:embed/>
                </p:oleObj>
              </mc:Choice>
              <mc:Fallback>
                <p:oleObj name="公式" r:id="rId1" imgW="1104265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68" y="1350995"/>
                        <a:ext cx="1270566" cy="36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316117" y="1124744"/>
          <a:ext cx="1577340" cy="81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3" imgW="16459200" imgH="8534400" progId="Equation.DSMT4">
                  <p:embed/>
                </p:oleObj>
              </mc:Choice>
              <mc:Fallback>
                <p:oleObj name="Equation" r:id="rId3" imgW="164592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117" y="1124744"/>
                        <a:ext cx="1577340" cy="817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>
                                <a:alpha val="25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>
                                <a:alpha val="48000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593740" y="1299866"/>
          <a:ext cx="1138500" cy="46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5" imgW="494665" imgH="203200" progId="Equation.DSMT4">
                  <p:embed/>
                </p:oleObj>
              </mc:Choice>
              <mc:Fallback>
                <p:oleObj name="Equation" r:id="rId5" imgW="494665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740" y="1299866"/>
                        <a:ext cx="1138500" cy="466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1560" y="2568448"/>
            <a:ext cx="1521445" cy="1132586"/>
            <a:chOff x="818305" y="2609929"/>
            <a:chExt cx="1521445" cy="1132586"/>
          </a:xfrm>
        </p:grpSpPr>
        <p:grpSp>
          <p:nvGrpSpPr>
            <p:cNvPr id="11" name="组合 10"/>
            <p:cNvGrpSpPr/>
            <p:nvPr/>
          </p:nvGrpSpPr>
          <p:grpSpPr>
            <a:xfrm>
              <a:off x="818305" y="2609929"/>
              <a:ext cx="1521445" cy="1132586"/>
              <a:chOff x="818305" y="2060848"/>
              <a:chExt cx="1521445" cy="1132586"/>
            </a:xfrm>
          </p:grpSpPr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818305" y="2103239"/>
                <a:ext cx="1521445" cy="461665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动量定理</a:t>
                </a:r>
                <a:endPara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8305" y="2060848"/>
                <a:ext cx="1452080" cy="11325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912813" y="3113088"/>
            <a:ext cx="1225550" cy="61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4" name="Equation" r:id="rId7" imgW="12801600" imgH="6400800" progId="Equation.DSMT4">
                    <p:embed/>
                  </p:oleObj>
                </mc:Choice>
                <mc:Fallback>
                  <p:oleObj name="Equation" r:id="rId7" imgW="12801600" imgH="6400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3" y="3113088"/>
                          <a:ext cx="1225550" cy="614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箭头: 右 16"/>
          <p:cNvSpPr/>
          <p:nvPr/>
        </p:nvSpPr>
        <p:spPr>
          <a:xfrm>
            <a:off x="2277023" y="3044972"/>
            <a:ext cx="1513207" cy="198531"/>
          </a:xfrm>
          <a:prstGeom prst="rightArrow">
            <a:avLst>
              <a:gd name="adj1" fmla="val 50000"/>
              <a:gd name="adj2" fmla="val 87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75" y="263703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微分形式</a:t>
            </a:r>
            <a:endParaRPr lang="zh-CN" altLang="en-US" sz="2000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825505" y="2692194"/>
          <a:ext cx="137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9" imgW="14325600" imgH="9448800" progId="Equation.DSMT4">
                  <p:embed/>
                </p:oleObj>
              </mc:Choice>
              <mc:Fallback>
                <p:oleObj name="Equation" r:id="rId9" imgW="14325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505" y="2692194"/>
                        <a:ext cx="1371600" cy="9048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右 19"/>
          <p:cNvSpPr/>
          <p:nvPr/>
        </p:nvSpPr>
        <p:spPr>
          <a:xfrm>
            <a:off x="5337676" y="3000496"/>
            <a:ext cx="1039380" cy="216024"/>
          </a:xfrm>
          <a:prstGeom prst="rightArrow">
            <a:avLst>
              <a:gd name="adj1" fmla="val 50000"/>
              <a:gd name="adj2" fmla="val 87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292080" y="2564904"/>
          <a:ext cx="990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11" imgW="11887200" imgH="6096000" progId="Equation.DSMT4">
                  <p:embed/>
                </p:oleObj>
              </mc:Choice>
              <mc:Fallback>
                <p:oleObj name="Equation" r:id="rId11" imgW="11887200" imgH="609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564904"/>
                        <a:ext cx="990000" cy="5076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588224" y="2574216"/>
            <a:ext cx="2104424" cy="1132586"/>
            <a:chOff x="818305" y="2609929"/>
            <a:chExt cx="1603352" cy="1132586"/>
          </a:xfrm>
        </p:grpSpPr>
        <p:grpSp>
          <p:nvGrpSpPr>
            <p:cNvPr id="24" name="组合 23"/>
            <p:cNvGrpSpPr/>
            <p:nvPr/>
          </p:nvGrpSpPr>
          <p:grpSpPr>
            <a:xfrm>
              <a:off x="818305" y="2609929"/>
              <a:ext cx="1603352" cy="1132586"/>
              <a:chOff x="818305" y="2060848"/>
              <a:chExt cx="1603352" cy="1132586"/>
            </a:xfrm>
          </p:grpSpPr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818305" y="2103239"/>
                <a:ext cx="1603352" cy="461665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动量守恒定律</a:t>
                </a:r>
                <a:endPara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8305" y="2060848"/>
                <a:ext cx="1603352" cy="11325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1092618" y="3185558"/>
            <a:ext cx="99179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7" name="Equation" r:id="rId13" imgW="10363200" imgH="4876800" progId="Equation.DSMT4">
                    <p:embed/>
                  </p:oleObj>
                </mc:Choice>
                <mc:Fallback>
                  <p:oleObj name="Equation" r:id="rId13" imgW="10363200" imgH="4876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618" y="3185558"/>
                          <a:ext cx="991798" cy="468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矩形 27"/>
          <p:cNvSpPr/>
          <p:nvPr/>
        </p:nvSpPr>
        <p:spPr>
          <a:xfrm>
            <a:off x="1115616" y="4295510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动量守恒条件：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合外力为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8521" y="4816642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动量分量守恒：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合外力分量为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5616" y="5359632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动量近似守恒：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外力远小于内力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质心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质心运动定理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223" y="105273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质心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1412776"/>
            <a:ext cx="3854450" cy="2287836"/>
            <a:chOff x="1907704" y="1412776"/>
            <a:chExt cx="3854450" cy="228783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907704" y="1844824"/>
            <a:ext cx="3854450" cy="185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Equation" r:id="rId1" imgW="3314700" imgH="1600200" progId="Equation.DSMT4">
                    <p:embed/>
                  </p:oleObj>
                </mc:Choice>
                <mc:Fallback>
                  <p:oleObj name="Equation" r:id="rId1" imgW="3314700" imgH="1600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844824"/>
                          <a:ext cx="3854450" cy="185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2267744" y="1412776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质点系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1412776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刚体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300413" y="4997450"/>
          <a:ext cx="17256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3" imgW="15240000" imgH="6400800" progId="Equation.DSMT4">
                  <p:embed/>
                </p:oleObj>
              </mc:Choice>
              <mc:Fallback>
                <p:oleObj name="Equation" r:id="rId3" imgW="15240000" imgH="6400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997450"/>
                        <a:ext cx="172561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00223" y="4725144"/>
            <a:ext cx="2387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质心运动定理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运动方程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轨迹方程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150" y="285293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轨迹方程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：质点运动轨迹的曲线方程（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从运动方程中消去 </a:t>
            </a:r>
            <a:r>
              <a:rPr lang="en-US" altLang="zh-CN" sz="2400" b="1" i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364088" y="1340768"/>
          <a:ext cx="135483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1" imgW="609600" imgH="711200" progId="Equation.DSMT4">
                  <p:embed/>
                </p:oleObj>
              </mc:Choice>
              <mc:Fallback>
                <p:oleObj name="Equation" r:id="rId1" imgW="6096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340768"/>
                        <a:ext cx="1354838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115616" y="1700808"/>
          <a:ext cx="36957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3" imgW="39928800" imgH="5791200" progId="Equation.DSMT4">
                  <p:embed/>
                </p:oleObj>
              </mc:Choice>
              <mc:Fallback>
                <p:oleObj name="Equation" r:id="rId3" imgW="399288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36957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2150" y="90872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：质点的位置矢量随时间变化的函数关系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70262" y="4725144"/>
            <a:ext cx="3276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：质点轨迹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356062" y="5229200"/>
          <a:ext cx="6251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5" imgW="23781385" imgH="2082165" progId="Equation.DSMT4">
                  <p:embed/>
                </p:oleObj>
              </mc:Choice>
              <mc:Fallback>
                <p:oleObj name="Equation" r:id="rId5" imgW="23781385" imgH="208216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62" y="5229200"/>
                        <a:ext cx="62515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1850" y="3717032"/>
            <a:ext cx="357020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已知一质点的位矢为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403648" y="4229293"/>
          <a:ext cx="35686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7" imgW="85648800" imgH="10668000" progId="Equation.DSMT4">
                  <p:embed/>
                </p:oleObj>
              </mc:Choice>
              <mc:Fallback>
                <p:oleObj name="Equation" r:id="rId7" imgW="85648800" imgH="1066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29293"/>
                        <a:ext cx="3568680" cy="44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1356062" y="5733256"/>
          <a:ext cx="36020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9" imgW="13698855" imgH="3835400" progId="Equation.DSMT4">
                  <p:embed/>
                </p:oleObj>
              </mc:Choice>
              <mc:Fallback>
                <p:oleObj name="Equation" r:id="rId9" imgW="13698855" imgH="3835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62" y="5733256"/>
                        <a:ext cx="3602038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位移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路程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" name="Group 2"/>
          <p:cNvGrpSpPr/>
          <p:nvPr/>
        </p:nvGrpSpPr>
        <p:grpSpPr bwMode="auto">
          <a:xfrm>
            <a:off x="5724525" y="836712"/>
            <a:ext cx="2962275" cy="3841750"/>
            <a:chOff x="3552" y="844"/>
            <a:chExt cx="1866" cy="2420"/>
          </a:xfrm>
        </p:grpSpPr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176" y="96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4175" y="235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H="1">
              <a:off x="3552" y="2352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8" y="2860"/>
              <a:ext cx="260" cy="40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36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174" y="2284"/>
              <a:ext cx="244" cy="40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36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4262" y="844"/>
              <a:ext cx="228" cy="40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36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4166" y="2284"/>
              <a:ext cx="324" cy="40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36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6" name="Freeform 10"/>
          <p:cNvSpPr/>
          <p:nvPr/>
        </p:nvSpPr>
        <p:spPr bwMode="auto">
          <a:xfrm rot="20665478">
            <a:off x="7246938" y="1770162"/>
            <a:ext cx="1143000" cy="10668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60000 65536"/>
              <a:gd name="T7" fmla="*/ 0 60000 65536"/>
              <a:gd name="T8" fmla="*/ 0 60000 65536"/>
              <a:gd name="T9" fmla="*/ 0 w 768"/>
              <a:gd name="T10" fmla="*/ 0 h 576"/>
              <a:gd name="T11" fmla="*/ 768 w 76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576">
                <a:moveTo>
                  <a:pt x="0" y="0"/>
                </a:moveTo>
                <a:cubicBezTo>
                  <a:pt x="152" y="48"/>
                  <a:pt x="304" y="96"/>
                  <a:pt x="432" y="192"/>
                </a:cubicBezTo>
                <a:cubicBezTo>
                  <a:pt x="560" y="288"/>
                  <a:pt x="712" y="512"/>
                  <a:pt x="768" y="57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6705600" y="2013050"/>
            <a:ext cx="685800" cy="124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239000" y="1554262"/>
            <a:ext cx="422275" cy="3968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6781800" y="2078137"/>
          <a:ext cx="374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公式" r:id="rId1" imgW="139700" imgH="215900" progId="Equation.3">
                  <p:embed/>
                </p:oleObj>
              </mc:Choice>
              <mc:Fallback>
                <p:oleObj name="公式" r:id="rId1" imgW="139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78137"/>
                        <a:ext cx="374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6705600" y="2316262"/>
            <a:ext cx="1373188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8077200" y="2011462"/>
            <a:ext cx="533400" cy="3968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7627938" y="2498825"/>
          <a:ext cx="3746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公式" r:id="rId3" imgW="139700" imgH="215900" progId="Equation.3">
                  <p:embed/>
                </p:oleObj>
              </mc:Choice>
              <mc:Fallback>
                <p:oleObj name="公式" r:id="rId3" imgW="1397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2498825"/>
                        <a:ext cx="3746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7372350" y="2011462"/>
            <a:ext cx="704850" cy="3238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7399338" y="2163862"/>
          <a:ext cx="449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Equation" r:id="rId5" imgW="215900" imgH="165100" progId="Equation.DSMT4">
                  <p:embed/>
                </p:oleObj>
              </mc:Choice>
              <mc:Fallback>
                <p:oleObj name="Equation" r:id="rId5" imgW="215900" imgH="165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2163862"/>
                        <a:ext cx="4492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65095" y="1052736"/>
            <a:ext cx="5432454" cy="120032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位移与路程的区别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位移是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矢量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：是指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位置矢量的变化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路程是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：是指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运动轨迹的长度</a:t>
            </a:r>
            <a:endParaRPr kumimoji="1"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380529" y="2348880"/>
            <a:ext cx="4053995" cy="46230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位移的</a:t>
            </a:r>
            <a:r>
              <a:rPr lang="zh-CN" altLang="en-US" sz="24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也不等同于路程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7" name="Object 21"/>
          <p:cNvGraphicFramePr>
            <a:graphicFrameLocks noChangeAspect="1"/>
          </p:cNvGraphicFramePr>
          <p:nvPr/>
        </p:nvGraphicFramePr>
        <p:xfrm>
          <a:off x="755799" y="5245087"/>
          <a:ext cx="2232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Equation" r:id="rId7" imgW="46634400" imgH="10363200" progId="Equation.DSMT4">
                  <p:embed/>
                </p:oleObj>
              </mc:Choice>
              <mc:Fallback>
                <p:oleObj name="Equation" r:id="rId7" imgW="46634400" imgH="1036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99" y="5245087"/>
                        <a:ext cx="2232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2"/>
          <p:cNvGraphicFramePr>
            <a:graphicFrameLocks noChangeAspect="1"/>
          </p:cNvGraphicFramePr>
          <p:nvPr/>
        </p:nvGraphicFramePr>
        <p:xfrm>
          <a:off x="1763689" y="2780929"/>
          <a:ext cx="1270566" cy="49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Equation" r:id="rId9" imgW="1104900" imgH="431800" progId="Equation.DSMT4">
                  <p:embed/>
                </p:oleObj>
              </mc:Choice>
              <mc:Fallback>
                <p:oleObj name="Equation" r:id="rId9" imgW="11049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2780929"/>
                        <a:ext cx="1270566" cy="496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467544" y="3573016"/>
            <a:ext cx="24050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→0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937444" y="4213592"/>
          <a:ext cx="2292732" cy="56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公式" r:id="rId11" imgW="1993900" imgH="495300" progId="Equation.3">
                  <p:embed/>
                </p:oleObj>
              </mc:Choice>
              <mc:Fallback>
                <p:oleObj name="公式" r:id="rId11" imgW="1993900" imgH="49530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44" y="4213592"/>
                        <a:ext cx="2292732" cy="56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6"/>
          <p:cNvGraphicFramePr>
            <a:graphicFrameLocks noChangeAspect="1"/>
          </p:cNvGraphicFramePr>
          <p:nvPr/>
        </p:nvGraphicFramePr>
        <p:xfrm>
          <a:off x="4091502" y="4213418"/>
          <a:ext cx="1138914" cy="46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公式" r:id="rId13" imgW="989965" imgH="406400" progId="Equation.3">
                  <p:embed/>
                </p:oleObj>
              </mc:Choice>
              <mc:Fallback>
                <p:oleObj name="公式" r:id="rId13" imgW="989965" imgH="4064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502" y="4213418"/>
                        <a:ext cx="1138914" cy="466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81826" y="4234314"/>
            <a:ext cx="49404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" name="Object 30"/>
          <p:cNvGraphicFramePr>
            <a:graphicFrameLocks noChangeAspect="1"/>
          </p:cNvGraphicFramePr>
          <p:nvPr/>
        </p:nvGraphicFramePr>
        <p:xfrm>
          <a:off x="3597136" y="5244544"/>
          <a:ext cx="1766952" cy="49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Equation" r:id="rId15" imgW="1536700" imgH="431800" progId="Equation.DSMT4">
                  <p:embed/>
                </p:oleObj>
              </mc:Choice>
              <mc:Fallback>
                <p:oleObj name="Equation" r:id="rId15" imgW="15367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136" y="5244544"/>
                        <a:ext cx="1766952" cy="49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1"/>
          <p:cNvGraphicFramePr>
            <a:graphicFrameLocks noChangeAspect="1"/>
          </p:cNvGraphicFramePr>
          <p:nvPr/>
        </p:nvGraphicFramePr>
        <p:xfrm>
          <a:off x="5814194" y="5244294"/>
          <a:ext cx="28622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Equation" r:id="rId17" imgW="59740800" imgH="10363200" progId="Equation.DSMT4">
                  <p:embed/>
                </p:oleObj>
              </mc:Choice>
              <mc:Fallback>
                <p:oleObj name="Equation" r:id="rId17" imgW="59740800" imgH="10363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194" y="5244294"/>
                        <a:ext cx="28622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1554163" y="5937250"/>
          <a:ext cx="21891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Equation" r:id="rId19" imgW="45720000" imgH="10363200" progId="Equation.DSMT4">
                  <p:embed/>
                </p:oleObj>
              </mc:Choice>
              <mc:Fallback>
                <p:oleObj name="Equation" r:id="rId19" imgW="45720000" imgH="1036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937250"/>
                        <a:ext cx="21891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4179888" y="5970588"/>
          <a:ext cx="2101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Equation" r:id="rId21" imgW="43891200" imgH="10363200" progId="Equation.DSMT4">
                  <p:embed/>
                </p:oleObj>
              </mc:Choice>
              <mc:Fallback>
                <p:oleObj name="Equation" r:id="rId21" imgW="43891200" imgH="1036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970588"/>
                        <a:ext cx="2101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速度</a:t>
            </a:r>
            <a:r>
              <a:rPr kumimoji="1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加速度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2410854" y="1268760"/>
          <a:ext cx="1007676" cy="84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1" imgW="21031200" imgH="17678400" progId="Equation.DSMT4">
                  <p:embed/>
                </p:oleObj>
              </mc:Choice>
              <mc:Fallback>
                <p:oleObj name="Equation" r:id="rId1" imgW="21031200" imgH="17678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854" y="1268760"/>
                        <a:ext cx="1007676" cy="84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064333" y="1461450"/>
            <a:ext cx="803425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</a:t>
            </a:r>
            <a:endParaRPr kumimoji="1"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5703276" y="1196752"/>
          <a:ext cx="2541132" cy="96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3" imgW="26517600" imgH="10058400" progId="Equation.DSMT4">
                  <p:embed/>
                </p:oleObj>
              </mc:Choice>
              <mc:Fallback>
                <p:oleObj name="Equation" r:id="rId3" imgW="26517600" imgH="10058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276" y="1196752"/>
                        <a:ext cx="2541132" cy="96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704679" y="1493879"/>
            <a:ext cx="803425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速率</a:t>
            </a:r>
            <a:endParaRPr kumimoji="1"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442191" y="2420888"/>
          <a:ext cx="20431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5" imgW="21336000" imgH="10058400" progId="Equation.DSMT4">
                  <p:embed/>
                </p:oleObj>
              </mc:Choice>
              <mc:Fallback>
                <p:oleObj name="Equation" r:id="rId5" imgW="213360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191" y="2420888"/>
                        <a:ext cx="20431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115616" y="2672655"/>
            <a:ext cx="1144865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加速度</a:t>
            </a:r>
            <a:endParaRPr kumimoji="1"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115616" y="3883860"/>
            <a:ext cx="2967479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自然坐标下的加速度</a:t>
            </a:r>
            <a:endParaRPr kumimoji="1"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555776" y="4464445"/>
          <a:ext cx="3285918" cy="43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7" imgW="2857500" imgH="381000" progId="Equation.DSMT4">
                  <p:embed/>
                </p:oleObj>
              </mc:Choice>
              <mc:Fallback>
                <p:oleObj name="Equation" r:id="rId7" imgW="2857500" imgH="3810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464445"/>
                        <a:ext cx="3285918" cy="43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/>
        </p:nvGraphicFramePr>
        <p:xfrm>
          <a:off x="4427984" y="5227716"/>
          <a:ext cx="1003680" cy="75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公式" r:id="rId9" imgW="1180465" imgH="888365" progId="Equation.3">
                  <p:embed/>
                </p:oleObj>
              </mc:Choice>
              <mc:Fallback>
                <p:oleObj name="公式" r:id="rId9" imgW="1180465" imgH="888365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27716"/>
                        <a:ext cx="1003680" cy="75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2599355" y="5184570"/>
          <a:ext cx="982260" cy="84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公式" r:id="rId11" imgW="1155700" imgH="990600" progId="Equation.3">
                  <p:embed/>
                </p:oleObj>
              </mc:Choice>
              <mc:Fallback>
                <p:oleObj name="公式" r:id="rId11" imgW="1155700" imgH="990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355" y="5184570"/>
                        <a:ext cx="982260" cy="84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质点运动学的两类问题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65095" y="1052736"/>
            <a:ext cx="21186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第一类问题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958230" y="1919454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公式" r:id="rId1" imgW="951865" imgH="355600" progId="Equation.3">
                  <p:embed/>
                </p:oleObj>
              </mc:Choice>
              <mc:Fallback>
                <p:oleObj name="公式" r:id="rId1" imgW="951865" imgH="355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230" y="1919454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3491880" y="1709904"/>
          <a:ext cx="1200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公式" r:id="rId3" imgW="837565" imgH="723900" progId="Equation.3">
                  <p:embed/>
                </p:oleObj>
              </mc:Choice>
              <mc:Fallback>
                <p:oleObj name="公式" r:id="rId3" imgW="837565" imgH="7239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709904"/>
                        <a:ext cx="12001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/>
        </p:nvGraphicFramePr>
        <p:xfrm>
          <a:off x="5601668" y="1614654"/>
          <a:ext cx="1909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公式" r:id="rId5" imgW="1651000" imgH="762000" progId="Equation.3">
                  <p:embed/>
                </p:oleObj>
              </mc:Choice>
              <mc:Fallback>
                <p:oleObj name="公式" r:id="rId5" imgW="1651000" imgH="762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668" y="1614654"/>
                        <a:ext cx="1909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873005" y="1946442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000000"/>
          </a:solidFill>
          <a:ln w="9525" algn="ctr">
            <a:noFill/>
            <a:miter lim="800000"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001409" y="1052736"/>
            <a:ext cx="21186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（微分法）</a:t>
            </a:r>
            <a:endParaRPr kumimoji="1" lang="zh-CN" altLang="en-US" sz="24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15406" y="3281560"/>
            <a:ext cx="21186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第二类问题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051720" y="3281560"/>
            <a:ext cx="21186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（积分法）</a:t>
            </a:r>
            <a:endParaRPr kumimoji="1" lang="zh-CN" altLang="en-US" sz="24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2771031" y="2004385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000000"/>
          </a:solidFill>
          <a:ln w="9525" algn="ctr">
            <a:noFill/>
            <a:miter lim="800000"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4"/>
          <p:cNvGraphicFramePr/>
          <p:nvPr/>
        </p:nvGraphicFramePr>
        <p:xfrm>
          <a:off x="5909270" y="4257540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公式" r:id="rId7" imgW="951865" imgH="355600" progId="Equation.3">
                  <p:embed/>
                </p:oleObj>
              </mc:Choice>
              <mc:Fallback>
                <p:oleObj name="公式" r:id="rId7" imgW="951865" imgH="355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70" y="4257540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/>
          <p:nvPr/>
        </p:nvGraphicFramePr>
        <p:xfrm>
          <a:off x="3557488" y="4076565"/>
          <a:ext cx="1200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公式" r:id="rId8" imgW="837565" imgH="723900" progId="Equation.3">
                  <p:embed/>
                </p:oleObj>
              </mc:Choice>
              <mc:Fallback>
                <p:oleObj name="公式" r:id="rId8" imgW="837565" imgH="7239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488" y="4076565"/>
                        <a:ext cx="12001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/>
          <p:nvPr/>
        </p:nvGraphicFramePr>
        <p:xfrm>
          <a:off x="818865" y="4028940"/>
          <a:ext cx="1909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公式" r:id="rId9" imgW="1651000" imgH="762000" progId="Equation.3">
                  <p:embed/>
                </p:oleObj>
              </mc:Choice>
              <mc:Fallback>
                <p:oleObj name="公式" r:id="rId9" imgW="1651000" imgH="762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65" y="4028940"/>
                        <a:ext cx="1909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938613" y="4342472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000000"/>
          </a:solidFill>
          <a:ln w="9525" algn="ctr">
            <a:noFill/>
            <a:miter lim="800000"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2836639" y="4342472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000000"/>
          </a:solidFill>
          <a:ln w="9525" algn="ctr">
            <a:noFill/>
            <a:miter lim="800000"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endParaRPr kumimoji="1" lang="zh-CN" altLang="en-US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3860" y="4809346"/>
            <a:ext cx="70781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48925" y="4809346"/>
            <a:ext cx="70781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 animBg="1"/>
      <p:bldP spid="19" grpId="0" animBg="1"/>
      <p:bldP spid="20" grpId="0" animBg="1"/>
      <p:bldP spid="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相对运动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95536" y="1124744"/>
            <a:ext cx="259228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伽利略速度变换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894013" y="1009650"/>
          <a:ext cx="2305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" imgW="19202400" imgH="5486400" progId="Equation.DSMT4">
                  <p:embed/>
                </p:oleObj>
              </mc:Choice>
              <mc:Fallback>
                <p:oleObj name="Equation" r:id="rId1" imgW="192024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009650"/>
                        <a:ext cx="2305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00068" y="1794428"/>
            <a:ext cx="7820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当风以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30m/s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的速率由西吹向正东方向时，相对于地面，向东、向西和向北传播的声音的速率各是多大？（已知声音在空气中传播的速率为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344m/s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64" y="1783699"/>
            <a:ext cx="95122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8335" y="3064751"/>
            <a:ext cx="388119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向东传播的声音的速率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724302" y="3605478"/>
          <a:ext cx="2708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3" imgW="1358900" imgH="228600" progId="Equation.DSMT4">
                  <p:embed/>
                </p:oleObj>
              </mc:Choice>
              <mc:Fallback>
                <p:oleObj name="Equation" r:id="rId3" imgW="1358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302" y="3605478"/>
                        <a:ext cx="2708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224104" y="417698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向西传播的声音的速率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673517" y="4837385"/>
          <a:ext cx="2809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5" imgW="1409065" imgH="254000" progId="Equation.DSMT4">
                  <p:embed/>
                </p:oleObj>
              </mc:Choice>
              <mc:Fallback>
                <p:oleObj name="Equation" r:id="rId5" imgW="1409065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517" y="4837385"/>
                        <a:ext cx="28098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59632" y="546286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向北传播的声音的速率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683049" y="6085160"/>
          <a:ext cx="31130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7" imgW="1562100" imgH="292100" progId="Equation.DSMT4">
                  <p:embed/>
                </p:oleObj>
              </mc:Choice>
              <mc:Fallback>
                <p:oleObj name="Equation" r:id="rId7" imgW="15621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049" y="6085160"/>
                        <a:ext cx="31130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质点动力学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牛顿运动定律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865351" y="1479377"/>
            <a:ext cx="39188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牛顿第一定律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51976" y="2136545"/>
          <a:ext cx="3388176" cy="5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1" imgW="1473200" imgH="254000" progId="Equation.DSMT4">
                  <p:embed/>
                </p:oleObj>
              </mc:Choice>
              <mc:Fallback>
                <p:oleObj name="Equation" r:id="rId1" imgW="14732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76" y="2136545"/>
                        <a:ext cx="3388176" cy="583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865351" y="2893340"/>
            <a:ext cx="39188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牛顿第二定律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551976" y="3528060"/>
          <a:ext cx="15113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3" imgW="508000" imgH="203200" progId="Equation.DSMT4">
                  <p:embed/>
                </p:oleObj>
              </mc:Choice>
              <mc:Fallback>
                <p:oleObj name="Equation" r:id="rId3" imgW="5080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76" y="3528060"/>
                        <a:ext cx="15113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848250" y="4349381"/>
            <a:ext cx="391887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牛顿第一定律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551976" y="4935761"/>
          <a:ext cx="18113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5" imgW="635000" imgH="254000" progId="Equation.DSMT4">
                  <p:embed/>
                </p:oleObj>
              </mc:Choice>
              <mc:Fallback>
                <p:oleObj name="Equation" r:id="rId5" imgW="6350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76" y="4935761"/>
                        <a:ext cx="1811338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常见作用力</a:t>
            </a:r>
            <a:endParaRPr kumimoji="1" lang="zh-CN" altLang="en-US" sz="32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39751" y="1124744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万有引力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672904" y="1619674"/>
          <a:ext cx="2366010" cy="83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公式" r:id="rId1" imgW="2057400" imgH="723900" progId="Equation.3">
                  <p:embed/>
                </p:oleObj>
              </mc:Choice>
              <mc:Fallback>
                <p:oleObj name="公式" r:id="rId1" imgW="2057400" imgH="723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904" y="1619674"/>
                        <a:ext cx="2366010" cy="8321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25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>
                                <a:alpha val="25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115814" y="2461617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重力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40278" y="3061909"/>
          <a:ext cx="1197288" cy="46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公式" r:id="rId3" imgW="520700" imgH="203200" progId="Equation.3">
                  <p:embed/>
                </p:oleObj>
              </mc:Choice>
              <mc:Fallback>
                <p:oleObj name="公式" r:id="rId3" imgW="520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278" y="3061909"/>
                        <a:ext cx="1197288" cy="466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89288" y="2842903"/>
          <a:ext cx="1430784" cy="90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5" imgW="622300" imgH="393700" progId="Equation.DSMT4">
                  <p:embed/>
                </p:oleObj>
              </mc:Choice>
              <mc:Fallback>
                <p:oleObj name="Equation" r:id="rId5" imgW="6223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288" y="2842903"/>
                        <a:ext cx="1430784" cy="905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758" y="3798490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661691" y="4244975"/>
          <a:ext cx="12541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7" imgW="13106400" imgH="4267200" progId="Equation.DSMT4">
                  <p:embed/>
                </p:oleObj>
              </mc:Choice>
              <mc:Fallback>
                <p:oleObj name="Equation" r:id="rId7" imgW="13106400" imgH="426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91" y="4244975"/>
                        <a:ext cx="12541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11758" y="4839543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摩檫力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217863" y="5308600"/>
          <a:ext cx="1225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9" imgW="12801600" imgH="4876800" progId="Equation.DSMT4">
                  <p:embed/>
                </p:oleObj>
              </mc:Choice>
              <mc:Fallback>
                <p:oleObj name="Equation" r:id="rId9" imgW="12801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308600"/>
                        <a:ext cx="1225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187822" y="5283397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静摩檫力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217665" y="5986611"/>
          <a:ext cx="1225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11" imgW="12801600" imgH="4876800" progId="Equation.DSMT4">
                  <p:embed/>
                </p:oleObj>
              </mc:Choice>
              <mc:Fallback>
                <p:oleObj name="Equation" r:id="rId11" imgW="12801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665" y="5986611"/>
                        <a:ext cx="1225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tint val="0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187624" y="5961408"/>
            <a:ext cx="1583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动摩檫力</a:t>
            </a:r>
            <a:endParaRPr kumimoji="1"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全屏显示(4:3)</PresentationFormat>
  <Paragraphs>170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14</vt:i4>
      </vt:variant>
    </vt:vector>
  </HeadingPairs>
  <TitlesOfParts>
    <vt:vector size="87" baseType="lpstr">
      <vt:lpstr>Arial</vt:lpstr>
      <vt:lpstr>宋体</vt:lpstr>
      <vt:lpstr>Wingdings</vt:lpstr>
      <vt:lpstr>华文行楷</vt:lpstr>
      <vt:lpstr>华文新魏</vt:lpstr>
      <vt:lpstr>楷体</vt:lpstr>
      <vt:lpstr>Times New Roman</vt:lpstr>
      <vt:lpstr>楷体_GB2312</vt:lpstr>
      <vt:lpstr>新宋体</vt:lpstr>
      <vt:lpstr>Calibri</vt:lpstr>
      <vt:lpstr>Cambria Math</vt:lpstr>
      <vt:lpstr>微软雅黑</vt:lpstr>
      <vt:lpstr>Arial Unicode MS</vt:lpstr>
      <vt:lpstr>Office 主题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质点运动学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质点动力学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机械振动</dc:title>
  <dc:creator>Sillyboy</dc:creator>
  <cp:lastModifiedBy>WPS_1602509330</cp:lastModifiedBy>
  <cp:revision>349</cp:revision>
  <dcterms:created xsi:type="dcterms:W3CDTF">2014-09-22T05:46:00Z</dcterms:created>
  <dcterms:modified xsi:type="dcterms:W3CDTF">2021-12-14T06:12:26Z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1FAB8565710F4480AEF2FFC13942C70E</vt:lpwstr>
  </property>
  <property fmtid="{D5CDD505-2E9C-101B-9397-08002B2CF9AE}" pid="3" name="KSOProductBuildVer">
    <vt:lpwstr>2052-11.1.0.11115</vt:lpwstr>
  </property>
</Properties>
</file>