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49820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7899120" y="210816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09728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49820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7899120" y="4072320"/>
            <a:ext cx="323856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376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51400" y="407232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51400" y="2108160"/>
            <a:ext cx="49082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97280" y="4072320"/>
            <a:ext cx="10058040" cy="179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93400" y="1897560"/>
            <a:ext cx="996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207800" y="4474800"/>
            <a:ext cx="987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ED12EAE-B342-45B9-AFB3-8C56C4820A2A}" type="slidenum">
              <a:rPr b="0" lang="en-US" sz="800" spc="-1" strike="noStrike">
                <a:solidFill>
                  <a:srgbClr val="ffffff"/>
                </a:solidFill>
                <a:latin typeface="Libre Franklin"/>
                <a:ea typeface="Libre Franklin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1193400" y="1897560"/>
            <a:ext cx="996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4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</p:spPr>
        <p:txBody>
          <a:bodyPr lIns="0" r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847CB50-6BFF-493A-9C85-5EE6E9D11331}" type="slidenum">
              <a:rPr b="0" lang="en-US" sz="800" spc="-1" strike="noStrike">
                <a:solidFill>
                  <a:srgbClr val="ffffff"/>
                </a:solidFill>
                <a:latin typeface="Libre Franklin"/>
                <a:ea typeface="Libre Franklin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basic-types.html#type-assertions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vature0-my.sharepoint.com/personal/mark_moore_revature_com/Documents/LOCAL_BatchTrainingDocsAndTips/dotnetLessonMaterials/LOCAL_dotnet_CurriculumPPTs/Week6/D28_.NET_AngularFundamentalsQuiz.txt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typescript-in-5-minutes.html#composing-types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interfaces.html#class-types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classes.html" TargetMode="Externa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classes.html#inheritance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hyperlink" Target="https://www.typescriptlang.org/docs/handbook/classes.html#public-private-and-protected-modifiers" TargetMode="Externa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classes.html#static-properties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interfaces.html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interfaces.html#extending-interfaces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intro.html#about-this-handbook" TargetMode="External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functions.html" TargetMode="Externa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functions.html#optional-and-default-parameters" TargetMode="Externa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modules.html" TargetMode="External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modules.html#export" TargetMode="Externa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modules.html#export-statements" TargetMode="External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modules.html#import" TargetMode="Externa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typescript-from-scratch.html#typescript-a-static-type-checker" TargetMode="External"/><Relationship Id="rId2" Type="http://schemas.openxmlformats.org/officeDocument/2006/relationships/hyperlink" Target="https://angular.io/guide/glossary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stevefenton.co.uk/2012/11/compiling-vs-transpiling/" TargetMode="External"/><Relationship Id="rId2" Type="http://schemas.openxmlformats.org/officeDocument/2006/relationships/hyperlink" Target="https://code.visualstudio.com/docs/typescript/typescript-compiling" TargetMode="External"/><Relationship Id="rId3" Type="http://schemas.openxmlformats.org/officeDocument/2006/relationships/hyperlink" Target="https://www.typescriptlang.org/play" TargetMode="External"/><Relationship Id="rId4" Type="http://schemas.openxmlformats.org/officeDocument/2006/relationships/hyperlink" Target="https://www.typescriptlang.org/play" TargetMode="External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typescript-from-scratch.html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typescript-from-scratch.html#erased-types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tutorialsteacher.com/typescript/type-annotation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typescript-in-5-minutes.html#defining-types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typescriptlang.org/docs/handbook/typescript-in-5-minutes.html#defining-types" TargetMode="External"/><Relationship Id="rId2" Type="http://schemas.openxmlformats.org/officeDocument/2006/relationships/hyperlink" Target="https://www.typescriptlang.org/docs/handbook/basic-types.html" TargetMode="External"/><Relationship Id="rId3" Type="http://schemas.openxmlformats.org/officeDocument/2006/relationships/hyperlink" Target="https://www.typescriptlang.org/docs/handbook/basic-types.html#any" TargetMode="External"/><Relationship Id="rId4" Type="http://schemas.openxmlformats.org/officeDocument/2006/relationships/hyperlink" Target="https://www.typescriptlang.org/docs/handbook/release-notes/typescript-3-0.html#new-unknown-top-type" TargetMode="External"/><Relationship Id="rId5" Type="http://schemas.openxmlformats.org/officeDocument/2006/relationships/hyperlink" Target="https://www.typescriptlang.org/docs/handbook/basic-types.html#never" TargetMode="External"/><Relationship Id="rId6" Type="http://schemas.openxmlformats.org/officeDocument/2006/relationships/hyperlink" Target="https://www.typescriptlang.org/docs/handbook/basic-types.html#void" TargetMode="External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5289840" y="639000"/>
            <a:ext cx="6252840" cy="3685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6600" spc="-1" strike="noStrike">
                <a:solidFill>
                  <a:srgbClr val="262626"/>
                </a:solidFill>
                <a:latin typeface="Bookman Old Style"/>
                <a:ea typeface="Bookman Old Style"/>
              </a:rPr>
              <a:t>TypeScript Fundamentals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5289840" y="4672800"/>
            <a:ext cx="6269040" cy="102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262626"/>
                </a:solidFill>
                <a:latin typeface="Bookman Old Style"/>
                <a:ea typeface="Bookman Old Style"/>
              </a:rPr>
              <a:t>.NET CORE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1" name="Google Shape;97;p1" descr="A picture containing building, sitting, bench, side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4635000" cy="6857640"/>
          </a:xfrm>
          <a:prstGeom prst="rect">
            <a:avLst/>
          </a:prstGeom>
          <a:ln w="0"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5427720" y="4498920"/>
            <a:ext cx="563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Type Assertions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https://www.typescriptlang.org/docs/handbook/basic-types.html#type-assertions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50160" y="1928520"/>
            <a:ext cx="5178240" cy="451080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92000"/>
          </a:bodyPr>
          <a:p>
            <a:pPr marL="91440" indent="-18108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286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You can use “</a:t>
            </a:r>
            <a:r>
              <a:rPr b="1" i="1" lang="en-US" sz="286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286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</a:t>
            </a:r>
            <a:r>
              <a:rPr b="1" i="1" lang="en-US" sz="286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Assertion</a:t>
            </a:r>
            <a:r>
              <a:rPr b="0" lang="en-US" sz="286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” to assert the type of your data. </a:t>
            </a:r>
            <a:endParaRPr b="0" lang="en-US" sz="2860" spc="-1" strike="noStrike">
              <a:solidFill>
                <a:srgbClr val="000000"/>
              </a:solidFill>
              <a:latin typeface="Arial"/>
            </a:endParaRPr>
          </a:p>
          <a:p>
            <a:pPr marL="91440" indent="-181080">
              <a:lnSpc>
                <a:spcPct val="11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1" i="1" lang="en-US" sz="286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 Assertion</a:t>
            </a:r>
            <a:r>
              <a:rPr b="0" lang="en-US" sz="286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performs no special checking or restructuring of data. </a:t>
            </a:r>
            <a:endParaRPr b="0" lang="en-US" sz="2860" spc="-1" strike="noStrike">
              <a:solidFill>
                <a:srgbClr val="000000"/>
              </a:solidFill>
              <a:latin typeface="Arial"/>
            </a:endParaRPr>
          </a:p>
          <a:p>
            <a:pPr marL="91440" indent="-181080">
              <a:lnSpc>
                <a:spcPct val="11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286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It has no runtime impact and is used purely by the compiler.</a:t>
            </a:r>
            <a:endParaRPr b="0" lang="en-US" sz="28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Google Shape;163;p10" descr=""/>
          <p:cNvPicPr/>
          <p:nvPr/>
        </p:nvPicPr>
        <p:blipFill>
          <a:blip r:embed="rId2"/>
          <a:stretch/>
        </p:blipFill>
        <p:spPr>
          <a:xfrm>
            <a:off x="6095880" y="2198880"/>
            <a:ext cx="5675400" cy="365652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23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Structural Type System</a:t>
            </a:r>
            <a:br/>
            <a:r>
              <a:rPr b="0" lang="en-US" sz="144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https://www.typescriptlang.org/docs/handbook/typescript-in-5-minutes.html#structural-type-system</a:t>
            </a:r>
            <a:endParaRPr b="0" lang="en-US" sz="14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26320" y="1903320"/>
            <a:ext cx="11178720" cy="111420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p>
            <a:pPr marL="91440" indent="-11412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 core principle of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is that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checking focuses on the </a:t>
            </a:r>
            <a:r>
              <a:rPr b="0" lang="en-US" sz="180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shape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(structure) that objects have. This is called “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Structural Typing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” (or sometimes “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Duck Typing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”). The compiler only checks that </a:t>
            </a:r>
            <a:r>
              <a:rPr b="0" lang="en-US" sz="180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at least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 the variable names required are present in args passed and that they match the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required.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170;p11" descr=""/>
          <p:cNvPicPr/>
          <p:nvPr/>
        </p:nvPicPr>
        <p:blipFill>
          <a:blip r:embed="rId2"/>
          <a:stretch/>
        </p:blipFill>
        <p:spPr>
          <a:xfrm>
            <a:off x="6126480" y="3159720"/>
            <a:ext cx="5858280" cy="343980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125" name="Google Shape;171;p11" descr=""/>
          <p:cNvPicPr/>
          <p:nvPr/>
        </p:nvPicPr>
        <p:blipFill>
          <a:blip r:embed="rId3"/>
          <a:stretch/>
        </p:blipFill>
        <p:spPr>
          <a:xfrm>
            <a:off x="439200" y="3017880"/>
            <a:ext cx="3925080" cy="365616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sp>
        <p:nvSpPr>
          <p:cNvPr id="126" name="CustomShape 3"/>
          <p:cNvSpPr/>
          <p:nvPr/>
        </p:nvSpPr>
        <p:spPr>
          <a:xfrm>
            <a:off x="2153880" y="3309120"/>
            <a:ext cx="3176640" cy="60912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ffffff"/>
                </a:solidFill>
                <a:highlight>
                  <a:srgbClr val="008000"/>
                </a:highlight>
                <a:latin typeface="Libre Franklin"/>
                <a:ea typeface="Libre Franklin"/>
              </a:rPr>
              <a:t>1. Declare an interface object.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826560" y="5061960"/>
            <a:ext cx="4153320" cy="57744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Libre Franklin"/>
                <a:ea typeface="Libre Franklin"/>
              </a:rPr>
              <a:t>2. Define a function that takes that object.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2838960" y="6252840"/>
            <a:ext cx="1927080" cy="6382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highlight>
                  <a:srgbClr val="ff0000"/>
                </a:highlight>
                <a:latin typeface="Libre Franklin"/>
                <a:ea typeface="Libre Franklin"/>
              </a:rPr>
              <a:t>3. Instantiate the object. Invoke the function.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10271880" y="3288240"/>
            <a:ext cx="1179000" cy="60948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Prints 2/3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9891000" y="4187880"/>
            <a:ext cx="1179000" cy="60948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Prints 2/4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8101080" y="5095440"/>
            <a:ext cx="1789920" cy="35100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ERROR Result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Composing Types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https://www.typescriptlang.org/docs/handbook/typescript-in-5-minutes.html#composing-types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01360" y="1933920"/>
            <a:ext cx="10058040" cy="10101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73000"/>
          </a:bodyPr>
          <a:p>
            <a:pPr marL="91440" indent="-13932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understands how code can change what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a variable could be. You can use checks to verify the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at runtime and take appropriate action.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Table 3"/>
          <p:cNvGraphicFramePr/>
          <p:nvPr/>
        </p:nvGraphicFramePr>
        <p:xfrm>
          <a:off x="368280" y="3020400"/>
          <a:ext cx="6019200" cy="2639160"/>
        </p:xfrm>
        <a:graphic>
          <a:graphicData uri="http://schemas.openxmlformats.org/drawingml/2006/table">
            <a:tbl>
              <a:tblPr/>
              <a:tblGrid>
                <a:gridCol w="1520280"/>
                <a:gridCol w="4498920"/>
              </a:tblGrid>
              <a:tr h="488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Predicate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9ba8b7"/>
                    </a:solidFill>
                  </a:tcPr>
                </a:tc>
              </a:tr>
              <a:tr h="404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string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typeof s === “string”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404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number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typeof n === “number”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eff1f3"/>
                    </a:solidFill>
                  </a:tcPr>
                </a:tc>
              </a:tr>
              <a:tr h="404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boolean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typeof b === “boolean”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404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undefined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typeof undefined === “undefined”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eff1f3"/>
                    </a:solidFill>
                  </a:tcPr>
                </a:tc>
              </a:tr>
              <a:tr h="404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function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typeof f === “function”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404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array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Array.isArray(a)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e6a02e"/>
                      </a:solidFill>
                    </a:lnL>
                    <a:lnR w="12240">
                      <a:solidFill>
                        <a:srgbClr val="e6a02e"/>
                      </a:solidFill>
                    </a:lnR>
                    <a:lnT w="12240">
                      <a:solidFill>
                        <a:srgbClr val="e6a02e"/>
                      </a:solidFill>
                    </a:lnT>
                    <a:lnB w="12240">
                      <a:solidFill>
                        <a:srgbClr val="e6a02e"/>
                      </a:solidFill>
                    </a:lnB>
                    <a:solidFill>
                      <a:srgbClr val="eff1f3"/>
                    </a:solidFill>
                  </a:tcPr>
                </a:tc>
              </a:tr>
            </a:tbl>
          </a:graphicData>
        </a:graphic>
      </p:graphicFrame>
      <p:pic>
        <p:nvPicPr>
          <p:cNvPr id="135" name="Google Shape;185;p12" descr=""/>
          <p:cNvPicPr/>
          <p:nvPr/>
        </p:nvPicPr>
        <p:blipFill>
          <a:blip r:embed="rId2"/>
          <a:stretch/>
        </p:blipFill>
        <p:spPr>
          <a:xfrm>
            <a:off x="6569640" y="4538160"/>
            <a:ext cx="5067360" cy="218700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sp>
        <p:nvSpPr>
          <p:cNvPr id="136" name="CustomShape 4"/>
          <p:cNvSpPr/>
          <p:nvPr/>
        </p:nvSpPr>
        <p:spPr>
          <a:xfrm>
            <a:off x="8051760" y="3281400"/>
            <a:ext cx="3103560" cy="821160"/>
          </a:xfrm>
          <a:prstGeom prst="rect">
            <a:avLst/>
          </a:prstGeom>
          <a:noFill/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A </a:t>
            </a:r>
            <a:r>
              <a:rPr b="1" i="1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Union</a:t>
            </a: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allows you to declare what the type could be.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9603720" y="3927600"/>
            <a:ext cx="589680" cy="74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13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Interfaces and Class Types</a:t>
            </a:r>
            <a:br/>
            <a:r>
              <a:rPr b="0" lang="en-US" sz="116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https://www.typescriptlang.org/docs/handbook/interfaces.html#class-types</a:t>
            </a:r>
            <a:endParaRPr b="0" lang="en-US" sz="1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52360" y="1895400"/>
            <a:ext cx="5057280" cy="4485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marL="91440" indent="-19656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3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Interfaces explicitly enforce that a class meets a particular contract for properties and functions. 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91440" indent="-196560">
              <a:lnSpc>
                <a:spcPct val="11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3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In </a:t>
            </a:r>
            <a:r>
              <a:rPr b="1" i="1" lang="en-US" sz="3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3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, Interfaces only describe the public side of the class.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94;p13" descr=""/>
          <p:cNvPicPr/>
          <p:nvPr/>
        </p:nvPicPr>
        <p:blipFill>
          <a:blip r:embed="rId2"/>
          <a:stretch/>
        </p:blipFill>
        <p:spPr>
          <a:xfrm>
            <a:off x="6578280" y="2181240"/>
            <a:ext cx="5256000" cy="396216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23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Classes and Inheritance</a:t>
            </a:r>
            <a:br/>
            <a:r>
              <a:rPr b="0" lang="en-US" sz="126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https://www.typescriptlang.org/docs/handbook/classes.html</a:t>
            </a:r>
            <a:endParaRPr b="0" lang="en-US" sz="1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905760" y="1950120"/>
            <a:ext cx="10380240" cy="12002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97000"/>
          </a:bodyPr>
          <a:p>
            <a:pPr marL="91440" indent="-151920">
              <a:lnSpc>
                <a:spcPct val="100000"/>
              </a:lnSpc>
              <a:buClr>
                <a:srgbClr val="9ba8b7"/>
              </a:buClr>
              <a:buFont typeface="Calibri"/>
              <a:buChar char=" "/>
            </a:pPr>
            <a:r>
              <a:rPr b="1" i="1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developers can use OOP techniques, and </a:t>
            </a:r>
            <a:r>
              <a:rPr b="1" i="1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transpile</a:t>
            </a:r>
            <a:r>
              <a:rPr b="0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them into JavaScript. As in </a:t>
            </a:r>
            <a:r>
              <a:rPr b="1" i="1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C#</a:t>
            </a:r>
            <a:r>
              <a:rPr b="0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, </a:t>
            </a:r>
            <a:r>
              <a:rPr b="1" i="1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</a:t>
            </a:r>
            <a:r>
              <a:rPr b="1" i="1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Abstract</a:t>
            </a:r>
            <a:r>
              <a:rPr b="0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classes may only be inherited, not instantiated directly.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201;p14" descr=""/>
          <p:cNvPicPr/>
          <p:nvPr/>
        </p:nvPicPr>
        <p:blipFill>
          <a:blip r:embed="rId2"/>
          <a:stretch/>
        </p:blipFill>
        <p:spPr>
          <a:xfrm>
            <a:off x="625680" y="3241800"/>
            <a:ext cx="4759560" cy="347328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144" name="Google Shape;202;p14" descr=""/>
          <p:cNvPicPr/>
          <p:nvPr/>
        </p:nvPicPr>
        <p:blipFill>
          <a:blip r:embed="rId3"/>
          <a:stretch/>
        </p:blipFill>
        <p:spPr>
          <a:xfrm>
            <a:off x="5586480" y="3241800"/>
            <a:ext cx="4754520" cy="351252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145" name="Google Shape;203;p14" descr=""/>
          <p:cNvPicPr/>
          <p:nvPr/>
        </p:nvPicPr>
        <p:blipFill>
          <a:blip r:embed="rId4"/>
          <a:stretch/>
        </p:blipFill>
        <p:spPr>
          <a:xfrm>
            <a:off x="8496000" y="5120280"/>
            <a:ext cx="3513600" cy="145080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919080" y="286560"/>
            <a:ext cx="634320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03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Inheritance</a:t>
            </a:r>
            <a:br/>
            <a:r>
              <a:rPr b="0" lang="en-US" sz="124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https://www.typescriptlang.org/docs/handbook/classes.html#inheritance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919080" y="1919520"/>
            <a:ext cx="6148080" cy="4490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marL="91440" indent="-171000">
              <a:lnSpc>
                <a:spcPct val="10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Each </a:t>
            </a:r>
            <a:r>
              <a:rPr b="1" i="1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derived</a:t>
            </a:r>
            <a:r>
              <a:rPr b="0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class that contains a constructor function must call </a:t>
            </a:r>
            <a:r>
              <a:rPr b="1" i="1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super() </a:t>
            </a:r>
            <a:r>
              <a:rPr b="0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to execute a constructor of the </a:t>
            </a:r>
            <a:r>
              <a:rPr b="1" i="1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base</a:t>
            </a:r>
            <a:r>
              <a:rPr b="0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class.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91440" indent="-171000">
              <a:lnSpc>
                <a:spcPct val="10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Before a property on </a:t>
            </a:r>
            <a:r>
              <a:rPr b="1" i="1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this</a:t>
            </a:r>
            <a:r>
              <a:rPr b="0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is accessed from within a constructor body, </a:t>
            </a:r>
            <a:r>
              <a:rPr b="1" i="1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super()</a:t>
            </a:r>
            <a:r>
              <a:rPr b="0" lang="en-US" sz="27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must be called. 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91440" indent="-171000">
              <a:lnSpc>
                <a:spcPct val="10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2700" spc="-1" strike="noStrike">
                <a:solidFill>
                  <a:srgbClr val="ff0000"/>
                </a:solidFill>
                <a:latin typeface="Libre Franklin"/>
                <a:ea typeface="Libre Franklin"/>
              </a:rPr>
              <a:t>This is identical to JS class inheritance in ES6.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210;p15" descr=""/>
          <p:cNvPicPr/>
          <p:nvPr/>
        </p:nvPicPr>
        <p:blipFill>
          <a:blip r:embed="rId2"/>
          <a:stretch/>
        </p:blipFill>
        <p:spPr>
          <a:xfrm>
            <a:off x="7377120" y="193320"/>
            <a:ext cx="4528080" cy="648288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215;p16" descr=""/>
          <p:cNvPicPr/>
          <p:nvPr/>
        </p:nvPicPr>
        <p:blipFill>
          <a:blip r:embed="rId1"/>
          <a:stretch/>
        </p:blipFill>
        <p:spPr>
          <a:xfrm>
            <a:off x="6908040" y="3009240"/>
            <a:ext cx="5031000" cy="372564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sp>
        <p:nvSpPr>
          <p:cNvPr id="150" name="TextShape 1"/>
          <p:cNvSpPr txBox="1"/>
          <p:nvPr/>
        </p:nvSpPr>
        <p:spPr>
          <a:xfrm>
            <a:off x="671040" y="302040"/>
            <a:ext cx="77749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57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</a:t>
            </a:r>
            <a:br/>
            <a:r>
              <a:rPr b="0" lang="en-US" sz="457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Class Property Modifiers</a:t>
            </a:r>
            <a:br/>
            <a:r>
              <a:rPr b="0" lang="en-US" sz="106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2"/>
              </a:rPr>
              <a:t>https://www.typescriptlang.org/docs/handbook/classes.html#public-private-and-protected-modifiers</a:t>
            </a:r>
            <a:endParaRPr b="0" lang="en-US" sz="10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85640" y="1886040"/>
            <a:ext cx="6171840" cy="45381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lvl="1" marL="384120" indent="-169920">
              <a:lnSpc>
                <a:spcPct val="100000"/>
              </a:lnSpc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In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, each class member is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public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by default.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supports the new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syntax for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private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fields (with #) and also has its own way to declare a member as being marked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private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Private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fields cannot be accessed from outside of their containing classes.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Members declared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protected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can be accessed from within their class and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deriving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classes.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 constructor may also be marked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protected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 This means that the class cannot be instantiated outside of its containing class but can be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extended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Readonly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properties must be initialized at their declaration or in the constructor.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218;p16" descr=""/>
          <p:cNvPicPr/>
          <p:nvPr/>
        </p:nvPicPr>
        <p:blipFill>
          <a:blip r:embed="rId3"/>
          <a:stretch/>
        </p:blipFill>
        <p:spPr>
          <a:xfrm>
            <a:off x="7346520" y="2041920"/>
            <a:ext cx="4592880" cy="81072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153" name="Google Shape;219;p16" descr=""/>
          <p:cNvPicPr/>
          <p:nvPr/>
        </p:nvPicPr>
        <p:blipFill>
          <a:blip r:embed="rId4"/>
          <a:stretch/>
        </p:blipFill>
        <p:spPr>
          <a:xfrm>
            <a:off x="8486640" y="174960"/>
            <a:ext cx="3452400" cy="161964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7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7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</a:t>
            </a:r>
            <a:br/>
            <a:r>
              <a:rPr b="0" lang="en-US" sz="477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Static Class Properties</a:t>
            </a:r>
            <a:br/>
            <a:r>
              <a:rPr b="0" lang="en-US" sz="126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https://www.typescriptlang.org/docs/handbook/classes.html#static-properties</a:t>
            </a:r>
            <a:endParaRPr b="0" lang="en-US" sz="1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97840" y="1911600"/>
            <a:ext cx="4250160" cy="44888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marL="91440" indent="-17748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1" i="1" lang="en-US" sz="2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Static</a:t>
            </a:r>
            <a:r>
              <a:rPr b="0" lang="en-US" sz="2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members of a class are visible on the class itself rather than on the instances. Each instance accesses this shared value through </a:t>
            </a:r>
            <a:r>
              <a:rPr b="0" lang="en-US" sz="280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prepending</a:t>
            </a:r>
            <a:r>
              <a:rPr b="0" lang="en-US" sz="2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the name of the class.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6;p17" descr=""/>
          <p:cNvPicPr/>
          <p:nvPr/>
        </p:nvPicPr>
        <p:blipFill>
          <a:blip r:embed="rId2"/>
          <a:stretch/>
        </p:blipFill>
        <p:spPr>
          <a:xfrm>
            <a:off x="5382720" y="2378520"/>
            <a:ext cx="6535800" cy="380520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sp>
        <p:nvSpPr>
          <p:cNvPr id="157" name="CustomShape 3"/>
          <p:cNvSpPr/>
          <p:nvPr/>
        </p:nvSpPr>
        <p:spPr>
          <a:xfrm>
            <a:off x="7799040" y="3153960"/>
            <a:ext cx="1604520" cy="542160"/>
          </a:xfrm>
          <a:prstGeom prst="rect">
            <a:avLst/>
          </a:prstGeom>
          <a:noFill/>
          <a:ln w="3175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 flipH="1" rot="10800000">
            <a:off x="2937960" y="3597480"/>
            <a:ext cx="4860720" cy="170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75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2205720" y="4935960"/>
            <a:ext cx="1763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897840" y="5028120"/>
            <a:ext cx="2039760" cy="542160"/>
          </a:xfrm>
          <a:prstGeom prst="rect">
            <a:avLst/>
          </a:prstGeom>
          <a:noFill/>
          <a:ln w="3175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097280" y="286560"/>
            <a:ext cx="632700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Interfaces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https://www.typescriptlang.org/docs/handbook/interfaces.html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95440" y="1938240"/>
            <a:ext cx="5576400" cy="44524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lvl="1" marL="384120" indent="-182520">
              <a:lnSpc>
                <a:spcPct val="100000"/>
              </a:lnSpc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Here, </a:t>
            </a:r>
            <a:r>
              <a:rPr b="0" lang="en-US" sz="1800" spc="-1" strike="noStrike">
                <a:solidFill>
                  <a:srgbClr val="ff0000"/>
                </a:solidFill>
                <a:latin typeface="Libre Franklin"/>
                <a:ea typeface="Libre Franklin"/>
              </a:rPr>
              <a:t>LabeledValue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represents having a single property called label that is of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 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string.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52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It is not required to explicitly state that the object passed into </a:t>
            </a:r>
            <a:r>
              <a:rPr b="0" lang="en-US" sz="1800" spc="-1" strike="noStrike">
                <a:solidFill>
                  <a:srgbClr val="4a5356"/>
                </a:solidFill>
                <a:latin typeface="Libre Franklin"/>
                <a:ea typeface="Libre Franklin"/>
              </a:rPr>
              <a:t>a function 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implements an interface (as in other languages).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52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In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, only the objects’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shape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matters. If the object passed into the function meets the requirements listed (the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shape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), it is allowed.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52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checker does not require that properties come in any specific order.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52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The only requirement is that property names required by the interface must be present* AND have the required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237;p18" descr=""/>
          <p:cNvPicPr/>
          <p:nvPr/>
        </p:nvPicPr>
        <p:blipFill>
          <a:blip r:embed="rId2"/>
          <a:stretch/>
        </p:blipFill>
        <p:spPr>
          <a:xfrm>
            <a:off x="6313680" y="2610000"/>
            <a:ext cx="5647680" cy="310968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sp>
        <p:nvSpPr>
          <p:cNvPr id="164" name="CustomShape 3"/>
          <p:cNvSpPr/>
          <p:nvPr/>
        </p:nvSpPr>
        <p:spPr>
          <a:xfrm>
            <a:off x="4902840" y="6300360"/>
            <a:ext cx="72889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Libre Franklin"/>
                <a:ea typeface="Libre Franklin"/>
              </a:rPr>
              <a:t>*Mark a property </a:t>
            </a:r>
            <a:r>
              <a:rPr b="1" i="1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Libre Franklin"/>
                <a:ea typeface="Libre Franklin"/>
              </a:rPr>
              <a:t>optional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Libre Franklin"/>
                <a:ea typeface="Libre Franklin"/>
              </a:rPr>
              <a:t> with ‘?’ at the end of the property name.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Extending Interfaces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https://www.typescriptlang.org/docs/handbook/interfaces.html#extending-interfaces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111680" y="1895400"/>
            <a:ext cx="4649760" cy="45147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marL="91440" indent="-17748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Classes </a:t>
            </a:r>
            <a:r>
              <a:rPr b="0" lang="en-US" sz="280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and</a:t>
            </a:r>
            <a:r>
              <a:rPr b="0" lang="en-US" sz="2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Interfaces can extend Interfaces.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91440" indent="-177480">
              <a:lnSpc>
                <a:spcPct val="11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This allows you to copy the members of one interface into another interface (or class).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245;p19" descr=""/>
          <p:cNvPicPr/>
          <p:nvPr/>
        </p:nvPicPr>
        <p:blipFill>
          <a:blip r:embed="rId2"/>
          <a:stretch/>
        </p:blipFill>
        <p:spPr>
          <a:xfrm>
            <a:off x="6191280" y="2016360"/>
            <a:ext cx="5194440" cy="467028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440" y="0"/>
            <a:ext cx="12191760" cy="6857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2"/>
          <p:cNvSpPr txBox="1"/>
          <p:nvPr/>
        </p:nvSpPr>
        <p:spPr>
          <a:xfrm>
            <a:off x="1867680" y="758880"/>
            <a:ext cx="8517240" cy="3891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i="1" lang="en-US" sz="4200" spc="-1" strike="noStrike">
                <a:solidFill>
                  <a:srgbClr val="ffffff"/>
                </a:solidFill>
                <a:latin typeface="Bookman Old Style"/>
                <a:ea typeface="Bookman Old Style"/>
              </a:rPr>
              <a:t>The goal of TypeScript is to be a static typechecker for JavaScript programs - in other words, a tool that runs before your code runs (static) to ensure that the </a:t>
            </a:r>
            <a:r>
              <a:rPr b="1" i="1" lang="en-US" sz="4200" spc="-1" strike="noStrike">
                <a:solidFill>
                  <a:srgbClr val="ffffff"/>
                </a:solidFill>
                <a:latin typeface="Bookman Old Style"/>
                <a:ea typeface="Bookman Old Style"/>
              </a:rPr>
              <a:t>types</a:t>
            </a:r>
            <a:r>
              <a:rPr b="0" i="1" lang="en-US" sz="4200" spc="-1" strike="noStrike">
                <a:solidFill>
                  <a:srgbClr val="ffffff"/>
                </a:solidFill>
                <a:latin typeface="Bookman Old Style"/>
                <a:ea typeface="Bookman Old Style"/>
              </a:rPr>
              <a:t> of the program are correct (typechecked).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440" y="4952880"/>
            <a:ext cx="12188520" cy="190476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4"/>
          <p:cNvSpPr txBox="1"/>
          <p:nvPr/>
        </p:nvSpPr>
        <p:spPr>
          <a:xfrm>
            <a:off x="1100160" y="52254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10000"/>
              </a:lnSpc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b0f0"/>
                </a:solidFill>
                <a:uFillTx/>
                <a:latin typeface="Libre Franklin"/>
                <a:ea typeface="Libre Franklin"/>
                <a:hlinkClick r:id="rId1"/>
              </a:rPr>
              <a:t>HTTPS://WWW.TYPESCRIPTLANG.ORG/DOCS/HANDBOOK/INTRO.HTML#ABOUT-THIS-HANDBOOK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Functions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https://www.typescriptlang.org/docs/handbook/functions.html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338040" y="1889280"/>
            <a:ext cx="570996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marL="91440" indent="-11412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As in JS,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functions can be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named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or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anonymous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functions. They can also refer to variables outside of the function body.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11412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11412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114120">
              <a:lnSpc>
                <a:spcPct val="11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180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You can/should explicitly </a:t>
            </a:r>
            <a:r>
              <a:rPr b="1" i="1" lang="en-US" sz="180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type</a:t>
            </a:r>
            <a:r>
              <a:rPr b="0" lang="en-US" sz="180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 the parameters of the function</a:t>
            </a:r>
            <a:r>
              <a:rPr b="0" lang="en-US" sz="180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" indent="-114120">
              <a:lnSpc>
                <a:spcPct val="11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 function’s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has the same two parts: the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of the arguments and the return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 When writing out the whole function </a:t>
            </a:r>
            <a:r>
              <a:rPr b="1" i="1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8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, both parts are required.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52;p20" descr=""/>
          <p:cNvPicPr/>
          <p:nvPr/>
        </p:nvPicPr>
        <p:blipFill>
          <a:blip r:embed="rId2"/>
          <a:stretch/>
        </p:blipFill>
        <p:spPr>
          <a:xfrm>
            <a:off x="6553080" y="4523400"/>
            <a:ext cx="5252760" cy="148680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sp>
        <p:nvSpPr>
          <p:cNvPr id="171" name="CustomShape 3"/>
          <p:cNvSpPr/>
          <p:nvPr/>
        </p:nvSpPr>
        <p:spPr>
          <a:xfrm>
            <a:off x="7629480" y="4567680"/>
            <a:ext cx="2104560" cy="284760"/>
          </a:xfrm>
          <a:prstGeom prst="rect">
            <a:avLst/>
          </a:prstGeom>
          <a:solidFill>
            <a:schemeClr val="accent2">
              <a:alpha val="20000"/>
            </a:schemeClr>
          </a:solidFill>
          <a:ln w="15875">
            <a:solidFill>
              <a:srgbClr val="717a8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 flipH="1" rot="10800000">
            <a:off x="6047640" y="4203360"/>
            <a:ext cx="2670120" cy="140040"/>
          </a:xfrm>
          <a:prstGeom prst="bentConnector4">
            <a:avLst>
              <a:gd name="adj1" fmla="val 14720"/>
              <a:gd name="adj2" fmla="val 269605"/>
            </a:avLst>
          </a:prstGeom>
          <a:noFill/>
          <a:ln w="3175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Google Shape;255;p20" descr=""/>
          <p:cNvPicPr/>
          <p:nvPr/>
        </p:nvPicPr>
        <p:blipFill>
          <a:blip r:embed="rId3"/>
          <a:stretch/>
        </p:blipFill>
        <p:spPr>
          <a:xfrm>
            <a:off x="6270840" y="2268720"/>
            <a:ext cx="5711400" cy="115992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Function Param Types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https://www.typescriptlang.org/docs/handbook/functions.html#optional-and-default-parameters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18960" y="1920960"/>
            <a:ext cx="4714560" cy="44744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lvl="1" marL="384120" indent="-176040">
              <a:lnSpc>
                <a:spcPct val="90000"/>
              </a:lnSpc>
              <a:buClr>
                <a:srgbClr val="3f3f3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In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, every function parameter is assumed to be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required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by the function.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9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Make a parameter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optional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by placing a ‘?’ behind the parameter name.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9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Optional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parameters must be last.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9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Give parameters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default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values with </a:t>
            </a:r>
            <a:r>
              <a:rPr b="0" lang="en-US" sz="1500" spc="-1" strike="noStrike">
                <a:solidFill>
                  <a:srgbClr val="ff0000"/>
                </a:solidFill>
                <a:latin typeface="Libre Franklin"/>
                <a:ea typeface="Libre Franklin"/>
              </a:rPr>
              <a:t>‘= “value”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’.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9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When the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default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parameter comes last, it is treated as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optional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9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Like all ES6 features,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rest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parameters also work in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9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Rest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parameters are treated as a boundless number of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optional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parameters. The compiler builds an array of the arguments passed in with the name given after the ellipsis (</a:t>
            </a:r>
            <a:r>
              <a:rPr b="0" lang="en-US" sz="1500" spc="-1" strike="noStrike">
                <a:solidFill>
                  <a:srgbClr val="ff0000"/>
                </a:solidFill>
                <a:latin typeface="Libre Franklin"/>
                <a:ea typeface="Libre Franklin"/>
              </a:rPr>
              <a:t>...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). The ellipsis is also used in the type of the function with </a:t>
            </a:r>
            <a:r>
              <a:rPr b="1" i="1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rest </a:t>
            </a:r>
            <a:r>
              <a:rPr b="0" lang="en-US" sz="1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parameters.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262;p21" descr=""/>
          <p:cNvPicPr/>
          <p:nvPr/>
        </p:nvPicPr>
        <p:blipFill>
          <a:blip r:embed="rId2"/>
          <a:stretch/>
        </p:blipFill>
        <p:spPr>
          <a:xfrm>
            <a:off x="5213160" y="2197800"/>
            <a:ext cx="6770880" cy="123084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177" name="Google Shape;263;p21" descr=""/>
          <p:cNvPicPr/>
          <p:nvPr/>
        </p:nvPicPr>
        <p:blipFill>
          <a:blip r:embed="rId3"/>
          <a:stretch/>
        </p:blipFill>
        <p:spPr>
          <a:xfrm>
            <a:off x="5213160" y="3746880"/>
            <a:ext cx="6770880" cy="93564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178" name="Google Shape;264;p21" descr=""/>
          <p:cNvPicPr/>
          <p:nvPr/>
        </p:nvPicPr>
        <p:blipFill>
          <a:blip r:embed="rId4"/>
          <a:stretch/>
        </p:blipFill>
        <p:spPr>
          <a:xfrm>
            <a:off x="5217840" y="5000760"/>
            <a:ext cx="6766200" cy="84996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sp>
        <p:nvSpPr>
          <p:cNvPr id="179" name="CustomShape 3"/>
          <p:cNvSpPr/>
          <p:nvPr/>
        </p:nvSpPr>
        <p:spPr>
          <a:xfrm>
            <a:off x="8791920" y="2824200"/>
            <a:ext cx="2190240" cy="57744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Optional parameters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9706320" y="4041360"/>
            <a:ext cx="2052360" cy="57744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Default parameters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780480" y="5528160"/>
            <a:ext cx="1794960" cy="577440"/>
          </a:xfrm>
          <a:prstGeom prst="rect">
            <a:avLst/>
          </a:prstGeom>
          <a:solidFill>
            <a:schemeClr val="lt1"/>
          </a:solidFill>
          <a:ln w="2540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Rest parameters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962640" y="286560"/>
            <a:ext cx="64166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Modules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https://www.typescriptlang.org/docs/handbook/modules.html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725760" y="2935800"/>
            <a:ext cx="4303080" cy="34646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marL="91440" indent="-10764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The relationships between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modules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are specified in terms of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imports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and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exports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at the file level.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91440" indent="-107640">
              <a:lnSpc>
                <a:spcPct val="11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In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, any file containing a top-level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import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or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export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is considered a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module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. A file without any top-level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import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or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export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declarations is treated as a script whose contents are available in the global scope (and therefore in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modules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as well).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74;p22" descr="Basic Typescript for Angular: Understanding Modules | Pluralsight"/>
          <p:cNvPicPr/>
          <p:nvPr/>
        </p:nvPicPr>
        <p:blipFill>
          <a:blip r:embed="rId2"/>
          <a:stretch/>
        </p:blipFill>
        <p:spPr>
          <a:xfrm>
            <a:off x="5169960" y="3088080"/>
            <a:ext cx="6514200" cy="361260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sp>
        <p:nvSpPr>
          <p:cNvPr id="185" name="CustomShape 3"/>
          <p:cNvSpPr/>
          <p:nvPr/>
        </p:nvSpPr>
        <p:spPr>
          <a:xfrm>
            <a:off x="725760" y="1886400"/>
            <a:ext cx="10739880" cy="12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shares the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JS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ES6 concept of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Modules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.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Modules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in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TS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have their own scope. Anything declared inside a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module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is not visible outside that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module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unless it is explicitly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exported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. 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To consume a property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exported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from a different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module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, it must be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imported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using an </a:t>
            </a:r>
            <a:r>
              <a:rPr b="1" i="1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import</a:t>
            </a:r>
            <a:r>
              <a:rPr b="0" lang="en-US" sz="17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method.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23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- Exporting a Declaration</a:t>
            </a:r>
            <a:br/>
            <a:r>
              <a:rPr b="0" lang="en-US" sz="126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https://www.typescriptlang.org/docs/handbook/modules.html#export</a:t>
            </a:r>
            <a:endParaRPr b="0" lang="en-US" sz="1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46360" y="1914480"/>
            <a:ext cx="4873320" cy="44762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82000"/>
          </a:bodyPr>
          <a:p>
            <a:pPr marL="91440" indent="-14580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23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Any declaration (such as a variable, function, class, type alias, or interface) can be </a:t>
            </a:r>
            <a:r>
              <a:rPr b="1" i="1" lang="en-US" sz="23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exported</a:t>
            </a:r>
            <a:r>
              <a:rPr b="0" lang="en-US" sz="23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by adding the </a:t>
            </a:r>
            <a:r>
              <a:rPr b="1" i="1" lang="en-US" sz="23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export</a:t>
            </a:r>
            <a:r>
              <a:rPr b="0" lang="en-US" sz="23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keyword.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400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First, use the </a:t>
            </a:r>
            <a:r>
              <a:rPr b="1" i="1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export</a:t>
            </a:r>
            <a:r>
              <a:rPr b="0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keyword to make a class, function, or variable available to other </a:t>
            </a:r>
            <a:r>
              <a:rPr b="1" i="1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modules</a:t>
            </a:r>
            <a:r>
              <a:rPr b="0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from within the </a:t>
            </a:r>
            <a:r>
              <a:rPr b="1" i="1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module</a:t>
            </a:r>
            <a:r>
              <a:rPr b="0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(</a:t>
            </a:r>
            <a:r>
              <a:rPr b="1" i="1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component</a:t>
            </a:r>
            <a:r>
              <a:rPr b="0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).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Second, </a:t>
            </a:r>
            <a:r>
              <a:rPr b="1" i="1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import</a:t>
            </a:r>
            <a:r>
              <a:rPr b="0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the class, function, or variable into the </a:t>
            </a:r>
            <a:r>
              <a:rPr b="1" i="1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module</a:t>
            </a:r>
            <a:r>
              <a:rPr b="0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(</a:t>
            </a:r>
            <a:r>
              <a:rPr b="1" i="1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component</a:t>
            </a:r>
            <a:r>
              <a:rPr b="0" lang="en-US" sz="21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) where you want to implement it.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Google Shape;282;p23" descr=""/>
          <p:cNvPicPr/>
          <p:nvPr/>
        </p:nvPicPr>
        <p:blipFill>
          <a:blip r:embed="rId2"/>
          <a:stretch/>
        </p:blipFill>
        <p:spPr>
          <a:xfrm>
            <a:off x="5768640" y="2217240"/>
            <a:ext cx="5830200" cy="127332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283;p23" descr=""/>
          <p:cNvPicPr/>
          <p:nvPr/>
        </p:nvPicPr>
        <p:blipFill>
          <a:blip r:embed="rId3"/>
          <a:stretch/>
        </p:blipFill>
        <p:spPr>
          <a:xfrm>
            <a:off x="5768640" y="3822840"/>
            <a:ext cx="5830200" cy="230976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284;p23" descr=""/>
          <p:cNvPicPr/>
          <p:nvPr/>
        </p:nvPicPr>
        <p:blipFill>
          <a:blip r:embed="rId4"/>
          <a:stretch/>
        </p:blipFill>
        <p:spPr>
          <a:xfrm>
            <a:off x="5768640" y="2195280"/>
            <a:ext cx="5830200" cy="127332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191" name="Google Shape;285;p23" descr=""/>
          <p:cNvPicPr/>
          <p:nvPr/>
        </p:nvPicPr>
        <p:blipFill>
          <a:blip r:embed="rId5"/>
          <a:stretch/>
        </p:blipFill>
        <p:spPr>
          <a:xfrm>
            <a:off x="5768640" y="3800520"/>
            <a:ext cx="5830200" cy="230976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- Export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https://www.typescriptlang.org/docs/handbook/modules.html#export-statements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943640" y="1912320"/>
            <a:ext cx="850356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67000"/>
          </a:bodyPr>
          <a:p>
            <a:pPr marL="91440" indent="-221760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1" i="1" lang="en-US" sz="3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Export</a:t>
            </a:r>
            <a:r>
              <a:rPr b="0" lang="en-US" sz="3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Statements allow you to </a:t>
            </a:r>
            <a:r>
              <a:rPr b="0" lang="en-US" sz="350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rename</a:t>
            </a:r>
            <a:r>
              <a:rPr b="0" lang="en-US" sz="3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the statement you want to export.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292;p24" descr=""/>
          <p:cNvPicPr/>
          <p:nvPr/>
        </p:nvPicPr>
        <p:blipFill>
          <a:blip r:embed="rId2"/>
          <a:stretch/>
        </p:blipFill>
        <p:spPr>
          <a:xfrm>
            <a:off x="2453400" y="3538440"/>
            <a:ext cx="7484040" cy="268668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sp>
        <p:nvSpPr>
          <p:cNvPr id="195" name="CustomShape 3"/>
          <p:cNvSpPr/>
          <p:nvPr/>
        </p:nvSpPr>
        <p:spPr>
          <a:xfrm>
            <a:off x="6253200" y="5805360"/>
            <a:ext cx="2400120" cy="352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15875">
            <a:solidFill>
              <a:srgbClr val="717a8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 flipH="1">
            <a:off x="8652600" y="2325960"/>
            <a:ext cx="1735560" cy="3655440"/>
          </a:xfrm>
          <a:prstGeom prst="bentConnector3">
            <a:avLst>
              <a:gd name="adj1" fmla="val -13718"/>
            </a:avLst>
          </a:prstGeom>
          <a:noFill/>
          <a:ln w="1905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5"/>
          <p:cNvSpPr/>
          <p:nvPr/>
        </p:nvSpPr>
        <p:spPr>
          <a:xfrm>
            <a:off x="8653320" y="2054880"/>
            <a:ext cx="1735560" cy="542160"/>
          </a:xfrm>
          <a:prstGeom prst="rect">
            <a:avLst/>
          </a:prstGeom>
          <a:noFill/>
          <a:ln w="3175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Imports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https://www.typescriptlang.org/docs/handbook/modules.html#import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1097280" y="4200120"/>
            <a:ext cx="5209560" cy="46152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marL="91440" indent="-151920">
              <a:lnSpc>
                <a:spcPct val="10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Imports can also be renamed.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302;p25" descr=""/>
          <p:cNvPicPr/>
          <p:nvPr/>
        </p:nvPicPr>
        <p:blipFill>
          <a:blip r:embed="rId2"/>
          <a:stretch/>
        </p:blipFill>
        <p:spPr>
          <a:xfrm>
            <a:off x="2357640" y="2277000"/>
            <a:ext cx="7476120" cy="119736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201" name="Google Shape;303;p25" descr=""/>
          <p:cNvPicPr/>
          <p:nvPr/>
        </p:nvPicPr>
        <p:blipFill>
          <a:blip r:embed="rId3"/>
          <a:stretch/>
        </p:blipFill>
        <p:spPr>
          <a:xfrm>
            <a:off x="2357640" y="4727160"/>
            <a:ext cx="7476120" cy="78804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01720" y="286560"/>
            <a:ext cx="1035360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Overview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https://www.typescriptlang.org/docs/handbook/typescript-from-scratch.html#typescript-a-static-type-checker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2"/>
              </a:rPr>
              <a:t>https://angular.io/guide/glossary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200160" y="1894680"/>
            <a:ext cx="653112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85000"/>
          </a:bodyPr>
          <a:p>
            <a:pPr lvl="1" marL="384120" indent="-176040">
              <a:lnSpc>
                <a:spcPct val="100000"/>
              </a:lnSpc>
              <a:buClr>
                <a:srgbClr val="3f3f3f"/>
              </a:buClr>
              <a:buFont typeface="Arial"/>
              <a:buChar char="•"/>
            </a:pP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Detecting errors in code without running it is referred to as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Static Checking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 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Determining what’s an error (and what’s not) based on the kinds of values being operated on is known as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 Checking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is a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Static Type Checking 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language. It checks a program for errors before it’s run and does so based on the types of the values.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is a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Superset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of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 All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syntax is legal within a .ts (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) file.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Remember that all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JS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questions also apply to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13;p3" descr=""/>
          <p:cNvPicPr/>
          <p:nvPr/>
        </p:nvPicPr>
        <p:blipFill>
          <a:blip r:embed="rId3"/>
          <a:stretch/>
        </p:blipFill>
        <p:spPr>
          <a:xfrm>
            <a:off x="6865200" y="2212200"/>
            <a:ext cx="5126400" cy="388332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13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Compiling vs Transpiling</a:t>
            </a:r>
            <a:br/>
            <a:r>
              <a:rPr b="0" lang="en-US" sz="126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https://www.stevefenton.co.uk/2012/11/compiling-vs-transpiling/</a:t>
            </a:r>
            <a:br/>
            <a:r>
              <a:rPr b="0" lang="en-US" sz="144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2"/>
              </a:rPr>
              <a:t>https://code.visualstudio.com/docs/typescript/typescript-compiling</a:t>
            </a:r>
            <a:br/>
            <a:r>
              <a:rPr b="0" lang="en-US" sz="144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3"/>
              </a:rPr>
              <a:t>https://www.typescriptlang.org/play</a:t>
            </a:r>
            <a:endParaRPr b="0" lang="en-US" sz="14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097280" y="1900440"/>
            <a:ext cx="10108800" cy="450972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93000"/>
          </a:bodyPr>
          <a:p>
            <a:pPr marL="91440" indent="-134280">
              <a:lnSpc>
                <a:spcPct val="100000"/>
              </a:lnSpc>
              <a:buClr>
                <a:srgbClr val="9ba8b7"/>
              </a:buClr>
              <a:buFont typeface="Calibri"/>
              <a:buChar char=" "/>
            </a:pP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is a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typed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superset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of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that compiles to plain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enforces more strict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typing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and other rules that make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JS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more developer friendly. It offers classes, modules,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checking, and interfaces.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must be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transpiled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into </a:t>
            </a: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code. 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  <a:p>
            <a:pPr marL="91440" indent="-134280">
              <a:lnSpc>
                <a:spcPct val="10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What’s the difference between “Transpiling” and “Compiling”?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400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Compiling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</a:t>
            </a:r>
            <a:r>
              <a:rPr b="0" lang="en-US" sz="175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is the general term for taking source code written in one language and transforming into another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82520">
              <a:lnSpc>
                <a:spcPct val="9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Transpiling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</a:t>
            </a:r>
            <a:r>
              <a:rPr b="0" lang="en-US" sz="175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is a specific term for taking source code written in one language and transforming into another language that has </a:t>
            </a:r>
            <a:r>
              <a:rPr b="0" lang="en-US" sz="1750" spc="-1" strike="noStrike" u="sng">
                <a:solidFill>
                  <a:srgbClr val="3f3f3f"/>
                </a:solidFill>
                <a:uFillTx/>
                <a:latin typeface="Libre Franklin"/>
                <a:ea typeface="Libre Franklin"/>
              </a:rPr>
              <a:t>a similar level of abstraction</a:t>
            </a:r>
            <a:r>
              <a:rPr b="0" lang="en-US" sz="175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, as opposed to a lower level language like IL.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  <a:p>
            <a:pPr marL="91440" indent="-134280">
              <a:lnSpc>
                <a:spcPct val="100000"/>
              </a:lnSpc>
              <a:spcBef>
                <a:spcPts val="1599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Both compilers and transpilers can optimize the code as part of the process. 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  <a:p>
            <a:pPr marL="91440" indent="-134280">
              <a:lnSpc>
                <a:spcPct val="10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Click </a:t>
            </a:r>
            <a:r>
              <a:rPr b="0" lang="en-US" sz="2120" spc="-1" strike="noStrike" u="sng">
                <a:solidFill>
                  <a:srgbClr val="00b0f0"/>
                </a:solidFill>
                <a:uFillTx/>
                <a:latin typeface="Libre Franklin"/>
                <a:ea typeface="Libre Franklin"/>
                <a:hlinkClick r:id="rId4"/>
              </a:rPr>
              <a:t>here</a:t>
            </a:r>
            <a:r>
              <a:rPr b="0" lang="en-US" sz="212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to see TS and JS compared.</a:t>
            </a:r>
            <a:endParaRPr b="0" lang="en-US" sz="21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Types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https://www.typescriptlang.org/docs/handbook/typescript-from-scratch.html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46720" y="1891800"/>
            <a:ext cx="11146680" cy="451368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97000"/>
          </a:bodyPr>
          <a:p>
            <a:pPr marL="91440" indent="-139320">
              <a:lnSpc>
                <a:spcPct val="100000"/>
              </a:lnSpc>
              <a:buClr>
                <a:srgbClr val="9ba8b7"/>
              </a:buClr>
              <a:buFont typeface="Calibri"/>
              <a:buChar char=" "/>
            </a:pP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 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adds rules about how different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 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can be used.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infers the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of values and enforces these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throughout the program.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91440" indent="-139320">
              <a:lnSpc>
                <a:spcPct val="10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For example,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allows division by an empty set while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will not. The below example in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will print </a:t>
            </a:r>
            <a:r>
              <a:rPr b="0" lang="en-US" sz="2200" spc="-1" strike="noStrike">
                <a:solidFill>
                  <a:srgbClr val="ff0000"/>
                </a:solidFill>
                <a:latin typeface="Libre Franklin"/>
                <a:ea typeface="Libre Franklin"/>
              </a:rPr>
              <a:t>NaN</a:t>
            </a:r>
            <a:r>
              <a:rPr b="0" lang="en-US" sz="2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, but </a:t>
            </a:r>
            <a:r>
              <a:rPr b="1" i="1" lang="en-US" sz="2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TS</a:t>
            </a:r>
            <a:r>
              <a:rPr b="0" lang="en-US" sz="2200" spc="-1" strike="noStrike">
                <a:solidFill>
                  <a:srgbClr val="000000"/>
                </a:solidFill>
                <a:latin typeface="Libre Franklin"/>
                <a:ea typeface="Libre Franklin"/>
              </a:rPr>
              <a:t> will give an error.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91440" indent="-139320">
              <a:lnSpc>
                <a:spcPct val="10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TypeScript’s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system rules are designed to allow ‘correct’ programs while catching as many common errors as possible.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91440" indent="-139320">
              <a:lnSpc>
                <a:spcPct val="100000"/>
              </a:lnSpc>
              <a:spcBef>
                <a:spcPts val="1400"/>
              </a:spcBef>
              <a:buClr>
                <a:srgbClr val="9ba8b7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When you move code from a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file to a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file, you might see: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208080">
              <a:lnSpc>
                <a:spcPct val="100000"/>
              </a:lnSpc>
              <a:spcBef>
                <a:spcPts val="1400"/>
              </a:spcBef>
              <a:buClr>
                <a:srgbClr val="3f3f3f"/>
              </a:buClr>
              <a:buFont typeface="Calibri"/>
              <a:buChar char="◦"/>
              <a:tabLst>
                <a:tab algn="l" pos="0"/>
              </a:tabLst>
            </a:pP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 errors that are legitimate problems with the code, 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208080">
              <a:lnSpc>
                <a:spcPct val="100000"/>
              </a:lnSpc>
              <a:spcBef>
                <a:spcPts val="1400"/>
              </a:spcBef>
              <a:buClr>
                <a:srgbClr val="3f3f3f"/>
              </a:buClr>
              <a:buFont typeface="Calibri"/>
              <a:buChar char="◦"/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is being overly conservative and the code is correct.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26;p5" descr=""/>
          <p:cNvPicPr/>
          <p:nvPr/>
        </p:nvPicPr>
        <p:blipFill>
          <a:blip r:embed="rId2"/>
          <a:stretch/>
        </p:blipFill>
        <p:spPr>
          <a:xfrm>
            <a:off x="6858000" y="3429000"/>
            <a:ext cx="3684960" cy="65988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Erased Types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https://www.typescriptlang.org/docs/handbook/typescript-from-scratch.html#erased-types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98240" y="1891800"/>
            <a:ext cx="5851440" cy="44942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lvl="1" marL="384120" indent="-176040">
              <a:lnSpc>
                <a:spcPct val="100000"/>
              </a:lnSpc>
              <a:buClr>
                <a:srgbClr val="3f3f3f"/>
              </a:buClr>
              <a:buFont typeface="Arial"/>
              <a:buChar char="•"/>
            </a:pP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(TS) preserves the runtime behavior of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(JS).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never changes the runtime behavior of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JS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code.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TS’s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system is erased on compilation. There is no persisted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information in the resulting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JS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code.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never changes the behavior of your program based on the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it inferred, so the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system has no bearing on how a program works once it’s running.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76040">
              <a:lnSpc>
                <a:spcPct val="100000"/>
              </a:lnSpc>
              <a:spcBef>
                <a:spcPts val="901"/>
              </a:spcBef>
              <a:buClr>
                <a:srgbClr val="3f3f3f"/>
              </a:buClr>
              <a:buFont typeface="Arial"/>
              <a:buChar char="•"/>
            </a:pP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uses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JS’s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libraries so there’s no additional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TS-specific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framework to learn.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33;p6" descr="1. Getting to Know TypeScript - Effective TypeScript [Book]"/>
          <p:cNvPicPr/>
          <p:nvPr/>
        </p:nvPicPr>
        <p:blipFill>
          <a:blip r:embed="rId2"/>
          <a:stretch/>
        </p:blipFill>
        <p:spPr>
          <a:xfrm>
            <a:off x="6350040" y="2167200"/>
            <a:ext cx="5298480" cy="394308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Type Annotations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https://www.tutorialsteacher.com/typescript/type-annotation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4680" y="1886040"/>
            <a:ext cx="7961040" cy="22658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/>
          </a:bodyPr>
          <a:p>
            <a:pPr marL="91440" indent="-120240">
              <a:lnSpc>
                <a:spcPct val="9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One of the main benefits of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over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is that you are allowed to explicitly specify the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of a variable. This is done with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 Annotations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91440" indent="-120240">
              <a:lnSpc>
                <a:spcPct val="90000"/>
              </a:lnSpc>
              <a:spcBef>
                <a:spcPts val="799"/>
              </a:spcBef>
              <a:buClr>
                <a:srgbClr val="9ba8b7"/>
              </a:buClr>
              <a:buFont typeface="Calibri"/>
              <a:buChar char=" "/>
            </a:pP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The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 Annotation 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is placed after the name of the variable (or parameter, property, etc)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91440" indent="-120240">
              <a:lnSpc>
                <a:spcPct val="90000"/>
              </a:lnSpc>
              <a:spcBef>
                <a:spcPts val="799"/>
              </a:spcBef>
              <a:buClr>
                <a:srgbClr val="9ba8b7"/>
              </a:buClr>
              <a:buFont typeface="Calibri"/>
              <a:buChar char=" "/>
            </a:pP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TypeScript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includes all the primitive types of </a:t>
            </a:r>
            <a:r>
              <a:rPr b="1" i="1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JavaScript</a:t>
            </a:r>
            <a:r>
              <a:rPr b="0" lang="en-US" sz="19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plus adds some new ones.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40;p7" descr=""/>
          <p:cNvPicPr/>
          <p:nvPr/>
        </p:nvPicPr>
        <p:blipFill>
          <a:blip r:embed="rId2"/>
          <a:stretch/>
        </p:blipFill>
        <p:spPr>
          <a:xfrm>
            <a:off x="1540080" y="4152240"/>
            <a:ext cx="6114600" cy="99180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111" name="Google Shape;141;p7" descr=""/>
          <p:cNvPicPr/>
          <p:nvPr/>
        </p:nvPicPr>
        <p:blipFill>
          <a:blip r:embed="rId3"/>
          <a:stretch/>
        </p:blipFill>
        <p:spPr>
          <a:xfrm>
            <a:off x="1540080" y="5405400"/>
            <a:ext cx="6114600" cy="136548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  <p:pic>
        <p:nvPicPr>
          <p:cNvPr id="112" name="Google Shape;142;p7" descr=""/>
          <p:cNvPicPr/>
          <p:nvPr/>
        </p:nvPicPr>
        <p:blipFill>
          <a:blip r:embed="rId4"/>
          <a:stretch/>
        </p:blipFill>
        <p:spPr>
          <a:xfrm>
            <a:off x="8505720" y="2219040"/>
            <a:ext cx="3276360" cy="445680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799308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 Definitions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https://www.typescriptlang.org/docs/handbook/typescript-in-5-minutes.html#defining-types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520200" y="1901520"/>
            <a:ext cx="4907520" cy="449892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80000"/>
          </a:bodyPr>
          <a:p>
            <a:pPr lvl="1" marL="384120" indent="-169920">
              <a:lnSpc>
                <a:spcPct val="90000"/>
              </a:lnSpc>
              <a:buClr>
                <a:srgbClr val="3f3f3f"/>
              </a:buClr>
              <a:buFont typeface="Arial"/>
              <a:buChar char="•"/>
            </a:pP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infers most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90000"/>
              </a:lnSpc>
              <a:buClr>
                <a:srgbClr val="3f3f3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You can enforce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strict typing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by using an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interface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to declare a type of object.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will enforce that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typing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9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supports classes and OOP.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9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An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interface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declaration can also be extended by classes and interfaces.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9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There are two syntaxes for building types: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interface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and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9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Usually, you will use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interface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384120" indent="-169920">
              <a:lnSpc>
                <a:spcPct val="90000"/>
              </a:lnSpc>
              <a:spcBef>
                <a:spcPts val="601"/>
              </a:spcBef>
              <a:buClr>
                <a:srgbClr val="3f3f3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Use </a:t>
            </a:r>
            <a:r>
              <a:rPr b="1" i="1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type</a:t>
            </a:r>
            <a:r>
              <a:rPr b="0" lang="en-US" sz="22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when you need specific features.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49;p8" descr=""/>
          <p:cNvPicPr/>
          <p:nvPr/>
        </p:nvPicPr>
        <p:blipFill>
          <a:blip r:embed="rId2"/>
          <a:stretch/>
        </p:blipFill>
        <p:spPr>
          <a:xfrm>
            <a:off x="5432760" y="2201400"/>
            <a:ext cx="6258960" cy="3952440"/>
          </a:xfrm>
          <a:prstGeom prst="rect">
            <a:avLst/>
          </a:prstGeom>
          <a:ln w="1905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700" spc="-1" strike="noStrike">
                <a:solidFill>
                  <a:srgbClr val="3f3f3f"/>
                </a:solidFill>
                <a:latin typeface="Bookman Old Style"/>
                <a:ea typeface="Bookman Old Style"/>
              </a:rPr>
              <a:t>TypeScript – Primitive Types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1"/>
              </a:rPr>
              <a:t>https://www.typescriptlang.org/docs/handbook/typescript-in-5-minutes.html#defining-types</a:t>
            </a:r>
            <a:br/>
            <a:r>
              <a:rPr b="0" lang="en-US" sz="1400" spc="-1" strike="noStrike" u="sng">
                <a:solidFill>
                  <a:srgbClr val="00b0f0"/>
                </a:solidFill>
                <a:uFillTx/>
                <a:latin typeface="Bookman Old Style"/>
                <a:ea typeface="Bookman Old Style"/>
                <a:hlinkClick r:id="rId2"/>
              </a:rPr>
              <a:t>https://www.typescriptlang.org/docs/handbook/basic-types.html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30560" y="1953360"/>
            <a:ext cx="11376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rmAutofit fontScale="49000"/>
          </a:bodyPr>
          <a:p>
            <a:pPr marL="91440" indent="-158400" algn="ctr">
              <a:lnSpc>
                <a:spcPct val="110000"/>
              </a:lnSpc>
              <a:buClr>
                <a:srgbClr val="9ba8b7"/>
              </a:buClr>
              <a:buFont typeface="Calibri"/>
              <a:buChar char=" "/>
            </a:pPr>
            <a:r>
              <a:rPr b="0" lang="en-US" sz="2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While using all </a:t>
            </a:r>
            <a:r>
              <a:rPr b="1" i="1" lang="en-US" sz="2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JS’s</a:t>
            </a:r>
            <a:r>
              <a:rPr b="0" lang="en-US" sz="2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data types, </a:t>
            </a:r>
            <a:r>
              <a:rPr b="1" i="1" lang="en-US" sz="2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TS</a:t>
            </a:r>
            <a:r>
              <a:rPr b="0" lang="en-US" sz="2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extends </a:t>
            </a:r>
            <a:r>
              <a:rPr b="1" i="1" lang="en-US" sz="2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JS’s</a:t>
            </a:r>
            <a:r>
              <a:rPr b="0" lang="en-US" sz="2500" spc="-1" strike="noStrike">
                <a:solidFill>
                  <a:srgbClr val="3f3f3f"/>
                </a:solidFill>
                <a:latin typeface="Libre Franklin"/>
                <a:ea typeface="Libre Franklin"/>
              </a:rPr>
              <a:t> types with a few of its own.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8" name="Table 3"/>
          <p:cNvGraphicFramePr/>
          <p:nvPr/>
        </p:nvGraphicFramePr>
        <p:xfrm>
          <a:off x="377280" y="2578680"/>
          <a:ext cx="11483640" cy="1854000"/>
        </p:xfrm>
        <a:graphic>
          <a:graphicData uri="http://schemas.openxmlformats.org/drawingml/2006/table">
            <a:tbl>
              <a:tblPr/>
              <a:tblGrid>
                <a:gridCol w="1752480"/>
                <a:gridCol w="9731160"/>
              </a:tblGrid>
              <a:tr h="6037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9ba8b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36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Purpose</a:t>
                      </a:r>
                      <a:endParaRPr b="0" lang="en-US" sz="36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9ba8b7"/>
                    </a:solidFill>
                  </a:tcPr>
                </a:tc>
              </a:tr>
              <a:tr h="488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 u="sng">
                          <a:solidFill>
                            <a:srgbClr val="00b0f0"/>
                          </a:solidFill>
                          <a:uFillTx/>
                          <a:latin typeface="Arial"/>
                          <a:ea typeface="Arial"/>
                          <a:hlinkClick r:id="rId3"/>
                        </a:rPr>
                        <a:t>any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Allow any type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901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 u="sng">
                          <a:solidFill>
                            <a:srgbClr val="00b0f0"/>
                          </a:solidFill>
                          <a:uFillTx/>
                          <a:latin typeface="Arial"/>
                          <a:ea typeface="Arial"/>
                          <a:hlinkClick r:id="rId4"/>
                        </a:rPr>
                        <a:t>unknown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Ensure someone using the type declares what the type is. Unknown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</a:rPr>
                        <a:t> is the type-safe counterpart of 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any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</a:rPr>
                        <a:t>.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eff1f3"/>
                    </a:solidFill>
                  </a:tcPr>
                </a:tc>
              </a:tr>
              <a:tr h="17769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 u="sng">
                          <a:solidFill>
                            <a:srgbClr val="00b0f0"/>
                          </a:solidFill>
                          <a:uFillTx/>
                          <a:latin typeface="Arial"/>
                          <a:ea typeface="Arial"/>
                          <a:hlinkClick r:id="rId5"/>
                        </a:rPr>
                        <a:t>never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dee1e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</a:rPr>
                        <a:t>Represents the type of values that never occur. EX. </a:t>
                      </a:r>
                      <a:r>
                        <a:rPr b="1" i="1" lang="en-US" sz="2800" spc="-1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</a:rPr>
                        <a:t>never</a:t>
                      </a: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</a:rPr>
                        <a:t> is the return type for a function expression that always throws an exception or one that never returns.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dee1e5"/>
                    </a:solidFill>
                  </a:tcPr>
                </a:tc>
              </a:tr>
              <a:tr h="9176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 u="sng">
                          <a:solidFill>
                            <a:srgbClr val="00b0f0"/>
                          </a:solidFill>
                          <a:uFillTx/>
                          <a:latin typeface="Arial"/>
                          <a:ea typeface="Arial"/>
                          <a:hlinkClick r:id="rId6"/>
                        </a:rPr>
                        <a:t>void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eff1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Libre Franklin"/>
                          <a:ea typeface="Libre Franklin"/>
                        </a:rPr>
                        <a:t>a function which returns undefined or has no return value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ff9900"/>
                      </a:solidFill>
                    </a:lnL>
                    <a:lnR w="18720">
                      <a:solidFill>
                        <a:srgbClr val="ff9900"/>
                      </a:solidFill>
                    </a:lnR>
                    <a:lnT w="18720">
                      <a:solidFill>
                        <a:srgbClr val="ff9900"/>
                      </a:solidFill>
                    </a:lnT>
                    <a:lnB w="18720">
                      <a:solidFill>
                        <a:srgbClr val="ff9900"/>
                      </a:solidFill>
                    </a:lnB>
                    <a:solidFill>
                      <a:srgbClr val="eff1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2020-04-12T22:50:01Z</dcterms:created>
  <dc:creator/>
  <dc:description/>
  <dc:language>en-US</dc:language>
  <cp:lastModifiedBy/>
  <dcterms:modified xsi:type="dcterms:W3CDTF">2020-12-16T14:56:37Z</dcterms:modified>
  <cp:revision>1</cp:revision>
  <dc:subject/>
  <dc:title/>
</cp:coreProperties>
</file>