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media/image28.png" ContentType="image/png"/>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1097280" y="2108160"/>
            <a:ext cx="100580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1097280" y="4072320"/>
            <a:ext cx="100580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6251400" y="407232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1097280" y="210816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4498200" y="210816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7899120" y="210816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1097280" y="407232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6"/>
          <p:cNvSpPr>
            <a:spLocks noGrp="1"/>
          </p:cNvSpPr>
          <p:nvPr>
            <p:ph type="body"/>
          </p:nvPr>
        </p:nvSpPr>
        <p:spPr>
          <a:xfrm>
            <a:off x="4498200" y="407232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7"/>
          <p:cNvSpPr>
            <a:spLocks noGrp="1"/>
          </p:cNvSpPr>
          <p:nvPr>
            <p:ph type="body"/>
          </p:nvPr>
        </p:nvSpPr>
        <p:spPr>
          <a:xfrm>
            <a:off x="7899120" y="407232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subTitle"/>
          </p:nvPr>
        </p:nvSpPr>
        <p:spPr>
          <a:xfrm>
            <a:off x="1097280" y="2108160"/>
            <a:ext cx="10058040" cy="3760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1097280" y="2108160"/>
            <a:ext cx="10058040" cy="3760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1097280" y="2108160"/>
            <a:ext cx="10058040" cy="3760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6251400" y="407232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1097280" y="4072320"/>
            <a:ext cx="100580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1097280" y="2108160"/>
            <a:ext cx="100580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1097280" y="4072320"/>
            <a:ext cx="100580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7"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5"/>
          <p:cNvSpPr>
            <a:spLocks noGrp="1"/>
          </p:cNvSpPr>
          <p:nvPr>
            <p:ph type="body"/>
          </p:nvPr>
        </p:nvSpPr>
        <p:spPr>
          <a:xfrm>
            <a:off x="6251400" y="407232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body"/>
          </p:nvPr>
        </p:nvSpPr>
        <p:spPr>
          <a:xfrm>
            <a:off x="1097280" y="210816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3"/>
          <p:cNvSpPr>
            <a:spLocks noGrp="1"/>
          </p:cNvSpPr>
          <p:nvPr>
            <p:ph type="body"/>
          </p:nvPr>
        </p:nvSpPr>
        <p:spPr>
          <a:xfrm>
            <a:off x="4498200" y="210816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4"/>
          <p:cNvSpPr>
            <a:spLocks noGrp="1"/>
          </p:cNvSpPr>
          <p:nvPr>
            <p:ph type="body"/>
          </p:nvPr>
        </p:nvSpPr>
        <p:spPr>
          <a:xfrm>
            <a:off x="7899120" y="210816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5"/>
          <p:cNvSpPr>
            <a:spLocks noGrp="1"/>
          </p:cNvSpPr>
          <p:nvPr>
            <p:ph type="body"/>
          </p:nvPr>
        </p:nvSpPr>
        <p:spPr>
          <a:xfrm>
            <a:off x="1097280" y="407232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6"/>
          <p:cNvSpPr>
            <a:spLocks noGrp="1"/>
          </p:cNvSpPr>
          <p:nvPr>
            <p:ph type="body"/>
          </p:nvPr>
        </p:nvSpPr>
        <p:spPr>
          <a:xfrm>
            <a:off x="4498200" y="407232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7"/>
          <p:cNvSpPr>
            <a:spLocks noGrp="1"/>
          </p:cNvSpPr>
          <p:nvPr>
            <p:ph type="body"/>
          </p:nvPr>
        </p:nvSpPr>
        <p:spPr>
          <a:xfrm>
            <a:off x="7899120" y="4072320"/>
            <a:ext cx="323856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1097280" y="2108160"/>
            <a:ext cx="10058040" cy="3760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6251400" y="2108160"/>
            <a:ext cx="4908240" cy="376056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1097280" y="407232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1097280" y="2108160"/>
            <a:ext cx="4908240" cy="376056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6251400" y="407232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109728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6251400" y="2108160"/>
            <a:ext cx="4908240" cy="17935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1097280" y="4072320"/>
            <a:ext cx="10058040" cy="1793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240" y="6400800"/>
            <a:ext cx="12188520" cy="456840"/>
          </a:xfrm>
          <a:prstGeom prst="rect">
            <a:avLst/>
          </a:prstGeom>
          <a:solidFill>
            <a:srgbClr val="262626"/>
          </a:solidFill>
          <a:ln w="0">
            <a:noFill/>
          </a:ln>
        </p:spPr>
        <p:style>
          <a:lnRef idx="0"/>
          <a:fillRef idx="0"/>
          <a:effectRef idx="0"/>
          <a:fontRef idx="minor"/>
        </p:style>
      </p:sp>
      <p:sp>
        <p:nvSpPr>
          <p:cNvPr id="1" name="CustomShape 2" hidden="1"/>
          <p:cNvSpPr/>
          <p:nvPr/>
        </p:nvSpPr>
        <p:spPr>
          <a:xfrm>
            <a:off x="1193400" y="1897560"/>
            <a:ext cx="9966600" cy="360"/>
          </a:xfrm>
          <a:custGeom>
            <a:avLst/>
            <a:gdLst/>
            <a:ahLst/>
            <a:rect l="l" t="t" r="r" b="b"/>
            <a:pathLst>
              <a:path w="21600" h="21600">
                <a:moveTo>
                  <a:pt x="0" y="0"/>
                </a:moveTo>
                <a:lnTo>
                  <a:pt x="21600" y="21600"/>
                </a:lnTo>
              </a:path>
            </a:pathLst>
          </a:custGeom>
          <a:noFill/>
          <a:ln w="12700">
            <a:solidFill>
              <a:srgbClr val="3f3f3f"/>
            </a:solidFill>
            <a:round/>
          </a:ln>
        </p:spPr>
        <p:style>
          <a:lnRef idx="0"/>
          <a:fillRef idx="0"/>
          <a:effectRef idx="0"/>
          <a:fontRef idx="minor"/>
        </p:style>
      </p:sp>
      <p:sp>
        <p:nvSpPr>
          <p:cNvPr id="2" name="CustomShape 3"/>
          <p:cNvSpPr/>
          <p:nvPr/>
        </p:nvSpPr>
        <p:spPr>
          <a:xfrm>
            <a:off x="3240" y="6400800"/>
            <a:ext cx="12188520" cy="456840"/>
          </a:xfrm>
          <a:prstGeom prst="rect">
            <a:avLst/>
          </a:prstGeom>
          <a:solidFill>
            <a:srgbClr val="262626"/>
          </a:solidFill>
          <a:ln w="0">
            <a:noFill/>
          </a:ln>
        </p:spPr>
        <p:style>
          <a:lnRef idx="0"/>
          <a:fillRef idx="0"/>
          <a:effectRef idx="0"/>
          <a:fontRef idx="minor"/>
        </p:style>
      </p:sp>
      <p:sp>
        <p:nvSpPr>
          <p:cNvPr id="3" name="PlaceHolder 4"/>
          <p:cNvSpPr>
            <a:spLocks noGrp="1"/>
          </p:cNvSpPr>
          <p:nvPr>
            <p:ph type="title"/>
          </p:nvPr>
        </p:nvSpPr>
        <p:spPr>
          <a:xfrm>
            <a:off x="1097280" y="758880"/>
            <a:ext cx="10058040" cy="3565800"/>
          </a:xfrm>
          <a:prstGeom prst="rect">
            <a:avLst/>
          </a:prstGeom>
        </p:spPr>
        <p:txBody>
          <a:bodyPr anchor="b">
            <a:normAutofit/>
          </a:bodyPr>
          <a:p>
            <a:r>
              <a:rPr b="0" lang="en-US" sz="8000" spc="-1" strike="noStrike">
                <a:solidFill>
                  <a:srgbClr val="000000"/>
                </a:solidFill>
                <a:latin typeface="Arial"/>
              </a:rPr>
              <a:t>Click to edit the title text format</a:t>
            </a:r>
            <a:endParaRPr b="0" lang="en-US" sz="8000" spc="-1" strike="noStrike">
              <a:solidFill>
                <a:srgbClr val="000000"/>
              </a:solidFill>
              <a:latin typeface="Arial"/>
            </a:endParaRPr>
          </a:p>
        </p:txBody>
      </p:sp>
      <p:sp>
        <p:nvSpPr>
          <p:cNvPr id="4" name="CustomShape 5"/>
          <p:cNvSpPr/>
          <p:nvPr/>
        </p:nvSpPr>
        <p:spPr>
          <a:xfrm>
            <a:off x="1207800" y="4474800"/>
            <a:ext cx="9875160" cy="360"/>
          </a:xfrm>
          <a:custGeom>
            <a:avLst/>
            <a:gdLst/>
            <a:ahLst/>
            <a:rect l="l" t="t" r="r" b="b"/>
            <a:pathLst>
              <a:path w="21600" h="21600">
                <a:moveTo>
                  <a:pt x="0" y="0"/>
                </a:moveTo>
                <a:lnTo>
                  <a:pt x="21600" y="21600"/>
                </a:lnTo>
              </a:path>
            </a:pathLst>
          </a:custGeom>
          <a:noFill/>
          <a:ln w="12700">
            <a:solidFill>
              <a:srgbClr val="3f3f3f"/>
            </a:solidFill>
            <a:round/>
          </a:ln>
        </p:spPr>
        <p:style>
          <a:lnRef idx="0"/>
          <a:fillRef idx="0"/>
          <a:effectRef idx="0"/>
          <a:fontRef idx="minor"/>
        </p:style>
      </p:sp>
      <p:sp>
        <p:nvSpPr>
          <p:cNvPr id="5" name="PlaceHolder 6"/>
          <p:cNvSpPr>
            <a:spLocks noGrp="1"/>
          </p:cNvSpPr>
          <p:nvPr>
            <p:ph type="dt"/>
          </p:nvPr>
        </p:nvSpPr>
        <p:spPr>
          <a:xfrm>
            <a:off x="8218440" y="6446880"/>
            <a:ext cx="2584440" cy="364680"/>
          </a:xfrm>
          <a:prstGeom prst="rect">
            <a:avLst/>
          </a:prstGeom>
        </p:spPr>
        <p:txBody>
          <a:bodyPr anchor="ctr">
            <a:noAutofit/>
          </a:bodyPr>
          <a:p>
            <a:endParaRPr b="0" lang="en-US" sz="2400" spc="-1" strike="noStrike">
              <a:latin typeface="Times New Roman"/>
            </a:endParaRPr>
          </a:p>
        </p:txBody>
      </p:sp>
      <p:sp>
        <p:nvSpPr>
          <p:cNvPr id="6" name="PlaceHolder 7"/>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sldNum"/>
          </p:nvPr>
        </p:nvSpPr>
        <p:spPr>
          <a:xfrm>
            <a:off x="10993680" y="6446880"/>
            <a:ext cx="779760" cy="364680"/>
          </a:xfrm>
          <a:prstGeom prst="rect">
            <a:avLst/>
          </a:prstGeom>
        </p:spPr>
        <p:txBody>
          <a:bodyPr anchor="ctr">
            <a:noAutofit/>
          </a:bodyPr>
          <a:p>
            <a:pPr>
              <a:lnSpc>
                <a:spcPct val="100000"/>
              </a:lnSpc>
              <a:tabLst>
                <a:tab algn="l" pos="0"/>
              </a:tabLst>
            </a:pPr>
            <a:fld id="{8877E088-E2CF-45C3-9213-F8FDAB938CF2}" type="slidenum">
              <a:rPr b="0" lang="en-US" sz="800" spc="-1" strike="noStrike">
                <a:solidFill>
                  <a:srgbClr val="ffffff"/>
                </a:solidFill>
                <a:latin typeface="Libre Franklin"/>
                <a:ea typeface="Libre Franklin"/>
              </a:rPr>
              <a:t>&lt;number&gt;</a:t>
            </a:fld>
            <a:endParaRPr b="0" lang="en-US" sz="8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3240" y="6400800"/>
            <a:ext cx="12188520" cy="456840"/>
          </a:xfrm>
          <a:prstGeom prst="rect">
            <a:avLst/>
          </a:prstGeom>
          <a:solidFill>
            <a:srgbClr val="262626"/>
          </a:solidFill>
          <a:ln w="0">
            <a:noFill/>
          </a:ln>
        </p:spPr>
        <p:style>
          <a:lnRef idx="0"/>
          <a:fillRef idx="0"/>
          <a:effectRef idx="0"/>
          <a:fontRef idx="minor"/>
        </p:style>
      </p:sp>
      <p:sp>
        <p:nvSpPr>
          <p:cNvPr id="46" name="CustomShape 2"/>
          <p:cNvSpPr/>
          <p:nvPr/>
        </p:nvSpPr>
        <p:spPr>
          <a:xfrm>
            <a:off x="1193400" y="1897560"/>
            <a:ext cx="9966600" cy="360"/>
          </a:xfrm>
          <a:custGeom>
            <a:avLst/>
            <a:gdLst/>
            <a:ahLst/>
            <a:rect l="l" t="t" r="r" b="b"/>
            <a:pathLst>
              <a:path w="21600" h="21600">
                <a:moveTo>
                  <a:pt x="0" y="0"/>
                </a:moveTo>
                <a:lnTo>
                  <a:pt x="21600" y="21600"/>
                </a:lnTo>
              </a:path>
            </a:pathLst>
          </a:custGeom>
          <a:noFill/>
          <a:ln w="12700">
            <a:solidFill>
              <a:srgbClr val="3f3f3f"/>
            </a:solidFill>
            <a:round/>
          </a:ln>
        </p:spPr>
        <p:style>
          <a:lnRef idx="0"/>
          <a:fillRef idx="0"/>
          <a:effectRef idx="0"/>
          <a:fontRef idx="minor"/>
        </p:style>
      </p:sp>
      <p:sp>
        <p:nvSpPr>
          <p:cNvPr id="47" name="PlaceHolder 3"/>
          <p:cNvSpPr>
            <a:spLocks noGrp="1"/>
          </p:cNvSpPr>
          <p:nvPr>
            <p:ph type="title"/>
          </p:nvPr>
        </p:nvSpPr>
        <p:spPr>
          <a:xfrm>
            <a:off x="1097280" y="286560"/>
            <a:ext cx="10058040" cy="1450440"/>
          </a:xfrm>
          <a:prstGeom prst="rect">
            <a:avLst/>
          </a:prstGeom>
        </p:spPr>
        <p:txBody>
          <a:bodyPr anchor="b">
            <a:normAutofit/>
          </a:bodyPr>
          <a:p>
            <a:r>
              <a:rPr b="0" lang="en-US" sz="4700" spc="-1" strike="noStrike">
                <a:solidFill>
                  <a:srgbClr val="000000"/>
                </a:solidFill>
                <a:latin typeface="Arial"/>
              </a:rPr>
              <a:t>Click to edit the title text format</a:t>
            </a:r>
            <a:endParaRPr b="0" lang="en-US" sz="4700" spc="-1" strike="noStrike">
              <a:solidFill>
                <a:srgbClr val="000000"/>
              </a:solidFill>
              <a:latin typeface="Arial"/>
            </a:endParaRPr>
          </a:p>
        </p:txBody>
      </p:sp>
      <p:sp>
        <p:nvSpPr>
          <p:cNvPr id="48" name="PlaceHolder 4"/>
          <p:cNvSpPr>
            <a:spLocks noGrp="1"/>
          </p:cNvSpPr>
          <p:nvPr>
            <p:ph type="body"/>
          </p:nvPr>
        </p:nvSpPr>
        <p:spPr>
          <a:xfrm>
            <a:off x="1097280" y="2108160"/>
            <a:ext cx="10058040" cy="3760560"/>
          </a:xfrm>
          <a:prstGeom prst="rect">
            <a:avLst/>
          </a:prstGeom>
        </p:spPr>
        <p:txBody>
          <a:bodyPr lIns="0" rIns="0">
            <a:normAutofit/>
          </a:bodyPr>
          <a:p>
            <a:pPr marL="432000" indent="-324000">
              <a:spcBef>
                <a:spcPts val="1417"/>
              </a:spcBef>
              <a:buClr>
                <a:srgbClr val="000000"/>
              </a:buClr>
              <a:buSzPct val="45000"/>
              <a:buFont typeface="Wingdings" charset="2"/>
              <a:buChar char=""/>
            </a:pPr>
            <a:r>
              <a:rPr b="0" lang="en-US" sz="1900" spc="-1" strike="noStrike">
                <a:solidFill>
                  <a:srgbClr val="000000"/>
                </a:solidFill>
                <a:latin typeface="Arial"/>
              </a:rPr>
              <a:t>Click to edit the outline text format</a:t>
            </a:r>
            <a:endParaRPr b="0" lang="en-US" sz="19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900" spc="-1" strike="noStrike">
                <a:solidFill>
                  <a:srgbClr val="000000"/>
                </a:solidFill>
                <a:latin typeface="Arial"/>
              </a:rPr>
              <a:t>Second Outline Level</a:t>
            </a:r>
            <a:endParaRPr b="0" lang="en-US" sz="19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Arial"/>
              </a:rPr>
              <a:t>Third Outline Level</a:t>
            </a:r>
            <a:endParaRPr b="0" lang="en-US" sz="19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900" spc="-1" strike="noStrike">
                <a:solidFill>
                  <a:srgbClr val="000000"/>
                </a:solidFill>
                <a:latin typeface="Arial"/>
              </a:rPr>
              <a:t>Fourth Outline Level</a:t>
            </a:r>
            <a:endParaRPr b="0" lang="en-US" sz="19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900" spc="-1" strike="noStrike">
                <a:solidFill>
                  <a:srgbClr val="000000"/>
                </a:solidFill>
                <a:latin typeface="Arial"/>
              </a:rPr>
              <a:t>Fifth Outline Level</a:t>
            </a:r>
            <a:endParaRPr b="0" lang="en-US" sz="19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900" spc="-1" strike="noStrike">
                <a:solidFill>
                  <a:srgbClr val="000000"/>
                </a:solidFill>
                <a:latin typeface="Arial"/>
              </a:rPr>
              <a:t>Sixth Outline Level</a:t>
            </a:r>
            <a:endParaRPr b="0" lang="en-US" sz="19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900" spc="-1" strike="noStrike">
                <a:solidFill>
                  <a:srgbClr val="000000"/>
                </a:solidFill>
                <a:latin typeface="Arial"/>
              </a:rPr>
              <a:t>Seventh Outline Level</a:t>
            </a:r>
            <a:endParaRPr b="0" lang="en-US" sz="1900" spc="-1" strike="noStrike">
              <a:solidFill>
                <a:srgbClr val="000000"/>
              </a:solidFill>
              <a:latin typeface="Arial"/>
            </a:endParaRPr>
          </a:p>
        </p:txBody>
      </p:sp>
      <p:sp>
        <p:nvSpPr>
          <p:cNvPr id="49" name="PlaceHolder 5"/>
          <p:cNvSpPr>
            <a:spLocks noGrp="1"/>
          </p:cNvSpPr>
          <p:nvPr>
            <p:ph type="dt"/>
          </p:nvPr>
        </p:nvSpPr>
        <p:spPr>
          <a:xfrm>
            <a:off x="8218440" y="6446880"/>
            <a:ext cx="2584440" cy="364680"/>
          </a:xfrm>
          <a:prstGeom prst="rect">
            <a:avLst/>
          </a:prstGeom>
        </p:spPr>
        <p:txBody>
          <a:bodyPr anchor="ctr">
            <a:noAutofit/>
          </a:bodyPr>
          <a:p>
            <a:endParaRPr b="0" lang="en-US" sz="2400" spc="-1" strike="noStrike">
              <a:latin typeface="Times New Roman"/>
            </a:endParaRPr>
          </a:p>
        </p:txBody>
      </p:sp>
      <p:sp>
        <p:nvSpPr>
          <p:cNvPr id="50" name="PlaceHolder 6"/>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51" name="PlaceHolder 7"/>
          <p:cNvSpPr>
            <a:spLocks noGrp="1"/>
          </p:cNvSpPr>
          <p:nvPr>
            <p:ph type="sldNum"/>
          </p:nvPr>
        </p:nvSpPr>
        <p:spPr>
          <a:xfrm>
            <a:off x="10993680" y="6446880"/>
            <a:ext cx="779760" cy="364680"/>
          </a:xfrm>
          <a:prstGeom prst="rect">
            <a:avLst/>
          </a:prstGeom>
        </p:spPr>
        <p:txBody>
          <a:bodyPr anchor="ctr">
            <a:noAutofit/>
          </a:bodyPr>
          <a:p>
            <a:pPr>
              <a:lnSpc>
                <a:spcPct val="100000"/>
              </a:lnSpc>
              <a:tabLst>
                <a:tab algn="l" pos="0"/>
              </a:tabLst>
            </a:pPr>
            <a:fld id="{C331CC60-51AC-4961-BD58-6BAB908BD7CA}" type="slidenum">
              <a:rPr b="0" lang="en-US" sz="800" spc="-1" strike="noStrike">
                <a:solidFill>
                  <a:srgbClr val="ffffff"/>
                </a:solidFill>
                <a:latin typeface="Libre Franklin"/>
                <a:ea typeface="Libre Franklin"/>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typescriptlang.org/docs/handbook/modules.html#export"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typescriptlang.org/docs/handbook/modules.html#export-statements" TargetMode="External"/><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www.typescriptlang.org/docs/handbook/modules.html#import" TargetMode="Externa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angular.io/tutorial/toh-pt1#two-way-binding" TargetMode="External"/><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angular.io/guide/template-syntax#property-binding" TargetMode="External"/><Relationship Id="rId2" Type="http://schemas.openxmlformats.org/officeDocument/2006/relationships/hyperlink" Target="https://angular.io/tutorial/toh-pt3#update-the-heroescomponent-template" TargetMode="Externa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angular.io/guide/template-syntax#class-binding" TargetMode="External"/><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angular.io/tutorial/toh-pt2#add-a-click-event-binding" TargetMode="External"/><Relationship Id="rId2" Type="http://schemas.openxmlformats.org/officeDocument/2006/relationships/hyperlink" Target="https://angular.io/guide/template-syntax#event-binding" TargetMode="External"/><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angular.io/guide/template-syntax#inputs-outputs" TargetMode="External"/><Relationship Id="rId2" Type="http://schemas.openxmlformats.org/officeDocument/2006/relationships/hyperlink" Target="https://docs.angularjs.org/guide/decorators" TargetMode="External"/><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angular.io/api/common/NgIf" TargetMode="External"/><Relationship Id="rId2" Type="http://schemas.openxmlformats.org/officeDocument/2006/relationships/hyperlink" Target="https://angular.io/api/common/NgForOf" TargetMode="External"/><Relationship Id="rId3" Type="http://schemas.openxmlformats.org/officeDocument/2006/relationships/hyperlink" Target="https://angular.io/guide/template-syntax#ngSwitch" TargetMode="External"/><Relationship Id="rId4" Type="http://schemas.openxmlformats.org/officeDocument/2006/relationships/hyperlink" Target="https://angular.io/guide/structural-directives" TargetMode="External"/><Relationship Id="rId5" Type="http://schemas.openxmlformats.org/officeDocument/2006/relationships/image" Target="../media/image22.png"/><Relationship Id="rId6"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angular.io/start/start-forms#forms-in-angular" TargetMode="External"/><Relationship Id="rId2" Type="http://schemas.openxmlformats.org/officeDocument/2006/relationships/hyperlink" Target="https://angular.io/api/forms/FormBuilder" TargetMode="External"/><Relationship Id="rId3" Type="http://schemas.openxmlformats.org/officeDocument/2006/relationships/hyperlink" Target="https://angular.io/guide/forms-overview" TargetMode="External"/><Relationship Id="rId4" Type="http://schemas.openxmlformats.org/officeDocument/2006/relationships/image" Target="../media/image23.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angular.io/docs" TargetMode="External"/><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hyperlink" Target="https://angular.io/start/start-forms#forms-in-angular" TargetMode="External"/><Relationship Id="rId2" Type="http://schemas.openxmlformats.org/officeDocument/2006/relationships/hyperlink" Target="https://angular.io/api/forms/FormBuilder" TargetMode="External"/><Relationship Id="rId3" Type="http://schemas.openxmlformats.org/officeDocument/2006/relationships/hyperlink" Target="https://angular.io/guide/forms-overview" TargetMode="External"/><Relationship Id="rId4" Type="http://schemas.openxmlformats.org/officeDocument/2006/relationships/hyperlink" Target="https://angular.io/guide/glossary#observable" TargetMode="External"/><Relationship Id="rId5" Type="http://schemas.openxmlformats.org/officeDocument/2006/relationships/image" Target="../media/image24.png"/><Relationship Id="rId6"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hyperlink" Target="https://angular.io/guide/reactive-forms#adding-a-basic-form-control" TargetMode="External"/><Relationship Id="rId2" Type="http://schemas.openxmlformats.org/officeDocument/2006/relationships/hyperlink" Target="https://angular.io/api/forms/ReactiveFormsModule" TargetMode="External"/><Relationship Id="rId3" Type="http://schemas.openxmlformats.org/officeDocument/2006/relationships/hyperlink" Target="https://angular.io/api/forms/FormControl" TargetMode="External"/><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angular.io/start/start-forms#forms-in-angular" TargetMode="External"/><Relationship Id="rId2" Type="http://schemas.openxmlformats.org/officeDocument/2006/relationships/hyperlink" Target="https://angular.io/api/forms/FormBuilder" TargetMode="External"/><Relationship Id="rId3" Type="http://schemas.openxmlformats.org/officeDocument/2006/relationships/hyperlink" Target="https://angular.io/guide/forms-overview" TargetMode="External"/><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s://angular.io/guide/forms#introduction-to-template-driven-forms" TargetMode="Externa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angular.io/start/start-routing" TargetMode="External"/><Relationship Id="rId2" Type="http://schemas.openxmlformats.org/officeDocument/2006/relationships/hyperlink" Target="https://angular.io/guide/router" TargetMode="External"/><Relationship Id="rId3" Type="http://schemas.openxmlformats.org/officeDocument/2006/relationships/hyperlink" Target="https://angular.io/start/start-data#services" TargetMode="External"/><Relationship Id="rId4" Type="http://schemas.openxmlformats.org/officeDocument/2006/relationships/image" Target="../media/image39.png"/><Relationship Id="rId5"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angular.io/start/start-routing" TargetMode="External"/><Relationship Id="rId2" Type="http://schemas.openxmlformats.org/officeDocument/2006/relationships/hyperlink" Target="https://angular.io/guide/router" TargetMode="External"/><Relationship Id="rId3" Type="http://schemas.openxmlformats.org/officeDocument/2006/relationships/image" Target="../media/image40.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angular.io/tutorial/toh-pt5#add-the-approutingmodule" TargetMode="External"/><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s://angular.io/guide/glossary#dependency-injection-di" TargetMode="External"/><Relationship Id="rId2" Type="http://schemas.openxmlformats.org/officeDocument/2006/relationships/hyperlink" Target="https://angular.io/guide/dependency-injection" TargetMode="External"/><Relationship Id="rId3" Type="http://schemas.openxmlformats.org/officeDocument/2006/relationships/image" Target="../media/image41.pn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angular.io/tutorial/toh-pt4#provide-the-heroservice" TargetMode="External"/><Relationship Id="rId2" Type="http://schemas.openxmlformats.org/officeDocument/2006/relationships/hyperlink" Target="https://angular.io/guide/dependency-injection" TargetMode="External"/><Relationship Id="rId3" Type="http://schemas.openxmlformats.org/officeDocument/2006/relationships/image" Target="../media/image42.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s://angular.io/tutorial/toh-pt4" TargetMode="External"/><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angular.io/guide/setup-local" TargetMode="External"/><Relationship Id="rId2" Type="http://schemas.openxmlformats.org/officeDocument/2006/relationships/hyperlink" Target="https://code.visualstudio.com/docs/typescript/typescript-compiling" TargetMode="External"/><Relationship Id="rId3" Type="http://schemas.openxmlformats.org/officeDocument/2006/relationships/hyperlink" Target="https://code.visualstudio.com/docs/typescript/typescript-compiling" TargetMode="External"/><Relationship Id="rId4" Type="http://schemas.openxmlformats.org/officeDocument/2006/relationships/hyperlink" Target="https://angular.io/tutorial/toh-pt0#create-a-new-workspace-and-an-initial-application" TargetMode="External"/><Relationship Id="rId5" Type="http://schemas.openxmlformats.org/officeDocument/2006/relationships/hyperlink" Target="https://angular.io/guide/setup-local" TargetMode="External"/><Relationship Id="rId6" Type="http://schemas.openxmlformats.org/officeDocument/2006/relationships/hyperlink" Target="https://nodejs.org/" TargetMode="External"/><Relationship Id="rId7" Type="http://schemas.openxmlformats.org/officeDocument/2006/relationships/hyperlink" Target="https://angular.io/guide/cheatsheet" TargetMode="External"/><Relationship Id="rId8"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angular.io/tutorial/toh-pt0#set-up-your-environment" TargetMode="External"/><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angular.io/tutorial/toh-pt0#set-up-your-environment" TargetMode="External"/><Relationship Id="rId2" Type="http://schemas.openxmlformats.org/officeDocument/2006/relationships/hyperlink" Target="https://angular.io/guide/component-interaction" TargetMode="Externa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angular.io/tutorial/toh-pt1#create-the-heroes-component" TargetMode="External"/><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angular.io/tutorial/toh-pt1#show-the-heroescomponent-view"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angular.io/tutorial/toh-pt1#create-a-hero-interface" TargetMode="Externa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typescriptlang.org/docs/handbook/modules.html" TargetMode="External"/><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0"/>
            <a:ext cx="12191760" cy="6857640"/>
          </a:xfrm>
          <a:prstGeom prst="rect">
            <a:avLst/>
          </a:prstGeom>
          <a:solidFill>
            <a:schemeClr val="lt1"/>
          </a:solidFill>
          <a:ln w="0">
            <a:noFill/>
          </a:ln>
        </p:spPr>
        <p:style>
          <a:lnRef idx="0"/>
          <a:fillRef idx="0"/>
          <a:effectRef idx="0"/>
          <a:fontRef idx="minor"/>
        </p:style>
      </p:sp>
      <p:sp>
        <p:nvSpPr>
          <p:cNvPr id="89" name="TextShape 2"/>
          <p:cNvSpPr txBox="1"/>
          <p:nvPr/>
        </p:nvSpPr>
        <p:spPr>
          <a:xfrm>
            <a:off x="5289840" y="639000"/>
            <a:ext cx="6252840" cy="3685680"/>
          </a:xfrm>
          <a:prstGeom prst="rect">
            <a:avLst/>
          </a:prstGeom>
          <a:noFill/>
          <a:ln w="0">
            <a:noFill/>
          </a:ln>
        </p:spPr>
        <p:txBody>
          <a:bodyPr anchor="b">
            <a:normAutofit/>
          </a:bodyPr>
          <a:p>
            <a:pPr>
              <a:lnSpc>
                <a:spcPct val="90000"/>
              </a:lnSpc>
              <a:tabLst>
                <a:tab algn="l" pos="0"/>
              </a:tabLst>
            </a:pPr>
            <a:r>
              <a:rPr b="0" lang="en-US" sz="6600" spc="-1" strike="noStrike">
                <a:solidFill>
                  <a:srgbClr val="262626"/>
                </a:solidFill>
                <a:latin typeface="Bookman Old Style"/>
                <a:ea typeface="Bookman Old Style"/>
              </a:rPr>
              <a:t>Angular Fundamentals</a:t>
            </a:r>
            <a:endParaRPr b="0" lang="en-US" sz="6600" spc="-1" strike="noStrike">
              <a:solidFill>
                <a:srgbClr val="000000"/>
              </a:solidFill>
              <a:latin typeface="Arial"/>
            </a:endParaRPr>
          </a:p>
        </p:txBody>
      </p:sp>
      <p:sp>
        <p:nvSpPr>
          <p:cNvPr id="90" name="TextShape 3"/>
          <p:cNvSpPr txBox="1"/>
          <p:nvPr/>
        </p:nvSpPr>
        <p:spPr>
          <a:xfrm>
            <a:off x="5289840" y="4672800"/>
            <a:ext cx="6269040" cy="1020960"/>
          </a:xfrm>
          <a:prstGeom prst="rect">
            <a:avLst/>
          </a:prstGeom>
          <a:noFill/>
          <a:ln w="0">
            <a:noFill/>
          </a:ln>
        </p:spPr>
        <p:txBody>
          <a:bodyPr>
            <a:normAutofit/>
          </a:bodyPr>
          <a:p>
            <a:pPr>
              <a:lnSpc>
                <a:spcPct val="110000"/>
              </a:lnSpc>
              <a:tabLst>
                <a:tab algn="l" pos="0"/>
              </a:tabLst>
            </a:pPr>
            <a:r>
              <a:rPr b="0" lang="en-US" sz="3200" spc="-1" strike="noStrike">
                <a:solidFill>
                  <a:srgbClr val="262626"/>
                </a:solidFill>
                <a:latin typeface="Bookman Old Style"/>
                <a:ea typeface="Bookman Old Style"/>
              </a:rPr>
              <a:t>.NET CORE</a:t>
            </a:r>
            <a:endParaRPr b="0" lang="en-US" sz="3200" spc="-1" strike="noStrike">
              <a:latin typeface="Arial"/>
            </a:endParaRPr>
          </a:p>
        </p:txBody>
      </p:sp>
      <p:pic>
        <p:nvPicPr>
          <p:cNvPr id="91" name="Google Shape;97;p1" descr="A picture containing building, sitting, bench, side&#10;&#10;Description automatically generated"/>
          <p:cNvPicPr/>
          <p:nvPr/>
        </p:nvPicPr>
        <p:blipFill>
          <a:blip r:embed="rId1"/>
          <a:stretch/>
        </p:blipFill>
        <p:spPr>
          <a:xfrm>
            <a:off x="0" y="0"/>
            <a:ext cx="4635000" cy="6857640"/>
          </a:xfrm>
          <a:prstGeom prst="rect">
            <a:avLst/>
          </a:prstGeom>
          <a:ln w="0">
            <a:noFill/>
          </a:ln>
        </p:spPr>
      </p:pic>
      <p:sp>
        <p:nvSpPr>
          <p:cNvPr id="92" name="CustomShape 4"/>
          <p:cNvSpPr/>
          <p:nvPr/>
        </p:nvSpPr>
        <p:spPr>
          <a:xfrm>
            <a:off x="5427720" y="4498920"/>
            <a:ext cx="5635800" cy="360"/>
          </a:xfrm>
          <a:custGeom>
            <a:avLst/>
            <a:gdLst/>
            <a:ahLst/>
            <a:rect l="l" t="t" r="r" b="b"/>
            <a:pathLst>
              <a:path w="21600" h="21600">
                <a:moveTo>
                  <a:pt x="0" y="0"/>
                </a:moveTo>
                <a:lnTo>
                  <a:pt x="21600" y="21600"/>
                </a:lnTo>
              </a:path>
            </a:pathLst>
          </a:custGeom>
          <a:noFill/>
          <a:ln w="12700">
            <a:solidFill>
              <a:srgbClr val="3f3f3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230" spc="-1" strike="noStrike">
                <a:solidFill>
                  <a:srgbClr val="3f3f3f"/>
                </a:solidFill>
                <a:latin typeface="Bookman Old Style"/>
                <a:ea typeface="Bookman Old Style"/>
              </a:rPr>
              <a:t>TypeScript - Exporting a Declaration</a:t>
            </a:r>
            <a:br/>
            <a:r>
              <a:rPr b="0" lang="en-US" sz="1260" spc="-1" strike="noStrike" u="sng">
                <a:solidFill>
                  <a:srgbClr val="00b0f0"/>
                </a:solidFill>
                <a:uFillTx/>
                <a:latin typeface="Bookman Old Style"/>
                <a:ea typeface="Bookman Old Style"/>
                <a:hlinkClick r:id="rId1"/>
              </a:rPr>
              <a:t>https://www.typescriptlang.org/docs/handbook/modules.html#export</a:t>
            </a:r>
            <a:endParaRPr b="0" lang="en-US" sz="1260" spc="-1" strike="noStrike">
              <a:solidFill>
                <a:srgbClr val="000000"/>
              </a:solidFill>
              <a:latin typeface="Arial"/>
            </a:endParaRPr>
          </a:p>
        </p:txBody>
      </p:sp>
      <p:sp>
        <p:nvSpPr>
          <p:cNvPr id="125" name="TextShape 2"/>
          <p:cNvSpPr txBox="1"/>
          <p:nvPr/>
        </p:nvSpPr>
        <p:spPr>
          <a:xfrm>
            <a:off x="809640" y="1914480"/>
            <a:ext cx="4723920" cy="4476240"/>
          </a:xfrm>
          <a:prstGeom prst="rect">
            <a:avLst/>
          </a:prstGeom>
          <a:noFill/>
          <a:ln w="0">
            <a:noFill/>
          </a:ln>
        </p:spPr>
        <p:txBody>
          <a:bodyPr lIns="0" rIns="0" anchor="ctr">
            <a:normAutofit fontScale="94000"/>
          </a:bodyPr>
          <a:p>
            <a:pPr marL="91440" indent="-127800">
              <a:lnSpc>
                <a:spcPct val="110000"/>
              </a:lnSpc>
              <a:buClr>
                <a:srgbClr val="9ba8b7"/>
              </a:buClr>
              <a:buFont typeface="Calibri"/>
              <a:buChar char=" "/>
            </a:pPr>
            <a:r>
              <a:rPr b="0" lang="en-US" sz="2020" spc="-1" strike="noStrike">
                <a:solidFill>
                  <a:srgbClr val="3f3f3f"/>
                </a:solidFill>
                <a:latin typeface="Libre Franklin"/>
                <a:ea typeface="Libre Franklin"/>
              </a:rPr>
              <a:t>Any declaration (such as a variable, function, class, type alias, or interface) can be </a:t>
            </a:r>
            <a:r>
              <a:rPr b="1" i="1" lang="en-US" sz="2020" spc="-1" strike="noStrike">
                <a:solidFill>
                  <a:srgbClr val="3f3f3f"/>
                </a:solidFill>
                <a:latin typeface="Libre Franklin"/>
                <a:ea typeface="Libre Franklin"/>
              </a:rPr>
              <a:t>exported</a:t>
            </a:r>
            <a:r>
              <a:rPr b="0" lang="en-US" sz="2020" spc="-1" strike="noStrike">
                <a:solidFill>
                  <a:srgbClr val="3f3f3f"/>
                </a:solidFill>
                <a:latin typeface="Libre Franklin"/>
                <a:ea typeface="Libre Franklin"/>
              </a:rPr>
              <a:t> by adding the </a:t>
            </a:r>
            <a:r>
              <a:rPr b="1" i="1" lang="en-US" sz="2020" spc="-1" strike="noStrike">
                <a:solidFill>
                  <a:srgbClr val="3f3f3f"/>
                </a:solidFill>
                <a:latin typeface="Libre Franklin"/>
                <a:ea typeface="Libre Franklin"/>
              </a:rPr>
              <a:t>export</a:t>
            </a:r>
            <a:r>
              <a:rPr b="0" lang="en-US" sz="2020" spc="-1" strike="noStrike">
                <a:solidFill>
                  <a:srgbClr val="3f3f3f"/>
                </a:solidFill>
                <a:latin typeface="Libre Franklin"/>
                <a:ea typeface="Libre Franklin"/>
              </a:rPr>
              <a:t> keyword.</a:t>
            </a:r>
            <a:endParaRPr b="0" lang="en-US" sz="2020" spc="-1" strike="noStrike">
              <a:solidFill>
                <a:srgbClr val="000000"/>
              </a:solidFill>
              <a:latin typeface="Arial"/>
            </a:endParaRPr>
          </a:p>
          <a:p>
            <a:pPr marL="91440" indent="-127800">
              <a:lnSpc>
                <a:spcPct val="110000"/>
              </a:lnSpc>
              <a:spcBef>
                <a:spcPts val="1400"/>
              </a:spcBef>
              <a:buClr>
                <a:srgbClr val="9ba8b7"/>
              </a:buClr>
              <a:buFont typeface="Calibri"/>
              <a:buChar char=" "/>
            </a:pPr>
            <a:r>
              <a:rPr b="0" lang="en-US" sz="2020" spc="-1" strike="noStrike">
                <a:solidFill>
                  <a:srgbClr val="3f3f3f"/>
                </a:solidFill>
                <a:latin typeface="Libre Franklin"/>
                <a:ea typeface="Libre Franklin"/>
              </a:rPr>
              <a:t>First, use the </a:t>
            </a:r>
            <a:r>
              <a:rPr b="1" i="1" lang="en-US" sz="2020" spc="-1" strike="noStrike">
                <a:solidFill>
                  <a:srgbClr val="3f3f3f"/>
                </a:solidFill>
                <a:latin typeface="Libre Franklin"/>
                <a:ea typeface="Libre Franklin"/>
              </a:rPr>
              <a:t>export</a:t>
            </a:r>
            <a:r>
              <a:rPr b="0" lang="en-US" sz="2020" spc="-1" strike="noStrike">
                <a:solidFill>
                  <a:srgbClr val="3f3f3f"/>
                </a:solidFill>
                <a:latin typeface="Libre Franklin"/>
                <a:ea typeface="Libre Franklin"/>
              </a:rPr>
              <a:t> keyword to make a class, function, or variable available to other </a:t>
            </a:r>
            <a:r>
              <a:rPr b="1" i="1" lang="en-US" sz="2020" spc="-1" strike="noStrike">
                <a:solidFill>
                  <a:srgbClr val="3f3f3f"/>
                </a:solidFill>
                <a:latin typeface="Libre Franklin"/>
                <a:ea typeface="Libre Franklin"/>
              </a:rPr>
              <a:t>modules</a:t>
            </a:r>
            <a:r>
              <a:rPr b="0" lang="en-US" sz="2020" spc="-1" strike="noStrike">
                <a:solidFill>
                  <a:srgbClr val="3f3f3f"/>
                </a:solidFill>
                <a:latin typeface="Libre Franklin"/>
                <a:ea typeface="Libre Franklin"/>
              </a:rPr>
              <a:t> from within the </a:t>
            </a:r>
            <a:r>
              <a:rPr b="1" i="1" lang="en-US" sz="2020" spc="-1" strike="noStrike">
                <a:solidFill>
                  <a:srgbClr val="3f3f3f"/>
                </a:solidFill>
                <a:latin typeface="Libre Franklin"/>
                <a:ea typeface="Libre Franklin"/>
              </a:rPr>
              <a:t>module</a:t>
            </a:r>
            <a:r>
              <a:rPr b="0" lang="en-US" sz="2020" spc="-1" strike="noStrike">
                <a:solidFill>
                  <a:srgbClr val="3f3f3f"/>
                </a:solidFill>
                <a:latin typeface="Libre Franklin"/>
                <a:ea typeface="Libre Franklin"/>
              </a:rPr>
              <a:t> (</a:t>
            </a:r>
            <a:r>
              <a:rPr b="1" i="1" lang="en-US" sz="2020" spc="-1" strike="noStrike">
                <a:solidFill>
                  <a:srgbClr val="3f3f3f"/>
                </a:solidFill>
                <a:latin typeface="Libre Franklin"/>
                <a:ea typeface="Libre Franklin"/>
              </a:rPr>
              <a:t>component</a:t>
            </a:r>
            <a:r>
              <a:rPr b="0" lang="en-US" sz="2020" spc="-1" strike="noStrike">
                <a:solidFill>
                  <a:srgbClr val="3f3f3f"/>
                </a:solidFill>
                <a:latin typeface="Libre Franklin"/>
                <a:ea typeface="Libre Franklin"/>
              </a:rPr>
              <a:t>).</a:t>
            </a:r>
            <a:endParaRPr b="0" lang="en-US" sz="2020" spc="-1" strike="noStrike">
              <a:solidFill>
                <a:srgbClr val="000000"/>
              </a:solidFill>
              <a:latin typeface="Arial"/>
            </a:endParaRPr>
          </a:p>
          <a:p>
            <a:pPr marL="91440" indent="-127800">
              <a:lnSpc>
                <a:spcPct val="110000"/>
              </a:lnSpc>
              <a:spcBef>
                <a:spcPts val="1400"/>
              </a:spcBef>
              <a:buClr>
                <a:srgbClr val="9ba8b7"/>
              </a:buClr>
              <a:buFont typeface="Calibri"/>
              <a:buChar char=" "/>
            </a:pPr>
            <a:r>
              <a:rPr b="0" lang="en-US" sz="2020" spc="-1" strike="noStrike">
                <a:solidFill>
                  <a:srgbClr val="3f3f3f"/>
                </a:solidFill>
                <a:latin typeface="Libre Franklin"/>
                <a:ea typeface="Libre Franklin"/>
              </a:rPr>
              <a:t>Second, </a:t>
            </a:r>
            <a:r>
              <a:rPr b="1" i="1" lang="en-US" sz="2020" spc="-1" strike="noStrike">
                <a:solidFill>
                  <a:srgbClr val="3f3f3f"/>
                </a:solidFill>
                <a:latin typeface="Libre Franklin"/>
                <a:ea typeface="Libre Franklin"/>
              </a:rPr>
              <a:t>import</a:t>
            </a:r>
            <a:r>
              <a:rPr b="0" lang="en-US" sz="2020" spc="-1" strike="noStrike">
                <a:solidFill>
                  <a:srgbClr val="3f3f3f"/>
                </a:solidFill>
                <a:latin typeface="Libre Franklin"/>
                <a:ea typeface="Libre Franklin"/>
              </a:rPr>
              <a:t> the class, function, or variable into the </a:t>
            </a:r>
            <a:r>
              <a:rPr b="1" i="1" lang="en-US" sz="2020" spc="-1" strike="noStrike">
                <a:solidFill>
                  <a:srgbClr val="3f3f3f"/>
                </a:solidFill>
                <a:latin typeface="Libre Franklin"/>
                <a:ea typeface="Libre Franklin"/>
              </a:rPr>
              <a:t>module</a:t>
            </a:r>
            <a:r>
              <a:rPr b="0" lang="en-US" sz="2020" spc="-1" strike="noStrike">
                <a:solidFill>
                  <a:srgbClr val="3f3f3f"/>
                </a:solidFill>
                <a:latin typeface="Libre Franklin"/>
                <a:ea typeface="Libre Franklin"/>
              </a:rPr>
              <a:t> (</a:t>
            </a:r>
            <a:r>
              <a:rPr b="1" i="1" lang="en-US" sz="2020" spc="-1" strike="noStrike">
                <a:solidFill>
                  <a:srgbClr val="3f3f3f"/>
                </a:solidFill>
                <a:latin typeface="Libre Franklin"/>
                <a:ea typeface="Libre Franklin"/>
              </a:rPr>
              <a:t>component</a:t>
            </a:r>
            <a:r>
              <a:rPr b="0" lang="en-US" sz="2020" spc="-1" strike="noStrike">
                <a:solidFill>
                  <a:srgbClr val="3f3f3f"/>
                </a:solidFill>
                <a:latin typeface="Libre Franklin"/>
                <a:ea typeface="Libre Franklin"/>
              </a:rPr>
              <a:t>) where you want to implement it.</a:t>
            </a:r>
            <a:endParaRPr b="0" lang="en-US" sz="2020" spc="-1" strike="noStrike">
              <a:solidFill>
                <a:srgbClr val="000000"/>
              </a:solidFill>
              <a:latin typeface="Arial"/>
            </a:endParaRPr>
          </a:p>
        </p:txBody>
      </p:sp>
      <p:pic>
        <p:nvPicPr>
          <p:cNvPr id="126" name="Google Shape;168;p10" descr=""/>
          <p:cNvPicPr/>
          <p:nvPr/>
        </p:nvPicPr>
        <p:blipFill>
          <a:blip r:embed="rId2"/>
          <a:stretch/>
        </p:blipFill>
        <p:spPr>
          <a:xfrm>
            <a:off x="5768640" y="2217240"/>
            <a:ext cx="5830200" cy="1273320"/>
          </a:xfrm>
          <a:prstGeom prst="rect">
            <a:avLst/>
          </a:prstGeom>
          <a:ln w="19050">
            <a:solidFill>
              <a:srgbClr val="ff9900"/>
            </a:solidFill>
            <a:round/>
          </a:ln>
        </p:spPr>
      </p:pic>
      <p:pic>
        <p:nvPicPr>
          <p:cNvPr id="127" name="Google Shape;169;p10" descr=""/>
          <p:cNvPicPr/>
          <p:nvPr/>
        </p:nvPicPr>
        <p:blipFill>
          <a:blip r:embed="rId3"/>
          <a:stretch/>
        </p:blipFill>
        <p:spPr>
          <a:xfrm>
            <a:off x="5768640" y="3822840"/>
            <a:ext cx="5830200" cy="230976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TypeScript - Export</a:t>
            </a:r>
            <a:br/>
            <a:r>
              <a:rPr b="0" lang="en-US" sz="1400" spc="-1" strike="noStrike" u="sng">
                <a:solidFill>
                  <a:srgbClr val="00b0f0"/>
                </a:solidFill>
                <a:uFillTx/>
                <a:latin typeface="Bookman Old Style"/>
                <a:ea typeface="Bookman Old Style"/>
                <a:hlinkClick r:id="rId1"/>
              </a:rPr>
              <a:t>https://www.typescriptlang.org/docs/handbook/modules.html#export-statements</a:t>
            </a:r>
            <a:endParaRPr b="0" lang="en-US" sz="1400" spc="-1" strike="noStrike">
              <a:solidFill>
                <a:srgbClr val="000000"/>
              </a:solidFill>
              <a:latin typeface="Arial"/>
            </a:endParaRPr>
          </a:p>
        </p:txBody>
      </p:sp>
      <p:sp>
        <p:nvSpPr>
          <p:cNvPr id="129" name="TextShape 2"/>
          <p:cNvSpPr txBox="1"/>
          <p:nvPr/>
        </p:nvSpPr>
        <p:spPr>
          <a:xfrm>
            <a:off x="1943640" y="1912320"/>
            <a:ext cx="8503560" cy="1558080"/>
          </a:xfrm>
          <a:prstGeom prst="rect">
            <a:avLst/>
          </a:prstGeom>
          <a:noFill/>
          <a:ln w="0">
            <a:noFill/>
          </a:ln>
        </p:spPr>
        <p:txBody>
          <a:bodyPr lIns="0" rIns="0" anchor="ctr">
            <a:normAutofit fontScale="75000"/>
          </a:bodyPr>
          <a:p>
            <a:pPr marL="91440" indent="-221760">
              <a:lnSpc>
                <a:spcPct val="110000"/>
              </a:lnSpc>
              <a:buClr>
                <a:srgbClr val="9ba8b7"/>
              </a:buClr>
              <a:buFont typeface="Calibri"/>
              <a:buChar char=" "/>
            </a:pPr>
            <a:r>
              <a:rPr b="1" i="1" lang="en-US" sz="3500" spc="-1" strike="noStrike">
                <a:solidFill>
                  <a:srgbClr val="3f3f3f"/>
                </a:solidFill>
                <a:latin typeface="Libre Franklin"/>
                <a:ea typeface="Libre Franklin"/>
              </a:rPr>
              <a:t>Export</a:t>
            </a:r>
            <a:r>
              <a:rPr b="0" lang="en-US" sz="3500" spc="-1" strike="noStrike">
                <a:solidFill>
                  <a:srgbClr val="3f3f3f"/>
                </a:solidFill>
                <a:latin typeface="Libre Franklin"/>
                <a:ea typeface="Libre Franklin"/>
              </a:rPr>
              <a:t> Statements allow you to </a:t>
            </a:r>
            <a:r>
              <a:rPr b="0" lang="en-US" sz="3500" spc="-1" strike="noStrike" u="sng">
                <a:solidFill>
                  <a:srgbClr val="3f3f3f"/>
                </a:solidFill>
                <a:uFillTx/>
                <a:latin typeface="Libre Franklin"/>
                <a:ea typeface="Libre Franklin"/>
              </a:rPr>
              <a:t>rename</a:t>
            </a:r>
            <a:r>
              <a:rPr b="0" lang="en-US" sz="3500" spc="-1" strike="noStrike">
                <a:solidFill>
                  <a:srgbClr val="3f3f3f"/>
                </a:solidFill>
                <a:latin typeface="Libre Franklin"/>
                <a:ea typeface="Libre Franklin"/>
              </a:rPr>
              <a:t> the statement you want to export.</a:t>
            </a:r>
            <a:endParaRPr b="0" lang="en-US" sz="3500" spc="-1" strike="noStrike">
              <a:solidFill>
                <a:srgbClr val="000000"/>
              </a:solidFill>
              <a:latin typeface="Arial"/>
            </a:endParaRPr>
          </a:p>
        </p:txBody>
      </p:sp>
      <p:pic>
        <p:nvPicPr>
          <p:cNvPr id="130" name="Google Shape;176;p11" descr=""/>
          <p:cNvPicPr/>
          <p:nvPr/>
        </p:nvPicPr>
        <p:blipFill>
          <a:blip r:embed="rId2"/>
          <a:stretch/>
        </p:blipFill>
        <p:spPr>
          <a:xfrm>
            <a:off x="2453400" y="3538440"/>
            <a:ext cx="7484040" cy="2686680"/>
          </a:xfrm>
          <a:prstGeom prst="rect">
            <a:avLst/>
          </a:prstGeom>
          <a:ln w="19050">
            <a:solidFill>
              <a:srgbClr val="ff9900"/>
            </a:solidFill>
            <a:round/>
          </a:ln>
        </p:spPr>
      </p:pic>
      <p:sp>
        <p:nvSpPr>
          <p:cNvPr id="131" name="CustomShape 3"/>
          <p:cNvSpPr/>
          <p:nvPr/>
        </p:nvSpPr>
        <p:spPr>
          <a:xfrm>
            <a:off x="6253200" y="5805360"/>
            <a:ext cx="2400120" cy="352080"/>
          </a:xfrm>
          <a:prstGeom prst="rect">
            <a:avLst/>
          </a:prstGeom>
          <a:noFill/>
          <a:ln w="19050">
            <a:solidFill>
              <a:srgbClr val="ff9900"/>
            </a:solidFill>
            <a:round/>
          </a:ln>
        </p:spPr>
        <p:style>
          <a:lnRef idx="0"/>
          <a:fillRef idx="0"/>
          <a:effectRef idx="0"/>
          <a:fontRef idx="minor"/>
        </p:style>
      </p:sp>
      <p:sp>
        <p:nvSpPr>
          <p:cNvPr id="132" name="CustomShape 4"/>
          <p:cNvSpPr/>
          <p:nvPr/>
        </p:nvSpPr>
        <p:spPr>
          <a:xfrm>
            <a:off x="8653320" y="2062440"/>
            <a:ext cx="1725480" cy="632160"/>
          </a:xfrm>
          <a:prstGeom prst="roundRect">
            <a:avLst>
              <a:gd name="adj" fmla="val 16667"/>
            </a:avLst>
          </a:prstGeom>
          <a:noFill/>
          <a:ln w="19050">
            <a:solidFill>
              <a:srgbClr val="ff9900"/>
            </a:solidFill>
            <a:round/>
          </a:ln>
        </p:spPr>
        <p:style>
          <a:lnRef idx="0"/>
          <a:fillRef idx="0"/>
          <a:effectRef idx="0"/>
          <a:fontRef idx="minor"/>
        </p:style>
      </p:sp>
      <p:sp>
        <p:nvSpPr>
          <p:cNvPr id="133" name="CustomShape 5"/>
          <p:cNvSpPr/>
          <p:nvPr/>
        </p:nvSpPr>
        <p:spPr>
          <a:xfrm flipH="1">
            <a:off x="8652600" y="2378520"/>
            <a:ext cx="1725480" cy="3602880"/>
          </a:xfrm>
          <a:prstGeom prst="bentConnector3">
            <a:avLst>
              <a:gd name="adj1" fmla="val -13797"/>
            </a:avLst>
          </a:prstGeom>
          <a:noFill/>
          <a:ln w="19050">
            <a:solidFill>
              <a:srgbClr val="ff99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TypeScript Imports</a:t>
            </a:r>
            <a:br/>
            <a:r>
              <a:rPr b="0" lang="en-US" sz="1400" spc="-1" strike="noStrike" u="sng">
                <a:solidFill>
                  <a:srgbClr val="00b0f0"/>
                </a:solidFill>
                <a:uFillTx/>
                <a:latin typeface="Bookman Old Style"/>
                <a:ea typeface="Bookman Old Style"/>
                <a:hlinkClick r:id="rId1"/>
              </a:rPr>
              <a:t>https://www.typescriptlang.org/docs/handbook/modules.html#import</a:t>
            </a:r>
            <a:endParaRPr b="0" lang="en-US" sz="1400" spc="-1" strike="noStrike">
              <a:solidFill>
                <a:srgbClr val="000000"/>
              </a:solidFill>
              <a:latin typeface="Arial"/>
            </a:endParaRPr>
          </a:p>
        </p:txBody>
      </p:sp>
      <p:sp>
        <p:nvSpPr>
          <p:cNvPr id="135" name="TextShape 2"/>
          <p:cNvSpPr txBox="1"/>
          <p:nvPr/>
        </p:nvSpPr>
        <p:spPr>
          <a:xfrm>
            <a:off x="1038960" y="4132080"/>
            <a:ext cx="4833720" cy="461520"/>
          </a:xfrm>
          <a:prstGeom prst="rect">
            <a:avLst/>
          </a:prstGeom>
          <a:noFill/>
          <a:ln w="0">
            <a:noFill/>
          </a:ln>
        </p:spPr>
        <p:txBody>
          <a:bodyPr lIns="0" rIns="0">
            <a:normAutofit/>
          </a:bodyPr>
          <a:p>
            <a:pPr marL="91440" indent="-151920">
              <a:lnSpc>
                <a:spcPct val="100000"/>
              </a:lnSpc>
              <a:buClr>
                <a:srgbClr val="9ba8b7"/>
              </a:buClr>
              <a:buFont typeface="Calibri"/>
              <a:buChar char=" "/>
            </a:pPr>
            <a:r>
              <a:rPr b="0" lang="en-US" sz="2400" spc="-1" strike="noStrike">
                <a:solidFill>
                  <a:srgbClr val="3f3f3f"/>
                </a:solidFill>
                <a:latin typeface="Libre Franklin"/>
                <a:ea typeface="Libre Franklin"/>
              </a:rPr>
              <a:t>Imports can also be renamed.</a:t>
            </a:r>
            <a:endParaRPr b="0" lang="en-US" sz="2400" spc="-1" strike="noStrike">
              <a:solidFill>
                <a:srgbClr val="000000"/>
              </a:solidFill>
              <a:latin typeface="Arial"/>
            </a:endParaRPr>
          </a:p>
        </p:txBody>
      </p:sp>
      <p:pic>
        <p:nvPicPr>
          <p:cNvPr id="136" name="Google Shape;186;p12" descr=""/>
          <p:cNvPicPr/>
          <p:nvPr/>
        </p:nvPicPr>
        <p:blipFill>
          <a:blip r:embed="rId2"/>
          <a:stretch/>
        </p:blipFill>
        <p:spPr>
          <a:xfrm>
            <a:off x="2590920" y="2259000"/>
            <a:ext cx="7009920" cy="1188720"/>
          </a:xfrm>
          <a:prstGeom prst="rect">
            <a:avLst/>
          </a:prstGeom>
          <a:ln w="19050">
            <a:solidFill>
              <a:srgbClr val="ff9900"/>
            </a:solidFill>
            <a:round/>
          </a:ln>
        </p:spPr>
      </p:pic>
      <p:pic>
        <p:nvPicPr>
          <p:cNvPr id="137" name="Google Shape;187;p12" descr=""/>
          <p:cNvPicPr/>
          <p:nvPr/>
        </p:nvPicPr>
        <p:blipFill>
          <a:blip r:embed="rId3"/>
          <a:stretch/>
        </p:blipFill>
        <p:spPr>
          <a:xfrm>
            <a:off x="2590920" y="4762080"/>
            <a:ext cx="7009920" cy="78264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Angular Templates - Data Binding</a:t>
            </a:r>
            <a:br/>
            <a:r>
              <a:rPr b="0" lang="en-US" sz="1400" spc="-1" strike="noStrike" u="sng">
                <a:solidFill>
                  <a:srgbClr val="00b0f0"/>
                </a:solidFill>
                <a:uFillTx/>
                <a:latin typeface="Bookman Old Style"/>
                <a:ea typeface="Bookman Old Style"/>
                <a:hlinkClick r:id="rId1"/>
              </a:rPr>
              <a:t>https://angular.io/tutorial/toh-pt1#two-way-binding</a:t>
            </a:r>
            <a:endParaRPr b="0" lang="en-US" sz="1400" spc="-1" strike="noStrike">
              <a:solidFill>
                <a:srgbClr val="000000"/>
              </a:solidFill>
              <a:latin typeface="Arial"/>
            </a:endParaRPr>
          </a:p>
        </p:txBody>
      </p:sp>
      <p:sp>
        <p:nvSpPr>
          <p:cNvPr id="139" name="TextShape 2"/>
          <p:cNvSpPr txBox="1"/>
          <p:nvPr/>
        </p:nvSpPr>
        <p:spPr>
          <a:xfrm>
            <a:off x="1040760" y="1915920"/>
            <a:ext cx="10155240" cy="3267000"/>
          </a:xfrm>
          <a:prstGeom prst="rect">
            <a:avLst/>
          </a:prstGeom>
          <a:noFill/>
          <a:ln w="0">
            <a:noFill/>
          </a:ln>
        </p:spPr>
        <p:txBody>
          <a:bodyPr lIns="0" rIns="0" anchor="ctr">
            <a:normAutofit fontScale="84000"/>
          </a:bodyPr>
          <a:p>
            <a:pPr marL="91440" indent="-127800">
              <a:lnSpc>
                <a:spcPct val="90000"/>
              </a:lnSpc>
              <a:buClr>
                <a:srgbClr val="9ba8b7"/>
              </a:buClr>
              <a:buFont typeface="Calibri"/>
              <a:buChar char=" "/>
            </a:pPr>
            <a:r>
              <a:rPr b="0" lang="en-US" sz="2020" spc="-1" strike="noStrike">
                <a:solidFill>
                  <a:srgbClr val="ff0000"/>
                </a:solidFill>
                <a:latin typeface="Libre Franklin"/>
                <a:ea typeface="Libre Franklin"/>
              </a:rPr>
              <a:t>[(ngModel)] </a:t>
            </a:r>
            <a:r>
              <a:rPr b="0" lang="en-US" sz="2020" spc="-1" strike="noStrike">
                <a:solidFill>
                  <a:srgbClr val="3f3f3f"/>
                </a:solidFill>
                <a:latin typeface="Libre Franklin"/>
                <a:ea typeface="Libre Franklin"/>
              </a:rPr>
              <a:t>is Angular's two-way </a:t>
            </a:r>
            <a:r>
              <a:rPr b="1" i="1" lang="en-US" sz="2020" spc="-1" strike="noStrike">
                <a:solidFill>
                  <a:srgbClr val="3f3f3f"/>
                </a:solidFill>
                <a:latin typeface="Libre Franklin"/>
                <a:ea typeface="Libre Franklin"/>
              </a:rPr>
              <a:t>data binding </a:t>
            </a:r>
            <a:r>
              <a:rPr b="0" lang="en-US" sz="2020" spc="-1" strike="noStrike">
                <a:solidFill>
                  <a:srgbClr val="3f3f3f"/>
                </a:solidFill>
                <a:latin typeface="Libre Franklin"/>
                <a:ea typeface="Libre Franklin"/>
              </a:rPr>
              <a:t>syntax. It </a:t>
            </a:r>
            <a:r>
              <a:rPr b="1" i="1" lang="en-US" sz="2020" spc="-1" strike="noStrike">
                <a:solidFill>
                  <a:srgbClr val="3f3f3f"/>
                </a:solidFill>
                <a:latin typeface="Libre Franklin"/>
                <a:ea typeface="Libre Franklin"/>
              </a:rPr>
              <a:t>binds</a:t>
            </a:r>
            <a:r>
              <a:rPr b="0" lang="en-US" sz="2020" spc="-1" strike="noStrike">
                <a:solidFill>
                  <a:srgbClr val="3f3f3f"/>
                </a:solidFill>
                <a:latin typeface="Libre Franklin"/>
                <a:ea typeface="Libre Franklin"/>
              </a:rPr>
              <a:t> the property to the HTML so that data can flow in both directions: from the property to the textbox, and from the textbox back to the property.</a:t>
            </a:r>
            <a:endParaRPr b="0" lang="en-US" sz="2020" spc="-1" strike="noStrike">
              <a:solidFill>
                <a:srgbClr val="000000"/>
              </a:solidFill>
              <a:latin typeface="Arial"/>
            </a:endParaRPr>
          </a:p>
          <a:p>
            <a:pPr marL="91440" indent="-127800">
              <a:lnSpc>
                <a:spcPct val="90000"/>
              </a:lnSpc>
              <a:spcBef>
                <a:spcPts val="1400"/>
              </a:spcBef>
              <a:buClr>
                <a:srgbClr val="9ba8b7"/>
              </a:buClr>
              <a:buFont typeface="Calibri"/>
              <a:buChar char=" "/>
            </a:pPr>
            <a:r>
              <a:rPr b="1" i="1" lang="en-US" sz="2020" spc="-1" strike="noStrike">
                <a:solidFill>
                  <a:srgbClr val="3f3f3f"/>
                </a:solidFill>
                <a:latin typeface="Libre Franklin"/>
                <a:ea typeface="Libre Franklin"/>
              </a:rPr>
              <a:t>ngModel</a:t>
            </a:r>
            <a:r>
              <a:rPr b="0" lang="en-US" sz="2020" spc="-1" strike="noStrike">
                <a:solidFill>
                  <a:srgbClr val="3f3f3f"/>
                </a:solidFill>
                <a:latin typeface="Libre Franklin"/>
                <a:ea typeface="Libre Franklin"/>
              </a:rPr>
              <a:t> isn’t available by default do you have to import its module into the app. </a:t>
            </a:r>
            <a:r>
              <a:rPr b="1" i="1" lang="en-US" sz="2020" spc="-1" strike="noStrike">
                <a:solidFill>
                  <a:srgbClr val="3f3f3f"/>
                </a:solidFill>
                <a:latin typeface="Libre Franklin"/>
                <a:ea typeface="Libre Franklin"/>
              </a:rPr>
              <a:t>ngModel</a:t>
            </a:r>
            <a:r>
              <a:rPr b="0" lang="en-US" sz="2020" spc="-1" strike="noStrike">
                <a:solidFill>
                  <a:srgbClr val="3f3f3f"/>
                </a:solidFill>
                <a:latin typeface="Libre Franklin"/>
                <a:ea typeface="Libre Franklin"/>
              </a:rPr>
              <a:t> belongs to </a:t>
            </a:r>
            <a:r>
              <a:rPr b="1" i="1" lang="en-US" sz="2020" spc="-1" strike="noStrike">
                <a:solidFill>
                  <a:srgbClr val="3f3f3f"/>
                </a:solidFill>
                <a:latin typeface="Libre Franklin"/>
                <a:ea typeface="Libre Franklin"/>
              </a:rPr>
              <a:t>FormsModule</a:t>
            </a:r>
            <a:r>
              <a:rPr b="0" lang="en-US" sz="2020" spc="-1" strike="noStrike">
                <a:solidFill>
                  <a:srgbClr val="3f3f3f"/>
                </a:solidFill>
                <a:latin typeface="Libre Franklin"/>
                <a:ea typeface="Libre Franklin"/>
              </a:rPr>
              <a:t> and you have to opt-in (</a:t>
            </a:r>
            <a:r>
              <a:rPr b="1" i="1" lang="en-US" sz="2020" spc="-1" strike="noStrike">
                <a:solidFill>
                  <a:srgbClr val="3f3f3f"/>
                </a:solidFill>
                <a:latin typeface="Libre Franklin"/>
                <a:ea typeface="Libre Franklin"/>
              </a:rPr>
              <a:t>import</a:t>
            </a:r>
            <a:r>
              <a:rPr b="0" lang="en-US" sz="2020" spc="-1" strike="noStrike">
                <a:solidFill>
                  <a:srgbClr val="3f3f3f"/>
                </a:solidFill>
                <a:latin typeface="Libre Franklin"/>
                <a:ea typeface="Libre Franklin"/>
              </a:rPr>
              <a:t> it) to use it.</a:t>
            </a:r>
            <a:endParaRPr b="0" lang="en-US" sz="2020" spc="-1" strike="noStrike">
              <a:solidFill>
                <a:srgbClr val="000000"/>
              </a:solidFill>
              <a:latin typeface="Arial"/>
            </a:endParaRPr>
          </a:p>
          <a:p>
            <a:pPr marL="91440" indent="-127800">
              <a:lnSpc>
                <a:spcPct val="90000"/>
              </a:lnSpc>
              <a:spcBef>
                <a:spcPts val="1400"/>
              </a:spcBef>
              <a:buClr>
                <a:srgbClr val="9ba8b7"/>
              </a:buClr>
              <a:buFont typeface="Calibri"/>
              <a:buChar char=" "/>
            </a:pPr>
            <a:r>
              <a:rPr b="1" i="1" lang="en-US" sz="2020" spc="-1" strike="noStrike">
                <a:solidFill>
                  <a:srgbClr val="3f3f3f"/>
                </a:solidFill>
                <a:latin typeface="Libre Franklin"/>
                <a:ea typeface="Libre Franklin"/>
              </a:rPr>
              <a:t>@ngModule decorators</a:t>
            </a:r>
            <a:r>
              <a:rPr b="0" lang="en-US" sz="2020" spc="-1" strike="noStrike">
                <a:solidFill>
                  <a:srgbClr val="3f3f3f"/>
                </a:solidFill>
                <a:latin typeface="Libre Franklin"/>
                <a:ea typeface="Libre Franklin"/>
              </a:rPr>
              <a:t> have the needed metadata for the app to function. </a:t>
            </a:r>
            <a:endParaRPr b="0" lang="en-US" sz="2020" spc="-1" strike="noStrike">
              <a:solidFill>
                <a:srgbClr val="000000"/>
              </a:solidFill>
              <a:latin typeface="Arial"/>
            </a:endParaRPr>
          </a:p>
          <a:p>
            <a:pPr marL="91440" indent="-127800">
              <a:lnSpc>
                <a:spcPct val="90000"/>
              </a:lnSpc>
              <a:spcBef>
                <a:spcPts val="1400"/>
              </a:spcBef>
              <a:buClr>
                <a:srgbClr val="9ba8b7"/>
              </a:buClr>
              <a:buFont typeface="Calibri"/>
              <a:buChar char=" "/>
            </a:pPr>
            <a:r>
              <a:rPr b="0" lang="en-US" sz="2020" spc="-1" strike="noStrike">
                <a:solidFill>
                  <a:srgbClr val="3f3f3f"/>
                </a:solidFill>
                <a:latin typeface="Libre Franklin"/>
                <a:ea typeface="Libre Franklin"/>
              </a:rPr>
              <a:t>The most important </a:t>
            </a:r>
            <a:r>
              <a:rPr b="1" i="1" lang="en-US" sz="2020" spc="-1" strike="noStrike">
                <a:solidFill>
                  <a:srgbClr val="3f3f3f"/>
                </a:solidFill>
                <a:latin typeface="Libre Franklin"/>
                <a:ea typeface="Libre Franklin"/>
              </a:rPr>
              <a:t>@NgModule decorator </a:t>
            </a:r>
            <a:r>
              <a:rPr b="0" lang="en-US" sz="2020" spc="-1" strike="noStrike">
                <a:solidFill>
                  <a:srgbClr val="3f3f3f"/>
                </a:solidFill>
                <a:latin typeface="Libre Franklin"/>
                <a:ea typeface="Libre Franklin"/>
              </a:rPr>
              <a:t>annotates the top-level </a:t>
            </a:r>
            <a:r>
              <a:rPr b="1" i="1" lang="en-US" sz="2020" spc="-1" strike="noStrike">
                <a:solidFill>
                  <a:srgbClr val="3f3f3f"/>
                </a:solidFill>
                <a:latin typeface="Libre Franklin"/>
                <a:ea typeface="Libre Franklin"/>
              </a:rPr>
              <a:t>AppModule</a:t>
            </a:r>
            <a:r>
              <a:rPr b="0" lang="en-US" sz="2020" spc="-1" strike="noStrike">
                <a:solidFill>
                  <a:srgbClr val="3f3f3f"/>
                </a:solidFill>
                <a:latin typeface="Libre Franklin"/>
                <a:ea typeface="Libre Franklin"/>
              </a:rPr>
              <a:t> class.</a:t>
            </a:r>
            <a:endParaRPr b="0" lang="en-US" sz="2020" spc="-1" strike="noStrike">
              <a:solidFill>
                <a:srgbClr val="000000"/>
              </a:solidFill>
              <a:latin typeface="Arial"/>
            </a:endParaRPr>
          </a:p>
          <a:p>
            <a:pPr marL="91440" indent="-127800">
              <a:lnSpc>
                <a:spcPct val="90000"/>
              </a:lnSpc>
              <a:spcBef>
                <a:spcPts val="1400"/>
              </a:spcBef>
              <a:buClr>
                <a:srgbClr val="9ba8b7"/>
              </a:buClr>
              <a:buFont typeface="Calibri"/>
              <a:buChar char=" "/>
            </a:pPr>
            <a:r>
              <a:rPr b="0" lang="en-US" sz="2020" spc="-1" strike="noStrike">
                <a:solidFill>
                  <a:srgbClr val="3f3f3f"/>
                </a:solidFill>
                <a:latin typeface="Libre Franklin"/>
                <a:ea typeface="Libre Franklin"/>
              </a:rPr>
              <a:t>In app.module.ts, import the </a:t>
            </a:r>
            <a:r>
              <a:rPr b="1" i="1" lang="en-US" sz="2020" spc="-1" strike="noStrike">
                <a:solidFill>
                  <a:srgbClr val="3f3f3f"/>
                </a:solidFill>
                <a:latin typeface="Libre Franklin"/>
                <a:ea typeface="Libre Franklin"/>
              </a:rPr>
              <a:t>FormsModule</a:t>
            </a:r>
            <a:r>
              <a:rPr b="0" lang="en-US" sz="2020" spc="-1" strike="noStrike">
                <a:solidFill>
                  <a:srgbClr val="3f3f3f"/>
                </a:solidFill>
                <a:latin typeface="Libre Franklin"/>
                <a:ea typeface="Libre Franklin"/>
              </a:rPr>
              <a:t>.</a:t>
            </a:r>
            <a:endParaRPr b="0" lang="en-US" sz="2020" spc="-1" strike="noStrike">
              <a:solidFill>
                <a:srgbClr val="000000"/>
              </a:solidFill>
              <a:latin typeface="Arial"/>
            </a:endParaRPr>
          </a:p>
        </p:txBody>
      </p:sp>
      <p:pic>
        <p:nvPicPr>
          <p:cNvPr id="140" name="Google Shape;194;p13" descr=""/>
          <p:cNvPicPr/>
          <p:nvPr/>
        </p:nvPicPr>
        <p:blipFill>
          <a:blip r:embed="rId2"/>
          <a:stretch/>
        </p:blipFill>
        <p:spPr>
          <a:xfrm>
            <a:off x="987840" y="5183280"/>
            <a:ext cx="10398600" cy="517680"/>
          </a:xfrm>
          <a:prstGeom prst="rect">
            <a:avLst/>
          </a:prstGeom>
          <a:ln w="19050">
            <a:solidFill>
              <a:srgbClr val="ff9900"/>
            </a:solidFill>
            <a:round/>
          </a:ln>
        </p:spPr>
      </p:pic>
      <p:sp>
        <p:nvSpPr>
          <p:cNvPr id="141" name="CustomShape 3"/>
          <p:cNvSpPr/>
          <p:nvPr/>
        </p:nvSpPr>
        <p:spPr>
          <a:xfrm>
            <a:off x="1040760" y="5742000"/>
            <a:ext cx="7452000" cy="700560"/>
          </a:xfrm>
          <a:prstGeom prst="rect">
            <a:avLst/>
          </a:prstGeom>
          <a:noFill/>
          <a:ln w="0">
            <a:noFill/>
          </a:ln>
        </p:spPr>
        <p:style>
          <a:lnRef idx="0"/>
          <a:fillRef idx="0"/>
          <a:effectRef idx="0"/>
          <a:fontRef idx="minor"/>
        </p:style>
        <p:txBody>
          <a:bodyPr anchor="ctr">
            <a:spAutoFit/>
          </a:bodyPr>
          <a:p>
            <a:pPr>
              <a:lnSpc>
                <a:spcPct val="100000"/>
              </a:lnSpc>
              <a:tabLst>
                <a:tab algn="l" pos="0"/>
              </a:tabLst>
            </a:pPr>
            <a:r>
              <a:rPr b="0" lang="en-US" sz="2000" spc="-1" strike="noStrike">
                <a:solidFill>
                  <a:srgbClr val="000000"/>
                </a:solidFill>
                <a:latin typeface="Libre Franklin"/>
                <a:ea typeface="Libre Franklin"/>
              </a:rPr>
              <a:t>Then, add </a:t>
            </a:r>
            <a:r>
              <a:rPr b="1" i="1" lang="en-US" sz="2000" spc="-1" strike="noStrike">
                <a:solidFill>
                  <a:srgbClr val="000000"/>
                </a:solidFill>
                <a:latin typeface="Libre Franklin"/>
                <a:ea typeface="Libre Franklin"/>
              </a:rPr>
              <a:t>FormsModule</a:t>
            </a:r>
            <a:r>
              <a:rPr b="0" lang="en-US" sz="2000" spc="-1" strike="noStrike">
                <a:solidFill>
                  <a:srgbClr val="000000"/>
                </a:solidFill>
                <a:latin typeface="Libre Franklin"/>
                <a:ea typeface="Libre Franklin"/>
              </a:rPr>
              <a:t> to the imports array in the same file.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Modeling – Data Binding</a:t>
            </a:r>
            <a:br/>
            <a:r>
              <a:rPr b="0" lang="en-US" sz="1400" spc="-1" strike="noStrike" u="sng">
                <a:solidFill>
                  <a:srgbClr val="00b0f0"/>
                </a:solidFill>
                <a:uFillTx/>
                <a:latin typeface="Bookman Old Style"/>
                <a:ea typeface="Bookman Old Style"/>
                <a:hlinkClick r:id="rId1"/>
              </a:rPr>
              <a:t>https://angular.io/guide/template-syntax#property-binding</a:t>
            </a:r>
            <a:br/>
            <a:r>
              <a:rPr b="0" lang="en-US" sz="1400" spc="-1" strike="noStrike" u="sng">
                <a:solidFill>
                  <a:srgbClr val="00b0f0"/>
                </a:solidFill>
                <a:uFillTx/>
                <a:latin typeface="Bookman Old Style"/>
                <a:ea typeface="Bookman Old Style"/>
                <a:hlinkClick r:id="rId2"/>
              </a:rPr>
              <a:t>https://angular.io/tutorial/toh-pt3#update-the-heroescomponent-template</a:t>
            </a:r>
            <a:endParaRPr b="0" lang="en-US" sz="1400" spc="-1" strike="noStrike">
              <a:solidFill>
                <a:srgbClr val="000000"/>
              </a:solidFill>
              <a:latin typeface="Arial"/>
            </a:endParaRPr>
          </a:p>
        </p:txBody>
      </p:sp>
      <p:sp>
        <p:nvSpPr>
          <p:cNvPr id="143" name="TextShape 2"/>
          <p:cNvSpPr txBox="1"/>
          <p:nvPr/>
        </p:nvSpPr>
        <p:spPr>
          <a:xfrm>
            <a:off x="1097280" y="1891080"/>
            <a:ext cx="10058040" cy="3955320"/>
          </a:xfrm>
          <a:prstGeom prst="rect">
            <a:avLst/>
          </a:prstGeom>
          <a:noFill/>
          <a:ln w="0">
            <a:noFill/>
          </a:ln>
        </p:spPr>
        <p:txBody>
          <a:bodyPr lIns="0" rIns="0" anchor="ctr">
            <a:normAutofit fontScale="94000"/>
          </a:bodyPr>
          <a:p>
            <a:pPr marL="91440" indent="-114120">
              <a:lnSpc>
                <a:spcPct val="120000"/>
              </a:lnSpc>
              <a:buClr>
                <a:srgbClr val="9ba8b7"/>
              </a:buClr>
              <a:buFont typeface="Calibri"/>
              <a:buChar char=" "/>
            </a:pPr>
            <a:r>
              <a:rPr b="0" lang="en-US" sz="1800" spc="-1" strike="noStrike">
                <a:solidFill>
                  <a:srgbClr val="3f3f3f"/>
                </a:solidFill>
                <a:latin typeface="Libre Franklin"/>
                <a:ea typeface="Libre Franklin"/>
              </a:rPr>
              <a:t>The double curly braces (</a:t>
            </a:r>
            <a:r>
              <a:rPr b="0" lang="en-US" sz="1800" spc="-1" strike="noStrike">
                <a:solidFill>
                  <a:srgbClr val="ff0000"/>
                </a:solidFill>
                <a:latin typeface="Libre Franklin"/>
                <a:ea typeface="Libre Franklin"/>
              </a:rPr>
              <a:t>{{ }}</a:t>
            </a:r>
            <a:r>
              <a:rPr b="0" lang="en-US" sz="1800" spc="-1" strike="noStrike">
                <a:solidFill>
                  <a:srgbClr val="3f3f3f"/>
                </a:solidFill>
                <a:latin typeface="Libre Franklin"/>
                <a:ea typeface="Libre Franklin"/>
              </a:rPr>
              <a:t>) are </a:t>
            </a:r>
            <a:r>
              <a:rPr b="1" i="1" lang="en-US" sz="1800" spc="-1" strike="noStrike">
                <a:solidFill>
                  <a:srgbClr val="3f3f3f"/>
                </a:solidFill>
                <a:latin typeface="Libre Franklin"/>
                <a:ea typeface="Libre Franklin"/>
              </a:rPr>
              <a:t>Angular's</a:t>
            </a:r>
            <a:r>
              <a:rPr b="0" lang="en-US" sz="1800" spc="-1" strike="noStrike">
                <a:solidFill>
                  <a:srgbClr val="3f3f3f"/>
                </a:solidFill>
                <a:latin typeface="Libre Franklin"/>
                <a:ea typeface="Libre Franklin"/>
              </a:rPr>
              <a:t> interpolation binding syntax. This interpolation binding presents the component's property </a:t>
            </a:r>
            <a:r>
              <a:rPr b="1" i="1" lang="en-US" sz="1800" spc="-1" strike="noStrike">
                <a:solidFill>
                  <a:srgbClr val="3f3f3f"/>
                </a:solidFill>
                <a:latin typeface="Libre Franklin"/>
                <a:ea typeface="Libre Franklin"/>
              </a:rPr>
              <a:t>values</a:t>
            </a:r>
            <a:r>
              <a:rPr b="0" lang="en-US" sz="1800" spc="-1" strike="noStrike">
                <a:solidFill>
                  <a:srgbClr val="3f3f3f"/>
                </a:solidFill>
                <a:latin typeface="Libre Franklin"/>
                <a:ea typeface="Libre Franklin"/>
              </a:rPr>
              <a:t> inside the accompanying HTML Doc.</a:t>
            </a:r>
            <a:endParaRPr b="0" lang="en-US" sz="1800" spc="-1" strike="noStrike">
              <a:solidFill>
                <a:srgbClr val="000000"/>
              </a:solidFill>
              <a:latin typeface="Arial"/>
            </a:endParaRPr>
          </a:p>
          <a:p>
            <a:pPr marL="91440" indent="-114120">
              <a:lnSpc>
                <a:spcPct val="120000"/>
              </a:lnSpc>
              <a:buClr>
                <a:srgbClr val="9ba8b7"/>
              </a:buClr>
              <a:buFont typeface="Calibri"/>
              <a:buChar char=" "/>
            </a:pPr>
            <a:r>
              <a:rPr b="1" i="1" lang="en-US" sz="1800" spc="-1" strike="noStrike">
                <a:solidFill>
                  <a:srgbClr val="3f3f3f"/>
                </a:solidFill>
                <a:latin typeface="Libre Franklin"/>
                <a:ea typeface="Libre Franklin"/>
              </a:rPr>
              <a:t>Property binding </a:t>
            </a:r>
            <a:r>
              <a:rPr b="0" lang="en-US" sz="1800" spc="-1" strike="noStrike">
                <a:solidFill>
                  <a:srgbClr val="3f3f3f"/>
                </a:solidFill>
                <a:latin typeface="Libre Franklin"/>
                <a:ea typeface="Libre Franklin"/>
              </a:rPr>
              <a:t>with [] around the property to be bound. This is one-way.</a:t>
            </a:r>
            <a:endParaRPr b="0" lang="en-US" sz="1800" spc="-1" strike="noStrike">
              <a:solidFill>
                <a:srgbClr val="000000"/>
              </a:solidFill>
              <a:latin typeface="Arial"/>
            </a:endParaRPr>
          </a:p>
          <a:p>
            <a:pPr marL="91440">
              <a:lnSpc>
                <a:spcPct val="120000"/>
              </a:lnSpc>
              <a:tabLst>
                <a:tab algn="l" pos="0"/>
              </a:tabLst>
            </a:pPr>
            <a:endParaRPr b="0" lang="en-US" sz="1800" spc="-1" strike="noStrike">
              <a:solidFill>
                <a:srgbClr val="000000"/>
              </a:solidFill>
              <a:latin typeface="Arial"/>
            </a:endParaRPr>
          </a:p>
          <a:p>
            <a:pPr>
              <a:lnSpc>
                <a:spcPct val="120000"/>
              </a:lnSpc>
              <a:tabLst>
                <a:tab algn="l" pos="0"/>
              </a:tabLst>
            </a:pPr>
            <a:r>
              <a:rPr b="0" lang="en-US" sz="1800" spc="-1" strike="noStrike">
                <a:solidFill>
                  <a:srgbClr val="3f3f3f"/>
                </a:solidFill>
                <a:latin typeface="Libre Franklin"/>
                <a:ea typeface="Libre Franklin"/>
              </a:rPr>
              <a:t>  </a:t>
            </a:r>
            <a:endParaRPr b="0" lang="en-US" sz="1800" spc="-1" strike="noStrike">
              <a:solidFill>
                <a:srgbClr val="000000"/>
              </a:solidFill>
              <a:latin typeface="Arial"/>
            </a:endParaRPr>
          </a:p>
          <a:p>
            <a:pPr>
              <a:lnSpc>
                <a:spcPct val="120000"/>
              </a:lnSpc>
              <a:tabLst>
                <a:tab algn="l" pos="0"/>
              </a:tabLst>
            </a:pPr>
            <a:endParaRPr b="0" lang="en-US" sz="1800" spc="-1" strike="noStrike">
              <a:solidFill>
                <a:srgbClr val="000000"/>
              </a:solidFill>
              <a:latin typeface="Arial"/>
            </a:endParaRPr>
          </a:p>
          <a:p>
            <a:pPr>
              <a:lnSpc>
                <a:spcPct val="120000"/>
              </a:lnSpc>
              <a:tabLst>
                <a:tab algn="l" pos="0"/>
              </a:tabLst>
            </a:pPr>
            <a:r>
              <a:rPr b="1" i="1" lang="en-US" sz="1800" spc="-1" strike="noStrike">
                <a:solidFill>
                  <a:srgbClr val="3f3f3f"/>
                </a:solidFill>
                <a:latin typeface="Libre Franklin"/>
                <a:ea typeface="Libre Franklin"/>
              </a:rPr>
              <a:t>Event binding </a:t>
            </a:r>
            <a:r>
              <a:rPr b="0" lang="en-US" sz="1800" spc="-1" strike="noStrike">
                <a:solidFill>
                  <a:srgbClr val="3f3f3f"/>
                </a:solidFill>
                <a:latin typeface="Libre Franklin"/>
                <a:ea typeface="Libre Franklin"/>
              </a:rPr>
              <a:t>based on events like ‘click’ or ‘hover’ to methods in the .ts file) using </a:t>
            </a:r>
            <a:r>
              <a:rPr b="0" lang="en-US" sz="1800" spc="-1" strike="noStrike">
                <a:solidFill>
                  <a:srgbClr val="ff0000"/>
                </a:solidFill>
                <a:latin typeface="Libre Franklin"/>
                <a:ea typeface="Libre Franklin"/>
              </a:rPr>
              <a:t>()</a:t>
            </a:r>
            <a:r>
              <a:rPr b="0" lang="en-US" sz="1800" spc="-1" strike="noStrike">
                <a:solidFill>
                  <a:srgbClr val="3f3f3f"/>
                </a:solidFill>
                <a:latin typeface="Libre Franklin"/>
                <a:ea typeface="Libre Franklin"/>
              </a:rPr>
              <a:t>.</a:t>
            </a:r>
            <a:endParaRPr b="0" lang="en-US" sz="1800" spc="-1" strike="noStrike">
              <a:solidFill>
                <a:srgbClr val="000000"/>
              </a:solidFill>
              <a:latin typeface="Arial"/>
            </a:endParaRPr>
          </a:p>
          <a:p>
            <a:pPr>
              <a:lnSpc>
                <a:spcPct val="120000"/>
              </a:lnSpc>
              <a:tabLst>
                <a:tab algn="l" pos="0"/>
              </a:tabLst>
            </a:pPr>
            <a:endParaRPr b="0" lang="en-US" sz="1800" spc="-1" strike="noStrike">
              <a:solidFill>
                <a:srgbClr val="000000"/>
              </a:solidFill>
              <a:latin typeface="Arial"/>
            </a:endParaRPr>
          </a:p>
          <a:p>
            <a:pPr>
              <a:lnSpc>
                <a:spcPct val="120000"/>
              </a:lnSpc>
              <a:tabLst>
                <a:tab algn="l" pos="0"/>
              </a:tabLst>
            </a:pPr>
            <a:endParaRPr b="0" lang="en-US" sz="1800" spc="-1" strike="noStrike">
              <a:solidFill>
                <a:srgbClr val="000000"/>
              </a:solidFill>
              <a:latin typeface="Arial"/>
            </a:endParaRPr>
          </a:p>
          <a:p>
            <a:pPr>
              <a:lnSpc>
                <a:spcPct val="120000"/>
              </a:lnSpc>
              <a:tabLst>
                <a:tab algn="l" pos="0"/>
              </a:tabLst>
            </a:pPr>
            <a:endParaRPr b="0" lang="en-US" sz="1800" spc="-1" strike="noStrike">
              <a:solidFill>
                <a:srgbClr val="000000"/>
              </a:solidFill>
              <a:latin typeface="Arial"/>
            </a:endParaRPr>
          </a:p>
          <a:p>
            <a:pPr>
              <a:lnSpc>
                <a:spcPct val="120000"/>
              </a:lnSpc>
              <a:tabLst>
                <a:tab algn="l" pos="0"/>
              </a:tabLst>
            </a:pPr>
            <a:r>
              <a:rPr b="0" lang="en-US" sz="1800" spc="-1" strike="noStrike">
                <a:solidFill>
                  <a:srgbClr val="3f3f3f"/>
                </a:solidFill>
                <a:latin typeface="Libre Franklin"/>
                <a:ea typeface="Libre Franklin"/>
              </a:rPr>
              <a:t>Two-Way Binding.</a:t>
            </a:r>
            <a:endParaRPr b="0" lang="en-US" sz="1800" spc="-1" strike="noStrike">
              <a:solidFill>
                <a:srgbClr val="000000"/>
              </a:solidFill>
              <a:latin typeface="Arial"/>
            </a:endParaRPr>
          </a:p>
        </p:txBody>
      </p:sp>
      <p:pic>
        <p:nvPicPr>
          <p:cNvPr id="144" name="Google Shape;202;p14" descr=""/>
          <p:cNvPicPr/>
          <p:nvPr/>
        </p:nvPicPr>
        <p:blipFill>
          <a:blip r:embed="rId3"/>
          <a:stretch/>
        </p:blipFill>
        <p:spPr>
          <a:xfrm>
            <a:off x="1917000" y="4537080"/>
            <a:ext cx="8357760" cy="676080"/>
          </a:xfrm>
          <a:prstGeom prst="rect">
            <a:avLst/>
          </a:prstGeom>
          <a:ln w="19050">
            <a:solidFill>
              <a:srgbClr val="ff9900"/>
            </a:solidFill>
            <a:round/>
          </a:ln>
        </p:spPr>
      </p:pic>
      <p:pic>
        <p:nvPicPr>
          <p:cNvPr id="145" name="Google Shape;203;p14" descr=""/>
          <p:cNvPicPr/>
          <p:nvPr/>
        </p:nvPicPr>
        <p:blipFill>
          <a:blip r:embed="rId4"/>
          <a:stretch/>
        </p:blipFill>
        <p:spPr>
          <a:xfrm>
            <a:off x="1917000" y="5846760"/>
            <a:ext cx="8357760" cy="668880"/>
          </a:xfrm>
          <a:prstGeom prst="rect">
            <a:avLst/>
          </a:prstGeom>
          <a:ln w="19050">
            <a:solidFill>
              <a:srgbClr val="ff9900"/>
            </a:solidFill>
            <a:round/>
          </a:ln>
        </p:spPr>
      </p:pic>
      <p:pic>
        <p:nvPicPr>
          <p:cNvPr id="146" name="Google Shape;204;p14" descr=""/>
          <p:cNvPicPr/>
          <p:nvPr/>
        </p:nvPicPr>
        <p:blipFill>
          <a:blip r:embed="rId5"/>
          <a:stretch/>
        </p:blipFill>
        <p:spPr>
          <a:xfrm>
            <a:off x="1917000" y="3145320"/>
            <a:ext cx="8357760" cy="75744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Angular Templates- Class Binding</a:t>
            </a:r>
            <a:br/>
            <a:r>
              <a:rPr b="0" lang="en-US" sz="1400" spc="-1" strike="noStrike" u="sng">
                <a:solidFill>
                  <a:srgbClr val="00b0f0"/>
                </a:solidFill>
                <a:uFillTx/>
                <a:latin typeface="Bookman Old Style"/>
                <a:ea typeface="Bookman Old Style"/>
                <a:hlinkClick r:id="rId1"/>
              </a:rPr>
              <a:t>https://angular.io/guide/template-syntax#class-binding</a:t>
            </a:r>
            <a:endParaRPr b="0" lang="en-US" sz="1400" spc="-1" strike="noStrike">
              <a:solidFill>
                <a:srgbClr val="000000"/>
              </a:solidFill>
              <a:latin typeface="Arial"/>
            </a:endParaRPr>
          </a:p>
        </p:txBody>
      </p:sp>
      <p:sp>
        <p:nvSpPr>
          <p:cNvPr id="148" name="TextShape 2"/>
          <p:cNvSpPr txBox="1"/>
          <p:nvPr/>
        </p:nvSpPr>
        <p:spPr>
          <a:xfrm>
            <a:off x="1097280" y="1927800"/>
            <a:ext cx="10058040" cy="2836800"/>
          </a:xfrm>
          <a:prstGeom prst="rect">
            <a:avLst/>
          </a:prstGeom>
          <a:noFill/>
          <a:ln w="0">
            <a:noFill/>
          </a:ln>
        </p:spPr>
        <p:txBody>
          <a:bodyPr lIns="0" rIns="0" anchor="ctr">
            <a:normAutofit/>
          </a:bodyPr>
          <a:p>
            <a:pPr marL="91440" indent="-139320">
              <a:lnSpc>
                <a:spcPct val="110000"/>
              </a:lnSpc>
              <a:buClr>
                <a:srgbClr val="9ba8b7"/>
              </a:buClr>
              <a:buFont typeface="Calibri"/>
              <a:buChar char=" "/>
            </a:pPr>
            <a:r>
              <a:rPr b="0" lang="en-US" sz="2200" spc="-1" strike="noStrike">
                <a:solidFill>
                  <a:srgbClr val="3f3f3f"/>
                </a:solidFill>
                <a:latin typeface="Libre Franklin"/>
                <a:ea typeface="Libre Franklin"/>
              </a:rPr>
              <a:t>You can add and remove CSS class names from an element's class attribute with a </a:t>
            </a:r>
            <a:r>
              <a:rPr b="1" i="1" lang="en-US" sz="2200" spc="-1" strike="noStrike">
                <a:solidFill>
                  <a:srgbClr val="3f3f3f"/>
                </a:solidFill>
                <a:latin typeface="Libre Franklin"/>
                <a:ea typeface="Libre Franklin"/>
              </a:rPr>
              <a:t>class binding</a:t>
            </a:r>
            <a:r>
              <a:rPr b="0" lang="en-US" sz="2200" spc="-1" strike="noStrike">
                <a:solidFill>
                  <a:srgbClr val="3f3f3f"/>
                </a:solidFill>
                <a:latin typeface="Libre Franklin"/>
                <a:ea typeface="Libre Franklin"/>
              </a:rPr>
              <a:t>.</a:t>
            </a:r>
            <a:endParaRPr b="0" lang="en-US" sz="2200" spc="-1" strike="noStrike">
              <a:solidFill>
                <a:srgbClr val="000000"/>
              </a:solidFill>
              <a:latin typeface="Arial"/>
            </a:endParaRPr>
          </a:p>
          <a:p>
            <a:pPr marL="91440" indent="-139320">
              <a:lnSpc>
                <a:spcPct val="110000"/>
              </a:lnSpc>
              <a:spcBef>
                <a:spcPts val="1400"/>
              </a:spcBef>
              <a:buClr>
                <a:srgbClr val="9ba8b7"/>
              </a:buClr>
              <a:buFont typeface="Calibri"/>
              <a:buChar char=" "/>
            </a:pPr>
            <a:r>
              <a:rPr b="0" lang="en-US" sz="2200" spc="-1" strike="noStrike">
                <a:solidFill>
                  <a:srgbClr val="3f3f3f"/>
                </a:solidFill>
                <a:latin typeface="Libre Franklin"/>
                <a:ea typeface="Libre Franklin"/>
              </a:rPr>
              <a:t>To create a single </a:t>
            </a:r>
            <a:r>
              <a:rPr b="1" i="1" lang="en-US" sz="2200" spc="-1" strike="noStrike">
                <a:solidFill>
                  <a:srgbClr val="3f3f3f"/>
                </a:solidFill>
                <a:latin typeface="Libre Franklin"/>
                <a:ea typeface="Libre Franklin"/>
              </a:rPr>
              <a:t>class binding</a:t>
            </a:r>
            <a:r>
              <a:rPr b="0" lang="en-US" sz="2200" spc="-1" strike="noStrike">
                <a:solidFill>
                  <a:srgbClr val="3f3f3f"/>
                </a:solidFill>
                <a:latin typeface="Libre Franklin"/>
                <a:ea typeface="Libre Franklin"/>
              </a:rPr>
              <a:t>, start with the prefix class followed by a dot (.) and the name of the </a:t>
            </a:r>
            <a:r>
              <a:rPr b="1" i="1" lang="en-US" sz="2200" spc="-1" strike="noStrike">
                <a:solidFill>
                  <a:srgbClr val="3f3f3f"/>
                </a:solidFill>
                <a:latin typeface="Libre Franklin"/>
                <a:ea typeface="Libre Franklin"/>
              </a:rPr>
              <a:t>CSS class </a:t>
            </a:r>
            <a:r>
              <a:rPr b="0" lang="en-US" sz="2200" spc="-1" strike="noStrike">
                <a:solidFill>
                  <a:srgbClr val="3f3f3f"/>
                </a:solidFill>
                <a:latin typeface="Libre Franklin"/>
                <a:ea typeface="Libre Franklin"/>
              </a:rPr>
              <a:t>( </a:t>
            </a:r>
            <a:r>
              <a:rPr b="0" lang="en-US" sz="2200" spc="-1" strike="noStrike">
                <a:solidFill>
                  <a:srgbClr val="ff0000"/>
                </a:solidFill>
                <a:latin typeface="Libre Franklin"/>
                <a:ea typeface="Libre Franklin"/>
              </a:rPr>
              <a:t>[class.foo]=“condition"</a:t>
            </a:r>
            <a:r>
              <a:rPr b="0" lang="en-US" sz="2200" spc="-1" strike="noStrike">
                <a:solidFill>
                  <a:srgbClr val="3f3f3f"/>
                </a:solidFill>
                <a:latin typeface="Libre Franklin"/>
                <a:ea typeface="Libre Franklin"/>
              </a:rPr>
              <a:t>). </a:t>
            </a:r>
            <a:r>
              <a:rPr b="1" i="1" lang="en-US" sz="2200" spc="-1" strike="noStrike">
                <a:solidFill>
                  <a:srgbClr val="3f3f3f"/>
                </a:solidFill>
                <a:latin typeface="Libre Franklin"/>
                <a:ea typeface="Libre Franklin"/>
              </a:rPr>
              <a:t>Angular</a:t>
            </a:r>
            <a:r>
              <a:rPr b="0" lang="en-US" sz="2200" spc="-1" strike="noStrike">
                <a:solidFill>
                  <a:srgbClr val="3f3f3f"/>
                </a:solidFill>
                <a:latin typeface="Libre Franklin"/>
                <a:ea typeface="Libre Franklin"/>
              </a:rPr>
              <a:t> adds the class when the bound expression is </a:t>
            </a:r>
            <a:r>
              <a:rPr b="1" i="1" lang="en-US" sz="2200" spc="-1" strike="noStrike">
                <a:solidFill>
                  <a:srgbClr val="3f3f3f"/>
                </a:solidFill>
                <a:latin typeface="Libre Franklin"/>
                <a:ea typeface="Libre Franklin"/>
              </a:rPr>
              <a:t>truthy</a:t>
            </a:r>
            <a:r>
              <a:rPr b="0" lang="en-US" sz="2200" spc="-1" strike="noStrike">
                <a:solidFill>
                  <a:srgbClr val="3f3f3f"/>
                </a:solidFill>
                <a:latin typeface="Libre Franklin"/>
                <a:ea typeface="Libre Franklin"/>
              </a:rPr>
              <a:t>, and it removes the class when the expression is </a:t>
            </a:r>
            <a:r>
              <a:rPr b="1" i="1" lang="en-US" sz="2200" spc="-1" strike="noStrike">
                <a:solidFill>
                  <a:srgbClr val="3f3f3f"/>
                </a:solidFill>
                <a:latin typeface="Libre Franklin"/>
                <a:ea typeface="Libre Franklin"/>
              </a:rPr>
              <a:t>falsy</a:t>
            </a:r>
            <a:r>
              <a:rPr b="0" lang="en-US" sz="2200" spc="-1" strike="noStrike">
                <a:solidFill>
                  <a:srgbClr val="3f3f3f"/>
                </a:solidFill>
                <a:latin typeface="Libre Franklin"/>
                <a:ea typeface="Libre Franklin"/>
              </a:rPr>
              <a:t>. </a:t>
            </a:r>
            <a:endParaRPr b="0" lang="en-US" sz="2200" spc="-1" strike="noStrike">
              <a:solidFill>
                <a:srgbClr val="000000"/>
              </a:solidFill>
              <a:latin typeface="Arial"/>
            </a:endParaRPr>
          </a:p>
        </p:txBody>
      </p:sp>
      <p:pic>
        <p:nvPicPr>
          <p:cNvPr id="149" name="Google Shape;211;p15" descr=""/>
          <p:cNvPicPr/>
          <p:nvPr/>
        </p:nvPicPr>
        <p:blipFill>
          <a:blip r:embed="rId2"/>
          <a:stretch/>
        </p:blipFill>
        <p:spPr>
          <a:xfrm>
            <a:off x="2083680" y="4764960"/>
            <a:ext cx="8024040" cy="77544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230" spc="-1" strike="noStrike">
                <a:solidFill>
                  <a:srgbClr val="3f3f3f"/>
                </a:solidFill>
                <a:latin typeface="Bookman Old Style"/>
                <a:ea typeface="Bookman Old Style"/>
              </a:rPr>
              <a:t>Angular Templates - Event Binding</a:t>
            </a:r>
            <a:br/>
            <a:r>
              <a:rPr b="0" lang="en-US" sz="1260" spc="-1" strike="noStrike" u="sng">
                <a:solidFill>
                  <a:srgbClr val="00b0f0"/>
                </a:solidFill>
                <a:uFillTx/>
                <a:latin typeface="Bookman Old Style"/>
                <a:ea typeface="Bookman Old Style"/>
                <a:hlinkClick r:id="rId1"/>
              </a:rPr>
              <a:t>https://angular.io/tutorial/toh-pt2#add-a-click-event-binding</a:t>
            </a:r>
            <a:br/>
            <a:r>
              <a:rPr b="0" lang="en-US" sz="1260" spc="-1" strike="noStrike" u="sng">
                <a:solidFill>
                  <a:srgbClr val="00b0f0"/>
                </a:solidFill>
                <a:uFillTx/>
                <a:latin typeface="Bookman Old Style"/>
                <a:ea typeface="Bookman Old Style"/>
                <a:hlinkClick r:id="rId2"/>
              </a:rPr>
              <a:t>https://angular.io/guide/template-syntax#event-binding</a:t>
            </a:r>
            <a:endParaRPr b="0" lang="en-US" sz="1260" spc="-1" strike="noStrike">
              <a:solidFill>
                <a:srgbClr val="000000"/>
              </a:solidFill>
              <a:latin typeface="Arial"/>
            </a:endParaRPr>
          </a:p>
        </p:txBody>
      </p:sp>
      <p:sp>
        <p:nvSpPr>
          <p:cNvPr id="151" name="TextShape 2"/>
          <p:cNvSpPr txBox="1"/>
          <p:nvPr/>
        </p:nvSpPr>
        <p:spPr>
          <a:xfrm>
            <a:off x="1097280" y="1920600"/>
            <a:ext cx="10058040" cy="1404360"/>
          </a:xfrm>
          <a:prstGeom prst="rect">
            <a:avLst/>
          </a:prstGeom>
          <a:noFill/>
          <a:ln w="0">
            <a:noFill/>
          </a:ln>
        </p:spPr>
        <p:txBody>
          <a:bodyPr lIns="0" rIns="0" anchor="ctr">
            <a:normAutofit fontScale="70000"/>
          </a:bodyPr>
          <a:p>
            <a:pPr marL="91440" indent="-151920">
              <a:lnSpc>
                <a:spcPct val="110000"/>
              </a:lnSpc>
              <a:buClr>
                <a:srgbClr val="9ba8b7"/>
              </a:buClr>
              <a:buFont typeface="Calibri"/>
              <a:buChar char=" "/>
            </a:pPr>
            <a:r>
              <a:rPr b="0" lang="en-US" sz="2400" spc="-1" strike="noStrike">
                <a:solidFill>
                  <a:srgbClr val="3f3f3f"/>
                </a:solidFill>
                <a:latin typeface="Libre Franklin"/>
                <a:ea typeface="Libre Franklin"/>
              </a:rPr>
              <a:t>The parentheses, </a:t>
            </a:r>
            <a:r>
              <a:rPr b="0" lang="en-US" sz="2400" spc="-1" strike="noStrike">
                <a:solidFill>
                  <a:srgbClr val="ff0000"/>
                </a:solidFill>
                <a:latin typeface="Libre Franklin"/>
                <a:ea typeface="Libre Franklin"/>
              </a:rPr>
              <a:t>()</a:t>
            </a:r>
            <a:r>
              <a:rPr b="0" lang="en-US" sz="2400" spc="-1" strike="noStrike">
                <a:solidFill>
                  <a:srgbClr val="000000"/>
                </a:solidFill>
                <a:latin typeface="Libre Franklin"/>
                <a:ea typeface="Libre Franklin"/>
              </a:rPr>
              <a:t>, </a:t>
            </a:r>
            <a:r>
              <a:rPr b="0" lang="en-US" sz="2400" spc="-1" strike="noStrike">
                <a:solidFill>
                  <a:srgbClr val="3f3f3f"/>
                </a:solidFill>
                <a:latin typeface="Libre Franklin"/>
                <a:ea typeface="Libre Franklin"/>
              </a:rPr>
              <a:t>around </a:t>
            </a:r>
            <a:r>
              <a:rPr b="1" i="1" lang="en-US" sz="2400" spc="-1" strike="noStrike">
                <a:solidFill>
                  <a:srgbClr val="7030a0"/>
                </a:solidFill>
                <a:latin typeface="Libre Franklin"/>
                <a:ea typeface="Libre Franklin"/>
              </a:rPr>
              <a:t>click</a:t>
            </a:r>
            <a:r>
              <a:rPr b="0" lang="en-US" sz="2400" spc="-1" strike="noStrike">
                <a:solidFill>
                  <a:srgbClr val="3f3f3f"/>
                </a:solidFill>
                <a:latin typeface="Libre Franklin"/>
                <a:ea typeface="Libre Franklin"/>
              </a:rPr>
              <a:t> tell </a:t>
            </a:r>
            <a:r>
              <a:rPr b="1" i="1" lang="en-US" sz="2400" spc="-1" strike="noStrike">
                <a:solidFill>
                  <a:srgbClr val="3f3f3f"/>
                </a:solidFill>
                <a:latin typeface="Libre Franklin"/>
                <a:ea typeface="Libre Franklin"/>
              </a:rPr>
              <a:t>Angular</a:t>
            </a:r>
            <a:r>
              <a:rPr b="0" lang="en-US" sz="2400" spc="-1" strike="noStrike">
                <a:solidFill>
                  <a:srgbClr val="3f3f3f"/>
                </a:solidFill>
                <a:latin typeface="Libre Franklin"/>
                <a:ea typeface="Libre Franklin"/>
              </a:rPr>
              <a:t> to listen for the </a:t>
            </a:r>
            <a:r>
              <a:rPr b="1" i="1" lang="en-US" sz="2400" spc="-1" strike="noStrike">
                <a:solidFill>
                  <a:srgbClr val="3f3f3f"/>
                </a:solidFill>
                <a:latin typeface="Libre Franklin"/>
                <a:ea typeface="Libre Franklin"/>
              </a:rPr>
              <a:t>&lt;li&gt; </a:t>
            </a:r>
            <a:r>
              <a:rPr b="0" lang="en-US" sz="2400" spc="-1" strike="noStrike">
                <a:solidFill>
                  <a:srgbClr val="3f3f3f"/>
                </a:solidFill>
                <a:latin typeface="Libre Franklin"/>
                <a:ea typeface="Libre Franklin"/>
              </a:rPr>
              <a:t>element's click event. When the user clicks in the</a:t>
            </a:r>
            <a:r>
              <a:rPr b="1" i="1" lang="en-US" sz="2400" spc="-1" strike="noStrike">
                <a:solidFill>
                  <a:srgbClr val="3f3f3f"/>
                </a:solidFill>
                <a:latin typeface="Libre Franklin"/>
                <a:ea typeface="Libre Franklin"/>
              </a:rPr>
              <a:t> &lt;li&gt;</a:t>
            </a:r>
            <a:r>
              <a:rPr b="0" lang="en-US" sz="2400" spc="-1" strike="noStrike">
                <a:solidFill>
                  <a:srgbClr val="3f3f3f"/>
                </a:solidFill>
                <a:latin typeface="Libre Franklin"/>
                <a:ea typeface="Libre Franklin"/>
              </a:rPr>
              <a:t>, </a:t>
            </a:r>
            <a:r>
              <a:rPr b="1" i="1" lang="en-US" sz="2400" spc="-1" strike="noStrike">
                <a:solidFill>
                  <a:srgbClr val="3f3f3f"/>
                </a:solidFill>
                <a:latin typeface="Libre Franklin"/>
                <a:ea typeface="Libre Franklin"/>
              </a:rPr>
              <a:t>Angular</a:t>
            </a:r>
            <a:r>
              <a:rPr b="0" lang="en-US" sz="2400" spc="-1" strike="noStrike">
                <a:solidFill>
                  <a:srgbClr val="3f3f3f"/>
                </a:solidFill>
                <a:latin typeface="Libre Franklin"/>
                <a:ea typeface="Libre Franklin"/>
              </a:rPr>
              <a:t> executes the </a:t>
            </a:r>
            <a:r>
              <a:rPr b="0" lang="en-US" sz="2400" spc="-1" strike="noStrike">
                <a:solidFill>
                  <a:srgbClr val="ff0000"/>
                </a:solidFill>
                <a:latin typeface="Libre Franklin"/>
                <a:ea typeface="Libre Franklin"/>
              </a:rPr>
              <a:t>onSelect(hero)</a:t>
            </a:r>
            <a:r>
              <a:rPr b="0" lang="en-US" sz="2400" spc="-1" strike="noStrike">
                <a:solidFill>
                  <a:srgbClr val="3f3f3f"/>
                </a:solidFill>
                <a:latin typeface="Libre Franklin"/>
                <a:ea typeface="Libre Franklin"/>
              </a:rPr>
              <a:t> expression in the components </a:t>
            </a:r>
            <a:r>
              <a:rPr b="1" i="1" lang="en-US" sz="2400" spc="-1" strike="noStrike">
                <a:solidFill>
                  <a:srgbClr val="3f3f3f"/>
                </a:solidFill>
                <a:latin typeface="Libre Franklin"/>
                <a:ea typeface="Libre Franklin"/>
              </a:rPr>
              <a:t>.ts </a:t>
            </a:r>
            <a:r>
              <a:rPr b="0" lang="en-US" sz="2400" spc="-1" strike="noStrike">
                <a:solidFill>
                  <a:srgbClr val="3f3f3f"/>
                </a:solidFill>
                <a:latin typeface="Libre Franklin"/>
                <a:ea typeface="Libre Franklin"/>
              </a:rPr>
              <a:t>file.</a:t>
            </a:r>
            <a:endParaRPr b="0" lang="en-US" sz="2400" spc="-1" strike="noStrike">
              <a:solidFill>
                <a:srgbClr val="000000"/>
              </a:solidFill>
              <a:latin typeface="Arial"/>
            </a:endParaRPr>
          </a:p>
        </p:txBody>
      </p:sp>
      <p:pic>
        <p:nvPicPr>
          <p:cNvPr id="152" name="Google Shape;218;p16" descr=""/>
          <p:cNvPicPr/>
          <p:nvPr/>
        </p:nvPicPr>
        <p:blipFill>
          <a:blip r:embed="rId3"/>
          <a:stretch/>
        </p:blipFill>
        <p:spPr>
          <a:xfrm>
            <a:off x="2012400" y="3426120"/>
            <a:ext cx="7653600" cy="572760"/>
          </a:xfrm>
          <a:prstGeom prst="rect">
            <a:avLst/>
          </a:prstGeom>
          <a:ln w="19050">
            <a:solidFill>
              <a:srgbClr val="ff9900"/>
            </a:solidFill>
            <a:round/>
          </a:ln>
        </p:spPr>
      </p:pic>
      <p:sp>
        <p:nvSpPr>
          <p:cNvPr id="153" name="CustomShape 3"/>
          <p:cNvSpPr/>
          <p:nvPr/>
        </p:nvSpPr>
        <p:spPr>
          <a:xfrm>
            <a:off x="1097280" y="4294800"/>
            <a:ext cx="10058040" cy="823680"/>
          </a:xfrm>
          <a:prstGeom prst="rect">
            <a:avLst/>
          </a:prstGeom>
          <a:noFill/>
          <a:ln w="0">
            <a:noFill/>
          </a:ln>
        </p:spPr>
        <p:style>
          <a:lnRef idx="0"/>
          <a:fillRef idx="0"/>
          <a:effectRef idx="0"/>
          <a:fontRef idx="minor"/>
        </p:style>
        <p:txBody>
          <a:bodyPr anchor="ctr">
            <a:spAutoFit/>
          </a:bodyPr>
          <a:p>
            <a:pPr>
              <a:lnSpc>
                <a:spcPct val="100000"/>
              </a:lnSpc>
              <a:tabLst>
                <a:tab algn="l" pos="0"/>
              </a:tabLst>
            </a:pPr>
            <a:r>
              <a:rPr b="1" i="1" lang="en-US" sz="2400" spc="-1" strike="noStrike">
                <a:solidFill>
                  <a:srgbClr val="000000"/>
                </a:solidFill>
                <a:latin typeface="Libre Franklin"/>
                <a:ea typeface="Libre Franklin"/>
              </a:rPr>
              <a:t>Angular</a:t>
            </a:r>
            <a:r>
              <a:rPr b="0" lang="en-US" sz="2400" spc="-1" strike="noStrike">
                <a:solidFill>
                  <a:srgbClr val="000000"/>
                </a:solidFill>
                <a:latin typeface="Libre Franklin"/>
                <a:ea typeface="Libre Franklin"/>
              </a:rPr>
              <a:t> dynamically changes the HTML </a:t>
            </a:r>
            <a:r>
              <a:rPr b="1" i="1" lang="en-US" sz="2400" spc="-1" strike="noStrike">
                <a:solidFill>
                  <a:srgbClr val="000000"/>
                </a:solidFill>
                <a:latin typeface="Libre Franklin"/>
                <a:ea typeface="Libre Franklin"/>
              </a:rPr>
              <a:t>template</a:t>
            </a:r>
            <a:r>
              <a:rPr b="0" lang="en-US" sz="2400" spc="-1" strike="noStrike">
                <a:solidFill>
                  <a:srgbClr val="000000"/>
                </a:solidFill>
                <a:latin typeface="Libre Franklin"/>
                <a:ea typeface="Libre Franklin"/>
              </a:rPr>
              <a:t> markup when the conditions change.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Modeling – Decorators</a:t>
            </a:r>
            <a:br/>
            <a:r>
              <a:rPr b="0" lang="en-US" sz="1400" spc="-1" strike="noStrike" u="sng">
                <a:solidFill>
                  <a:srgbClr val="00b0f0"/>
                </a:solidFill>
                <a:uFillTx/>
                <a:latin typeface="Bookman Old Style"/>
                <a:ea typeface="Bookman Old Style"/>
                <a:hlinkClick r:id="rId1"/>
              </a:rPr>
              <a:t>https://angular.io/guide/template-syntax#inputs-outputs</a:t>
            </a:r>
            <a:br/>
            <a:r>
              <a:rPr b="0" lang="en-US" sz="1400" spc="-1" strike="noStrike" u="sng">
                <a:solidFill>
                  <a:srgbClr val="00b0f0"/>
                </a:solidFill>
                <a:uFillTx/>
                <a:latin typeface="Bookman Old Style"/>
                <a:ea typeface="Bookman Old Style"/>
                <a:hlinkClick r:id="rId2"/>
              </a:rPr>
              <a:t>https://docs.angularjs.org/guide/decorators</a:t>
            </a:r>
            <a:endParaRPr b="0" lang="en-US" sz="1400" spc="-1" strike="noStrike">
              <a:solidFill>
                <a:srgbClr val="000000"/>
              </a:solidFill>
              <a:latin typeface="Arial"/>
            </a:endParaRPr>
          </a:p>
        </p:txBody>
      </p:sp>
      <p:sp>
        <p:nvSpPr>
          <p:cNvPr id="155" name="TextShape 2"/>
          <p:cNvSpPr txBox="1"/>
          <p:nvPr/>
        </p:nvSpPr>
        <p:spPr>
          <a:xfrm>
            <a:off x="1097280" y="1935000"/>
            <a:ext cx="10058040" cy="4453200"/>
          </a:xfrm>
          <a:prstGeom prst="rect">
            <a:avLst/>
          </a:prstGeom>
          <a:noFill/>
          <a:ln w="0">
            <a:noFill/>
          </a:ln>
        </p:spPr>
        <p:txBody>
          <a:bodyPr lIns="0" rIns="0" anchor="ctr">
            <a:normAutofit fontScale="95000"/>
          </a:bodyPr>
          <a:p>
            <a:pPr marL="91440" indent="-139320">
              <a:lnSpc>
                <a:spcPct val="110000"/>
              </a:lnSpc>
              <a:buClr>
                <a:srgbClr val="9ba8b7"/>
              </a:buClr>
              <a:buFont typeface="Calibri"/>
              <a:buChar char=" "/>
            </a:pPr>
            <a:r>
              <a:rPr b="1" i="1" lang="en-US" sz="2200" spc="-1" strike="noStrike">
                <a:solidFill>
                  <a:srgbClr val="3f3f3f"/>
                </a:solidFill>
                <a:latin typeface="Libre Franklin"/>
                <a:ea typeface="Libre Franklin"/>
              </a:rPr>
              <a:t>Decorators</a:t>
            </a:r>
            <a:r>
              <a:rPr b="0" lang="en-US" sz="2200" spc="-1" strike="noStrike">
                <a:solidFill>
                  <a:srgbClr val="3f3f3f"/>
                </a:solidFill>
                <a:latin typeface="Libre Franklin"/>
                <a:ea typeface="Libre Franklin"/>
              </a:rPr>
              <a:t> are used to separate modification or decoration of a class without modifying the original source code. In AngularJS, </a:t>
            </a:r>
            <a:r>
              <a:rPr b="1" i="1" lang="en-US" sz="2200" spc="-1" strike="noStrike">
                <a:solidFill>
                  <a:srgbClr val="3f3f3f"/>
                </a:solidFill>
                <a:latin typeface="Libre Franklin"/>
                <a:ea typeface="Libre Franklin"/>
              </a:rPr>
              <a:t>decorators</a:t>
            </a:r>
            <a:r>
              <a:rPr b="0" lang="en-US" sz="2200" spc="-1" strike="noStrike">
                <a:solidFill>
                  <a:srgbClr val="3f3f3f"/>
                </a:solidFill>
                <a:latin typeface="Libre Franklin"/>
                <a:ea typeface="Libre Franklin"/>
              </a:rPr>
              <a:t> are functions that allow a service, directive or filter to be modified prior to its usage.</a:t>
            </a:r>
            <a:endParaRPr b="0" lang="en-US" sz="2200" spc="-1" strike="noStrike">
              <a:solidFill>
                <a:srgbClr val="000000"/>
              </a:solidFill>
              <a:latin typeface="Arial"/>
            </a:endParaRPr>
          </a:p>
          <a:p>
            <a:pPr marL="91440" indent="-139320">
              <a:lnSpc>
                <a:spcPct val="110000"/>
              </a:lnSpc>
              <a:spcBef>
                <a:spcPts val="1400"/>
              </a:spcBef>
              <a:buClr>
                <a:srgbClr val="9ba8b7"/>
              </a:buClr>
              <a:buFont typeface="Calibri"/>
              <a:buChar char=" "/>
            </a:pPr>
            <a:r>
              <a:rPr b="0" lang="en-US" sz="2200" spc="-1" strike="noStrike">
                <a:solidFill>
                  <a:srgbClr val="ff0000"/>
                </a:solidFill>
                <a:latin typeface="Libre Franklin"/>
                <a:ea typeface="Libre Franklin"/>
              </a:rPr>
              <a:t>@Component</a:t>
            </a:r>
            <a:r>
              <a:rPr b="0" lang="en-US" sz="2200" spc="-1" strike="noStrike">
                <a:solidFill>
                  <a:srgbClr val="3f3f3f"/>
                </a:solidFill>
                <a:latin typeface="Libre Franklin"/>
                <a:ea typeface="Libre Franklin"/>
              </a:rPr>
              <a:t> - This indicates that the following class is a component. It provides metadata about the component, including its selector, templates, and styles.</a:t>
            </a:r>
            <a:endParaRPr b="0" lang="en-US" sz="2200" spc="-1" strike="noStrike">
              <a:solidFill>
                <a:srgbClr val="000000"/>
              </a:solidFill>
              <a:latin typeface="Arial"/>
            </a:endParaRPr>
          </a:p>
          <a:p>
            <a:pPr lvl="1" marL="384120" indent="-169920">
              <a:lnSpc>
                <a:spcPct val="100000"/>
              </a:lnSpc>
              <a:spcBef>
                <a:spcPts val="400"/>
              </a:spcBef>
              <a:buClr>
                <a:srgbClr val="3f3f3f"/>
              </a:buClr>
              <a:buFont typeface="Arial"/>
              <a:buChar char="•"/>
            </a:pPr>
            <a:r>
              <a:rPr b="0" lang="en-US" sz="1800" spc="-1" strike="noStrike">
                <a:solidFill>
                  <a:srgbClr val="3f3f3f"/>
                </a:solidFill>
                <a:latin typeface="Libre Franklin"/>
                <a:ea typeface="Libre Franklin"/>
              </a:rPr>
              <a:t>The selector identifies the component. The selector is the name you give the Angular component when it is rendered as an HTML element on the page. By convention, Angular component selectors begin with the prefix app-, followed by the component name.</a:t>
            </a:r>
            <a:endParaRPr b="0" lang="en-US" sz="1800" spc="-1" strike="noStrike">
              <a:solidFill>
                <a:srgbClr val="000000"/>
              </a:solidFill>
              <a:latin typeface="Arial"/>
            </a:endParaRPr>
          </a:p>
          <a:p>
            <a:pPr lvl="1" marL="384120" indent="-169920">
              <a:lnSpc>
                <a:spcPct val="100000"/>
              </a:lnSpc>
              <a:spcBef>
                <a:spcPts val="601"/>
              </a:spcBef>
              <a:buClr>
                <a:srgbClr val="3f3f3f"/>
              </a:buClr>
              <a:buFont typeface="Arial"/>
              <a:buChar char="•"/>
            </a:pPr>
            <a:r>
              <a:rPr b="0" lang="en-US" sz="1800" spc="-1" strike="noStrike">
                <a:solidFill>
                  <a:srgbClr val="3f3f3f"/>
                </a:solidFill>
                <a:latin typeface="Libre Franklin"/>
                <a:ea typeface="Libre Franklin"/>
              </a:rPr>
              <a:t>The template and style filenames reference the HTML and CSS files that StackBlitz generates.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230" spc="-1" strike="noStrike">
                <a:solidFill>
                  <a:srgbClr val="3f3f3f"/>
                </a:solidFill>
                <a:latin typeface="Bookman Old Style"/>
                <a:ea typeface="Bookman Old Style"/>
              </a:rPr>
              <a:t>Structural Directives</a:t>
            </a:r>
            <a:br/>
            <a:r>
              <a:rPr b="0" lang="en-US" sz="1260" spc="-1" strike="noStrike" u="sng">
                <a:solidFill>
                  <a:srgbClr val="00b0f0"/>
                </a:solidFill>
                <a:uFillTx/>
                <a:latin typeface="Bookman Old Style"/>
                <a:ea typeface="Bookman Old Style"/>
                <a:hlinkClick r:id="rId1"/>
              </a:rPr>
              <a:t>https://angular.io/api/common/NgIf</a:t>
            </a:r>
            <a:br/>
            <a:r>
              <a:rPr b="0" lang="en-US" sz="1260" spc="-1" strike="noStrike" u="sng">
                <a:solidFill>
                  <a:srgbClr val="00b0f0"/>
                </a:solidFill>
                <a:uFillTx/>
                <a:latin typeface="Bookman Old Style"/>
                <a:ea typeface="Bookman Old Style"/>
                <a:hlinkClick r:id="rId2"/>
              </a:rPr>
              <a:t>https://angular.io/api/common/NgForOf</a:t>
            </a:r>
            <a:br/>
            <a:r>
              <a:rPr b="0" lang="en-US" sz="1260" spc="-1" strike="noStrike" u="sng">
                <a:solidFill>
                  <a:srgbClr val="00b0f0"/>
                </a:solidFill>
                <a:uFillTx/>
                <a:latin typeface="Bookman Old Style"/>
                <a:ea typeface="Bookman Old Style"/>
                <a:hlinkClick r:id="rId3"/>
              </a:rPr>
              <a:t>https://angular.io/guide/template-syntax#ngSwitch</a:t>
            </a:r>
            <a:br/>
            <a:r>
              <a:rPr b="0" lang="en-US" sz="1260" spc="-1" strike="noStrike" u="sng">
                <a:solidFill>
                  <a:srgbClr val="00b0f0"/>
                </a:solidFill>
                <a:uFillTx/>
                <a:latin typeface="Bookman Old Style"/>
                <a:ea typeface="Bookman Old Style"/>
                <a:hlinkClick r:id="rId4"/>
              </a:rPr>
              <a:t>https://angular.io/guide/structural-directives</a:t>
            </a:r>
            <a:endParaRPr b="0" lang="en-US" sz="1260" spc="-1" strike="noStrike">
              <a:solidFill>
                <a:srgbClr val="000000"/>
              </a:solidFill>
              <a:latin typeface="Arial"/>
            </a:endParaRPr>
          </a:p>
        </p:txBody>
      </p:sp>
      <p:sp>
        <p:nvSpPr>
          <p:cNvPr id="157" name="TextShape 2"/>
          <p:cNvSpPr txBox="1"/>
          <p:nvPr/>
        </p:nvSpPr>
        <p:spPr>
          <a:xfrm>
            <a:off x="785520" y="1910880"/>
            <a:ext cx="10726200" cy="1333080"/>
          </a:xfrm>
          <a:prstGeom prst="rect">
            <a:avLst/>
          </a:prstGeom>
          <a:noFill/>
          <a:ln w="0">
            <a:noFill/>
          </a:ln>
        </p:spPr>
        <p:txBody>
          <a:bodyPr lIns="0" rIns="0" anchor="ctr">
            <a:normAutofit/>
          </a:bodyPr>
          <a:p>
            <a:pPr marL="91440" indent="-151920">
              <a:lnSpc>
                <a:spcPct val="110000"/>
              </a:lnSpc>
              <a:buClr>
                <a:srgbClr val="9ba8b7"/>
              </a:buClr>
              <a:buFont typeface="Calibri"/>
              <a:buChar char=" "/>
            </a:pPr>
            <a:r>
              <a:rPr b="1" i="1" lang="en-US" sz="2400" spc="-1" strike="noStrike">
                <a:solidFill>
                  <a:srgbClr val="3f3f3f"/>
                </a:solidFill>
                <a:latin typeface="Libre Franklin"/>
                <a:ea typeface="Libre Franklin"/>
              </a:rPr>
              <a:t>Structural directives </a:t>
            </a:r>
            <a:r>
              <a:rPr b="0" lang="en-US" sz="2400" spc="-1" strike="noStrike">
                <a:solidFill>
                  <a:srgbClr val="3f3f3f"/>
                </a:solidFill>
                <a:latin typeface="Libre Franklin"/>
                <a:ea typeface="Libre Franklin"/>
              </a:rPr>
              <a:t>shape or reshape the DOM's structure, typically by adding, removing, and manipulating the elements to which they are attached. Directives with an asterisk, </a:t>
            </a:r>
            <a:r>
              <a:rPr b="0" lang="en-US" sz="2400" spc="-1" strike="noStrike">
                <a:solidFill>
                  <a:srgbClr val="ff0000"/>
                </a:solidFill>
                <a:latin typeface="Libre Franklin"/>
                <a:ea typeface="Libre Franklin"/>
              </a:rPr>
              <a:t>*</a:t>
            </a:r>
            <a:r>
              <a:rPr b="0" lang="en-US" sz="2400" spc="-1" strike="noStrike">
                <a:solidFill>
                  <a:srgbClr val="3f3f3f"/>
                </a:solidFill>
                <a:latin typeface="Libre Franklin"/>
                <a:ea typeface="Libre Franklin"/>
              </a:rPr>
              <a:t>, are </a:t>
            </a:r>
            <a:r>
              <a:rPr b="1" i="1" lang="en-US" sz="2400" spc="-1" strike="noStrike">
                <a:solidFill>
                  <a:srgbClr val="3f3f3f"/>
                </a:solidFill>
                <a:latin typeface="Libre Franklin"/>
                <a:ea typeface="Libre Franklin"/>
              </a:rPr>
              <a:t>structural directives</a:t>
            </a:r>
            <a:r>
              <a:rPr b="0" lang="en-US" sz="2400" spc="-1" strike="noStrike">
                <a:solidFill>
                  <a:srgbClr val="3f3f3f"/>
                </a:solidFill>
                <a:latin typeface="Libre Franklin"/>
                <a:ea typeface="Libre Franklin"/>
              </a:rPr>
              <a:t>.</a:t>
            </a:r>
            <a:endParaRPr b="0" lang="en-US" sz="2400" spc="-1" strike="noStrike">
              <a:solidFill>
                <a:srgbClr val="000000"/>
              </a:solidFill>
              <a:latin typeface="Arial"/>
            </a:endParaRPr>
          </a:p>
        </p:txBody>
      </p:sp>
      <p:pic>
        <p:nvPicPr>
          <p:cNvPr id="158" name="Google Shape;232;p18" descr=""/>
          <p:cNvPicPr/>
          <p:nvPr/>
        </p:nvPicPr>
        <p:blipFill>
          <a:blip r:embed="rId5"/>
          <a:stretch/>
        </p:blipFill>
        <p:spPr>
          <a:xfrm>
            <a:off x="2371680" y="3244320"/>
            <a:ext cx="7448400" cy="347220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Angular Forms - Overview</a:t>
            </a:r>
            <a:br/>
            <a:r>
              <a:rPr b="0" lang="en-US" sz="1400" spc="-1" strike="noStrike" u="sng">
                <a:solidFill>
                  <a:srgbClr val="00b0f0"/>
                </a:solidFill>
                <a:uFillTx/>
                <a:latin typeface="Bookman Old Style"/>
                <a:ea typeface="Bookman Old Style"/>
                <a:hlinkClick r:id="rId1"/>
              </a:rPr>
              <a:t>https://angular.io/start/start-forms#forms-in-angular</a:t>
            </a:r>
            <a:br/>
            <a:r>
              <a:rPr b="0" lang="en-US" sz="1400" spc="-1" strike="noStrike" u="sng">
                <a:solidFill>
                  <a:srgbClr val="00b0f0"/>
                </a:solidFill>
                <a:uFillTx/>
                <a:latin typeface="Bookman Old Style"/>
                <a:ea typeface="Bookman Old Style"/>
                <a:hlinkClick r:id="rId2"/>
              </a:rPr>
              <a:t>https://angular.io/api/forms/FormBuilder</a:t>
            </a:r>
            <a:br/>
            <a:r>
              <a:rPr b="0" lang="en-US" sz="1400" spc="-1" strike="noStrike" u="sng">
                <a:solidFill>
                  <a:srgbClr val="00b0f0"/>
                </a:solidFill>
                <a:uFillTx/>
                <a:latin typeface="Bookman Old Style"/>
                <a:ea typeface="Bookman Old Style"/>
                <a:hlinkClick r:id="rId3"/>
              </a:rPr>
              <a:t>https://angular.io/guide/forms-overview</a:t>
            </a:r>
            <a:endParaRPr b="0" lang="en-US" sz="1400" spc="-1" strike="noStrike">
              <a:solidFill>
                <a:srgbClr val="000000"/>
              </a:solidFill>
              <a:latin typeface="Arial"/>
            </a:endParaRPr>
          </a:p>
        </p:txBody>
      </p:sp>
      <p:sp>
        <p:nvSpPr>
          <p:cNvPr id="160" name="TextShape 2"/>
          <p:cNvSpPr txBox="1"/>
          <p:nvPr/>
        </p:nvSpPr>
        <p:spPr>
          <a:xfrm>
            <a:off x="883440" y="1905120"/>
            <a:ext cx="10505520" cy="2049480"/>
          </a:xfrm>
          <a:prstGeom prst="rect">
            <a:avLst/>
          </a:prstGeom>
          <a:noFill/>
          <a:ln w="0">
            <a:noFill/>
          </a:ln>
        </p:spPr>
        <p:txBody>
          <a:bodyPr lIns="0" rIns="0" anchor="ctr">
            <a:normAutofit fontScale="78000"/>
          </a:bodyPr>
          <a:p>
            <a:pPr marL="91440" indent="-114120">
              <a:lnSpc>
                <a:spcPct val="100000"/>
              </a:lnSpc>
              <a:buClr>
                <a:srgbClr val="9ba8b7"/>
              </a:buClr>
              <a:buFont typeface="Calibri"/>
              <a:buChar char=" "/>
            </a:pPr>
            <a:r>
              <a:rPr b="0" lang="en-US" sz="1800" spc="-1" strike="noStrike">
                <a:solidFill>
                  <a:srgbClr val="000000"/>
                </a:solidFill>
                <a:latin typeface="Libre Franklin"/>
                <a:ea typeface="Libre Franklin"/>
              </a:rPr>
              <a:t>Angular provides two different approaches to handling user input through forms: </a:t>
            </a:r>
            <a:r>
              <a:rPr b="1" i="1" lang="en-US" sz="1800" spc="-1" strike="noStrike">
                <a:solidFill>
                  <a:srgbClr val="000000"/>
                </a:solidFill>
                <a:latin typeface="Libre Franklin"/>
                <a:ea typeface="Libre Franklin"/>
              </a:rPr>
              <a:t>reactive</a:t>
            </a:r>
            <a:r>
              <a:rPr b="0" lang="en-US" sz="1800" spc="-1" strike="noStrike">
                <a:solidFill>
                  <a:srgbClr val="000000"/>
                </a:solidFill>
                <a:latin typeface="Libre Franklin"/>
                <a:ea typeface="Libre Franklin"/>
              </a:rPr>
              <a:t> and </a:t>
            </a:r>
            <a:r>
              <a:rPr b="1" i="1" lang="en-US" sz="1800" spc="-1" strike="noStrike">
                <a:solidFill>
                  <a:srgbClr val="000000"/>
                </a:solidFill>
                <a:latin typeface="Libre Franklin"/>
                <a:ea typeface="Libre Franklin"/>
              </a:rPr>
              <a:t>template-driven</a:t>
            </a:r>
            <a:r>
              <a:rPr b="0" lang="en-US" sz="1800" spc="-1" strike="noStrike">
                <a:solidFill>
                  <a:srgbClr val="000000"/>
                </a:solidFill>
                <a:latin typeface="Libre Franklin"/>
                <a:ea typeface="Libre Franklin"/>
              </a:rPr>
              <a:t>. Both capture user input </a:t>
            </a:r>
            <a:r>
              <a:rPr b="1" i="1" lang="en-US" sz="1800" spc="-1" strike="noStrike">
                <a:solidFill>
                  <a:srgbClr val="000000"/>
                </a:solidFill>
                <a:latin typeface="Libre Franklin"/>
                <a:ea typeface="Libre Franklin"/>
              </a:rPr>
              <a:t>events</a:t>
            </a:r>
            <a:r>
              <a:rPr b="0" lang="en-US" sz="1800" spc="-1" strike="noStrike">
                <a:solidFill>
                  <a:srgbClr val="000000"/>
                </a:solidFill>
                <a:latin typeface="Libre Franklin"/>
                <a:ea typeface="Libre Franklin"/>
              </a:rPr>
              <a:t> from the view (template), validate the user input, create a form model and data model to update, and provide a way to track changes. </a:t>
            </a:r>
            <a:endParaRPr b="0" lang="en-US" sz="1800" spc="-1" strike="noStrike">
              <a:solidFill>
                <a:srgbClr val="000000"/>
              </a:solidFill>
              <a:latin typeface="Arial"/>
            </a:endParaRPr>
          </a:p>
          <a:p>
            <a:pPr lvl="1" marL="384120" indent="-176040">
              <a:lnSpc>
                <a:spcPct val="90000"/>
              </a:lnSpc>
              <a:spcBef>
                <a:spcPts val="400"/>
              </a:spcBef>
              <a:buClr>
                <a:srgbClr val="000000"/>
              </a:buClr>
              <a:buFont typeface="Arial"/>
              <a:buChar char="•"/>
            </a:pPr>
            <a:r>
              <a:rPr b="0" lang="en-US" sz="1600" spc="-1" strike="noStrike" u="sng">
                <a:solidFill>
                  <a:srgbClr val="000000"/>
                </a:solidFill>
                <a:uFillTx/>
                <a:latin typeface="Libre Franklin"/>
                <a:ea typeface="Libre Franklin"/>
              </a:rPr>
              <a:t>Reactive forms </a:t>
            </a:r>
            <a:r>
              <a:rPr b="0" lang="en-US" sz="1600" spc="-1" strike="noStrike">
                <a:solidFill>
                  <a:srgbClr val="000000"/>
                </a:solidFill>
                <a:latin typeface="Libre Franklin"/>
                <a:ea typeface="Libre Franklin"/>
              </a:rPr>
              <a:t>are more robust: they're more scalable, reusable, and testable. If forms are a key part of your application, use reactive forms.</a:t>
            </a:r>
            <a:endParaRPr b="0" lang="en-US" sz="1600" spc="-1" strike="noStrike">
              <a:solidFill>
                <a:srgbClr val="000000"/>
              </a:solidFill>
              <a:latin typeface="Arial"/>
            </a:endParaRPr>
          </a:p>
          <a:p>
            <a:pPr lvl="1" marL="384120" indent="-176040">
              <a:lnSpc>
                <a:spcPct val="90000"/>
              </a:lnSpc>
              <a:spcBef>
                <a:spcPts val="601"/>
              </a:spcBef>
              <a:buClr>
                <a:srgbClr val="000000"/>
              </a:buClr>
              <a:buFont typeface="Arial"/>
              <a:buChar char="•"/>
            </a:pPr>
            <a:r>
              <a:rPr b="0" lang="en-US" sz="1600" spc="-1" strike="noStrike" u="sng">
                <a:solidFill>
                  <a:srgbClr val="000000"/>
                </a:solidFill>
                <a:uFillTx/>
                <a:latin typeface="Libre Franklin"/>
                <a:ea typeface="Libre Franklin"/>
              </a:rPr>
              <a:t>Template-driven forms </a:t>
            </a:r>
            <a:r>
              <a:rPr b="0" lang="en-US" sz="1600" spc="-1" strike="noStrike">
                <a:solidFill>
                  <a:srgbClr val="000000"/>
                </a:solidFill>
                <a:latin typeface="Libre Franklin"/>
                <a:ea typeface="Libre Franklin"/>
              </a:rPr>
              <a:t>are useful for adding a simple form to an app. They don't scale as well as reactive forms. If you have very basic form requirements and logic that can be managed solely in the template, use template-driven forms.</a:t>
            </a:r>
            <a:endParaRPr b="0" lang="en-US" sz="1600" spc="-1" strike="noStrike">
              <a:solidFill>
                <a:srgbClr val="000000"/>
              </a:solidFill>
              <a:latin typeface="Arial"/>
            </a:endParaRPr>
          </a:p>
        </p:txBody>
      </p:sp>
      <p:pic>
        <p:nvPicPr>
          <p:cNvPr id="161" name="Google Shape;239;p19" descr=""/>
          <p:cNvPicPr/>
          <p:nvPr/>
        </p:nvPicPr>
        <p:blipFill>
          <a:blip r:embed="rId4"/>
          <a:stretch/>
        </p:blipFill>
        <p:spPr>
          <a:xfrm>
            <a:off x="6148800" y="3954960"/>
            <a:ext cx="5593680" cy="2811960"/>
          </a:xfrm>
          <a:prstGeom prst="rect">
            <a:avLst/>
          </a:prstGeom>
          <a:ln w="19050">
            <a:solidFill>
              <a:srgbClr val="ff9900"/>
            </a:solidFill>
            <a:round/>
          </a:ln>
        </p:spPr>
      </p:pic>
      <p:sp>
        <p:nvSpPr>
          <p:cNvPr id="162" name="CustomShape 3"/>
          <p:cNvSpPr/>
          <p:nvPr/>
        </p:nvSpPr>
        <p:spPr>
          <a:xfrm>
            <a:off x="883440" y="3906360"/>
            <a:ext cx="5273640" cy="2542680"/>
          </a:xfrm>
          <a:prstGeom prst="rect">
            <a:avLst/>
          </a:prstGeom>
          <a:noFill/>
          <a:ln w="0">
            <a:noFill/>
          </a:ln>
        </p:spPr>
        <p:style>
          <a:lnRef idx="0"/>
          <a:fillRef idx="0"/>
          <a:effectRef idx="0"/>
          <a:fontRef idx="minor"/>
        </p:style>
        <p:txBody>
          <a:bodyPr anchor="ctr">
            <a:spAutoFit/>
          </a:bodyPr>
          <a:p>
            <a:pPr>
              <a:lnSpc>
                <a:spcPct val="100000"/>
              </a:lnSpc>
              <a:tabLst>
                <a:tab algn="l" pos="0"/>
              </a:tabLst>
            </a:pPr>
            <a:r>
              <a:rPr b="1" i="1" lang="en-US" sz="2300" spc="-1" strike="noStrike">
                <a:solidFill>
                  <a:srgbClr val="000000"/>
                </a:solidFill>
                <a:latin typeface="Libre Franklin"/>
                <a:ea typeface="Libre Franklin"/>
              </a:rPr>
              <a:t>Reactive</a:t>
            </a:r>
            <a:r>
              <a:rPr b="0" lang="en-US" sz="2300" spc="-1" strike="noStrike">
                <a:solidFill>
                  <a:srgbClr val="000000"/>
                </a:solidFill>
                <a:latin typeface="Libre Franklin"/>
                <a:ea typeface="Libre Franklin"/>
              </a:rPr>
              <a:t> and </a:t>
            </a:r>
            <a:r>
              <a:rPr b="1" i="1" lang="en-US" sz="2300" spc="-1" strike="noStrike">
                <a:solidFill>
                  <a:srgbClr val="000000"/>
                </a:solidFill>
                <a:latin typeface="Libre Franklin"/>
                <a:ea typeface="Libre Franklin"/>
              </a:rPr>
              <a:t>template-driven forms </a:t>
            </a:r>
            <a:r>
              <a:rPr b="0" lang="en-US" sz="2300" spc="-1" strike="noStrike">
                <a:solidFill>
                  <a:srgbClr val="000000"/>
                </a:solidFill>
                <a:latin typeface="Libre Franklin"/>
                <a:ea typeface="Libre Franklin"/>
              </a:rPr>
              <a:t>both use a </a:t>
            </a:r>
            <a:r>
              <a:rPr b="1" i="1" lang="en-US" sz="2300" spc="-1" strike="noStrike">
                <a:solidFill>
                  <a:srgbClr val="000000"/>
                </a:solidFill>
                <a:latin typeface="Libre Franklin"/>
                <a:ea typeface="Libre Franklin"/>
              </a:rPr>
              <a:t>form model </a:t>
            </a:r>
            <a:r>
              <a:rPr b="0" lang="en-US" sz="2300" spc="-1" strike="noStrike">
                <a:solidFill>
                  <a:srgbClr val="000000"/>
                </a:solidFill>
                <a:latin typeface="Libre Franklin"/>
                <a:ea typeface="Libre Franklin"/>
              </a:rPr>
              <a:t>to track value changes between </a:t>
            </a:r>
            <a:r>
              <a:rPr b="0" lang="en-US" sz="2300" spc="-1" strike="noStrike" u="sng">
                <a:solidFill>
                  <a:srgbClr val="000000"/>
                </a:solidFill>
                <a:uFillTx/>
                <a:latin typeface="Libre Franklin"/>
                <a:ea typeface="Libre Franklin"/>
              </a:rPr>
              <a:t>Angular forms</a:t>
            </a:r>
            <a:r>
              <a:rPr b="0" lang="en-US" sz="2300" spc="-1" strike="noStrike">
                <a:solidFill>
                  <a:srgbClr val="000000"/>
                </a:solidFill>
                <a:latin typeface="Libre Franklin"/>
                <a:ea typeface="Libre Franklin"/>
              </a:rPr>
              <a:t> and </a:t>
            </a:r>
            <a:r>
              <a:rPr b="0" lang="en-US" sz="2300" spc="-1" strike="noStrike" u="sng">
                <a:solidFill>
                  <a:srgbClr val="000000"/>
                </a:solidFill>
                <a:uFillTx/>
                <a:latin typeface="Libre Franklin"/>
                <a:ea typeface="Libre Franklin"/>
              </a:rPr>
              <a:t>form input elements</a:t>
            </a:r>
            <a:r>
              <a:rPr b="0" lang="en-US" sz="2300" spc="-1" strike="noStrike">
                <a:solidFill>
                  <a:srgbClr val="000000"/>
                </a:solidFill>
                <a:latin typeface="Libre Franklin"/>
                <a:ea typeface="Libre Franklin"/>
              </a:rPr>
              <a:t>. The example to the right shows how the </a:t>
            </a:r>
            <a:r>
              <a:rPr b="1" i="1" lang="en-US" sz="2300" spc="-1" strike="noStrike">
                <a:solidFill>
                  <a:srgbClr val="000000"/>
                </a:solidFill>
                <a:latin typeface="Libre Franklin"/>
                <a:ea typeface="Libre Franklin"/>
              </a:rPr>
              <a:t>form model </a:t>
            </a:r>
            <a:r>
              <a:rPr b="0" lang="en-US" sz="2300" spc="-1" strike="noStrike">
                <a:solidFill>
                  <a:srgbClr val="000000"/>
                </a:solidFill>
                <a:latin typeface="Libre Franklin"/>
                <a:ea typeface="Libre Franklin"/>
              </a:rPr>
              <a:t>is defined and created.</a:t>
            </a: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a:off x="1440" y="0"/>
            <a:ext cx="12191760" cy="6857640"/>
          </a:xfrm>
          <a:prstGeom prst="rect">
            <a:avLst/>
          </a:prstGeom>
          <a:solidFill>
            <a:schemeClr val="accent1"/>
          </a:solidFill>
          <a:ln w="0">
            <a:noFill/>
          </a:ln>
        </p:spPr>
        <p:style>
          <a:lnRef idx="0"/>
          <a:fillRef idx="0"/>
          <a:effectRef idx="0"/>
          <a:fontRef idx="minor"/>
        </p:style>
      </p:sp>
      <p:sp>
        <p:nvSpPr>
          <p:cNvPr id="94" name="TextShape 2"/>
          <p:cNvSpPr txBox="1"/>
          <p:nvPr/>
        </p:nvSpPr>
        <p:spPr>
          <a:xfrm>
            <a:off x="2298600" y="0"/>
            <a:ext cx="7784280" cy="4952520"/>
          </a:xfrm>
          <a:prstGeom prst="rect">
            <a:avLst/>
          </a:prstGeom>
          <a:noFill/>
          <a:ln w="0">
            <a:noFill/>
          </a:ln>
        </p:spPr>
        <p:txBody>
          <a:bodyPr anchor="ctr">
            <a:noAutofit/>
          </a:bodyPr>
          <a:p>
            <a:pPr>
              <a:lnSpc>
                <a:spcPct val="90000"/>
              </a:lnSpc>
              <a:tabLst>
                <a:tab algn="l" pos="0"/>
              </a:tabLst>
            </a:pPr>
            <a:r>
              <a:rPr b="0" i="1" lang="en-US" sz="4800" spc="-1" strike="noStrike">
                <a:solidFill>
                  <a:srgbClr val="ffffff"/>
                </a:solidFill>
                <a:latin typeface="Bookman Old Style"/>
                <a:ea typeface="Bookman Old Style"/>
              </a:rPr>
              <a:t>Angular is an application design framework and development platform for creating efficient and sophisticated single-page apps.</a:t>
            </a:r>
            <a:endParaRPr b="0" lang="en-US" sz="4800" spc="-1" strike="noStrike">
              <a:solidFill>
                <a:srgbClr val="000000"/>
              </a:solidFill>
              <a:latin typeface="Arial"/>
            </a:endParaRPr>
          </a:p>
        </p:txBody>
      </p:sp>
      <p:sp>
        <p:nvSpPr>
          <p:cNvPr id="95" name="CustomShape 3"/>
          <p:cNvSpPr/>
          <p:nvPr/>
        </p:nvSpPr>
        <p:spPr>
          <a:xfrm>
            <a:off x="1440" y="4952880"/>
            <a:ext cx="12188520" cy="1904760"/>
          </a:xfrm>
          <a:prstGeom prst="rect">
            <a:avLst/>
          </a:prstGeom>
          <a:solidFill>
            <a:srgbClr val="262626"/>
          </a:solidFill>
          <a:ln w="0">
            <a:noFill/>
          </a:ln>
        </p:spPr>
        <p:style>
          <a:lnRef idx="0"/>
          <a:fillRef idx="0"/>
          <a:effectRef idx="0"/>
          <a:fontRef idx="minor"/>
        </p:style>
      </p:sp>
      <p:sp>
        <p:nvSpPr>
          <p:cNvPr id="96" name="TextShape 4"/>
          <p:cNvSpPr txBox="1"/>
          <p:nvPr/>
        </p:nvSpPr>
        <p:spPr>
          <a:xfrm>
            <a:off x="1100160" y="5225400"/>
            <a:ext cx="10058040" cy="1142640"/>
          </a:xfrm>
          <a:prstGeom prst="rect">
            <a:avLst/>
          </a:prstGeom>
          <a:noFill/>
          <a:ln w="0">
            <a:noFill/>
          </a:ln>
        </p:spPr>
        <p:txBody>
          <a:bodyPr anchor="ctr">
            <a:normAutofit/>
          </a:bodyPr>
          <a:p>
            <a:pPr algn="ctr">
              <a:lnSpc>
                <a:spcPct val="110000"/>
              </a:lnSpc>
              <a:tabLst>
                <a:tab algn="l" pos="0"/>
              </a:tabLst>
            </a:pPr>
            <a:r>
              <a:rPr b="0" lang="en-US" sz="2400" spc="-1" strike="noStrike" u="sng">
                <a:solidFill>
                  <a:srgbClr val="00b0f0"/>
                </a:solidFill>
                <a:uFillTx/>
                <a:latin typeface="Libre Franklin"/>
                <a:ea typeface="Libre Franklin"/>
                <a:hlinkClick r:id="rId1"/>
              </a:rPr>
              <a:t>HTTPS://ANGULAR.IO/DOCS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Reactive (Model-Driven) Forms</a:t>
            </a:r>
            <a:br/>
            <a:r>
              <a:rPr b="0" lang="en-US" sz="1400" spc="-1" strike="noStrike" u="sng">
                <a:solidFill>
                  <a:srgbClr val="00b0f0"/>
                </a:solidFill>
                <a:uFillTx/>
                <a:latin typeface="Bookman Old Style"/>
                <a:ea typeface="Bookman Old Style"/>
                <a:hlinkClick r:id="rId1"/>
              </a:rPr>
              <a:t>https://angular.io/start/start-forms#forms-in-angular</a:t>
            </a:r>
            <a:br/>
            <a:r>
              <a:rPr b="0" lang="en-US" sz="1400" spc="-1" strike="noStrike" u="sng">
                <a:solidFill>
                  <a:srgbClr val="00b0f0"/>
                </a:solidFill>
                <a:uFillTx/>
                <a:latin typeface="Bookman Old Style"/>
                <a:ea typeface="Bookman Old Style"/>
                <a:hlinkClick r:id="rId2"/>
              </a:rPr>
              <a:t>https://angular.io/api/forms/FormBuilder</a:t>
            </a:r>
            <a:br/>
            <a:r>
              <a:rPr b="0" lang="en-US" sz="1400" spc="-1" strike="noStrike" u="sng">
                <a:solidFill>
                  <a:srgbClr val="00b0f0"/>
                </a:solidFill>
                <a:uFillTx/>
                <a:latin typeface="Bookman Old Style"/>
                <a:ea typeface="Bookman Old Style"/>
                <a:hlinkClick r:id="rId3"/>
              </a:rPr>
              <a:t>https://angular.io/guide/forms-overview</a:t>
            </a:r>
            <a:endParaRPr b="0" lang="en-US" sz="1400" spc="-1" strike="noStrike">
              <a:solidFill>
                <a:srgbClr val="000000"/>
              </a:solidFill>
              <a:latin typeface="Arial"/>
            </a:endParaRPr>
          </a:p>
        </p:txBody>
      </p:sp>
      <p:sp>
        <p:nvSpPr>
          <p:cNvPr id="164" name="TextShape 2"/>
          <p:cNvSpPr txBox="1"/>
          <p:nvPr/>
        </p:nvSpPr>
        <p:spPr>
          <a:xfrm>
            <a:off x="703440" y="1905120"/>
            <a:ext cx="5497920" cy="4507200"/>
          </a:xfrm>
          <a:prstGeom prst="rect">
            <a:avLst/>
          </a:prstGeom>
          <a:noFill/>
          <a:ln w="0">
            <a:noFill/>
          </a:ln>
        </p:spPr>
        <p:txBody>
          <a:bodyPr lIns="0" rIns="0" anchor="ctr">
            <a:normAutofit/>
          </a:bodyPr>
          <a:p>
            <a:pPr marL="91440" indent="-114120">
              <a:lnSpc>
                <a:spcPct val="100000"/>
              </a:lnSpc>
              <a:buClr>
                <a:srgbClr val="9ba8b7"/>
              </a:buClr>
              <a:buFont typeface="Calibri"/>
              <a:buChar char=" "/>
            </a:pPr>
            <a:r>
              <a:rPr b="0" lang="en-US" sz="1800" spc="-1" strike="noStrike">
                <a:solidFill>
                  <a:srgbClr val="3f3f3f"/>
                </a:solidFill>
                <a:latin typeface="Libre Franklin"/>
                <a:ea typeface="Libre Franklin"/>
              </a:rPr>
              <a:t>Reactive forms are built around </a:t>
            </a:r>
            <a:r>
              <a:rPr b="0" lang="en-US" sz="1800" spc="-1" strike="noStrike" u="sng">
                <a:solidFill>
                  <a:srgbClr val="00b0f0"/>
                </a:solidFill>
                <a:uFillTx/>
                <a:latin typeface="Libre Franklin"/>
                <a:ea typeface="Libre Franklin"/>
                <a:hlinkClick r:id="rId4"/>
              </a:rPr>
              <a:t>observable</a:t>
            </a:r>
            <a:r>
              <a:rPr b="0" lang="en-US" sz="1800" spc="-1" strike="noStrike">
                <a:solidFill>
                  <a:srgbClr val="3f3f3f"/>
                </a:solidFill>
                <a:latin typeface="Libre Franklin"/>
                <a:ea typeface="Libre Franklin"/>
              </a:rPr>
              <a:t> streams, where form inputs and values are provided as streams of input values. </a:t>
            </a:r>
            <a:endParaRPr b="0" lang="en-US" sz="1800" spc="-1" strike="noStrike">
              <a:solidFill>
                <a:srgbClr val="000000"/>
              </a:solidFill>
              <a:latin typeface="Arial"/>
            </a:endParaRPr>
          </a:p>
          <a:p>
            <a:pPr marL="91440" indent="-114120">
              <a:lnSpc>
                <a:spcPct val="100000"/>
              </a:lnSpc>
              <a:spcBef>
                <a:spcPts val="799"/>
              </a:spcBef>
              <a:buClr>
                <a:srgbClr val="9ba8b7"/>
              </a:buClr>
              <a:buFont typeface="Calibri"/>
              <a:buChar char=" "/>
            </a:pPr>
            <a:r>
              <a:rPr b="0" lang="en-US" sz="1800" spc="-1" strike="noStrike">
                <a:solidFill>
                  <a:srgbClr val="3f3f3f"/>
                </a:solidFill>
                <a:latin typeface="Libre Franklin"/>
                <a:ea typeface="Libre Franklin"/>
              </a:rPr>
              <a:t>There are two parts to an </a:t>
            </a:r>
            <a:r>
              <a:rPr b="1" i="1" lang="en-US" sz="1800" spc="-1" strike="noStrike">
                <a:solidFill>
                  <a:srgbClr val="3f3f3f"/>
                </a:solidFill>
                <a:latin typeface="Libre Franklin"/>
                <a:ea typeface="Libre Franklin"/>
              </a:rPr>
              <a:t>Angular Reactive form</a:t>
            </a:r>
            <a:r>
              <a:rPr b="0" lang="en-US" sz="1800" spc="-1" strike="noStrike">
                <a:solidFill>
                  <a:srgbClr val="3f3f3f"/>
                </a:solidFill>
                <a:latin typeface="Libre Franklin"/>
                <a:ea typeface="Libre Franklin"/>
              </a:rPr>
              <a:t>: </a:t>
            </a:r>
            <a:endParaRPr b="0" lang="en-US" sz="1800" spc="-1" strike="noStrike">
              <a:solidFill>
                <a:srgbClr val="000000"/>
              </a:solidFill>
              <a:latin typeface="Arial"/>
            </a:endParaRPr>
          </a:p>
          <a:p>
            <a:pPr lvl="1" marL="384120" indent="-176040">
              <a:lnSpc>
                <a:spcPct val="100000"/>
              </a:lnSpc>
              <a:spcBef>
                <a:spcPts val="799"/>
              </a:spcBef>
              <a:buClr>
                <a:srgbClr val="3f3f3f"/>
              </a:buClr>
              <a:buFont typeface="Arial"/>
              <a:buChar char="•"/>
            </a:pPr>
            <a:r>
              <a:rPr b="0" lang="en-US" sz="1600" spc="-1" strike="noStrike">
                <a:solidFill>
                  <a:srgbClr val="3f3f3f"/>
                </a:solidFill>
                <a:latin typeface="Libre Franklin"/>
                <a:ea typeface="Libre Franklin"/>
              </a:rPr>
              <a:t>the objects that live in the component to store and manage the </a:t>
            </a:r>
            <a:r>
              <a:rPr b="1" i="1" lang="en-US" sz="1600" spc="-1" strike="noStrike">
                <a:solidFill>
                  <a:srgbClr val="3f3f3f"/>
                </a:solidFill>
                <a:latin typeface="Libre Franklin"/>
                <a:ea typeface="Libre Franklin"/>
              </a:rPr>
              <a:t>form</a:t>
            </a:r>
            <a:r>
              <a:rPr b="0" lang="en-US" sz="1600" spc="-1" strike="noStrike">
                <a:solidFill>
                  <a:srgbClr val="3f3f3f"/>
                </a:solidFill>
                <a:latin typeface="Libre Franklin"/>
                <a:ea typeface="Libre Franklin"/>
              </a:rPr>
              <a:t>, and </a:t>
            </a:r>
            <a:endParaRPr b="0" lang="en-US" sz="1600" spc="-1" strike="noStrike">
              <a:solidFill>
                <a:srgbClr val="000000"/>
              </a:solidFill>
              <a:latin typeface="Arial"/>
            </a:endParaRPr>
          </a:p>
          <a:p>
            <a:pPr lvl="1" marL="384120" indent="-176040">
              <a:lnSpc>
                <a:spcPct val="100000"/>
              </a:lnSpc>
              <a:spcBef>
                <a:spcPts val="1001"/>
              </a:spcBef>
              <a:buClr>
                <a:srgbClr val="3f3f3f"/>
              </a:buClr>
              <a:buFont typeface="Arial"/>
              <a:buChar char="•"/>
            </a:pPr>
            <a:r>
              <a:rPr b="0" lang="en-US" sz="1600" spc="-1" strike="noStrike">
                <a:solidFill>
                  <a:srgbClr val="3f3f3f"/>
                </a:solidFill>
                <a:latin typeface="Libre Franklin"/>
                <a:ea typeface="Libre Franklin"/>
              </a:rPr>
              <a:t>the visualization of the </a:t>
            </a:r>
            <a:r>
              <a:rPr b="1" i="1" lang="en-US" sz="1600" spc="-1" strike="noStrike">
                <a:solidFill>
                  <a:srgbClr val="3f3f3f"/>
                </a:solidFill>
                <a:latin typeface="Libre Franklin"/>
                <a:ea typeface="Libre Franklin"/>
              </a:rPr>
              <a:t>form</a:t>
            </a:r>
            <a:r>
              <a:rPr b="0" lang="en-US" sz="1600" spc="-1" strike="noStrike">
                <a:solidFill>
                  <a:srgbClr val="3f3f3f"/>
                </a:solidFill>
                <a:latin typeface="Libre Franklin"/>
                <a:ea typeface="Libre Franklin"/>
              </a:rPr>
              <a:t> that lives in the </a:t>
            </a:r>
            <a:r>
              <a:rPr b="1" i="1" lang="en-US" sz="1600" spc="-1" strike="noStrike">
                <a:solidFill>
                  <a:srgbClr val="3f3f3f"/>
                </a:solidFill>
                <a:latin typeface="Libre Franklin"/>
                <a:ea typeface="Libre Franklin"/>
              </a:rPr>
              <a:t>template</a:t>
            </a:r>
            <a:r>
              <a:rPr b="0" lang="en-US" sz="1600" spc="-1" strike="noStrike">
                <a:solidFill>
                  <a:srgbClr val="3f3f3f"/>
                </a:solidFill>
                <a:latin typeface="Libre Franklin"/>
                <a:ea typeface="Libre Franklin"/>
              </a:rPr>
              <a:t>.</a:t>
            </a:r>
            <a:endParaRPr b="0" lang="en-US" sz="1600" spc="-1" strike="noStrike">
              <a:solidFill>
                <a:srgbClr val="000000"/>
              </a:solidFill>
              <a:latin typeface="Arial"/>
            </a:endParaRPr>
          </a:p>
          <a:p>
            <a:pPr marL="91440" indent="-114120">
              <a:lnSpc>
                <a:spcPct val="100000"/>
              </a:lnSpc>
              <a:spcBef>
                <a:spcPts val="1001"/>
              </a:spcBef>
              <a:buClr>
                <a:srgbClr val="9ba8b7"/>
              </a:buClr>
              <a:buFont typeface="Calibri"/>
              <a:buChar char=" "/>
            </a:pPr>
            <a:r>
              <a:rPr b="0" lang="en-US" sz="1800" spc="-1" strike="noStrike">
                <a:solidFill>
                  <a:srgbClr val="3f3f3f"/>
                </a:solidFill>
                <a:latin typeface="Libre Franklin"/>
                <a:ea typeface="Libre Franklin"/>
              </a:rPr>
              <a:t>The </a:t>
            </a:r>
            <a:r>
              <a:rPr b="1" i="1" lang="en-US" sz="1800" spc="-1" strike="noStrike">
                <a:solidFill>
                  <a:srgbClr val="3f3f3f"/>
                </a:solidFill>
                <a:latin typeface="Libre Franklin"/>
                <a:ea typeface="Libre Franklin"/>
              </a:rPr>
              <a:t>ReactiveFormsModule</a:t>
            </a:r>
            <a:r>
              <a:rPr b="0" lang="en-US" sz="1800" spc="-1" strike="noStrike">
                <a:solidFill>
                  <a:srgbClr val="3f3f3f"/>
                </a:solidFill>
                <a:latin typeface="Libre Franklin"/>
                <a:ea typeface="Libre Franklin"/>
              </a:rPr>
              <a:t> provides the </a:t>
            </a:r>
            <a:r>
              <a:rPr b="1" i="1" lang="en-US" sz="1800" spc="-1" strike="noStrike">
                <a:solidFill>
                  <a:srgbClr val="3f3f3f"/>
                </a:solidFill>
                <a:latin typeface="Libre Franklin"/>
                <a:ea typeface="Libre Franklin"/>
              </a:rPr>
              <a:t>FormBuilder</a:t>
            </a:r>
            <a:r>
              <a:rPr b="0" lang="en-US" sz="1800" spc="-1" strike="noStrike">
                <a:solidFill>
                  <a:srgbClr val="3f3f3f"/>
                </a:solidFill>
                <a:latin typeface="Libre Franklin"/>
                <a:ea typeface="Libre Franklin"/>
              </a:rPr>
              <a:t> service.</a:t>
            </a:r>
            <a:endParaRPr b="0" lang="en-US" sz="1800" spc="-1" strike="noStrike">
              <a:solidFill>
                <a:srgbClr val="000000"/>
              </a:solidFill>
              <a:latin typeface="Arial"/>
            </a:endParaRPr>
          </a:p>
          <a:p>
            <a:pPr marL="91440" indent="-114120">
              <a:lnSpc>
                <a:spcPct val="100000"/>
              </a:lnSpc>
              <a:spcBef>
                <a:spcPts val="799"/>
              </a:spcBef>
              <a:buClr>
                <a:srgbClr val="9ba8b7"/>
              </a:buClr>
              <a:buFont typeface="Calibri"/>
              <a:buChar char=" "/>
            </a:pPr>
            <a:r>
              <a:rPr b="0" lang="en-US" sz="1800" spc="-1" strike="noStrike">
                <a:solidFill>
                  <a:srgbClr val="3f3f3f"/>
                </a:solidFill>
                <a:latin typeface="Libre Franklin"/>
                <a:ea typeface="Libre Franklin"/>
              </a:rPr>
              <a:t>The </a:t>
            </a:r>
            <a:r>
              <a:rPr b="1" i="1" lang="en-US" sz="1800" spc="-1" strike="noStrike">
                <a:solidFill>
                  <a:srgbClr val="3f3f3f"/>
                </a:solidFill>
                <a:latin typeface="Libre Franklin"/>
                <a:ea typeface="Libre Franklin"/>
              </a:rPr>
              <a:t>form model </a:t>
            </a:r>
            <a:r>
              <a:rPr b="0" lang="en-US" sz="1800" spc="-1" strike="noStrike">
                <a:solidFill>
                  <a:srgbClr val="3f3f3f"/>
                </a:solidFill>
                <a:latin typeface="Libre Franklin"/>
                <a:ea typeface="Libre Franklin"/>
              </a:rPr>
              <a:t>is the “source of truth”. The “source of truth” provides the value and status of the form element at a given point in time.</a:t>
            </a:r>
            <a:endParaRPr b="0" lang="en-US" sz="1800" spc="-1" strike="noStrike">
              <a:solidFill>
                <a:srgbClr val="000000"/>
              </a:solidFill>
              <a:latin typeface="Arial"/>
            </a:endParaRPr>
          </a:p>
        </p:txBody>
      </p:sp>
      <p:pic>
        <p:nvPicPr>
          <p:cNvPr id="165" name="Google Shape;247;p20" descr="Reactive forms key differences"/>
          <p:cNvPicPr/>
          <p:nvPr/>
        </p:nvPicPr>
        <p:blipFill>
          <a:blip r:embed="rId5"/>
          <a:stretch/>
        </p:blipFill>
        <p:spPr>
          <a:xfrm>
            <a:off x="6260040" y="2567520"/>
            <a:ext cx="5497920" cy="352332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Reactive Form Setup</a:t>
            </a:r>
            <a:br/>
            <a:r>
              <a:rPr b="0" lang="en-US" sz="1400" spc="-1" strike="noStrike" u="sng">
                <a:solidFill>
                  <a:srgbClr val="00b0f0"/>
                </a:solidFill>
                <a:uFillTx/>
                <a:latin typeface="Bookman Old Style"/>
                <a:ea typeface="Bookman Old Style"/>
                <a:hlinkClick r:id="rId1"/>
              </a:rPr>
              <a:t>https://angular.io/guide/reactive-forms#adding-a-basic-form-control</a:t>
            </a:r>
            <a:endParaRPr b="0" lang="en-US" sz="1400" spc="-1" strike="noStrike">
              <a:solidFill>
                <a:srgbClr val="000000"/>
              </a:solidFill>
              <a:latin typeface="Arial"/>
            </a:endParaRPr>
          </a:p>
        </p:txBody>
      </p:sp>
      <p:sp>
        <p:nvSpPr>
          <p:cNvPr id="167" name="TextShape 2"/>
          <p:cNvSpPr txBox="1"/>
          <p:nvPr/>
        </p:nvSpPr>
        <p:spPr>
          <a:xfrm>
            <a:off x="1097280" y="1928160"/>
            <a:ext cx="6194160" cy="4483800"/>
          </a:xfrm>
          <a:prstGeom prst="rect">
            <a:avLst/>
          </a:prstGeom>
          <a:noFill/>
          <a:ln w="0">
            <a:noFill/>
          </a:ln>
        </p:spPr>
        <p:txBody>
          <a:bodyPr lIns="0" rIns="0" anchor="ctr">
            <a:normAutofit/>
          </a:bodyPr>
          <a:p>
            <a:pPr marL="457200" indent="-456840">
              <a:lnSpc>
                <a:spcPct val="80000"/>
              </a:lnSpc>
              <a:buClr>
                <a:srgbClr val="9ba8b7"/>
              </a:buClr>
              <a:buFont typeface="Bookman Old Style"/>
              <a:buAutoNum type="arabicPeriod"/>
            </a:pPr>
            <a:r>
              <a:rPr b="0" lang="en-US" sz="1470" spc="-1" strike="noStrike">
                <a:solidFill>
                  <a:srgbClr val="3f3f3f"/>
                </a:solidFill>
                <a:latin typeface="Libre Franklin"/>
                <a:ea typeface="Libre Franklin"/>
              </a:rPr>
              <a:t>Import ReactiveFormsModule to </a:t>
            </a:r>
            <a:r>
              <a:rPr b="1" i="1" lang="en-US" sz="1470" spc="-1" strike="noStrike">
                <a:solidFill>
                  <a:srgbClr val="3f3f3f"/>
                </a:solidFill>
                <a:latin typeface="Libre Franklin"/>
                <a:ea typeface="Libre Franklin"/>
              </a:rPr>
              <a:t>app.module.ts</a:t>
            </a:r>
            <a:r>
              <a:rPr b="0" lang="en-US" sz="1470" spc="-1" strike="noStrike">
                <a:solidFill>
                  <a:srgbClr val="3f3f3f"/>
                </a:solidFill>
                <a:latin typeface="Libre Franklin"/>
                <a:ea typeface="Libre Franklin"/>
              </a:rPr>
              <a:t> with </a:t>
            </a:r>
            <a:endParaRPr b="0" lang="en-US" sz="1470" spc="-1" strike="noStrike">
              <a:solidFill>
                <a:srgbClr val="000000"/>
              </a:solidFill>
              <a:latin typeface="Arial"/>
            </a:endParaRPr>
          </a:p>
          <a:p>
            <a:pPr lvl="1" marL="749880" indent="-456840">
              <a:lnSpc>
                <a:spcPct val="80000"/>
              </a:lnSpc>
              <a:spcBef>
                <a:spcPts val="799"/>
              </a:spcBef>
              <a:buClr>
                <a:srgbClr val="ff0000"/>
              </a:buClr>
              <a:buFont typeface="Arial"/>
              <a:buChar char="•"/>
            </a:pPr>
            <a:r>
              <a:rPr b="0" lang="en-US" sz="1320" spc="-1" strike="noStrike">
                <a:solidFill>
                  <a:srgbClr val="ff0000"/>
                </a:solidFill>
                <a:latin typeface="Libre Franklin"/>
                <a:ea typeface="Libre Franklin"/>
              </a:rPr>
              <a:t>import { </a:t>
            </a:r>
            <a:r>
              <a:rPr b="0" lang="en-US" sz="1320" spc="-1" strike="noStrike" u="sng">
                <a:solidFill>
                  <a:srgbClr val="00b0f0"/>
                </a:solidFill>
                <a:uFillTx/>
                <a:latin typeface="Libre Franklin"/>
                <a:ea typeface="Libre Franklin"/>
                <a:hlinkClick r:id="rId2"/>
              </a:rPr>
              <a:t>ReactiveFormsModule</a:t>
            </a:r>
            <a:r>
              <a:rPr b="0" lang="en-US" sz="1320" spc="-1" strike="noStrike">
                <a:solidFill>
                  <a:srgbClr val="ff0000"/>
                </a:solidFill>
                <a:latin typeface="Libre Franklin"/>
                <a:ea typeface="Libre Franklin"/>
              </a:rPr>
              <a:t> } from '@angular/forms’;</a:t>
            </a:r>
            <a:r>
              <a:rPr b="0" lang="en-US" sz="1320" spc="-1" strike="noStrike">
                <a:solidFill>
                  <a:srgbClr val="3f3f3f"/>
                </a:solidFill>
                <a:latin typeface="Libre Franklin"/>
                <a:ea typeface="Libre Franklin"/>
              </a:rPr>
              <a:t>. </a:t>
            </a:r>
            <a:endParaRPr b="0" lang="en-US" sz="1320" spc="-1" strike="noStrike">
              <a:solidFill>
                <a:srgbClr val="000000"/>
              </a:solidFill>
              <a:latin typeface="Arial"/>
            </a:endParaRPr>
          </a:p>
          <a:p>
            <a:pPr marL="457200" indent="-456840">
              <a:lnSpc>
                <a:spcPct val="80000"/>
              </a:lnSpc>
              <a:spcBef>
                <a:spcPts val="1001"/>
              </a:spcBef>
              <a:buClr>
                <a:srgbClr val="9ba8b7"/>
              </a:buClr>
              <a:buFont typeface="Bookman Old Style"/>
              <a:buAutoNum type="arabicPeriod"/>
            </a:pPr>
            <a:r>
              <a:rPr b="0" lang="en-US" sz="1470" spc="-1" strike="noStrike">
                <a:solidFill>
                  <a:srgbClr val="3f3f3f"/>
                </a:solidFill>
                <a:latin typeface="Libre Franklin"/>
                <a:ea typeface="Libre Franklin"/>
              </a:rPr>
              <a:t>Generate the new component with </a:t>
            </a:r>
            <a:endParaRPr b="0" lang="en-US" sz="1470" spc="-1" strike="noStrike">
              <a:solidFill>
                <a:srgbClr val="000000"/>
              </a:solidFill>
              <a:latin typeface="Arial"/>
            </a:endParaRPr>
          </a:p>
          <a:p>
            <a:pPr lvl="1" marL="749880" indent="-456840">
              <a:lnSpc>
                <a:spcPct val="80000"/>
              </a:lnSpc>
              <a:spcBef>
                <a:spcPts val="799"/>
              </a:spcBef>
              <a:buClr>
                <a:srgbClr val="ff0000"/>
              </a:buClr>
              <a:buFont typeface="Arial"/>
              <a:buChar char="•"/>
            </a:pPr>
            <a:r>
              <a:rPr b="0" lang="en-US" sz="1320" spc="-1" strike="noStrike">
                <a:solidFill>
                  <a:srgbClr val="ff0000"/>
                </a:solidFill>
                <a:latin typeface="Libre Franklin"/>
                <a:ea typeface="Libre Franklin"/>
              </a:rPr>
              <a:t>ng generate component [ComponentName]</a:t>
            </a:r>
            <a:r>
              <a:rPr b="0" lang="en-US" sz="1320" spc="-1" strike="noStrike">
                <a:solidFill>
                  <a:srgbClr val="3f3f3f"/>
                </a:solidFill>
                <a:latin typeface="Libre Franklin"/>
                <a:ea typeface="Libre Franklin"/>
              </a:rPr>
              <a:t>.</a:t>
            </a:r>
            <a:endParaRPr b="0" lang="en-US" sz="1320" spc="-1" strike="noStrike">
              <a:solidFill>
                <a:srgbClr val="000000"/>
              </a:solidFill>
              <a:latin typeface="Arial"/>
            </a:endParaRPr>
          </a:p>
          <a:p>
            <a:pPr marL="457200" indent="-456840">
              <a:lnSpc>
                <a:spcPct val="80000"/>
              </a:lnSpc>
              <a:spcBef>
                <a:spcPts val="1001"/>
              </a:spcBef>
              <a:buClr>
                <a:srgbClr val="9ba8b7"/>
              </a:buClr>
              <a:buFont typeface="Bookman Old Style"/>
              <a:buAutoNum type="arabicPeriod"/>
            </a:pPr>
            <a:r>
              <a:rPr b="0" lang="en-US" sz="1470" spc="-1" strike="noStrike">
                <a:solidFill>
                  <a:srgbClr val="3f3f3f"/>
                </a:solidFill>
                <a:latin typeface="Libre Franklin"/>
                <a:ea typeface="Libre Franklin"/>
              </a:rPr>
              <a:t>Import </a:t>
            </a:r>
            <a:r>
              <a:rPr b="1" i="1" lang="en-US" sz="1470" spc="-1" strike="noStrike">
                <a:solidFill>
                  <a:srgbClr val="3f3f3f"/>
                </a:solidFill>
                <a:latin typeface="Libre Franklin"/>
                <a:ea typeface="Libre Franklin"/>
              </a:rPr>
              <a:t>FormControl</a:t>
            </a:r>
            <a:r>
              <a:rPr b="0" lang="en-US" sz="1470" spc="-1" strike="noStrike">
                <a:solidFill>
                  <a:srgbClr val="3f3f3f"/>
                </a:solidFill>
                <a:latin typeface="Libre Franklin"/>
                <a:ea typeface="Libre Franklin"/>
              </a:rPr>
              <a:t> into the new component with </a:t>
            </a:r>
            <a:endParaRPr b="0" lang="en-US" sz="1470" spc="-1" strike="noStrike">
              <a:solidFill>
                <a:srgbClr val="000000"/>
              </a:solidFill>
              <a:latin typeface="Arial"/>
            </a:endParaRPr>
          </a:p>
          <a:p>
            <a:pPr lvl="1" marL="749880" indent="-456840">
              <a:lnSpc>
                <a:spcPct val="80000"/>
              </a:lnSpc>
              <a:spcBef>
                <a:spcPts val="799"/>
              </a:spcBef>
              <a:buClr>
                <a:srgbClr val="ff0000"/>
              </a:buClr>
              <a:buFont typeface="Arial"/>
              <a:buChar char="•"/>
            </a:pPr>
            <a:r>
              <a:rPr b="0" lang="en-US" sz="1320" spc="-1" strike="noStrike">
                <a:solidFill>
                  <a:srgbClr val="ff0000"/>
                </a:solidFill>
                <a:latin typeface="Libre Franklin"/>
                <a:ea typeface="Libre Franklin"/>
              </a:rPr>
              <a:t>import { </a:t>
            </a:r>
            <a:r>
              <a:rPr b="0" lang="en-US" sz="1320" spc="-1" strike="noStrike" u="sng">
                <a:solidFill>
                  <a:srgbClr val="00b0f0"/>
                </a:solidFill>
                <a:uFillTx/>
                <a:latin typeface="Libre Franklin"/>
                <a:ea typeface="Libre Franklin"/>
                <a:hlinkClick r:id="rId3"/>
              </a:rPr>
              <a:t>FormControl</a:t>
            </a:r>
            <a:r>
              <a:rPr b="0" lang="en-US" sz="1320" spc="-1" strike="noStrike">
                <a:solidFill>
                  <a:srgbClr val="ff0000"/>
                </a:solidFill>
                <a:latin typeface="Libre Franklin"/>
                <a:ea typeface="Libre Franklin"/>
              </a:rPr>
              <a:t> } from '@angular/forms’;</a:t>
            </a:r>
            <a:r>
              <a:rPr b="0" lang="en-US" sz="1320" spc="-1" strike="noStrike">
                <a:solidFill>
                  <a:srgbClr val="3f3f3f"/>
                </a:solidFill>
                <a:latin typeface="Libre Franklin"/>
                <a:ea typeface="Libre Franklin"/>
              </a:rPr>
              <a:t>.</a:t>
            </a:r>
            <a:endParaRPr b="0" lang="en-US" sz="1320" spc="-1" strike="noStrike">
              <a:solidFill>
                <a:srgbClr val="000000"/>
              </a:solidFill>
              <a:latin typeface="Arial"/>
            </a:endParaRPr>
          </a:p>
          <a:p>
            <a:pPr marL="457200" indent="-456840">
              <a:lnSpc>
                <a:spcPct val="80000"/>
              </a:lnSpc>
              <a:spcBef>
                <a:spcPts val="1001"/>
              </a:spcBef>
              <a:buClr>
                <a:srgbClr val="9ba8b7"/>
              </a:buClr>
              <a:buFont typeface="Bookman Old Style"/>
              <a:buAutoNum type="arabicPeriod"/>
            </a:pPr>
            <a:r>
              <a:rPr b="0" lang="en-US" sz="1470" spc="-1" strike="noStrike">
                <a:solidFill>
                  <a:srgbClr val="3f3f3f"/>
                </a:solidFill>
                <a:latin typeface="Libre Franklin"/>
                <a:ea typeface="Libre Franklin"/>
              </a:rPr>
              <a:t>Set the initial value of the input field inside the component class declaration with </a:t>
            </a:r>
            <a:endParaRPr b="0" lang="en-US" sz="1470" spc="-1" strike="noStrike">
              <a:solidFill>
                <a:srgbClr val="000000"/>
              </a:solidFill>
              <a:latin typeface="Arial"/>
            </a:endParaRPr>
          </a:p>
          <a:p>
            <a:pPr lvl="1" marL="749880" indent="-456840">
              <a:lnSpc>
                <a:spcPct val="80000"/>
              </a:lnSpc>
              <a:spcBef>
                <a:spcPts val="799"/>
              </a:spcBef>
              <a:buClr>
                <a:srgbClr val="ff0000"/>
              </a:buClr>
              <a:buFont typeface="Arial"/>
              <a:buChar char="•"/>
            </a:pPr>
            <a:r>
              <a:rPr b="0" lang="en-US" sz="1320" spc="-1" strike="noStrike">
                <a:solidFill>
                  <a:srgbClr val="ff0000"/>
                </a:solidFill>
                <a:latin typeface="Libre Franklin"/>
                <a:ea typeface="Libre Franklin"/>
              </a:rPr>
              <a:t>name = new FormControl(‘’);</a:t>
            </a:r>
            <a:r>
              <a:rPr b="0" lang="en-US" sz="1320" spc="-1" strike="noStrike">
                <a:solidFill>
                  <a:srgbClr val="3f3f3f"/>
                </a:solidFill>
                <a:latin typeface="Libre Franklin"/>
                <a:ea typeface="Libre Franklin"/>
              </a:rPr>
              <a:t>.</a:t>
            </a:r>
            <a:endParaRPr b="0" lang="en-US" sz="1320" spc="-1" strike="noStrike">
              <a:solidFill>
                <a:srgbClr val="000000"/>
              </a:solidFill>
              <a:latin typeface="Arial"/>
            </a:endParaRPr>
          </a:p>
          <a:p>
            <a:pPr marL="457200" indent="-456840">
              <a:lnSpc>
                <a:spcPct val="90000"/>
              </a:lnSpc>
              <a:spcBef>
                <a:spcPts val="1001"/>
              </a:spcBef>
              <a:buClr>
                <a:srgbClr val="9ba8b7"/>
              </a:buClr>
              <a:buFont typeface="Bookman Old Style"/>
              <a:buAutoNum type="arabicPeriod"/>
            </a:pPr>
            <a:r>
              <a:rPr b="0" lang="en-US" sz="1470" spc="-1" strike="noStrike">
                <a:solidFill>
                  <a:srgbClr val="3f3f3f"/>
                </a:solidFill>
                <a:latin typeface="Libre Franklin"/>
                <a:ea typeface="Libre Franklin"/>
              </a:rPr>
              <a:t>Add the control to the view Template with </a:t>
            </a:r>
            <a:endParaRPr b="0" lang="en-US" sz="1470" spc="-1" strike="noStrike">
              <a:solidFill>
                <a:srgbClr val="000000"/>
              </a:solidFill>
              <a:latin typeface="Arial"/>
            </a:endParaRPr>
          </a:p>
          <a:p>
            <a:pPr lvl="1" marL="749880" indent="-456840">
              <a:lnSpc>
                <a:spcPct val="80000"/>
              </a:lnSpc>
              <a:spcBef>
                <a:spcPts val="799"/>
              </a:spcBef>
              <a:buClr>
                <a:srgbClr val="ff0000"/>
              </a:buClr>
              <a:buFont typeface="Arial"/>
              <a:buChar char="•"/>
            </a:pPr>
            <a:r>
              <a:rPr b="0" lang="en-US" sz="1320" spc="-1" strike="noStrike">
                <a:solidFill>
                  <a:srgbClr val="ff0000"/>
                </a:solidFill>
                <a:latin typeface="Libre Franklin"/>
                <a:ea typeface="Libre Franklin"/>
              </a:rPr>
              <a:t>&lt;input type="text" [formControl]="name"&gt; </a:t>
            </a:r>
            <a:endParaRPr b="0" lang="en-US" sz="1320" spc="-1" strike="noStrike">
              <a:solidFill>
                <a:srgbClr val="000000"/>
              </a:solidFill>
              <a:latin typeface="Arial"/>
            </a:endParaRPr>
          </a:p>
          <a:p>
            <a:pPr marL="457200" indent="-456840">
              <a:lnSpc>
                <a:spcPct val="90000"/>
              </a:lnSpc>
              <a:spcBef>
                <a:spcPts val="1001"/>
              </a:spcBef>
              <a:buClr>
                <a:srgbClr val="9ba8b7"/>
              </a:buClr>
              <a:buFont typeface="Bookman Old Style"/>
              <a:buAutoNum type="arabicPeriod"/>
            </a:pPr>
            <a:r>
              <a:rPr b="0" lang="en-US" sz="1470" spc="-1" strike="noStrike">
                <a:solidFill>
                  <a:srgbClr val="000000"/>
                </a:solidFill>
                <a:latin typeface="Libre Franklin"/>
                <a:ea typeface="Libre Franklin"/>
              </a:rPr>
              <a:t>You can add the component to any parent component view template with </a:t>
            </a:r>
            <a:endParaRPr b="0" lang="en-US" sz="1470" spc="-1" strike="noStrike">
              <a:solidFill>
                <a:srgbClr val="000000"/>
              </a:solidFill>
              <a:latin typeface="Arial"/>
            </a:endParaRPr>
          </a:p>
          <a:p>
            <a:pPr marL="457200" indent="-456840">
              <a:lnSpc>
                <a:spcPct val="90000"/>
              </a:lnSpc>
              <a:spcBef>
                <a:spcPts val="799"/>
              </a:spcBef>
              <a:buClr>
                <a:srgbClr val="9ba8b7"/>
              </a:buClr>
              <a:buFont typeface="Arial"/>
              <a:buChar char="•"/>
            </a:pPr>
            <a:r>
              <a:rPr b="0" lang="en-US" sz="1470" spc="-1" strike="noStrike">
                <a:solidFill>
                  <a:srgbClr val="ff0000"/>
                </a:solidFill>
                <a:latin typeface="Libre Franklin"/>
                <a:ea typeface="Libre Franklin"/>
              </a:rPr>
              <a:t>&lt;app-name-editor&gt;&lt;/app-name-editor&gt;</a:t>
            </a:r>
            <a:endParaRPr b="0" lang="en-US" sz="1470" spc="-1" strike="noStrike">
              <a:solidFill>
                <a:srgbClr val="000000"/>
              </a:solidFill>
              <a:latin typeface="Arial"/>
            </a:endParaRPr>
          </a:p>
          <a:p>
            <a:pPr>
              <a:lnSpc>
                <a:spcPct val="90000"/>
              </a:lnSpc>
              <a:spcBef>
                <a:spcPts val="799"/>
              </a:spcBef>
              <a:tabLst>
                <a:tab algn="l" pos="0"/>
              </a:tabLst>
            </a:pPr>
            <a:r>
              <a:rPr b="0" lang="en-US" sz="1470" spc="-1" strike="noStrike">
                <a:solidFill>
                  <a:srgbClr val="3f3f3f"/>
                </a:solidFill>
                <a:latin typeface="Libre Franklin"/>
                <a:ea typeface="Libre Franklin"/>
              </a:rPr>
              <a:t>Now, whatever input you place in the input field will be transferred to the variable value in the component class.</a:t>
            </a:r>
            <a:endParaRPr b="0" lang="en-US" sz="1470" spc="-1" strike="noStrike">
              <a:solidFill>
                <a:srgbClr val="000000"/>
              </a:solidFill>
              <a:latin typeface="Arial"/>
            </a:endParaRPr>
          </a:p>
        </p:txBody>
      </p:sp>
      <p:pic>
        <p:nvPicPr>
          <p:cNvPr id="168" name="Google Shape;254;p21" descr=""/>
          <p:cNvPicPr/>
          <p:nvPr/>
        </p:nvPicPr>
        <p:blipFill>
          <a:blip r:embed="rId4"/>
          <a:stretch/>
        </p:blipFill>
        <p:spPr>
          <a:xfrm>
            <a:off x="7409160" y="2148840"/>
            <a:ext cx="3966120" cy="262440"/>
          </a:xfrm>
          <a:prstGeom prst="rect">
            <a:avLst/>
          </a:prstGeom>
          <a:ln w="19050">
            <a:solidFill>
              <a:srgbClr val="ff9900"/>
            </a:solidFill>
            <a:round/>
          </a:ln>
        </p:spPr>
      </p:pic>
      <p:pic>
        <p:nvPicPr>
          <p:cNvPr id="169" name="Google Shape;255;p21" descr=""/>
          <p:cNvPicPr/>
          <p:nvPr/>
        </p:nvPicPr>
        <p:blipFill>
          <a:blip r:embed="rId5"/>
          <a:stretch/>
        </p:blipFill>
        <p:spPr>
          <a:xfrm>
            <a:off x="7409160" y="2568600"/>
            <a:ext cx="3966120" cy="484560"/>
          </a:xfrm>
          <a:prstGeom prst="rect">
            <a:avLst/>
          </a:prstGeom>
          <a:ln w="19050">
            <a:solidFill>
              <a:srgbClr val="ff9900"/>
            </a:solidFill>
            <a:round/>
          </a:ln>
        </p:spPr>
      </p:pic>
      <p:pic>
        <p:nvPicPr>
          <p:cNvPr id="170" name="Google Shape;256;p21" descr=""/>
          <p:cNvPicPr/>
          <p:nvPr/>
        </p:nvPicPr>
        <p:blipFill>
          <a:blip r:embed="rId6"/>
          <a:stretch/>
        </p:blipFill>
        <p:spPr>
          <a:xfrm>
            <a:off x="7409160" y="3209400"/>
            <a:ext cx="3966120" cy="589320"/>
          </a:xfrm>
          <a:prstGeom prst="rect">
            <a:avLst/>
          </a:prstGeom>
          <a:ln w="19050">
            <a:solidFill>
              <a:srgbClr val="ff9900"/>
            </a:solidFill>
            <a:round/>
          </a:ln>
        </p:spPr>
      </p:pic>
      <p:pic>
        <p:nvPicPr>
          <p:cNvPr id="171" name="Google Shape;257;p21" descr=""/>
          <p:cNvPicPr/>
          <p:nvPr/>
        </p:nvPicPr>
        <p:blipFill>
          <a:blip r:embed="rId7"/>
          <a:stretch/>
        </p:blipFill>
        <p:spPr>
          <a:xfrm>
            <a:off x="7409160" y="3967920"/>
            <a:ext cx="3966120" cy="1050480"/>
          </a:xfrm>
          <a:prstGeom prst="rect">
            <a:avLst/>
          </a:prstGeom>
          <a:ln w="19050">
            <a:solidFill>
              <a:srgbClr val="ff9900"/>
            </a:solidFill>
            <a:round/>
          </a:ln>
        </p:spPr>
      </p:pic>
      <p:pic>
        <p:nvPicPr>
          <p:cNvPr id="172" name="Google Shape;258;p21" descr=""/>
          <p:cNvPicPr/>
          <p:nvPr/>
        </p:nvPicPr>
        <p:blipFill>
          <a:blip r:embed="rId8"/>
          <a:stretch/>
        </p:blipFill>
        <p:spPr>
          <a:xfrm>
            <a:off x="7409160" y="5198040"/>
            <a:ext cx="3966120" cy="339840"/>
          </a:xfrm>
          <a:prstGeom prst="rect">
            <a:avLst/>
          </a:prstGeom>
          <a:ln w="19050">
            <a:solidFill>
              <a:srgbClr val="ff9900"/>
            </a:solidFill>
            <a:round/>
          </a:ln>
        </p:spPr>
      </p:pic>
      <p:pic>
        <p:nvPicPr>
          <p:cNvPr id="173" name="Google Shape;259;p21" descr=""/>
          <p:cNvPicPr/>
          <p:nvPr/>
        </p:nvPicPr>
        <p:blipFill>
          <a:blip r:embed="rId9"/>
          <a:stretch/>
        </p:blipFill>
        <p:spPr>
          <a:xfrm>
            <a:off x="7409160" y="5714280"/>
            <a:ext cx="3966120" cy="39636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808200" y="1910880"/>
            <a:ext cx="7166520" cy="2286720"/>
          </a:xfrm>
          <a:prstGeom prst="rect">
            <a:avLst/>
          </a:prstGeom>
          <a:noFill/>
          <a:ln w="0">
            <a:noFill/>
          </a:ln>
        </p:spPr>
        <p:txBody>
          <a:bodyPr lIns="0" rIns="0" anchor="ctr">
            <a:normAutofit/>
          </a:bodyPr>
          <a:p>
            <a:pPr marL="91440" indent="-139320">
              <a:lnSpc>
                <a:spcPct val="110000"/>
              </a:lnSpc>
              <a:buClr>
                <a:srgbClr val="9ba8b7"/>
              </a:buClr>
              <a:buFont typeface="Calibri"/>
              <a:buChar char=" "/>
            </a:pPr>
            <a:r>
              <a:rPr b="0" lang="en-US" sz="2200" spc="-1" strike="noStrike">
                <a:solidFill>
                  <a:srgbClr val="000000"/>
                </a:solidFill>
                <a:latin typeface="Libre Franklin"/>
                <a:ea typeface="Libre Franklin"/>
              </a:rPr>
              <a:t>You can build almost any form with an Angular template (login forms, contact forms). </a:t>
            </a:r>
            <a:endParaRPr b="0" lang="en-US" sz="2200" spc="-1" strike="noStrike">
              <a:solidFill>
                <a:srgbClr val="000000"/>
              </a:solidFill>
              <a:latin typeface="Arial"/>
            </a:endParaRPr>
          </a:p>
          <a:p>
            <a:pPr marL="91440" indent="-139320">
              <a:lnSpc>
                <a:spcPct val="110000"/>
              </a:lnSpc>
              <a:spcBef>
                <a:spcPts val="1400"/>
              </a:spcBef>
              <a:buClr>
                <a:srgbClr val="9ba8b7"/>
              </a:buClr>
              <a:buFont typeface="Calibri"/>
              <a:buChar char=" "/>
            </a:pPr>
            <a:r>
              <a:rPr b="0" lang="en-US" sz="2200" spc="-1" strike="noStrike">
                <a:solidFill>
                  <a:srgbClr val="000000"/>
                </a:solidFill>
                <a:latin typeface="Libre Franklin"/>
                <a:ea typeface="Libre Franklin"/>
              </a:rPr>
              <a:t>You can lay out the controls creatively, bind them to data, specify validation rules and display validation errors, and much more.</a:t>
            </a:r>
            <a:endParaRPr b="0" lang="en-US" sz="2200" spc="-1" strike="noStrike">
              <a:solidFill>
                <a:srgbClr val="000000"/>
              </a:solidFill>
              <a:latin typeface="Arial"/>
            </a:endParaRPr>
          </a:p>
        </p:txBody>
      </p:sp>
      <p:sp>
        <p:nvSpPr>
          <p:cNvPr id="175" name="CustomShape 2"/>
          <p:cNvSpPr/>
          <p:nvPr/>
        </p:nvSpPr>
        <p:spPr>
          <a:xfrm>
            <a:off x="1097280" y="460440"/>
            <a:ext cx="10058040" cy="1450440"/>
          </a:xfrm>
          <a:prstGeom prst="rect">
            <a:avLst/>
          </a:prstGeom>
          <a:noFill/>
          <a:ln w="0">
            <a:noFill/>
          </a:ln>
        </p:spPr>
        <p:style>
          <a:lnRef idx="0"/>
          <a:fillRef idx="0"/>
          <a:effectRef idx="0"/>
          <a:fontRef idx="minor"/>
        </p:style>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Template Driven Forms </a:t>
            </a:r>
            <a:br/>
            <a:r>
              <a:rPr b="0" lang="en-US" sz="1400" spc="-1" strike="noStrike" u="sng">
                <a:solidFill>
                  <a:srgbClr val="00b0f0"/>
                </a:solidFill>
                <a:uFillTx/>
                <a:latin typeface="Bookman Old Style"/>
                <a:ea typeface="Bookman Old Style"/>
                <a:hlinkClick r:id="rId1"/>
              </a:rPr>
              <a:t>https://angular.io/start/start-forms#forms-in-angular</a:t>
            </a:r>
            <a:br/>
            <a:r>
              <a:rPr b="0" lang="en-US" sz="1400" spc="-1" strike="noStrike" u="sng">
                <a:solidFill>
                  <a:srgbClr val="00b0f0"/>
                </a:solidFill>
                <a:uFillTx/>
                <a:latin typeface="Bookman Old Style"/>
                <a:ea typeface="Bookman Old Style"/>
                <a:hlinkClick r:id="rId2"/>
              </a:rPr>
              <a:t>https://angular.io/api/forms/FormBuilder</a:t>
            </a:r>
            <a:br/>
            <a:r>
              <a:rPr b="0" lang="en-US" sz="1400" spc="-1" strike="noStrike" u="sng">
                <a:solidFill>
                  <a:srgbClr val="00b0f0"/>
                </a:solidFill>
                <a:uFillTx/>
                <a:latin typeface="Bookman Old Style"/>
                <a:ea typeface="Bookman Old Style"/>
                <a:hlinkClick r:id="rId3"/>
              </a:rPr>
              <a:t>https://angular.io/guide/forms-overview</a:t>
            </a:r>
            <a:endParaRPr b="0" lang="en-US" sz="1400" spc="-1" strike="noStrike">
              <a:latin typeface="Arial"/>
            </a:endParaRPr>
          </a:p>
        </p:txBody>
      </p:sp>
      <p:pic>
        <p:nvPicPr>
          <p:cNvPr id="176" name="Google Shape;266;p22" descr="Template-driven forms key differences"/>
          <p:cNvPicPr/>
          <p:nvPr/>
        </p:nvPicPr>
        <p:blipFill>
          <a:blip r:embed="rId4"/>
          <a:stretch/>
        </p:blipFill>
        <p:spPr>
          <a:xfrm>
            <a:off x="8006760" y="565920"/>
            <a:ext cx="4032360" cy="2430000"/>
          </a:xfrm>
          <a:prstGeom prst="rect">
            <a:avLst/>
          </a:prstGeom>
          <a:ln w="19050">
            <a:solidFill>
              <a:srgbClr val="ff9900"/>
            </a:solidFill>
            <a:round/>
          </a:ln>
        </p:spPr>
      </p:pic>
      <p:pic>
        <p:nvPicPr>
          <p:cNvPr id="177" name="Google Shape;267;p22" descr=""/>
          <p:cNvPicPr/>
          <p:nvPr/>
        </p:nvPicPr>
        <p:blipFill>
          <a:blip r:embed="rId5"/>
          <a:stretch/>
        </p:blipFill>
        <p:spPr>
          <a:xfrm>
            <a:off x="3778200" y="4197960"/>
            <a:ext cx="4032360" cy="2089800"/>
          </a:xfrm>
          <a:prstGeom prst="rect">
            <a:avLst/>
          </a:prstGeom>
          <a:ln w="19050">
            <a:solidFill>
              <a:srgbClr val="ff9900"/>
            </a:solidFill>
            <a:round/>
          </a:ln>
        </p:spPr>
      </p:pic>
      <p:pic>
        <p:nvPicPr>
          <p:cNvPr id="178" name="Google Shape;268;p22" descr="Clean Form"/>
          <p:cNvPicPr/>
          <p:nvPr/>
        </p:nvPicPr>
        <p:blipFill>
          <a:blip r:embed="rId6"/>
          <a:stretch/>
        </p:blipFill>
        <p:spPr>
          <a:xfrm>
            <a:off x="8006760" y="3434040"/>
            <a:ext cx="4032360" cy="2853720"/>
          </a:xfrm>
          <a:prstGeom prst="rect">
            <a:avLst/>
          </a:prstGeom>
          <a:ln w="19050">
            <a:solidFill>
              <a:srgbClr val="ff9900"/>
            </a:solidFill>
            <a:round/>
          </a:ln>
        </p:spPr>
      </p:pic>
      <p:sp>
        <p:nvSpPr>
          <p:cNvPr id="179" name="CustomShape 3"/>
          <p:cNvSpPr/>
          <p:nvPr/>
        </p:nvSpPr>
        <p:spPr>
          <a:xfrm>
            <a:off x="808200" y="3858840"/>
            <a:ext cx="3035880" cy="2772000"/>
          </a:xfrm>
          <a:prstGeom prst="rect">
            <a:avLst/>
          </a:prstGeom>
          <a:noFill/>
          <a:ln w="0">
            <a:noFill/>
          </a:ln>
        </p:spPr>
        <p:style>
          <a:lnRef idx="0"/>
          <a:fillRef idx="0"/>
          <a:effectRef idx="0"/>
          <a:fontRef idx="minor"/>
        </p:style>
        <p:txBody>
          <a:bodyPr anchor="ctr">
            <a:spAutoFit/>
          </a:bodyPr>
          <a:p>
            <a:pPr>
              <a:lnSpc>
                <a:spcPct val="100000"/>
              </a:lnSpc>
              <a:tabLst>
                <a:tab algn="l" pos="0"/>
              </a:tabLst>
            </a:pPr>
            <a:r>
              <a:rPr b="0" lang="en-US" sz="2200" spc="-1" strike="noStrike">
                <a:solidFill>
                  <a:srgbClr val="000000"/>
                </a:solidFill>
                <a:latin typeface="Libre Franklin"/>
                <a:ea typeface="Libre Franklin"/>
              </a:rPr>
              <a:t>Angular makes the process easy by handling many of the repetitive, boilerplate tasks you'd otherwise wrestle with yourself.</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249560" y="1904760"/>
            <a:ext cx="5619600" cy="4518720"/>
          </a:xfrm>
          <a:prstGeom prst="rect">
            <a:avLst/>
          </a:prstGeom>
          <a:noFill/>
          <a:ln w="0">
            <a:noFill/>
          </a:ln>
        </p:spPr>
        <p:txBody>
          <a:bodyPr lIns="0" rIns="0" anchor="ctr">
            <a:normAutofit/>
          </a:bodyPr>
          <a:p>
            <a:pPr marL="457200" indent="-456840">
              <a:lnSpc>
                <a:spcPct val="110000"/>
              </a:lnSpc>
              <a:buClr>
                <a:srgbClr val="9ba8b7"/>
              </a:buClr>
              <a:buFont typeface="Bookman Old Style"/>
              <a:buAutoNum type="arabicPeriod"/>
            </a:pPr>
            <a:r>
              <a:rPr b="0" lang="en-US" sz="1900" spc="-1" strike="noStrike">
                <a:solidFill>
                  <a:srgbClr val="3f3f3f"/>
                </a:solidFill>
                <a:latin typeface="Libre Franklin"/>
                <a:ea typeface="Libre Franklin"/>
              </a:rPr>
              <a:t>Create a new class with </a:t>
            </a:r>
            <a:endParaRPr b="0" lang="en-US" sz="1900" spc="-1" strike="noStrike">
              <a:solidFill>
                <a:srgbClr val="000000"/>
              </a:solidFill>
              <a:latin typeface="Arial"/>
            </a:endParaRPr>
          </a:p>
          <a:p>
            <a:pPr lvl="1" marL="384120" indent="-182520">
              <a:lnSpc>
                <a:spcPct val="100000"/>
              </a:lnSpc>
              <a:spcBef>
                <a:spcPts val="400"/>
              </a:spcBef>
              <a:buClr>
                <a:srgbClr val="ff0000"/>
              </a:buClr>
              <a:buFont typeface="Arial"/>
              <a:buChar char="•"/>
            </a:pPr>
            <a:r>
              <a:rPr b="0" lang="en-US" sz="1700" spc="-1" strike="noStrike">
                <a:solidFill>
                  <a:srgbClr val="ff0000"/>
                </a:solidFill>
                <a:latin typeface="Libre Franklin"/>
                <a:ea typeface="Libre Franklin"/>
              </a:rPr>
              <a:t>ng generate class [className]</a:t>
            </a:r>
            <a:r>
              <a:rPr b="0" lang="en-US" sz="1700" spc="-1" strike="noStrike">
                <a:solidFill>
                  <a:srgbClr val="3f3f3f"/>
                </a:solidFill>
                <a:latin typeface="Libre Franklin"/>
                <a:ea typeface="Libre Franklin"/>
              </a:rPr>
              <a:t>.</a:t>
            </a:r>
            <a:endParaRPr b="0" lang="en-US" sz="1700" spc="-1" strike="noStrike">
              <a:solidFill>
                <a:srgbClr val="000000"/>
              </a:solidFill>
              <a:latin typeface="Arial"/>
            </a:endParaRPr>
          </a:p>
          <a:p>
            <a:pPr marL="457200" indent="-456840">
              <a:lnSpc>
                <a:spcPct val="110000"/>
              </a:lnSpc>
              <a:spcBef>
                <a:spcPts val="1599"/>
              </a:spcBef>
              <a:buClr>
                <a:srgbClr val="9ba8b7"/>
              </a:buClr>
              <a:buFont typeface="Bookman Old Style"/>
              <a:buAutoNum type="arabicPeriod"/>
            </a:pPr>
            <a:r>
              <a:rPr b="0" lang="en-US" sz="1900" spc="-1" strike="noStrike">
                <a:solidFill>
                  <a:srgbClr val="3f3f3f"/>
                </a:solidFill>
                <a:latin typeface="Libre Franklin"/>
                <a:ea typeface="Libre Franklin"/>
              </a:rPr>
              <a:t>Add some properties like as id, etc.</a:t>
            </a:r>
            <a:endParaRPr b="0" lang="en-US" sz="1900" spc="-1" strike="noStrike">
              <a:solidFill>
                <a:srgbClr val="000000"/>
              </a:solidFill>
              <a:latin typeface="Arial"/>
            </a:endParaRPr>
          </a:p>
          <a:p>
            <a:pPr marL="457200" indent="-456840">
              <a:lnSpc>
                <a:spcPct val="110000"/>
              </a:lnSpc>
              <a:spcBef>
                <a:spcPts val="1400"/>
              </a:spcBef>
              <a:buClr>
                <a:srgbClr val="9ba8b7"/>
              </a:buClr>
              <a:buFont typeface="Bookman Old Style"/>
              <a:buAutoNum type="arabicPeriod"/>
            </a:pPr>
            <a:r>
              <a:rPr b="0" lang="en-US" sz="1900" spc="-1" strike="noStrike">
                <a:solidFill>
                  <a:srgbClr val="3f3f3f"/>
                </a:solidFill>
                <a:latin typeface="Libre Franklin"/>
                <a:ea typeface="Libre Franklin"/>
              </a:rPr>
              <a:t>Create a form Component with </a:t>
            </a:r>
            <a:endParaRPr b="0" lang="en-US" sz="1900" spc="-1" strike="noStrike">
              <a:solidFill>
                <a:srgbClr val="000000"/>
              </a:solidFill>
              <a:latin typeface="Arial"/>
            </a:endParaRPr>
          </a:p>
          <a:p>
            <a:pPr lvl="1" marL="749880" indent="-456840">
              <a:lnSpc>
                <a:spcPct val="100000"/>
              </a:lnSpc>
              <a:spcBef>
                <a:spcPts val="400"/>
              </a:spcBef>
              <a:buClr>
                <a:srgbClr val="3f3f3f"/>
              </a:buClr>
              <a:buFont typeface="Bookman Old Style"/>
              <a:buAutoNum type="arabicPeriod"/>
            </a:pPr>
            <a:r>
              <a:rPr b="0" lang="en-US" sz="1700" spc="-1" strike="noStrike">
                <a:solidFill>
                  <a:srgbClr val="3f3f3f"/>
                </a:solidFill>
                <a:latin typeface="Libre Franklin"/>
                <a:ea typeface="Libre Franklin"/>
              </a:rPr>
              <a:t>ng generate component HeroForm</a:t>
            </a:r>
            <a:endParaRPr b="0" lang="en-US" sz="1700" spc="-1" strike="noStrike">
              <a:solidFill>
                <a:srgbClr val="000000"/>
              </a:solidFill>
              <a:latin typeface="Arial"/>
            </a:endParaRPr>
          </a:p>
          <a:p>
            <a:pPr marL="457200" indent="-456840">
              <a:lnSpc>
                <a:spcPct val="110000"/>
              </a:lnSpc>
              <a:spcBef>
                <a:spcPts val="1599"/>
              </a:spcBef>
              <a:buClr>
                <a:srgbClr val="9ba8b7"/>
              </a:buClr>
              <a:buFont typeface="Bookman Old Style"/>
              <a:buAutoNum type="arabicPeriod" startAt="4"/>
            </a:pPr>
            <a:r>
              <a:rPr b="0" lang="en-US" sz="1900" spc="-1" strike="noStrike">
                <a:solidFill>
                  <a:srgbClr val="3f3f3f"/>
                </a:solidFill>
                <a:latin typeface="Libre Franklin"/>
                <a:ea typeface="Libre Franklin"/>
              </a:rPr>
              <a:t>Import the class into the new component with</a:t>
            </a:r>
            <a:endParaRPr b="0" lang="en-US" sz="1900" spc="-1" strike="noStrike">
              <a:solidFill>
                <a:srgbClr val="000000"/>
              </a:solidFill>
              <a:latin typeface="Arial"/>
            </a:endParaRPr>
          </a:p>
          <a:p>
            <a:pPr lvl="1" marL="749880" indent="-456840">
              <a:lnSpc>
                <a:spcPct val="100000"/>
              </a:lnSpc>
              <a:spcBef>
                <a:spcPts val="400"/>
              </a:spcBef>
              <a:buClr>
                <a:srgbClr val="3f3f3f"/>
              </a:buClr>
              <a:buFont typeface="Bookman Old Style"/>
              <a:buAutoNum type="arabicPeriod"/>
            </a:pPr>
            <a:r>
              <a:rPr b="0" lang="en-US" sz="1700" spc="-1" strike="noStrike">
                <a:solidFill>
                  <a:srgbClr val="3f3f3f"/>
                </a:solidFill>
                <a:latin typeface="Libre Franklin"/>
                <a:ea typeface="Libre Franklin"/>
              </a:rPr>
              <a:t>import { Hero } from '../hero'; </a:t>
            </a:r>
            <a:endParaRPr b="0" lang="en-US" sz="1700" spc="-1" strike="noStrike">
              <a:solidFill>
                <a:srgbClr val="000000"/>
              </a:solidFill>
              <a:latin typeface="Arial"/>
            </a:endParaRPr>
          </a:p>
          <a:p>
            <a:pPr marL="457200" indent="-456840">
              <a:lnSpc>
                <a:spcPct val="110000"/>
              </a:lnSpc>
              <a:spcBef>
                <a:spcPts val="1599"/>
              </a:spcBef>
              <a:buClr>
                <a:srgbClr val="9ba8b7"/>
              </a:buClr>
              <a:buFont typeface="Bookman Old Style"/>
              <a:buAutoNum type="arabicPeriod" startAt="4"/>
            </a:pPr>
            <a:r>
              <a:rPr b="0" lang="en-US" sz="1900" spc="-1" strike="noStrike">
                <a:solidFill>
                  <a:srgbClr val="3f3f3f"/>
                </a:solidFill>
                <a:latin typeface="Libre Franklin"/>
                <a:ea typeface="Libre Franklin"/>
              </a:rPr>
              <a:t>Add an instance to the class model in the component with</a:t>
            </a:r>
            <a:endParaRPr b="0" lang="en-US" sz="1900" spc="-1" strike="noStrike">
              <a:solidFill>
                <a:srgbClr val="000000"/>
              </a:solidFill>
              <a:latin typeface="Arial"/>
            </a:endParaRPr>
          </a:p>
          <a:p>
            <a:pPr lvl="1" marL="749880" indent="-456840">
              <a:lnSpc>
                <a:spcPct val="100000"/>
              </a:lnSpc>
              <a:spcBef>
                <a:spcPts val="400"/>
              </a:spcBef>
              <a:buClr>
                <a:srgbClr val="3f3f3f"/>
              </a:buClr>
              <a:buFont typeface="Bookman Old Style"/>
              <a:buAutoNum type="arabicPeriod"/>
            </a:pPr>
            <a:r>
              <a:rPr b="0" lang="en-US" sz="1700" spc="-1" strike="noStrike">
                <a:solidFill>
                  <a:srgbClr val="3f3f3f"/>
                </a:solidFill>
                <a:latin typeface="Libre Franklin"/>
                <a:ea typeface="Libre Franklin"/>
              </a:rPr>
              <a:t>model = new Hero(18, 'Dr IQ’, etc……)</a:t>
            </a:r>
            <a:endParaRPr b="0" lang="en-US" sz="1700" spc="-1" strike="noStrike">
              <a:solidFill>
                <a:srgbClr val="000000"/>
              </a:solidFill>
              <a:latin typeface="Arial"/>
            </a:endParaRPr>
          </a:p>
        </p:txBody>
      </p:sp>
      <p:sp>
        <p:nvSpPr>
          <p:cNvPr id="181" name="CustomShape 2"/>
          <p:cNvSpPr/>
          <p:nvPr/>
        </p:nvSpPr>
        <p:spPr>
          <a:xfrm>
            <a:off x="1097280" y="434160"/>
            <a:ext cx="10058040" cy="1450440"/>
          </a:xfrm>
          <a:prstGeom prst="rect">
            <a:avLst/>
          </a:prstGeom>
          <a:noFill/>
          <a:ln w="0">
            <a:noFill/>
          </a:ln>
        </p:spPr>
        <p:style>
          <a:lnRef idx="0"/>
          <a:fillRef idx="0"/>
          <a:effectRef idx="0"/>
          <a:fontRef idx="minor"/>
        </p:style>
        <p:txBody>
          <a:bodyPr anchor="b">
            <a:normAutofit/>
          </a:bodyPr>
          <a:p>
            <a:pPr>
              <a:lnSpc>
                <a:spcPct val="80000"/>
              </a:lnSpc>
              <a:tabLst>
                <a:tab algn="l" pos="0"/>
              </a:tabLst>
            </a:pPr>
            <a:r>
              <a:rPr b="0" lang="en-US" sz="4700" spc="-1" strike="noStrike">
                <a:solidFill>
                  <a:srgbClr val="3f3f3f"/>
                </a:solidFill>
                <a:latin typeface="Bookman Old Style"/>
                <a:ea typeface="Bookman Old Style"/>
              </a:rPr>
              <a:t>Template Driven Forms </a:t>
            </a:r>
            <a:endParaRPr b="0" lang="en-US" sz="4700" spc="-1" strike="noStrike">
              <a:latin typeface="Arial"/>
            </a:endParaRPr>
          </a:p>
          <a:p>
            <a:pPr>
              <a:lnSpc>
                <a:spcPct val="80000"/>
              </a:lnSpc>
              <a:tabLst>
                <a:tab algn="l" pos="0"/>
              </a:tabLst>
            </a:pPr>
            <a:r>
              <a:rPr b="0" lang="en-US" sz="4700" spc="-1" strike="noStrike">
                <a:solidFill>
                  <a:srgbClr val="3f3f3f"/>
                </a:solidFill>
                <a:latin typeface="Bookman Old Style"/>
                <a:ea typeface="Bookman Old Style"/>
              </a:rPr>
              <a:t>Setup</a:t>
            </a:r>
            <a:br/>
            <a:r>
              <a:rPr b="0" lang="en-US" sz="1400" spc="-1" strike="noStrike" u="sng">
                <a:solidFill>
                  <a:srgbClr val="00b0f0"/>
                </a:solidFill>
                <a:uFillTx/>
                <a:latin typeface="Bookman Old Style"/>
                <a:ea typeface="Bookman Old Style"/>
                <a:hlinkClick r:id="rId1"/>
              </a:rPr>
              <a:t>https://angular.io/guide/forms#introduction-to-template-driven-forms</a:t>
            </a:r>
            <a:endParaRPr b="0" lang="en-US" sz="1400" spc="-1" strike="noStrike">
              <a:latin typeface="Arial"/>
            </a:endParaRPr>
          </a:p>
        </p:txBody>
      </p:sp>
      <p:pic>
        <p:nvPicPr>
          <p:cNvPr id="182" name="Google Shape;276;p23" descr=""/>
          <p:cNvPicPr/>
          <p:nvPr/>
        </p:nvPicPr>
        <p:blipFill>
          <a:blip r:embed="rId2"/>
          <a:stretch/>
        </p:blipFill>
        <p:spPr>
          <a:xfrm>
            <a:off x="7209720" y="2326680"/>
            <a:ext cx="4035240" cy="604080"/>
          </a:xfrm>
          <a:prstGeom prst="rect">
            <a:avLst/>
          </a:prstGeom>
          <a:ln w="19050">
            <a:solidFill>
              <a:srgbClr val="ff9900"/>
            </a:solidFill>
            <a:round/>
          </a:ln>
        </p:spPr>
      </p:pic>
      <p:pic>
        <p:nvPicPr>
          <p:cNvPr id="183" name="Google Shape;277;p23" descr=""/>
          <p:cNvPicPr/>
          <p:nvPr/>
        </p:nvPicPr>
        <p:blipFill>
          <a:blip r:embed="rId3"/>
          <a:stretch/>
        </p:blipFill>
        <p:spPr>
          <a:xfrm>
            <a:off x="7209720" y="3107880"/>
            <a:ext cx="2449800" cy="989280"/>
          </a:xfrm>
          <a:prstGeom prst="rect">
            <a:avLst/>
          </a:prstGeom>
          <a:ln w="19050">
            <a:solidFill>
              <a:srgbClr val="ff9900"/>
            </a:solidFill>
            <a:round/>
          </a:ln>
        </p:spPr>
      </p:pic>
      <p:pic>
        <p:nvPicPr>
          <p:cNvPr id="184" name="Google Shape;278;p23" descr=""/>
          <p:cNvPicPr/>
          <p:nvPr/>
        </p:nvPicPr>
        <p:blipFill>
          <a:blip r:embed="rId4"/>
          <a:stretch/>
        </p:blipFill>
        <p:spPr>
          <a:xfrm>
            <a:off x="7209720" y="4278960"/>
            <a:ext cx="4035240" cy="464400"/>
          </a:xfrm>
          <a:prstGeom prst="rect">
            <a:avLst/>
          </a:prstGeom>
          <a:ln w="19050">
            <a:solidFill>
              <a:srgbClr val="ff9900"/>
            </a:solidFill>
            <a:round/>
          </a:ln>
        </p:spPr>
      </p:pic>
      <p:pic>
        <p:nvPicPr>
          <p:cNvPr id="185" name="Google Shape;279;p23" descr=""/>
          <p:cNvPicPr/>
          <p:nvPr/>
        </p:nvPicPr>
        <p:blipFill>
          <a:blip r:embed="rId5"/>
          <a:stretch/>
        </p:blipFill>
        <p:spPr>
          <a:xfrm>
            <a:off x="7209720" y="4922640"/>
            <a:ext cx="4035240" cy="461160"/>
          </a:xfrm>
          <a:prstGeom prst="rect">
            <a:avLst/>
          </a:prstGeom>
          <a:ln w="19050">
            <a:solidFill>
              <a:srgbClr val="ff9900"/>
            </a:solidFill>
            <a:round/>
          </a:ln>
        </p:spPr>
      </p:pic>
      <p:pic>
        <p:nvPicPr>
          <p:cNvPr id="186" name="Google Shape;280;p23" descr=""/>
          <p:cNvPicPr/>
          <p:nvPr/>
        </p:nvPicPr>
        <p:blipFill>
          <a:blip r:embed="rId6"/>
          <a:stretch/>
        </p:blipFill>
        <p:spPr>
          <a:xfrm>
            <a:off x="7209720" y="5565600"/>
            <a:ext cx="4035240" cy="33372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Angular Routing</a:t>
            </a:r>
            <a:br/>
            <a:r>
              <a:rPr b="0" lang="en-US" sz="1400" spc="-1" strike="noStrike" u="sng">
                <a:solidFill>
                  <a:srgbClr val="00b0f0"/>
                </a:solidFill>
                <a:uFillTx/>
                <a:latin typeface="Bookman Old Style"/>
                <a:ea typeface="Bookman Old Style"/>
                <a:hlinkClick r:id="rId1"/>
              </a:rPr>
              <a:t>https://angular.io/start/start-routing</a:t>
            </a:r>
            <a:br/>
            <a:r>
              <a:rPr b="0" lang="en-US" sz="1400" spc="-1" strike="noStrike" u="sng">
                <a:solidFill>
                  <a:srgbClr val="00b0f0"/>
                </a:solidFill>
                <a:uFillTx/>
                <a:latin typeface="Bookman Old Style"/>
                <a:ea typeface="Bookman Old Style"/>
                <a:hlinkClick r:id="rId2"/>
              </a:rPr>
              <a:t>https://angular.io/guide/router</a:t>
            </a:r>
            <a:br/>
            <a:r>
              <a:rPr b="0" lang="en-US" sz="1400" spc="-1" strike="noStrike" u="sng">
                <a:solidFill>
                  <a:srgbClr val="00b0f0"/>
                </a:solidFill>
                <a:uFillTx/>
                <a:latin typeface="Bookman Old Style"/>
                <a:ea typeface="Bookman Old Style"/>
                <a:hlinkClick r:id="rId3"/>
              </a:rPr>
              <a:t>https://angular.io/start/start-data#services</a:t>
            </a:r>
            <a:endParaRPr b="0" lang="en-US" sz="1400" spc="-1" strike="noStrike">
              <a:solidFill>
                <a:srgbClr val="000000"/>
              </a:solidFill>
              <a:latin typeface="Arial"/>
            </a:endParaRPr>
          </a:p>
        </p:txBody>
      </p:sp>
      <p:sp>
        <p:nvSpPr>
          <p:cNvPr id="188" name="TextShape 2"/>
          <p:cNvSpPr txBox="1"/>
          <p:nvPr/>
        </p:nvSpPr>
        <p:spPr>
          <a:xfrm>
            <a:off x="1097280" y="1890720"/>
            <a:ext cx="10058040" cy="4525200"/>
          </a:xfrm>
          <a:prstGeom prst="rect">
            <a:avLst/>
          </a:prstGeom>
          <a:noFill/>
          <a:ln w="0">
            <a:noFill/>
          </a:ln>
        </p:spPr>
        <p:txBody>
          <a:bodyPr lIns="0" rIns="0" anchor="ctr">
            <a:normAutofit fontScale="97000"/>
          </a:bodyPr>
          <a:p>
            <a:pPr>
              <a:lnSpc>
                <a:spcPct val="110000"/>
              </a:lnSpc>
              <a:tabLst>
                <a:tab algn="l" pos="0"/>
              </a:tabLst>
            </a:pPr>
            <a:r>
              <a:rPr b="0" lang="en-US" sz="2020" spc="-1" strike="noStrike">
                <a:solidFill>
                  <a:srgbClr val="3f3f3f"/>
                </a:solidFill>
                <a:latin typeface="Libre Franklin"/>
                <a:ea typeface="Libre Franklin"/>
              </a:rPr>
              <a:t>Register a route in </a:t>
            </a:r>
            <a:r>
              <a:rPr b="1" i="1" lang="en-US" sz="2020" spc="-1" strike="noStrike">
                <a:solidFill>
                  <a:srgbClr val="3f3f3f"/>
                </a:solidFill>
                <a:latin typeface="Libre Franklin"/>
                <a:ea typeface="Libre Franklin"/>
              </a:rPr>
              <a:t>app.module.ts</a:t>
            </a:r>
            <a:r>
              <a:rPr b="0" lang="en-US" sz="2020" spc="-1" strike="noStrike">
                <a:solidFill>
                  <a:srgbClr val="3f3f3f"/>
                </a:solidFill>
                <a:latin typeface="Libre Franklin"/>
                <a:ea typeface="Libre Franklin"/>
              </a:rPr>
              <a:t>. A route associates one (or more) URL paths with a component.</a:t>
            </a:r>
            <a:endParaRPr b="0" lang="en-US" sz="2020" spc="-1" strike="noStrike">
              <a:solidFill>
                <a:srgbClr val="000000"/>
              </a:solidFill>
              <a:latin typeface="Arial"/>
            </a:endParaRPr>
          </a:p>
          <a:p>
            <a:pPr marL="91440">
              <a:lnSpc>
                <a:spcPct val="110000"/>
              </a:lnSpc>
              <a:spcBef>
                <a:spcPts val="1400"/>
              </a:spcBef>
              <a:tabLst>
                <a:tab algn="l" pos="0"/>
              </a:tabLst>
            </a:pPr>
            <a:endParaRPr b="0" lang="en-US" sz="2020" spc="-1" strike="noStrike">
              <a:solidFill>
                <a:srgbClr val="000000"/>
              </a:solidFill>
              <a:latin typeface="Arial"/>
            </a:endParaRPr>
          </a:p>
          <a:p>
            <a:pPr>
              <a:lnSpc>
                <a:spcPct val="110000"/>
              </a:lnSpc>
              <a:spcBef>
                <a:spcPts val="1400"/>
              </a:spcBef>
              <a:tabLst>
                <a:tab algn="l" pos="0"/>
              </a:tabLst>
            </a:pPr>
            <a:endParaRPr b="0" lang="en-US" sz="2020" spc="-1" strike="noStrike">
              <a:solidFill>
                <a:srgbClr val="000000"/>
              </a:solidFill>
              <a:latin typeface="Arial"/>
            </a:endParaRPr>
          </a:p>
          <a:p>
            <a:pPr>
              <a:lnSpc>
                <a:spcPct val="110000"/>
              </a:lnSpc>
              <a:spcBef>
                <a:spcPts val="1400"/>
              </a:spcBef>
              <a:tabLst>
                <a:tab algn="l" pos="0"/>
              </a:tabLst>
            </a:pPr>
            <a:r>
              <a:rPr b="0" lang="en-US" sz="2020" spc="-1" strike="noStrike">
                <a:solidFill>
                  <a:srgbClr val="3f3f3f"/>
                </a:solidFill>
                <a:latin typeface="Libre Franklin"/>
                <a:ea typeface="Libre Franklin"/>
              </a:rPr>
              <a:t>The </a:t>
            </a:r>
            <a:r>
              <a:rPr b="1" i="1" lang="en-US" sz="2020" spc="-1" strike="noStrike">
                <a:solidFill>
                  <a:srgbClr val="3f3f3f"/>
                </a:solidFill>
                <a:latin typeface="Libre Franklin"/>
                <a:ea typeface="Libre Franklin"/>
              </a:rPr>
              <a:t>RouterLink</a:t>
            </a:r>
            <a:r>
              <a:rPr b="0" lang="en-US" sz="2020" spc="-1" strike="noStrike">
                <a:solidFill>
                  <a:srgbClr val="3f3f3f"/>
                </a:solidFill>
                <a:latin typeface="Libre Franklin"/>
                <a:ea typeface="Libre Franklin"/>
              </a:rPr>
              <a:t> directive in the .html template gives the </a:t>
            </a:r>
            <a:r>
              <a:rPr b="1" i="1" lang="en-US" sz="2020" spc="-1" strike="noStrike">
                <a:solidFill>
                  <a:srgbClr val="3f3f3f"/>
                </a:solidFill>
                <a:latin typeface="Libre Franklin"/>
                <a:ea typeface="Libre Franklin"/>
              </a:rPr>
              <a:t>router</a:t>
            </a:r>
            <a:r>
              <a:rPr b="0" lang="en-US" sz="2020" spc="-1" strike="noStrike">
                <a:solidFill>
                  <a:srgbClr val="3f3f3f"/>
                </a:solidFill>
                <a:latin typeface="Libre Franklin"/>
                <a:ea typeface="Libre Franklin"/>
              </a:rPr>
              <a:t> control over the </a:t>
            </a:r>
            <a:r>
              <a:rPr b="1" i="1" lang="en-US" sz="2020" spc="-1" strike="noStrike">
                <a:solidFill>
                  <a:srgbClr val="3f3f3f"/>
                </a:solidFill>
                <a:latin typeface="Libre Franklin"/>
                <a:ea typeface="Libre Franklin"/>
              </a:rPr>
              <a:t>anchor</a:t>
            </a:r>
            <a:r>
              <a:rPr b="0" lang="en-US" sz="2020" spc="-1" strike="noStrike">
                <a:solidFill>
                  <a:srgbClr val="3f3f3f"/>
                </a:solidFill>
                <a:latin typeface="Libre Franklin"/>
                <a:ea typeface="Libre Franklin"/>
              </a:rPr>
              <a:t> element. Put </a:t>
            </a:r>
            <a:r>
              <a:rPr b="1" i="1" lang="en-US" sz="2020" spc="-1" strike="noStrike">
                <a:solidFill>
                  <a:srgbClr val="3f3f3f"/>
                </a:solidFill>
                <a:latin typeface="Libre Franklin"/>
                <a:ea typeface="Libre Franklin"/>
              </a:rPr>
              <a:t>RouterLink</a:t>
            </a:r>
            <a:r>
              <a:rPr b="0" lang="en-US" sz="2020" spc="-1" strike="noStrike">
                <a:solidFill>
                  <a:srgbClr val="3f3f3f"/>
                </a:solidFill>
                <a:latin typeface="Libre Franklin"/>
                <a:ea typeface="Libre Franklin"/>
              </a:rPr>
              <a:t> in the </a:t>
            </a:r>
            <a:r>
              <a:rPr b="0" lang="en-US" sz="2020" spc="-1" strike="noStrike">
                <a:solidFill>
                  <a:srgbClr val="ff0000"/>
                </a:solidFill>
                <a:latin typeface="Libre Franklin"/>
                <a:ea typeface="Libre Franklin"/>
              </a:rPr>
              <a:t>&lt;a&gt; </a:t>
            </a:r>
            <a:r>
              <a:rPr b="0" lang="en-US" sz="2020" spc="-1" strike="noStrike">
                <a:solidFill>
                  <a:srgbClr val="3f3f3f"/>
                </a:solidFill>
                <a:latin typeface="Libre Franklin"/>
                <a:ea typeface="Libre Franklin"/>
              </a:rPr>
              <a:t>element where you want to redirect to another (registered) URL.</a:t>
            </a:r>
            <a:endParaRPr b="0" lang="en-US" sz="2020" spc="-1" strike="noStrike">
              <a:solidFill>
                <a:srgbClr val="000000"/>
              </a:solidFill>
              <a:latin typeface="Arial"/>
            </a:endParaRPr>
          </a:p>
          <a:p>
            <a:pPr marL="91440" indent="-127800">
              <a:lnSpc>
                <a:spcPct val="110000"/>
              </a:lnSpc>
              <a:spcBef>
                <a:spcPts val="1400"/>
              </a:spcBef>
              <a:buClr>
                <a:srgbClr val="9ba8b7"/>
              </a:buClr>
              <a:buFont typeface="Calibri"/>
              <a:buChar char=" "/>
              <a:tabLst>
                <a:tab algn="l" pos="0"/>
              </a:tabLst>
            </a:pPr>
            <a:r>
              <a:rPr b="0" lang="en-US" sz="2020" spc="-1" strike="noStrike">
                <a:solidFill>
                  <a:srgbClr val="3f3f3f"/>
                </a:solidFill>
                <a:latin typeface="Libre Franklin"/>
                <a:ea typeface="Libre Franklin"/>
              </a:rPr>
              <a:t>Inject the </a:t>
            </a:r>
            <a:r>
              <a:rPr b="1" i="1" lang="en-US" sz="2020" spc="-1" strike="noStrike">
                <a:solidFill>
                  <a:srgbClr val="3f3f3f"/>
                </a:solidFill>
                <a:latin typeface="Libre Franklin"/>
                <a:ea typeface="Libre Franklin"/>
              </a:rPr>
              <a:t>ActivatedRoute</a:t>
            </a:r>
            <a:r>
              <a:rPr b="0" lang="en-US" sz="2020" spc="-1" strike="noStrike">
                <a:solidFill>
                  <a:srgbClr val="3f3f3f"/>
                </a:solidFill>
                <a:latin typeface="Libre Franklin"/>
                <a:ea typeface="Libre Franklin"/>
              </a:rPr>
              <a:t> into the constructor of the component where it will be used. It is specific to each routed component that the Angular Router loads. By injecting the </a:t>
            </a:r>
            <a:r>
              <a:rPr b="1" i="1" lang="en-US" sz="2020" spc="-1" strike="noStrike">
                <a:solidFill>
                  <a:srgbClr val="3f3f3f"/>
                </a:solidFill>
                <a:latin typeface="Libre Franklin"/>
                <a:ea typeface="Libre Franklin"/>
              </a:rPr>
              <a:t>ActivatedRoute</a:t>
            </a:r>
            <a:r>
              <a:rPr b="0" lang="en-US" sz="2020" spc="-1" strike="noStrike">
                <a:solidFill>
                  <a:srgbClr val="3f3f3f"/>
                </a:solidFill>
                <a:latin typeface="Libre Franklin"/>
                <a:ea typeface="Libre Franklin"/>
              </a:rPr>
              <a:t>, you are configuring the component to use a service. </a:t>
            </a:r>
            <a:endParaRPr b="0" lang="en-US" sz="2020" spc="-1" strike="noStrike">
              <a:solidFill>
                <a:srgbClr val="000000"/>
              </a:solidFill>
              <a:latin typeface="Arial"/>
            </a:endParaRPr>
          </a:p>
        </p:txBody>
      </p:sp>
      <p:pic>
        <p:nvPicPr>
          <p:cNvPr id="189" name="Google Shape;287;p24" descr=""/>
          <p:cNvPicPr/>
          <p:nvPr/>
        </p:nvPicPr>
        <p:blipFill>
          <a:blip r:embed="rId4"/>
          <a:stretch/>
        </p:blipFill>
        <p:spPr>
          <a:xfrm>
            <a:off x="2862000" y="2517480"/>
            <a:ext cx="6467760" cy="136224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Angular Routing</a:t>
            </a:r>
            <a:br/>
            <a:r>
              <a:rPr b="0" lang="en-US" sz="1400" spc="-1" strike="noStrike" u="sng">
                <a:solidFill>
                  <a:srgbClr val="00b0f0"/>
                </a:solidFill>
                <a:uFillTx/>
                <a:latin typeface="Bookman Old Style"/>
                <a:ea typeface="Bookman Old Style"/>
                <a:hlinkClick r:id="rId1"/>
              </a:rPr>
              <a:t>https://angular.io/start/start-routing</a:t>
            </a:r>
            <a:br/>
            <a:r>
              <a:rPr b="0" lang="en-US" sz="1400" spc="-1" strike="noStrike" u="sng">
                <a:solidFill>
                  <a:srgbClr val="00b0f0"/>
                </a:solidFill>
                <a:uFillTx/>
                <a:latin typeface="Bookman Old Style"/>
                <a:ea typeface="Bookman Old Style"/>
                <a:hlinkClick r:id="rId2"/>
              </a:rPr>
              <a:t>https://angular.io/guide/router</a:t>
            </a:r>
            <a:endParaRPr b="0" lang="en-US" sz="1400" spc="-1" strike="noStrike">
              <a:solidFill>
                <a:srgbClr val="000000"/>
              </a:solidFill>
              <a:latin typeface="Arial"/>
            </a:endParaRPr>
          </a:p>
        </p:txBody>
      </p:sp>
      <p:sp>
        <p:nvSpPr>
          <p:cNvPr id="191" name="TextShape 2"/>
          <p:cNvSpPr txBox="1"/>
          <p:nvPr/>
        </p:nvSpPr>
        <p:spPr>
          <a:xfrm>
            <a:off x="1097280" y="1890720"/>
            <a:ext cx="10058040" cy="2706840"/>
          </a:xfrm>
          <a:prstGeom prst="rect">
            <a:avLst/>
          </a:prstGeom>
          <a:noFill/>
          <a:ln w="0">
            <a:noFill/>
          </a:ln>
        </p:spPr>
        <p:txBody>
          <a:bodyPr lIns="0" rIns="0" anchor="ctr">
            <a:normAutofit fontScale="94000"/>
          </a:bodyPr>
          <a:p>
            <a:pPr marL="91440" indent="-145800">
              <a:lnSpc>
                <a:spcPct val="100000"/>
              </a:lnSpc>
              <a:buClr>
                <a:srgbClr val="9ba8b7"/>
              </a:buClr>
              <a:buFont typeface="Calibri"/>
              <a:buChar char=" "/>
            </a:pPr>
            <a:r>
              <a:rPr b="1" i="1" lang="en-US" sz="2300" spc="-1" strike="noStrike">
                <a:solidFill>
                  <a:srgbClr val="3f3f3f"/>
                </a:solidFill>
                <a:latin typeface="Libre Franklin"/>
                <a:ea typeface="Libre Franklin"/>
              </a:rPr>
              <a:t>Routes</a:t>
            </a:r>
            <a:r>
              <a:rPr b="0" lang="en-US" sz="2300" spc="-1" strike="noStrike">
                <a:solidFill>
                  <a:srgbClr val="3f3f3f"/>
                </a:solidFill>
                <a:latin typeface="Libre Franklin"/>
                <a:ea typeface="Libre Franklin"/>
              </a:rPr>
              <a:t> tell the </a:t>
            </a:r>
            <a:r>
              <a:rPr b="1" i="1" lang="en-US" sz="2300" spc="-1" strike="noStrike">
                <a:solidFill>
                  <a:srgbClr val="3f3f3f"/>
                </a:solidFill>
                <a:latin typeface="Libre Franklin"/>
                <a:ea typeface="Libre Franklin"/>
              </a:rPr>
              <a:t>Router</a:t>
            </a:r>
            <a:r>
              <a:rPr b="0" lang="en-US" sz="2300" spc="-1" strike="noStrike">
                <a:solidFill>
                  <a:srgbClr val="3f3f3f"/>
                </a:solidFill>
                <a:latin typeface="Libre Franklin"/>
                <a:ea typeface="Libre Franklin"/>
              </a:rPr>
              <a:t> which view to display when a user clicks a link.</a:t>
            </a:r>
            <a:endParaRPr b="0" lang="en-US" sz="2300" spc="-1" strike="noStrike">
              <a:solidFill>
                <a:srgbClr val="000000"/>
              </a:solidFill>
              <a:latin typeface="Arial"/>
            </a:endParaRPr>
          </a:p>
          <a:p>
            <a:pPr marL="91440" indent="-145800">
              <a:lnSpc>
                <a:spcPct val="100000"/>
              </a:lnSpc>
              <a:spcBef>
                <a:spcPts val="1400"/>
              </a:spcBef>
              <a:buClr>
                <a:srgbClr val="9ba8b7"/>
              </a:buClr>
              <a:buFont typeface="Calibri"/>
              <a:buChar char=" "/>
            </a:pPr>
            <a:r>
              <a:rPr b="0" lang="en-US" sz="2300" spc="-1" strike="noStrike">
                <a:solidFill>
                  <a:srgbClr val="3f3f3f"/>
                </a:solidFill>
                <a:latin typeface="Libre Franklin"/>
                <a:ea typeface="Libre Franklin"/>
              </a:rPr>
              <a:t>A typical Angular </a:t>
            </a:r>
            <a:r>
              <a:rPr b="1" i="1" lang="en-US" sz="2300" spc="-1" strike="noStrike">
                <a:solidFill>
                  <a:srgbClr val="3f3f3f"/>
                </a:solidFill>
                <a:latin typeface="Libre Franklin"/>
                <a:ea typeface="Libre Franklin"/>
              </a:rPr>
              <a:t>Route</a:t>
            </a:r>
            <a:r>
              <a:rPr b="0" lang="en-US" sz="2300" spc="-1" strike="noStrike">
                <a:solidFill>
                  <a:srgbClr val="3f3f3f"/>
                </a:solidFill>
                <a:latin typeface="Libre Franklin"/>
                <a:ea typeface="Libre Franklin"/>
              </a:rPr>
              <a:t> has two properties:</a:t>
            </a:r>
            <a:endParaRPr b="0" lang="en-US" sz="2300" spc="-1" strike="noStrike">
              <a:solidFill>
                <a:srgbClr val="000000"/>
              </a:solidFill>
              <a:latin typeface="Arial"/>
            </a:endParaRPr>
          </a:p>
          <a:p>
            <a:pPr lvl="1" marL="384120" indent="-176040">
              <a:lnSpc>
                <a:spcPct val="90000"/>
              </a:lnSpc>
              <a:spcBef>
                <a:spcPts val="400"/>
              </a:spcBef>
              <a:buClr>
                <a:srgbClr val="3f3f3f"/>
              </a:buClr>
              <a:buFont typeface="Arial"/>
              <a:buChar char="•"/>
            </a:pPr>
            <a:r>
              <a:rPr b="0" lang="en-US" sz="1900" spc="-1" strike="noStrike" u="sng">
                <a:solidFill>
                  <a:srgbClr val="3f3f3f"/>
                </a:solidFill>
                <a:uFillTx/>
                <a:latin typeface="Libre Franklin"/>
                <a:ea typeface="Libre Franklin"/>
              </a:rPr>
              <a:t>path</a:t>
            </a:r>
            <a:r>
              <a:rPr b="0" lang="en-US" sz="1900" spc="-1" strike="noStrike">
                <a:solidFill>
                  <a:srgbClr val="3f3f3f"/>
                </a:solidFill>
                <a:latin typeface="Libre Franklin"/>
                <a:ea typeface="Libre Franklin"/>
              </a:rPr>
              <a:t>: a string that matches the URL in the browser address bar.</a:t>
            </a:r>
            <a:endParaRPr b="0" lang="en-US" sz="1900" spc="-1" strike="noStrike">
              <a:solidFill>
                <a:srgbClr val="000000"/>
              </a:solidFill>
              <a:latin typeface="Arial"/>
            </a:endParaRPr>
          </a:p>
          <a:p>
            <a:pPr lvl="1" marL="384120" indent="-176040">
              <a:lnSpc>
                <a:spcPct val="90000"/>
              </a:lnSpc>
              <a:spcBef>
                <a:spcPts val="601"/>
              </a:spcBef>
              <a:buClr>
                <a:srgbClr val="3f3f3f"/>
              </a:buClr>
              <a:buFont typeface="Arial"/>
              <a:buChar char="•"/>
            </a:pPr>
            <a:r>
              <a:rPr b="0" lang="en-US" sz="1900" spc="-1" strike="noStrike" u="sng">
                <a:solidFill>
                  <a:srgbClr val="3f3f3f"/>
                </a:solidFill>
                <a:uFillTx/>
                <a:latin typeface="Libre Franklin"/>
                <a:ea typeface="Libre Franklin"/>
              </a:rPr>
              <a:t>component</a:t>
            </a:r>
            <a:r>
              <a:rPr b="0" lang="en-US" sz="1900" spc="-1" strike="noStrike">
                <a:solidFill>
                  <a:srgbClr val="3f3f3f"/>
                </a:solidFill>
                <a:latin typeface="Libre Franklin"/>
                <a:ea typeface="Libre Franklin"/>
              </a:rPr>
              <a:t>: the component that the router should create when navigating to this route.</a:t>
            </a:r>
            <a:endParaRPr b="0" lang="en-US" sz="1900" spc="-1" strike="noStrike">
              <a:solidFill>
                <a:srgbClr val="000000"/>
              </a:solidFill>
              <a:latin typeface="Arial"/>
            </a:endParaRPr>
          </a:p>
          <a:p>
            <a:pPr>
              <a:lnSpc>
                <a:spcPct val="100000"/>
              </a:lnSpc>
              <a:spcBef>
                <a:spcPts val="1599"/>
              </a:spcBef>
              <a:tabLst>
                <a:tab algn="l" pos="0"/>
              </a:tabLst>
            </a:pPr>
            <a:r>
              <a:rPr b="0" lang="en-US" sz="2300" spc="-1" strike="noStrike">
                <a:solidFill>
                  <a:srgbClr val="3f3f3f"/>
                </a:solidFill>
                <a:latin typeface="Libre Franklin"/>
                <a:ea typeface="Libre Franklin"/>
              </a:rPr>
              <a:t>The </a:t>
            </a:r>
            <a:r>
              <a:rPr b="0" lang="en-US" sz="2300" spc="-1" strike="noStrike">
                <a:solidFill>
                  <a:srgbClr val="ff0000"/>
                </a:solidFill>
                <a:latin typeface="Libre Franklin"/>
                <a:ea typeface="Libre Franklin"/>
              </a:rPr>
              <a:t>@NgModule</a:t>
            </a:r>
            <a:r>
              <a:rPr b="0" lang="en-US" sz="2300" spc="-1" strike="noStrike">
                <a:solidFill>
                  <a:srgbClr val="4a5356"/>
                </a:solidFill>
                <a:latin typeface="Libre Franklin"/>
                <a:ea typeface="Libre Franklin"/>
              </a:rPr>
              <a:t> </a:t>
            </a:r>
            <a:r>
              <a:rPr b="0" lang="en-US" sz="2300" spc="-1" strike="noStrike">
                <a:solidFill>
                  <a:srgbClr val="3f3f3f"/>
                </a:solidFill>
                <a:latin typeface="Libre Franklin"/>
                <a:ea typeface="Libre Franklin"/>
              </a:rPr>
              <a:t>(in </a:t>
            </a:r>
            <a:r>
              <a:rPr b="1" i="1" lang="en-US" sz="2300" spc="-1" strike="noStrike">
                <a:solidFill>
                  <a:srgbClr val="3f3f3f"/>
                </a:solidFill>
                <a:latin typeface="Libre Franklin"/>
                <a:ea typeface="Libre Franklin"/>
              </a:rPr>
              <a:t>app-routing.module.ts</a:t>
            </a:r>
            <a:r>
              <a:rPr b="0" lang="en-US" sz="2300" spc="-1" strike="noStrike">
                <a:solidFill>
                  <a:srgbClr val="3f3f3f"/>
                </a:solidFill>
                <a:latin typeface="Libre Franklin"/>
                <a:ea typeface="Libre Franklin"/>
              </a:rPr>
              <a:t>) metadata initializes the router and starts it listening for browser location changes.</a:t>
            </a:r>
            <a:endParaRPr b="0" lang="en-US" sz="2300" spc="-1" strike="noStrike">
              <a:solidFill>
                <a:srgbClr val="000000"/>
              </a:solidFill>
              <a:latin typeface="Arial"/>
            </a:endParaRPr>
          </a:p>
        </p:txBody>
      </p:sp>
      <p:pic>
        <p:nvPicPr>
          <p:cNvPr id="192" name="Google Shape;294;p25" descr=""/>
          <p:cNvPicPr/>
          <p:nvPr/>
        </p:nvPicPr>
        <p:blipFill>
          <a:blip r:embed="rId3"/>
          <a:stretch/>
        </p:blipFill>
        <p:spPr>
          <a:xfrm>
            <a:off x="2894760" y="4647600"/>
            <a:ext cx="6402240" cy="527400"/>
          </a:xfrm>
          <a:prstGeom prst="rect">
            <a:avLst/>
          </a:prstGeom>
          <a:ln w="19050">
            <a:solidFill>
              <a:srgbClr val="ff9900"/>
            </a:solidFill>
            <a:round/>
          </a:ln>
        </p:spPr>
      </p:pic>
      <p:sp>
        <p:nvSpPr>
          <p:cNvPr id="193" name="CustomShape 3"/>
          <p:cNvSpPr/>
          <p:nvPr/>
        </p:nvSpPr>
        <p:spPr>
          <a:xfrm>
            <a:off x="1097280" y="5203440"/>
            <a:ext cx="10058040" cy="1143000"/>
          </a:xfrm>
          <a:prstGeom prst="rect">
            <a:avLst/>
          </a:prstGeom>
          <a:noFill/>
          <a:ln w="0">
            <a:noFill/>
          </a:ln>
        </p:spPr>
        <p:style>
          <a:lnRef idx="0"/>
          <a:fillRef idx="0"/>
          <a:effectRef idx="0"/>
          <a:fontRef idx="minor"/>
        </p:style>
        <p:txBody>
          <a:bodyPr anchor="ctr">
            <a:spAutoFit/>
          </a:bodyPr>
          <a:p>
            <a:pPr>
              <a:lnSpc>
                <a:spcPct val="100000"/>
              </a:lnSpc>
              <a:tabLst>
                <a:tab algn="l" pos="0"/>
              </a:tabLst>
            </a:pPr>
            <a:r>
              <a:rPr b="0" lang="en-US" sz="2300" spc="-1" strike="noStrike">
                <a:solidFill>
                  <a:srgbClr val="000000"/>
                </a:solidFill>
                <a:latin typeface="Libre Franklin"/>
                <a:ea typeface="Libre Franklin"/>
              </a:rPr>
              <a:t>The </a:t>
            </a:r>
            <a:r>
              <a:rPr b="0" lang="en-US" sz="2300" spc="-1" strike="noStrike">
                <a:solidFill>
                  <a:srgbClr val="ff0000"/>
                </a:solidFill>
                <a:latin typeface="Libre Franklin"/>
                <a:ea typeface="Libre Franklin"/>
              </a:rPr>
              <a:t>forRoot() </a:t>
            </a:r>
            <a:r>
              <a:rPr b="0" lang="en-US" sz="2300" spc="-1" strike="noStrike">
                <a:solidFill>
                  <a:srgbClr val="000000"/>
                </a:solidFill>
                <a:latin typeface="Libre Franklin"/>
                <a:ea typeface="Libre Franklin"/>
              </a:rPr>
              <a:t>method supplies the service providers and directives needed for routing, and performs the initial navigation based on the current browser URL</a:t>
            </a: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Routing Step-by-step</a:t>
            </a:r>
            <a:br/>
            <a:r>
              <a:rPr b="0" lang="en-US" sz="1400" spc="-1" strike="noStrike" u="sng">
                <a:solidFill>
                  <a:srgbClr val="00b0f0"/>
                </a:solidFill>
                <a:uFillTx/>
                <a:latin typeface="Bookman Old Style"/>
                <a:ea typeface="Bookman Old Style"/>
                <a:hlinkClick r:id="rId1"/>
              </a:rPr>
              <a:t>https://angular.io/tutorial/toh-pt5#add-the-approutingmodule</a:t>
            </a:r>
            <a:endParaRPr b="0" lang="en-US" sz="1400" spc="-1" strike="noStrike">
              <a:solidFill>
                <a:srgbClr val="000000"/>
              </a:solidFill>
              <a:latin typeface="Arial"/>
            </a:endParaRPr>
          </a:p>
        </p:txBody>
      </p:sp>
      <p:sp>
        <p:nvSpPr>
          <p:cNvPr id="195" name="TextShape 2"/>
          <p:cNvSpPr txBox="1"/>
          <p:nvPr/>
        </p:nvSpPr>
        <p:spPr>
          <a:xfrm>
            <a:off x="1177200" y="1906200"/>
            <a:ext cx="9882720" cy="4478760"/>
          </a:xfrm>
          <a:prstGeom prst="rect">
            <a:avLst/>
          </a:prstGeom>
          <a:noFill/>
          <a:ln w="0">
            <a:noFill/>
          </a:ln>
        </p:spPr>
        <p:txBody>
          <a:bodyPr lIns="0" rIns="0" anchor="ctr">
            <a:normAutofit fontScale="97000"/>
          </a:bodyPr>
          <a:p>
            <a:pPr marL="457200" indent="-450360">
              <a:lnSpc>
                <a:spcPct val="90000"/>
              </a:lnSpc>
              <a:buClr>
                <a:srgbClr val="9ba8b7"/>
              </a:buClr>
              <a:buFont typeface="Bookman Old Style"/>
              <a:buAutoNum type="arabicPeriod"/>
            </a:pPr>
            <a:r>
              <a:rPr b="0" lang="en-US" sz="1660" spc="-1" strike="noStrike">
                <a:solidFill>
                  <a:srgbClr val="3f3f3f"/>
                </a:solidFill>
                <a:latin typeface="Libre Franklin"/>
                <a:ea typeface="Libre Franklin"/>
              </a:rPr>
              <a:t>Add a module called app-routing with </a:t>
            </a:r>
            <a:endParaRPr b="0" lang="en-US" sz="1660" spc="-1" strike="noStrike">
              <a:solidFill>
                <a:srgbClr val="000000"/>
              </a:solidFill>
              <a:latin typeface="Arial"/>
            </a:endParaRPr>
          </a:p>
          <a:p>
            <a:pPr lvl="1" marL="749880" indent="-450360">
              <a:lnSpc>
                <a:spcPct val="80000"/>
              </a:lnSpc>
              <a:spcBef>
                <a:spcPts val="400"/>
              </a:spcBef>
              <a:buClr>
                <a:srgbClr val="ff0000"/>
              </a:buClr>
              <a:buFont typeface="Arial"/>
              <a:buChar char="•"/>
            </a:pPr>
            <a:r>
              <a:rPr b="0" lang="en-US" sz="1470" spc="-1" strike="noStrike">
                <a:solidFill>
                  <a:srgbClr val="ff0000"/>
                </a:solidFill>
                <a:latin typeface="Libre Franklin"/>
                <a:ea typeface="Libre Franklin"/>
              </a:rPr>
              <a:t>ng generate module app-routing --flat --module=app</a:t>
            </a:r>
            <a:endParaRPr b="0" lang="en-US" sz="1470" spc="-1" strike="noStrike">
              <a:solidFill>
                <a:srgbClr val="000000"/>
              </a:solidFill>
              <a:latin typeface="Arial"/>
            </a:endParaRPr>
          </a:p>
          <a:p>
            <a:pPr marL="457200" indent="-450360">
              <a:lnSpc>
                <a:spcPct val="90000"/>
              </a:lnSpc>
              <a:spcBef>
                <a:spcPts val="1599"/>
              </a:spcBef>
              <a:buClr>
                <a:srgbClr val="9ba8b7"/>
              </a:buClr>
              <a:buFont typeface="Bookman Old Style"/>
              <a:buAutoNum type="arabicPeriod"/>
            </a:pPr>
            <a:r>
              <a:rPr b="0" lang="en-US" sz="1660" spc="-1" strike="noStrike">
                <a:solidFill>
                  <a:srgbClr val="3f3f3f"/>
                </a:solidFill>
                <a:latin typeface="Libre Franklin"/>
                <a:ea typeface="Libre Franklin"/>
              </a:rPr>
              <a:t>Make sure RouterModule and Routes are imported into app-routing.module with </a:t>
            </a:r>
            <a:endParaRPr b="0" lang="en-US" sz="1660" spc="-1" strike="noStrike">
              <a:solidFill>
                <a:srgbClr val="000000"/>
              </a:solidFill>
              <a:latin typeface="Arial"/>
            </a:endParaRPr>
          </a:p>
          <a:p>
            <a:pPr lvl="1" marL="749880" indent="-450360">
              <a:lnSpc>
                <a:spcPct val="80000"/>
              </a:lnSpc>
              <a:spcBef>
                <a:spcPts val="400"/>
              </a:spcBef>
              <a:buClr>
                <a:srgbClr val="ff0000"/>
              </a:buClr>
              <a:buFont typeface="Arial"/>
              <a:buChar char="•"/>
            </a:pPr>
            <a:r>
              <a:rPr b="0" lang="en-US" sz="1470" spc="-1" strike="noStrike">
                <a:solidFill>
                  <a:srgbClr val="ff0000"/>
                </a:solidFill>
                <a:latin typeface="Libre Franklin"/>
                <a:ea typeface="Libre Franklin"/>
              </a:rPr>
              <a:t>import { RouterModule, Routes } from '@angular/router’;</a:t>
            </a:r>
            <a:endParaRPr b="0" lang="en-US" sz="1470" spc="-1" strike="noStrike">
              <a:solidFill>
                <a:srgbClr val="000000"/>
              </a:solidFill>
              <a:latin typeface="Arial"/>
            </a:endParaRPr>
          </a:p>
          <a:p>
            <a:pPr lvl="1" marL="749880" indent="-450360">
              <a:lnSpc>
                <a:spcPct val="80000"/>
              </a:lnSpc>
              <a:spcBef>
                <a:spcPts val="601"/>
              </a:spcBef>
              <a:buClr>
                <a:srgbClr val="3f3f3f"/>
              </a:buClr>
              <a:buFont typeface="Arial"/>
              <a:buChar char="•"/>
            </a:pPr>
            <a:r>
              <a:rPr b="0" lang="en-US" sz="1470" spc="-1" strike="noStrike">
                <a:solidFill>
                  <a:srgbClr val="3f3f3f"/>
                </a:solidFill>
                <a:latin typeface="Libre Franklin"/>
                <a:ea typeface="Libre Franklin"/>
              </a:rPr>
              <a:t>Also import whatever </a:t>
            </a:r>
            <a:r>
              <a:rPr b="1" i="1" lang="en-US" sz="1470" spc="-1" strike="noStrike">
                <a:solidFill>
                  <a:srgbClr val="3f3f3f"/>
                </a:solidFill>
                <a:latin typeface="Libre Franklin"/>
                <a:ea typeface="Libre Franklin"/>
              </a:rPr>
              <a:t>component</a:t>
            </a:r>
            <a:r>
              <a:rPr b="0" lang="en-US" sz="1470" spc="-1" strike="noStrike">
                <a:solidFill>
                  <a:srgbClr val="3f3f3f"/>
                </a:solidFill>
                <a:latin typeface="Libre Franklin"/>
                <a:ea typeface="Libre Franklin"/>
              </a:rPr>
              <a:t> (from its relative location) you will be routing to into </a:t>
            </a:r>
            <a:r>
              <a:rPr b="0" lang="en-US" sz="1470" spc="-1" strike="noStrike">
                <a:solidFill>
                  <a:srgbClr val="ff0000"/>
                </a:solidFill>
                <a:latin typeface="Libre Franklin"/>
                <a:ea typeface="Libre Franklin"/>
              </a:rPr>
              <a:t>app-routing.module.ts</a:t>
            </a:r>
            <a:endParaRPr b="0" lang="en-US" sz="1470" spc="-1" strike="noStrike">
              <a:solidFill>
                <a:srgbClr val="000000"/>
              </a:solidFill>
              <a:latin typeface="Arial"/>
            </a:endParaRPr>
          </a:p>
          <a:p>
            <a:pPr marL="457200" indent="-450360">
              <a:lnSpc>
                <a:spcPct val="90000"/>
              </a:lnSpc>
              <a:spcBef>
                <a:spcPts val="1599"/>
              </a:spcBef>
              <a:buClr>
                <a:srgbClr val="9ba8b7"/>
              </a:buClr>
              <a:buFont typeface="Bookman Old Style"/>
              <a:buAutoNum type="arabicPeriod"/>
            </a:pPr>
            <a:r>
              <a:rPr b="0" lang="en-US" sz="1660" spc="-1" strike="noStrike">
                <a:solidFill>
                  <a:srgbClr val="3f3f3f"/>
                </a:solidFill>
                <a:latin typeface="Libre Franklin"/>
                <a:ea typeface="Libre Franklin"/>
              </a:rPr>
              <a:t>You can delete the CommonModule references and declarations array.</a:t>
            </a:r>
            <a:endParaRPr b="0" lang="en-US" sz="1660" spc="-1" strike="noStrike">
              <a:solidFill>
                <a:srgbClr val="000000"/>
              </a:solidFill>
              <a:latin typeface="Arial"/>
            </a:endParaRPr>
          </a:p>
          <a:p>
            <a:pPr marL="457200" indent="-450360">
              <a:lnSpc>
                <a:spcPct val="90000"/>
              </a:lnSpc>
              <a:spcBef>
                <a:spcPts val="1400"/>
              </a:spcBef>
              <a:buClr>
                <a:srgbClr val="9ba8b7"/>
              </a:buClr>
              <a:buFont typeface="Bookman Old Style"/>
              <a:buAutoNum type="arabicPeriod"/>
            </a:pPr>
            <a:r>
              <a:rPr b="0" lang="en-US" sz="1660" spc="-1" strike="noStrike">
                <a:solidFill>
                  <a:srgbClr val="3f3f3f"/>
                </a:solidFill>
                <a:latin typeface="Libre Franklin"/>
                <a:ea typeface="Libre Franklin"/>
              </a:rPr>
              <a:t>Configure routes in </a:t>
            </a:r>
            <a:r>
              <a:rPr b="0" lang="en-US" sz="1660" spc="-1" strike="noStrike">
                <a:solidFill>
                  <a:srgbClr val="ff0000"/>
                </a:solidFill>
                <a:latin typeface="Libre Franklin"/>
                <a:ea typeface="Libre Franklin"/>
              </a:rPr>
              <a:t>const routes: Routes = [ { path:’link’, component: AssociatedComponent }];</a:t>
            </a:r>
            <a:r>
              <a:rPr b="0" lang="en-US" sz="1660" spc="-1" strike="noStrike">
                <a:solidFill>
                  <a:srgbClr val="3f3f3f"/>
                </a:solidFill>
                <a:latin typeface="Libre Franklin"/>
                <a:ea typeface="Libre Franklin"/>
              </a:rPr>
              <a:t> in app-routing.module</a:t>
            </a:r>
            <a:endParaRPr b="0" lang="en-US" sz="1660" spc="-1" strike="noStrike">
              <a:solidFill>
                <a:srgbClr val="000000"/>
              </a:solidFill>
              <a:latin typeface="Arial"/>
            </a:endParaRPr>
          </a:p>
          <a:p>
            <a:pPr marL="457200" indent="-450360">
              <a:lnSpc>
                <a:spcPct val="90000"/>
              </a:lnSpc>
              <a:spcBef>
                <a:spcPts val="1400"/>
              </a:spcBef>
              <a:buClr>
                <a:srgbClr val="9ba8b7"/>
              </a:buClr>
              <a:buFont typeface="Bookman Old Style"/>
              <a:buAutoNum type="arabicPeriod"/>
            </a:pPr>
            <a:r>
              <a:rPr b="0" lang="en-US" sz="1660" spc="-1" strike="noStrike">
                <a:solidFill>
                  <a:srgbClr val="3f3f3f"/>
                </a:solidFill>
                <a:latin typeface="Libre Franklin"/>
                <a:ea typeface="Libre Franklin"/>
              </a:rPr>
              <a:t>Add </a:t>
            </a:r>
            <a:r>
              <a:rPr b="0" lang="en-US" sz="1660" spc="-1" strike="noStrike">
                <a:solidFill>
                  <a:srgbClr val="ff0000"/>
                </a:solidFill>
                <a:latin typeface="Libre Franklin"/>
                <a:ea typeface="Libre Franklin"/>
              </a:rPr>
              <a:t>imports: [ RouterModule.forRoot(routes) ], </a:t>
            </a:r>
            <a:r>
              <a:rPr b="0" lang="en-US" sz="1660" spc="-1" strike="noStrike">
                <a:solidFill>
                  <a:srgbClr val="3f3f3f"/>
                </a:solidFill>
                <a:latin typeface="Libre Franklin"/>
                <a:ea typeface="Libre Franklin"/>
              </a:rPr>
              <a:t>under </a:t>
            </a:r>
            <a:r>
              <a:rPr b="0" lang="en-US" sz="1660" spc="-1" strike="noStrike">
                <a:solidFill>
                  <a:srgbClr val="ff0000"/>
                </a:solidFill>
                <a:latin typeface="Libre Franklin"/>
                <a:ea typeface="Libre Franklin"/>
              </a:rPr>
              <a:t>@NgModule</a:t>
            </a:r>
            <a:r>
              <a:rPr b="0" lang="en-US" sz="1660" spc="-1" strike="noStrike">
                <a:solidFill>
                  <a:srgbClr val="3f3f3f"/>
                </a:solidFill>
                <a:latin typeface="Libre Franklin"/>
                <a:ea typeface="Libre Franklin"/>
              </a:rPr>
              <a:t>.</a:t>
            </a:r>
            <a:endParaRPr b="0" lang="en-US" sz="1660" spc="-1" strike="noStrike">
              <a:solidFill>
                <a:srgbClr val="000000"/>
              </a:solidFill>
              <a:latin typeface="Arial"/>
            </a:endParaRPr>
          </a:p>
          <a:p>
            <a:pPr marL="457200" indent="-450360">
              <a:lnSpc>
                <a:spcPct val="90000"/>
              </a:lnSpc>
              <a:spcBef>
                <a:spcPts val="1400"/>
              </a:spcBef>
              <a:buClr>
                <a:srgbClr val="9ba8b7"/>
              </a:buClr>
              <a:buFont typeface="Bookman Old Style"/>
              <a:buAutoNum type="arabicPeriod"/>
            </a:pPr>
            <a:r>
              <a:rPr b="0" lang="en-US" sz="1660" spc="-1" strike="noStrike">
                <a:solidFill>
                  <a:srgbClr val="3f3f3f"/>
                </a:solidFill>
                <a:latin typeface="Libre Franklin"/>
                <a:ea typeface="Libre Franklin"/>
              </a:rPr>
              <a:t>Also under </a:t>
            </a:r>
            <a:r>
              <a:rPr b="0" lang="en-US" sz="1660" spc="-1" strike="noStrike">
                <a:solidFill>
                  <a:srgbClr val="ff0000"/>
                </a:solidFill>
                <a:latin typeface="Libre Franklin"/>
                <a:ea typeface="Libre Franklin"/>
              </a:rPr>
              <a:t>@NgModule </a:t>
            </a:r>
            <a:r>
              <a:rPr b="0" lang="en-US" sz="1660" spc="-1" strike="noStrike">
                <a:solidFill>
                  <a:srgbClr val="3f3f3f"/>
                </a:solidFill>
                <a:latin typeface="Libre Franklin"/>
                <a:ea typeface="Libre Franklin"/>
              </a:rPr>
              <a:t>add </a:t>
            </a:r>
            <a:r>
              <a:rPr b="0" lang="en-US" sz="1660" spc="-1" strike="noStrike">
                <a:solidFill>
                  <a:srgbClr val="ff0000"/>
                </a:solidFill>
                <a:latin typeface="Libre Franklin"/>
                <a:ea typeface="Libre Franklin"/>
              </a:rPr>
              <a:t>exports: [ RouterModule ]</a:t>
            </a:r>
            <a:r>
              <a:rPr b="0" lang="en-US" sz="1660" spc="-1" strike="noStrike">
                <a:solidFill>
                  <a:srgbClr val="3f3f3f"/>
                </a:solidFill>
                <a:latin typeface="Libre Franklin"/>
                <a:ea typeface="Libre Franklin"/>
              </a:rPr>
              <a:t>.</a:t>
            </a:r>
            <a:endParaRPr b="0" lang="en-US" sz="1660" spc="-1" strike="noStrike">
              <a:solidFill>
                <a:srgbClr val="000000"/>
              </a:solidFill>
              <a:latin typeface="Arial"/>
            </a:endParaRPr>
          </a:p>
          <a:p>
            <a:pPr marL="457200" indent="-450360">
              <a:lnSpc>
                <a:spcPct val="90000"/>
              </a:lnSpc>
              <a:spcBef>
                <a:spcPts val="1400"/>
              </a:spcBef>
              <a:buClr>
                <a:srgbClr val="9ba8b7"/>
              </a:buClr>
              <a:buFont typeface="Bookman Old Style"/>
              <a:buAutoNum type="arabicPeriod"/>
            </a:pPr>
            <a:r>
              <a:rPr b="0" lang="en-US" sz="1660" spc="-1" strike="noStrike">
                <a:solidFill>
                  <a:srgbClr val="3f3f3f"/>
                </a:solidFill>
                <a:latin typeface="Libre Franklin"/>
                <a:ea typeface="Libre Franklin"/>
              </a:rPr>
              <a:t>Add  </a:t>
            </a:r>
            <a:r>
              <a:rPr b="0" lang="en-US" sz="1660" spc="-1" strike="noStrike">
                <a:solidFill>
                  <a:srgbClr val="ff0000"/>
                </a:solidFill>
                <a:latin typeface="Libre Franklin"/>
                <a:ea typeface="Libre Franklin"/>
              </a:rPr>
              <a:t>&lt;a routerLink="/[link]"&gt;NameOfLink&lt;/a&gt; </a:t>
            </a:r>
            <a:r>
              <a:rPr b="0" lang="en-US" sz="1660" spc="-1" strike="noStrike">
                <a:solidFill>
                  <a:srgbClr val="3f3f3f"/>
                </a:solidFill>
                <a:latin typeface="Libre Franklin"/>
                <a:ea typeface="Libre Franklin"/>
              </a:rPr>
              <a:t>to whatever page you want to add a link to.</a:t>
            </a:r>
            <a:endParaRPr b="0" lang="en-US" sz="1660" spc="-1" strike="noStrike">
              <a:solidFill>
                <a:srgbClr val="000000"/>
              </a:solidFill>
              <a:latin typeface="Arial"/>
            </a:endParaRPr>
          </a:p>
          <a:p>
            <a:pPr marL="457200" indent="-450360">
              <a:lnSpc>
                <a:spcPct val="90000"/>
              </a:lnSpc>
              <a:spcBef>
                <a:spcPts val="1400"/>
              </a:spcBef>
              <a:buClr>
                <a:srgbClr val="9ba8b7"/>
              </a:buClr>
              <a:buFont typeface="Bookman Old Style"/>
              <a:buAutoNum type="arabicPeriod"/>
            </a:pPr>
            <a:r>
              <a:rPr b="0" lang="en-US" sz="1660" spc="-1" strike="noStrike">
                <a:solidFill>
                  <a:srgbClr val="3f3f3f"/>
                </a:solidFill>
                <a:latin typeface="Libre Franklin"/>
                <a:ea typeface="Libre Franklin"/>
              </a:rPr>
              <a:t>Add …</a:t>
            </a:r>
            <a:endParaRPr b="0" lang="en-US" sz="16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097280" y="286560"/>
            <a:ext cx="10058040" cy="1450440"/>
          </a:xfrm>
          <a:prstGeom prst="rect">
            <a:avLst/>
          </a:prstGeom>
          <a:noFill/>
          <a:ln w="0">
            <a:noFill/>
          </a:ln>
        </p:spPr>
        <p:txBody>
          <a:bodyPr anchor="b">
            <a:normAutofit fontScale="94000"/>
          </a:bodyPr>
          <a:p>
            <a:pPr>
              <a:lnSpc>
                <a:spcPct val="90000"/>
              </a:lnSpc>
              <a:tabLst>
                <a:tab algn="l" pos="0"/>
              </a:tabLst>
            </a:pPr>
            <a:r>
              <a:rPr b="0" lang="en-US" sz="4230" spc="-1" strike="noStrike">
                <a:solidFill>
                  <a:srgbClr val="3f3f3f"/>
                </a:solidFill>
                <a:latin typeface="Bookman Old Style"/>
                <a:ea typeface="Bookman Old Style"/>
              </a:rPr>
              <a:t>Dependency Injection – </a:t>
            </a:r>
            <a:br/>
            <a:r>
              <a:rPr b="0" lang="en-US" sz="4230" spc="-1" strike="noStrike">
                <a:solidFill>
                  <a:srgbClr val="3f3f3f"/>
                </a:solidFill>
                <a:latin typeface="Bookman Old Style"/>
                <a:ea typeface="Bookman Old Style"/>
              </a:rPr>
              <a:t>Services and Injectables</a:t>
            </a:r>
            <a:br/>
            <a:r>
              <a:rPr b="0" lang="en-US" sz="1260" spc="-1" strike="noStrike" u="sng">
                <a:solidFill>
                  <a:srgbClr val="00b0f0"/>
                </a:solidFill>
                <a:uFillTx/>
                <a:latin typeface="Bookman Old Style"/>
                <a:ea typeface="Bookman Old Style"/>
                <a:hlinkClick r:id="rId1"/>
              </a:rPr>
              <a:t>https://angular.io/guide/glossary#dependency-injection-di</a:t>
            </a:r>
            <a:br/>
            <a:r>
              <a:rPr b="0" lang="en-US" sz="1260" spc="-1" strike="noStrike" u="sng">
                <a:solidFill>
                  <a:srgbClr val="00b0f0"/>
                </a:solidFill>
                <a:uFillTx/>
                <a:latin typeface="Bookman Old Style"/>
                <a:ea typeface="Bookman Old Style"/>
                <a:hlinkClick r:id="rId2"/>
              </a:rPr>
              <a:t>https://angular.io/guide/dependency-injection</a:t>
            </a:r>
            <a:endParaRPr b="0" lang="en-US" sz="1260" spc="-1" strike="noStrike">
              <a:solidFill>
                <a:srgbClr val="000000"/>
              </a:solidFill>
              <a:latin typeface="Arial"/>
            </a:endParaRPr>
          </a:p>
        </p:txBody>
      </p:sp>
      <p:sp>
        <p:nvSpPr>
          <p:cNvPr id="197" name="TextShape 2"/>
          <p:cNvSpPr txBox="1"/>
          <p:nvPr/>
        </p:nvSpPr>
        <p:spPr>
          <a:xfrm>
            <a:off x="638640" y="1889640"/>
            <a:ext cx="10975320" cy="2975040"/>
          </a:xfrm>
          <a:prstGeom prst="rect">
            <a:avLst/>
          </a:prstGeom>
          <a:noFill/>
          <a:ln w="0">
            <a:noFill/>
          </a:ln>
        </p:spPr>
        <p:txBody>
          <a:bodyPr lIns="0" rIns="0" anchor="ctr">
            <a:normAutofit fontScale="94000"/>
          </a:bodyPr>
          <a:p>
            <a:pPr marL="91440" indent="-116640">
              <a:lnSpc>
                <a:spcPct val="100000"/>
              </a:lnSpc>
              <a:buClr>
                <a:srgbClr val="9ba8b7"/>
              </a:buClr>
              <a:buFont typeface="Calibri"/>
              <a:buChar char=" "/>
            </a:pPr>
            <a:r>
              <a:rPr b="1" i="1" lang="en-US" sz="1840" spc="-1" strike="noStrike">
                <a:solidFill>
                  <a:srgbClr val="3f3f3f"/>
                </a:solidFill>
                <a:latin typeface="Libre Franklin"/>
                <a:ea typeface="Libre Franklin"/>
              </a:rPr>
              <a:t>Components</a:t>
            </a:r>
            <a:r>
              <a:rPr b="0" lang="en-US" sz="1840" spc="-1" strike="noStrike">
                <a:solidFill>
                  <a:srgbClr val="3f3f3f"/>
                </a:solidFill>
                <a:latin typeface="Libre Franklin"/>
                <a:ea typeface="Libre Franklin"/>
              </a:rPr>
              <a:t> shouldn't fetch or save data directly. They should delegate data access to a </a:t>
            </a:r>
            <a:r>
              <a:rPr b="1" i="1" lang="en-US" sz="1840" spc="-1" strike="noStrike">
                <a:solidFill>
                  <a:srgbClr val="3f3f3f"/>
                </a:solidFill>
                <a:latin typeface="Libre Franklin"/>
                <a:ea typeface="Libre Franklin"/>
              </a:rPr>
              <a:t>Service</a:t>
            </a:r>
            <a:r>
              <a:rPr b="0" lang="en-US" sz="1840" spc="-1" strike="noStrike">
                <a:solidFill>
                  <a:srgbClr val="3f3f3f"/>
                </a:solidFill>
                <a:latin typeface="Libre Franklin"/>
                <a:ea typeface="Libre Franklin"/>
              </a:rPr>
              <a:t>. A </a:t>
            </a:r>
            <a:r>
              <a:rPr b="1" i="1" lang="en-US" sz="1840" spc="-1" strike="noStrike">
                <a:solidFill>
                  <a:srgbClr val="3f3f3f"/>
                </a:solidFill>
                <a:latin typeface="Libre Franklin"/>
                <a:ea typeface="Libre Franklin"/>
              </a:rPr>
              <a:t>Service </a:t>
            </a:r>
            <a:r>
              <a:rPr b="0" lang="en-US" sz="1840" spc="-1" strike="noStrike">
                <a:solidFill>
                  <a:srgbClr val="3f3f3f"/>
                </a:solidFill>
                <a:latin typeface="Libre Franklin"/>
                <a:ea typeface="Libre Franklin"/>
              </a:rPr>
              <a:t>can get data from anywhere—a web service, local storage, or a mock data source.</a:t>
            </a:r>
            <a:endParaRPr b="0" lang="en-US" sz="1840" spc="-1" strike="noStrike">
              <a:solidFill>
                <a:srgbClr val="000000"/>
              </a:solidFill>
              <a:latin typeface="Arial"/>
            </a:endParaRPr>
          </a:p>
          <a:p>
            <a:pPr marL="91440" indent="-116640">
              <a:lnSpc>
                <a:spcPct val="100000"/>
              </a:lnSpc>
              <a:spcBef>
                <a:spcPts val="901"/>
              </a:spcBef>
              <a:buClr>
                <a:srgbClr val="9ba8b7"/>
              </a:buClr>
              <a:buFont typeface="Calibri"/>
              <a:buChar char=" "/>
            </a:pPr>
            <a:r>
              <a:rPr b="1" i="1" lang="en-US" sz="1840" spc="-1" strike="noStrike">
                <a:solidFill>
                  <a:srgbClr val="3f3f3f"/>
                </a:solidFill>
                <a:latin typeface="Libre Franklin"/>
                <a:ea typeface="Libre Franklin"/>
              </a:rPr>
              <a:t>Services</a:t>
            </a:r>
            <a:r>
              <a:rPr b="0" lang="en-US" sz="1840" spc="-1" strike="noStrike">
                <a:solidFill>
                  <a:srgbClr val="3f3f3f"/>
                </a:solidFill>
                <a:latin typeface="Libre Franklin"/>
                <a:ea typeface="Libre Franklin"/>
              </a:rPr>
              <a:t> are an integral part of Angular applications. In Angular, a </a:t>
            </a:r>
            <a:r>
              <a:rPr b="1" i="1" lang="en-US" sz="1840" spc="-1" strike="noStrike">
                <a:solidFill>
                  <a:srgbClr val="3f3f3f"/>
                </a:solidFill>
                <a:latin typeface="Libre Franklin"/>
                <a:ea typeface="Libre Franklin"/>
              </a:rPr>
              <a:t>service</a:t>
            </a:r>
            <a:r>
              <a:rPr b="0" lang="en-US" sz="1840" spc="-1" strike="noStrike">
                <a:solidFill>
                  <a:srgbClr val="3f3f3f"/>
                </a:solidFill>
                <a:latin typeface="Libre Franklin"/>
                <a:ea typeface="Libre Franklin"/>
              </a:rPr>
              <a:t> is an instance of a class that you can make available to any part of your application using Angular's </a:t>
            </a:r>
            <a:r>
              <a:rPr b="1" i="1" lang="en-US" sz="1840" spc="-1" strike="noStrike">
                <a:solidFill>
                  <a:srgbClr val="3f3f3f"/>
                </a:solidFill>
                <a:latin typeface="Libre Franklin"/>
                <a:ea typeface="Libre Franklin"/>
              </a:rPr>
              <a:t>dependency injection</a:t>
            </a:r>
            <a:r>
              <a:rPr b="0" lang="en-US" sz="1840" spc="-1" strike="noStrike">
                <a:solidFill>
                  <a:srgbClr val="3f3f3f"/>
                </a:solidFill>
                <a:latin typeface="Libre Franklin"/>
                <a:ea typeface="Libre Franklin"/>
              </a:rPr>
              <a:t> system.</a:t>
            </a:r>
            <a:endParaRPr b="0" lang="en-US" sz="1840" spc="-1" strike="noStrike">
              <a:solidFill>
                <a:srgbClr val="000000"/>
              </a:solidFill>
              <a:latin typeface="Arial"/>
            </a:endParaRPr>
          </a:p>
          <a:p>
            <a:pPr marL="91440" indent="-116640">
              <a:lnSpc>
                <a:spcPct val="100000"/>
              </a:lnSpc>
              <a:spcBef>
                <a:spcPts val="901"/>
              </a:spcBef>
              <a:buClr>
                <a:srgbClr val="9ba8b7"/>
              </a:buClr>
              <a:buFont typeface="Calibri"/>
              <a:buChar char=" "/>
            </a:pPr>
            <a:r>
              <a:rPr b="1" i="1" lang="en-US" sz="1840" spc="-1" strike="noStrike">
                <a:solidFill>
                  <a:srgbClr val="3f3f3f"/>
                </a:solidFill>
                <a:latin typeface="Libre Franklin"/>
                <a:ea typeface="Libre Franklin"/>
              </a:rPr>
              <a:t>Services</a:t>
            </a:r>
            <a:r>
              <a:rPr b="0" lang="en-US" sz="1840" spc="-1" strike="noStrike">
                <a:solidFill>
                  <a:srgbClr val="3f3f3f"/>
                </a:solidFill>
                <a:latin typeface="Libre Franklin"/>
                <a:ea typeface="Libre Franklin"/>
              </a:rPr>
              <a:t> are the place where you share data between parts of your application. The </a:t>
            </a:r>
            <a:r>
              <a:rPr b="1" i="1" lang="en-US" sz="1840" spc="-1" strike="noStrike">
                <a:solidFill>
                  <a:srgbClr val="3f3f3f"/>
                </a:solidFill>
                <a:latin typeface="Libre Franklin"/>
                <a:ea typeface="Libre Franklin"/>
              </a:rPr>
              <a:t>Service</a:t>
            </a:r>
            <a:r>
              <a:rPr b="0" lang="en-US" sz="1840" spc="-1" strike="noStrike">
                <a:solidFill>
                  <a:srgbClr val="3f3f3f"/>
                </a:solidFill>
                <a:latin typeface="Libre Franklin"/>
                <a:ea typeface="Libre Franklin"/>
              </a:rPr>
              <a:t> is your portal to persist data and have methods to access that data.</a:t>
            </a:r>
            <a:endParaRPr b="0" lang="en-US" sz="1840" spc="-1" strike="noStrike">
              <a:solidFill>
                <a:srgbClr val="000000"/>
              </a:solidFill>
              <a:latin typeface="Arial"/>
            </a:endParaRPr>
          </a:p>
          <a:p>
            <a:pPr marL="91440" indent="-116640">
              <a:lnSpc>
                <a:spcPct val="100000"/>
              </a:lnSpc>
              <a:spcBef>
                <a:spcPts val="901"/>
              </a:spcBef>
              <a:buClr>
                <a:srgbClr val="9ba8b7"/>
              </a:buClr>
              <a:buFont typeface="Calibri"/>
              <a:buChar char=" "/>
            </a:pPr>
            <a:r>
              <a:rPr b="0" lang="en-US" sz="1840" spc="-1" strike="noStrike">
                <a:solidFill>
                  <a:srgbClr val="3f3f3f"/>
                </a:solidFill>
                <a:latin typeface="Libre Franklin"/>
                <a:ea typeface="Libre Franklin"/>
              </a:rPr>
              <a:t>You can use </a:t>
            </a:r>
            <a:r>
              <a:rPr b="1" i="1" lang="en-US" sz="1840" spc="-1" strike="noStrike">
                <a:solidFill>
                  <a:srgbClr val="3f3f3f"/>
                </a:solidFill>
                <a:latin typeface="Libre Franklin"/>
                <a:ea typeface="Libre Franklin"/>
              </a:rPr>
              <a:t>services</a:t>
            </a:r>
            <a:r>
              <a:rPr b="0" lang="en-US" sz="1840" spc="-1" strike="noStrike">
                <a:solidFill>
                  <a:srgbClr val="3f3f3f"/>
                </a:solidFill>
                <a:latin typeface="Libre Franklin"/>
                <a:ea typeface="Libre Franklin"/>
              </a:rPr>
              <a:t> to share data across </a:t>
            </a:r>
            <a:r>
              <a:rPr b="1" i="1" lang="en-US" sz="1840" spc="-1" strike="noStrike">
                <a:solidFill>
                  <a:srgbClr val="3f3f3f"/>
                </a:solidFill>
                <a:latin typeface="Libre Franklin"/>
                <a:ea typeface="Libre Franklin"/>
              </a:rPr>
              <a:t>components.</a:t>
            </a:r>
            <a:endParaRPr b="0" lang="en-US" sz="1840" spc="-1" strike="noStrike">
              <a:solidFill>
                <a:srgbClr val="000000"/>
              </a:solidFill>
              <a:latin typeface="Arial"/>
            </a:endParaRPr>
          </a:p>
        </p:txBody>
      </p:sp>
      <p:pic>
        <p:nvPicPr>
          <p:cNvPr id="198" name="Google Shape;308;p27" descr=""/>
          <p:cNvPicPr/>
          <p:nvPr/>
        </p:nvPicPr>
        <p:blipFill>
          <a:blip r:embed="rId3"/>
          <a:stretch/>
        </p:blipFill>
        <p:spPr>
          <a:xfrm>
            <a:off x="4896360" y="4788720"/>
            <a:ext cx="6666480" cy="1852560"/>
          </a:xfrm>
          <a:prstGeom prst="rect">
            <a:avLst/>
          </a:prstGeom>
          <a:ln w="19050">
            <a:solidFill>
              <a:srgbClr val="ff9900"/>
            </a:solidFill>
            <a:round/>
          </a:ln>
        </p:spPr>
      </p:pic>
      <p:sp>
        <p:nvSpPr>
          <p:cNvPr id="199" name="CustomShape 3"/>
          <p:cNvSpPr/>
          <p:nvPr/>
        </p:nvSpPr>
        <p:spPr>
          <a:xfrm>
            <a:off x="638640" y="4675680"/>
            <a:ext cx="4224960" cy="1737360"/>
          </a:xfrm>
          <a:prstGeom prst="rect">
            <a:avLst/>
          </a:prstGeom>
          <a:noFill/>
          <a:ln w="0">
            <a:noFill/>
          </a:ln>
        </p:spPr>
        <p:style>
          <a:lnRef idx="0"/>
          <a:fillRef idx="0"/>
          <a:effectRef idx="0"/>
          <a:fontRef idx="minor"/>
        </p:style>
        <p:txBody>
          <a:bodyPr anchor="ctr">
            <a:spAutoFit/>
          </a:bodyPr>
          <a:p>
            <a:pPr>
              <a:lnSpc>
                <a:spcPct val="120000"/>
              </a:lnSpc>
              <a:tabLst>
                <a:tab algn="l" pos="0"/>
              </a:tabLst>
            </a:pPr>
            <a:r>
              <a:rPr b="0" lang="en-US" sz="1800" spc="-1" strike="noStrike">
                <a:solidFill>
                  <a:srgbClr val="000000"/>
                </a:solidFill>
                <a:latin typeface="Libre Franklin"/>
                <a:ea typeface="Libre Franklin"/>
              </a:rPr>
              <a:t>The </a:t>
            </a:r>
            <a:r>
              <a:rPr b="0" lang="en-US" sz="1800" spc="-1" strike="noStrike">
                <a:solidFill>
                  <a:srgbClr val="ff0000"/>
                </a:solidFill>
                <a:latin typeface="Libre Franklin"/>
                <a:ea typeface="Libre Franklin"/>
              </a:rPr>
              <a:t>@Injectable() </a:t>
            </a:r>
            <a:r>
              <a:rPr b="0" lang="en-US" sz="1800" spc="-1" strike="noStrike">
                <a:solidFill>
                  <a:srgbClr val="000000"/>
                </a:solidFill>
                <a:latin typeface="Libre Franklin"/>
                <a:ea typeface="Libre Franklin"/>
              </a:rPr>
              <a:t>decorator accepts a metadata object for the service, the same way the </a:t>
            </a:r>
            <a:r>
              <a:rPr b="0" lang="en-US" sz="1800" spc="-1" strike="noStrike">
                <a:solidFill>
                  <a:srgbClr val="ff0000"/>
                </a:solidFill>
                <a:latin typeface="Libre Franklin"/>
                <a:ea typeface="Libre Franklin"/>
              </a:rPr>
              <a:t>@Component() </a:t>
            </a:r>
            <a:r>
              <a:rPr b="0" lang="en-US" sz="1800" spc="-1" strike="noStrike">
                <a:solidFill>
                  <a:srgbClr val="000000"/>
                </a:solidFill>
                <a:latin typeface="Libre Franklin"/>
                <a:ea typeface="Libre Franklin"/>
              </a:rPr>
              <a:t>decorator does for component classes.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1097280" y="286560"/>
            <a:ext cx="10058040" cy="1450440"/>
          </a:xfrm>
          <a:prstGeom prst="rect">
            <a:avLst/>
          </a:prstGeom>
          <a:noFill/>
          <a:ln w="0">
            <a:noFill/>
          </a:ln>
        </p:spPr>
        <p:txBody>
          <a:bodyPr anchor="b">
            <a:normAutofit fontScale="91000"/>
          </a:bodyPr>
          <a:p>
            <a:pPr>
              <a:lnSpc>
                <a:spcPct val="90000"/>
              </a:lnSpc>
              <a:tabLst>
                <a:tab algn="l" pos="0"/>
              </a:tabLst>
            </a:pPr>
            <a:r>
              <a:rPr b="0" lang="en-US" sz="4230" spc="-1" strike="noStrike">
                <a:solidFill>
                  <a:srgbClr val="3f3f3f"/>
                </a:solidFill>
                <a:latin typeface="Bookman Old Style"/>
                <a:ea typeface="Bookman Old Style"/>
              </a:rPr>
              <a:t>Dependency Injection – </a:t>
            </a:r>
            <a:br/>
            <a:r>
              <a:rPr b="0" lang="en-US" sz="4230" spc="-1" strike="noStrike">
                <a:solidFill>
                  <a:srgbClr val="3f3f3f"/>
                </a:solidFill>
                <a:latin typeface="Bookman Old Style"/>
                <a:ea typeface="Bookman Old Style"/>
              </a:rPr>
              <a:t>Services and Injectables</a:t>
            </a:r>
            <a:br/>
            <a:r>
              <a:rPr b="0" lang="en-US" sz="1440" spc="-1" strike="noStrike" u="sng">
                <a:solidFill>
                  <a:srgbClr val="00b0f0"/>
                </a:solidFill>
                <a:uFillTx/>
                <a:latin typeface="Bookman Old Style"/>
                <a:ea typeface="Bookman Old Style"/>
                <a:hlinkClick r:id="rId1"/>
              </a:rPr>
              <a:t>https://angular.io/tutorial/toh-pt4#provide-the-heroservice</a:t>
            </a:r>
            <a:br/>
            <a:r>
              <a:rPr b="0" lang="en-US" sz="1440" spc="-1" strike="noStrike" u="sng">
                <a:solidFill>
                  <a:srgbClr val="00b0f0"/>
                </a:solidFill>
                <a:uFillTx/>
                <a:latin typeface="Bookman Old Style"/>
                <a:ea typeface="Bookman Old Style"/>
                <a:hlinkClick r:id="rId2"/>
              </a:rPr>
              <a:t>https://angular.io/guide/dependency-injection</a:t>
            </a:r>
            <a:endParaRPr b="0" lang="en-US" sz="1440" spc="-1" strike="noStrike">
              <a:solidFill>
                <a:srgbClr val="000000"/>
              </a:solidFill>
              <a:latin typeface="Arial"/>
            </a:endParaRPr>
          </a:p>
        </p:txBody>
      </p:sp>
      <p:sp>
        <p:nvSpPr>
          <p:cNvPr id="201" name="TextShape 2"/>
          <p:cNvSpPr txBox="1"/>
          <p:nvPr/>
        </p:nvSpPr>
        <p:spPr>
          <a:xfrm>
            <a:off x="924120" y="1910880"/>
            <a:ext cx="7130160" cy="4498920"/>
          </a:xfrm>
          <a:prstGeom prst="rect">
            <a:avLst/>
          </a:prstGeom>
          <a:noFill/>
          <a:ln w="0">
            <a:noFill/>
          </a:ln>
        </p:spPr>
        <p:txBody>
          <a:bodyPr lIns="0" rIns="0" anchor="ctr">
            <a:normAutofit/>
          </a:bodyPr>
          <a:p>
            <a:pPr>
              <a:lnSpc>
                <a:spcPct val="100000"/>
              </a:lnSpc>
              <a:tabLst>
                <a:tab algn="l" pos="0"/>
              </a:tabLst>
            </a:pPr>
            <a:r>
              <a:rPr b="0" lang="en-US" sz="2100" spc="-1" strike="noStrike">
                <a:solidFill>
                  <a:srgbClr val="3f3f3f"/>
                </a:solidFill>
                <a:latin typeface="Libre Franklin"/>
                <a:ea typeface="Libre Franklin"/>
              </a:rPr>
              <a:t>You must make the </a:t>
            </a:r>
            <a:r>
              <a:rPr b="1" i="1" lang="en-US" sz="2100" spc="-1" strike="noStrike">
                <a:solidFill>
                  <a:srgbClr val="3f3f3f"/>
                </a:solidFill>
                <a:latin typeface="Libre Franklin"/>
                <a:ea typeface="Libre Franklin"/>
              </a:rPr>
              <a:t>Service</a:t>
            </a:r>
            <a:r>
              <a:rPr b="0" lang="en-US" sz="2100" spc="-1" strike="noStrike">
                <a:solidFill>
                  <a:srgbClr val="3f3f3f"/>
                </a:solidFill>
                <a:latin typeface="Libre Franklin"/>
                <a:ea typeface="Libre Franklin"/>
              </a:rPr>
              <a:t> available to the </a:t>
            </a:r>
            <a:r>
              <a:rPr b="1" i="1" lang="en-US" sz="2100" spc="-1" strike="noStrike">
                <a:solidFill>
                  <a:srgbClr val="3f3f3f"/>
                </a:solidFill>
                <a:latin typeface="Libre Franklin"/>
                <a:ea typeface="Libre Franklin"/>
              </a:rPr>
              <a:t>dependency injection system</a:t>
            </a:r>
            <a:r>
              <a:rPr b="0" lang="en-US" sz="2100" spc="-1" strike="noStrike">
                <a:solidFill>
                  <a:srgbClr val="3f3f3f"/>
                </a:solidFill>
                <a:latin typeface="Libre Franklin"/>
                <a:ea typeface="Libre Franklin"/>
              </a:rPr>
              <a:t> before </a:t>
            </a:r>
            <a:r>
              <a:rPr b="1" i="1" lang="en-US" sz="2100" spc="-1" strike="noStrike">
                <a:solidFill>
                  <a:srgbClr val="3f3f3f"/>
                </a:solidFill>
                <a:latin typeface="Libre Franklin"/>
                <a:ea typeface="Libre Franklin"/>
              </a:rPr>
              <a:t>Angular</a:t>
            </a:r>
            <a:r>
              <a:rPr b="0" lang="en-US" sz="2100" spc="-1" strike="noStrike">
                <a:solidFill>
                  <a:srgbClr val="3f3f3f"/>
                </a:solidFill>
                <a:latin typeface="Libre Franklin"/>
                <a:ea typeface="Libre Franklin"/>
              </a:rPr>
              <a:t> can inject it into the </a:t>
            </a:r>
            <a:r>
              <a:rPr b="1" i="1" lang="en-US" sz="2100" spc="-1" strike="noStrike">
                <a:solidFill>
                  <a:srgbClr val="3f3f3f"/>
                </a:solidFill>
                <a:latin typeface="Libre Franklin"/>
                <a:ea typeface="Libre Franklin"/>
              </a:rPr>
              <a:t>Component</a:t>
            </a:r>
            <a:r>
              <a:rPr b="0" lang="en-US" sz="2100" spc="-1" strike="noStrike">
                <a:solidFill>
                  <a:srgbClr val="3f3f3f"/>
                </a:solidFill>
                <a:latin typeface="Libre Franklin"/>
                <a:ea typeface="Libre Franklin"/>
              </a:rPr>
              <a:t> by registering a </a:t>
            </a:r>
            <a:r>
              <a:rPr b="1" i="1" lang="en-US" sz="2100" spc="-1" strike="noStrike">
                <a:solidFill>
                  <a:srgbClr val="3f3f3f"/>
                </a:solidFill>
                <a:latin typeface="Libre Franklin"/>
                <a:ea typeface="Libre Franklin"/>
              </a:rPr>
              <a:t>provider</a:t>
            </a:r>
            <a:r>
              <a:rPr b="0" lang="en-US" sz="2100" spc="-1" strike="noStrike">
                <a:solidFill>
                  <a:srgbClr val="3f3f3f"/>
                </a:solidFill>
                <a:latin typeface="Libre Franklin"/>
                <a:ea typeface="Libre Franklin"/>
              </a:rPr>
              <a:t>. </a:t>
            </a:r>
            <a:endParaRPr b="0" lang="en-US" sz="2100" spc="-1" strike="noStrike">
              <a:solidFill>
                <a:srgbClr val="000000"/>
              </a:solidFill>
              <a:latin typeface="Arial"/>
            </a:endParaRPr>
          </a:p>
          <a:p>
            <a:pPr>
              <a:lnSpc>
                <a:spcPct val="100000"/>
              </a:lnSpc>
              <a:spcBef>
                <a:spcPts val="901"/>
              </a:spcBef>
              <a:tabLst>
                <a:tab algn="l" pos="0"/>
              </a:tabLst>
            </a:pPr>
            <a:r>
              <a:rPr b="0" lang="en-US" sz="2100" spc="-1" strike="noStrike">
                <a:solidFill>
                  <a:srgbClr val="3f3f3f"/>
                </a:solidFill>
                <a:latin typeface="Libre Franklin"/>
                <a:ea typeface="Libre Franklin"/>
              </a:rPr>
              <a:t>By default, </a:t>
            </a:r>
            <a:r>
              <a:rPr b="1" i="1" lang="en-US" sz="2100" spc="-1" strike="noStrike">
                <a:solidFill>
                  <a:srgbClr val="3f3f3f"/>
                </a:solidFill>
                <a:latin typeface="Libre Franklin"/>
                <a:ea typeface="Libre Franklin"/>
              </a:rPr>
              <a:t>the Angular CLI </a:t>
            </a:r>
            <a:r>
              <a:rPr b="0" lang="en-US" sz="2100" spc="-1" strike="noStrike">
                <a:solidFill>
                  <a:srgbClr val="3f3f3f"/>
                </a:solidFill>
                <a:latin typeface="Libre Franklin"/>
                <a:ea typeface="Libre Franklin"/>
              </a:rPr>
              <a:t>command </a:t>
            </a:r>
            <a:r>
              <a:rPr b="0" lang="en-US" sz="2100" spc="-1" strike="noStrike">
                <a:solidFill>
                  <a:srgbClr val="ff0000"/>
                </a:solidFill>
                <a:latin typeface="Libre Franklin"/>
                <a:ea typeface="Libre Franklin"/>
              </a:rPr>
              <a:t>ng generate service </a:t>
            </a:r>
            <a:r>
              <a:rPr b="0" lang="en-US" sz="2100" spc="-1" strike="noStrike">
                <a:solidFill>
                  <a:srgbClr val="3f3f3f"/>
                </a:solidFill>
                <a:latin typeface="Libre Franklin"/>
                <a:ea typeface="Libre Franklin"/>
              </a:rPr>
              <a:t>registers a </a:t>
            </a:r>
            <a:r>
              <a:rPr b="1" i="1" lang="en-US" sz="2100" spc="-1" strike="noStrike">
                <a:solidFill>
                  <a:srgbClr val="3f3f3f"/>
                </a:solidFill>
                <a:latin typeface="Libre Franklin"/>
                <a:ea typeface="Libre Franklin"/>
              </a:rPr>
              <a:t>provider</a:t>
            </a:r>
            <a:r>
              <a:rPr b="0" lang="en-US" sz="2100" spc="-1" strike="noStrike">
                <a:solidFill>
                  <a:srgbClr val="3f3f3f"/>
                </a:solidFill>
                <a:latin typeface="Libre Franklin"/>
                <a:ea typeface="Libre Franklin"/>
              </a:rPr>
              <a:t> with the </a:t>
            </a:r>
            <a:r>
              <a:rPr b="1" i="1" lang="en-US" sz="2100" spc="-1" strike="noStrike">
                <a:solidFill>
                  <a:srgbClr val="3f3f3f"/>
                </a:solidFill>
                <a:latin typeface="Libre Franklin"/>
                <a:ea typeface="Libre Franklin"/>
              </a:rPr>
              <a:t>root</a:t>
            </a:r>
            <a:r>
              <a:rPr b="0" lang="en-US" sz="2100" spc="-1" strike="noStrike">
                <a:solidFill>
                  <a:srgbClr val="3f3f3f"/>
                </a:solidFill>
                <a:latin typeface="Libre Franklin"/>
                <a:ea typeface="Libre Franklin"/>
              </a:rPr>
              <a:t> injector for your </a:t>
            </a:r>
            <a:r>
              <a:rPr b="1" i="1" lang="en-US" sz="2100" spc="-1" strike="noStrike">
                <a:solidFill>
                  <a:srgbClr val="3f3f3f"/>
                </a:solidFill>
                <a:latin typeface="Libre Franklin"/>
                <a:ea typeface="Libre Franklin"/>
              </a:rPr>
              <a:t>Service</a:t>
            </a:r>
            <a:r>
              <a:rPr b="0" lang="en-US" sz="2100" spc="-1" strike="noStrike">
                <a:solidFill>
                  <a:srgbClr val="3f3f3f"/>
                </a:solidFill>
                <a:latin typeface="Libre Franklin"/>
                <a:ea typeface="Libre Franklin"/>
              </a:rPr>
              <a:t> by including </a:t>
            </a:r>
            <a:r>
              <a:rPr b="1" i="1" lang="en-US" sz="2100" spc="-1" strike="noStrike">
                <a:solidFill>
                  <a:srgbClr val="3f3f3f"/>
                </a:solidFill>
                <a:latin typeface="Libre Franklin"/>
                <a:ea typeface="Libre Franklin"/>
              </a:rPr>
              <a:t>provider</a:t>
            </a:r>
            <a:r>
              <a:rPr b="0" lang="en-US" sz="2100" spc="-1" strike="noStrike">
                <a:solidFill>
                  <a:srgbClr val="3f3f3f"/>
                </a:solidFill>
                <a:latin typeface="Libre Franklin"/>
                <a:ea typeface="Libre Franklin"/>
              </a:rPr>
              <a:t> metadata that’s provided in: </a:t>
            </a:r>
            <a:r>
              <a:rPr b="0" lang="en-US" sz="2100" spc="-1" strike="noStrike">
                <a:solidFill>
                  <a:srgbClr val="ff0000"/>
                </a:solidFill>
                <a:latin typeface="Libre Franklin"/>
                <a:ea typeface="Libre Franklin"/>
              </a:rPr>
              <a:t>'root</a:t>
            </a:r>
            <a:r>
              <a:rPr b="0" lang="en-US" sz="2100" spc="-1" strike="noStrike">
                <a:solidFill>
                  <a:srgbClr val="3f3f3f"/>
                </a:solidFill>
                <a:latin typeface="Libre Franklin"/>
                <a:ea typeface="Libre Franklin"/>
              </a:rPr>
              <a:t>' in the</a:t>
            </a:r>
            <a:r>
              <a:rPr b="1" i="1" lang="en-US" sz="2100" spc="-1" strike="noStrike">
                <a:solidFill>
                  <a:srgbClr val="3f3f3f"/>
                </a:solidFill>
                <a:latin typeface="Libre Franklin"/>
                <a:ea typeface="Libre Franklin"/>
              </a:rPr>
              <a:t> </a:t>
            </a:r>
            <a:r>
              <a:rPr b="0" lang="en-US" sz="2100" spc="-1" strike="noStrike">
                <a:solidFill>
                  <a:srgbClr val="ff0000"/>
                </a:solidFill>
                <a:latin typeface="Libre Franklin"/>
                <a:ea typeface="Libre Franklin"/>
              </a:rPr>
              <a:t>@Injectable() </a:t>
            </a:r>
            <a:r>
              <a:rPr b="1" i="1" lang="en-US" sz="2100" spc="-1" strike="noStrike">
                <a:solidFill>
                  <a:srgbClr val="3f3f3f"/>
                </a:solidFill>
                <a:latin typeface="Libre Franklin"/>
                <a:ea typeface="Libre Franklin"/>
              </a:rPr>
              <a:t>decorator</a:t>
            </a:r>
            <a:r>
              <a:rPr b="0" lang="en-US" sz="2100" spc="-1" strike="noStrike">
                <a:solidFill>
                  <a:srgbClr val="3f3f3f"/>
                </a:solidFill>
                <a:latin typeface="Libre Franklin"/>
                <a:ea typeface="Libre Franklin"/>
              </a:rPr>
              <a:t> of the </a:t>
            </a:r>
            <a:r>
              <a:rPr b="1" i="1" lang="en-US" sz="2100" spc="-1" strike="noStrike">
                <a:solidFill>
                  <a:srgbClr val="3f3f3f"/>
                </a:solidFill>
                <a:latin typeface="Libre Franklin"/>
                <a:ea typeface="Libre Franklin"/>
              </a:rPr>
              <a:t>Service Component</a:t>
            </a:r>
            <a:r>
              <a:rPr b="0" lang="en-US" sz="2100" spc="-1" strike="noStrike">
                <a:solidFill>
                  <a:srgbClr val="3f3f3f"/>
                </a:solidFill>
                <a:latin typeface="Libre Franklin"/>
                <a:ea typeface="Libre Franklin"/>
              </a:rPr>
              <a:t>.</a:t>
            </a:r>
            <a:endParaRPr b="0" lang="en-US" sz="2100" spc="-1" strike="noStrike">
              <a:solidFill>
                <a:srgbClr val="000000"/>
              </a:solidFill>
              <a:latin typeface="Arial"/>
            </a:endParaRPr>
          </a:p>
          <a:p>
            <a:pPr>
              <a:lnSpc>
                <a:spcPct val="100000"/>
              </a:lnSpc>
              <a:spcBef>
                <a:spcPts val="901"/>
              </a:spcBef>
              <a:tabLst>
                <a:tab algn="l" pos="0"/>
              </a:tabLst>
            </a:pPr>
            <a:r>
              <a:rPr b="0" lang="en-US" sz="2100" spc="-1" strike="noStrike">
                <a:solidFill>
                  <a:srgbClr val="3f3f3f"/>
                </a:solidFill>
                <a:latin typeface="Libre Franklin"/>
                <a:ea typeface="Libre Franklin"/>
              </a:rPr>
              <a:t>When a </a:t>
            </a:r>
            <a:r>
              <a:rPr b="1" i="1" lang="en-US" sz="2100" spc="-1" strike="noStrike">
                <a:solidFill>
                  <a:srgbClr val="3f3f3f"/>
                </a:solidFill>
                <a:latin typeface="Libre Franklin"/>
                <a:ea typeface="Libre Franklin"/>
              </a:rPr>
              <a:t>Service</a:t>
            </a:r>
            <a:r>
              <a:rPr b="0" lang="en-US" sz="2100" spc="-1" strike="noStrike">
                <a:solidFill>
                  <a:srgbClr val="3f3f3f"/>
                </a:solidFill>
                <a:latin typeface="Libre Franklin"/>
                <a:ea typeface="Libre Franklin"/>
              </a:rPr>
              <a:t> is provided at the root level, Angular creates a single, shared instance of the </a:t>
            </a:r>
            <a:r>
              <a:rPr b="1" i="1" lang="en-US" sz="2100" spc="-1" strike="noStrike">
                <a:solidFill>
                  <a:srgbClr val="3f3f3f"/>
                </a:solidFill>
                <a:latin typeface="Libre Franklin"/>
                <a:ea typeface="Libre Franklin"/>
              </a:rPr>
              <a:t>Service</a:t>
            </a:r>
            <a:r>
              <a:rPr b="0" lang="en-US" sz="2100" spc="-1" strike="noStrike">
                <a:solidFill>
                  <a:srgbClr val="3f3f3f"/>
                </a:solidFill>
                <a:latin typeface="Libre Franklin"/>
                <a:ea typeface="Libre Franklin"/>
              </a:rPr>
              <a:t> and injects it into any class that </a:t>
            </a:r>
            <a:r>
              <a:rPr b="0" lang="en-US" sz="2100" spc="-1" strike="noStrike" u="sng">
                <a:solidFill>
                  <a:srgbClr val="3f3f3f"/>
                </a:solidFill>
                <a:uFillTx/>
                <a:latin typeface="Libre Franklin"/>
                <a:ea typeface="Libre Franklin"/>
              </a:rPr>
              <a:t>asks</a:t>
            </a:r>
            <a:r>
              <a:rPr b="0" lang="en-US" sz="2100" spc="-1" strike="noStrike">
                <a:solidFill>
                  <a:srgbClr val="3f3f3f"/>
                </a:solidFill>
                <a:latin typeface="Libre Franklin"/>
                <a:ea typeface="Libre Franklin"/>
              </a:rPr>
              <a:t> for it. </a:t>
            </a:r>
            <a:endParaRPr b="0" lang="en-US" sz="2100" spc="-1" strike="noStrike">
              <a:solidFill>
                <a:srgbClr val="000000"/>
              </a:solidFill>
              <a:latin typeface="Arial"/>
            </a:endParaRPr>
          </a:p>
          <a:p>
            <a:pPr>
              <a:lnSpc>
                <a:spcPct val="100000"/>
              </a:lnSpc>
              <a:spcBef>
                <a:spcPts val="901"/>
              </a:spcBef>
              <a:tabLst>
                <a:tab algn="l" pos="0"/>
              </a:tabLst>
            </a:pPr>
            <a:r>
              <a:rPr b="0" lang="en-US" sz="2100" spc="-1" strike="noStrike">
                <a:solidFill>
                  <a:srgbClr val="3f3f3f"/>
                </a:solidFill>
                <a:latin typeface="Libre Franklin"/>
                <a:ea typeface="Libre Franklin"/>
              </a:rPr>
              <a:t>Angular will also remove any unused </a:t>
            </a:r>
            <a:r>
              <a:rPr b="1" i="1" lang="en-US" sz="2100" spc="-1" strike="noStrike">
                <a:solidFill>
                  <a:srgbClr val="3f3f3f"/>
                </a:solidFill>
                <a:latin typeface="Libre Franklin"/>
                <a:ea typeface="Libre Franklin"/>
              </a:rPr>
              <a:t>Services</a:t>
            </a:r>
            <a:r>
              <a:rPr b="0" lang="en-US" sz="2100" spc="-1" strike="noStrike">
                <a:solidFill>
                  <a:srgbClr val="3f3f3f"/>
                </a:solidFill>
                <a:latin typeface="Libre Franklin"/>
                <a:ea typeface="Libre Franklin"/>
              </a:rPr>
              <a:t>.</a:t>
            </a:r>
            <a:endParaRPr b="0" lang="en-US" sz="2100" spc="-1" strike="noStrike">
              <a:solidFill>
                <a:srgbClr val="000000"/>
              </a:solidFill>
              <a:latin typeface="Arial"/>
            </a:endParaRPr>
          </a:p>
        </p:txBody>
      </p:sp>
      <p:pic>
        <p:nvPicPr>
          <p:cNvPr id="202" name="Google Shape;316;p28" descr=""/>
          <p:cNvPicPr/>
          <p:nvPr/>
        </p:nvPicPr>
        <p:blipFill>
          <a:blip r:embed="rId3"/>
          <a:stretch/>
        </p:blipFill>
        <p:spPr>
          <a:xfrm>
            <a:off x="8153640" y="2439360"/>
            <a:ext cx="3220560" cy="370800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097280" y="286560"/>
            <a:ext cx="9116280" cy="1450440"/>
          </a:xfrm>
          <a:prstGeom prst="rect">
            <a:avLst/>
          </a:prstGeom>
          <a:noFill/>
          <a:ln w="0">
            <a:noFill/>
          </a:ln>
        </p:spPr>
        <p:txBody>
          <a:bodyPr anchor="b">
            <a:normAutofit/>
          </a:bodyPr>
          <a:p>
            <a:pPr>
              <a:lnSpc>
                <a:spcPct val="90000"/>
              </a:lnSpc>
              <a:tabLst>
                <a:tab algn="l" pos="0"/>
              </a:tabLst>
            </a:pPr>
            <a:r>
              <a:rPr b="0" lang="en-US" sz="4130" spc="-1" strike="noStrike">
                <a:solidFill>
                  <a:srgbClr val="3f3f3f"/>
                </a:solidFill>
                <a:latin typeface="Bookman Old Style"/>
                <a:ea typeface="Bookman Old Style"/>
              </a:rPr>
              <a:t>Angular – </a:t>
            </a:r>
            <a:br/>
            <a:r>
              <a:rPr b="0" lang="en-US" sz="4130" spc="-1" strike="noStrike">
                <a:solidFill>
                  <a:srgbClr val="3f3f3f"/>
                </a:solidFill>
                <a:latin typeface="Bookman Old Style"/>
                <a:ea typeface="Bookman Old Style"/>
              </a:rPr>
              <a:t>How to Use DI to Get a Service</a:t>
            </a:r>
            <a:br/>
            <a:r>
              <a:rPr b="0" lang="en-US" sz="1340" spc="-1" strike="noStrike" u="sng">
                <a:solidFill>
                  <a:srgbClr val="00b0f0"/>
                </a:solidFill>
                <a:uFillTx/>
                <a:latin typeface="Bookman Old Style"/>
                <a:ea typeface="Bookman Old Style"/>
                <a:hlinkClick r:id="rId1"/>
              </a:rPr>
              <a:t>https://angular.io/tutorial/toh-pt4</a:t>
            </a:r>
            <a:endParaRPr b="0" lang="en-US" sz="1340" spc="-1" strike="noStrike">
              <a:solidFill>
                <a:srgbClr val="000000"/>
              </a:solidFill>
              <a:latin typeface="Arial"/>
            </a:endParaRPr>
          </a:p>
        </p:txBody>
      </p:sp>
      <p:sp>
        <p:nvSpPr>
          <p:cNvPr id="204" name="TextShape 2"/>
          <p:cNvSpPr txBox="1"/>
          <p:nvPr/>
        </p:nvSpPr>
        <p:spPr>
          <a:xfrm>
            <a:off x="338760" y="1919880"/>
            <a:ext cx="7102080" cy="4485600"/>
          </a:xfrm>
          <a:prstGeom prst="rect">
            <a:avLst/>
          </a:prstGeom>
          <a:noFill/>
          <a:ln w="0">
            <a:noFill/>
          </a:ln>
        </p:spPr>
        <p:txBody>
          <a:bodyPr lIns="0" rIns="0" anchor="ctr">
            <a:normAutofit/>
          </a:bodyPr>
          <a:p>
            <a:pPr marL="91440" indent="-134280">
              <a:lnSpc>
                <a:spcPct val="90000"/>
              </a:lnSpc>
              <a:buClr>
                <a:srgbClr val="9ba8b7"/>
              </a:buClr>
              <a:buFont typeface="Calibri"/>
              <a:buChar char=" "/>
            </a:pPr>
            <a:r>
              <a:rPr b="0" lang="en-US" sz="2120" spc="-1" strike="noStrike">
                <a:solidFill>
                  <a:srgbClr val="3f3f3f"/>
                </a:solidFill>
                <a:latin typeface="Libre Franklin"/>
                <a:ea typeface="Libre Franklin"/>
              </a:rPr>
              <a:t>To create a service to access your stored data, </a:t>
            </a:r>
            <a:endParaRPr b="0" lang="en-US" sz="2120" spc="-1" strike="noStrike">
              <a:solidFill>
                <a:srgbClr val="000000"/>
              </a:solidFill>
              <a:latin typeface="Arial"/>
            </a:endParaRPr>
          </a:p>
          <a:p>
            <a:pPr lvl="1" marL="749880" indent="-450360">
              <a:lnSpc>
                <a:spcPct val="90000"/>
              </a:lnSpc>
              <a:spcBef>
                <a:spcPts val="201"/>
              </a:spcBef>
              <a:buClr>
                <a:srgbClr val="3f3f3f"/>
              </a:buClr>
              <a:buFont typeface="Bookman Old Style"/>
              <a:buAutoNum type="arabicPeriod"/>
            </a:pPr>
            <a:r>
              <a:rPr b="0" lang="en-US" sz="1570" spc="-1" strike="noStrike">
                <a:solidFill>
                  <a:srgbClr val="3f3f3f"/>
                </a:solidFill>
                <a:latin typeface="Libre Franklin"/>
                <a:ea typeface="Libre Franklin"/>
              </a:rPr>
              <a:t>Create a </a:t>
            </a:r>
            <a:r>
              <a:rPr b="1" i="1" lang="en-US" sz="1570" spc="-1" strike="noStrike">
                <a:solidFill>
                  <a:srgbClr val="3f3f3f"/>
                </a:solidFill>
                <a:latin typeface="Libre Franklin"/>
                <a:ea typeface="Libre Franklin"/>
              </a:rPr>
              <a:t>Service</a:t>
            </a:r>
            <a:r>
              <a:rPr b="0" lang="en-US" sz="1570" spc="-1" strike="noStrike">
                <a:solidFill>
                  <a:srgbClr val="3f3f3f"/>
                </a:solidFill>
                <a:latin typeface="Libre Franklin"/>
                <a:ea typeface="Libre Franklin"/>
              </a:rPr>
              <a:t> with </a:t>
            </a:r>
            <a:endParaRPr b="0" lang="en-US" sz="1570" spc="-1" strike="noStrike">
              <a:solidFill>
                <a:srgbClr val="000000"/>
              </a:solidFill>
              <a:latin typeface="Arial"/>
            </a:endParaRPr>
          </a:p>
          <a:p>
            <a:pPr lvl="2" marL="932760" indent="-450360">
              <a:lnSpc>
                <a:spcPct val="90000"/>
              </a:lnSpc>
              <a:spcBef>
                <a:spcPts val="601"/>
              </a:spcBef>
              <a:buClr>
                <a:srgbClr val="ff0000"/>
              </a:buClr>
              <a:buFont typeface="Calibri"/>
              <a:buChar char="◦"/>
            </a:pPr>
            <a:r>
              <a:rPr b="0" lang="en-US" sz="1380" spc="-1" strike="noStrike">
                <a:solidFill>
                  <a:srgbClr val="ff0000"/>
                </a:solidFill>
                <a:latin typeface="Libre Franklin"/>
                <a:ea typeface="Libre Franklin"/>
              </a:rPr>
              <a:t>ng generate service [serviceName]</a:t>
            </a:r>
            <a:r>
              <a:rPr b="0" lang="en-US" sz="1380" spc="-1" strike="noStrike">
                <a:solidFill>
                  <a:srgbClr val="3f3f3f"/>
                </a:solidFill>
                <a:latin typeface="Libre Franklin"/>
                <a:ea typeface="Libre Franklin"/>
              </a:rPr>
              <a:t>.</a:t>
            </a:r>
            <a:endParaRPr b="0" lang="en-US" sz="1380" spc="-1" strike="noStrike">
              <a:solidFill>
                <a:srgbClr val="000000"/>
              </a:solidFill>
              <a:latin typeface="Arial"/>
            </a:endParaRPr>
          </a:p>
          <a:p>
            <a:pPr lvl="1" marL="749880" indent="-450360">
              <a:lnSpc>
                <a:spcPct val="90000"/>
              </a:lnSpc>
              <a:spcBef>
                <a:spcPts val="601"/>
              </a:spcBef>
              <a:buClr>
                <a:srgbClr val="3f3f3f"/>
              </a:buClr>
              <a:buFont typeface="Bookman Old Style"/>
              <a:buAutoNum type="arabicPeriod"/>
            </a:pPr>
            <a:r>
              <a:rPr b="0" lang="en-US" sz="1570" spc="-1" strike="noStrike">
                <a:solidFill>
                  <a:srgbClr val="3f3f3f"/>
                </a:solidFill>
                <a:latin typeface="Libre Franklin"/>
                <a:ea typeface="Libre Franklin"/>
              </a:rPr>
              <a:t>Import the </a:t>
            </a:r>
            <a:r>
              <a:rPr b="1" i="1" lang="en-US" sz="1570" spc="-1" strike="noStrike">
                <a:solidFill>
                  <a:srgbClr val="3f3f3f"/>
                </a:solidFill>
                <a:latin typeface="Libre Franklin"/>
                <a:ea typeface="Libre Franklin"/>
              </a:rPr>
              <a:t>Injectable</a:t>
            </a:r>
            <a:r>
              <a:rPr b="0" lang="en-US" sz="1570" spc="-1" strike="noStrike">
                <a:solidFill>
                  <a:srgbClr val="3f3f3f"/>
                </a:solidFill>
                <a:latin typeface="Libre Franklin"/>
                <a:ea typeface="Libre Franklin"/>
              </a:rPr>
              <a:t> symbol into the </a:t>
            </a:r>
            <a:r>
              <a:rPr b="1" i="1" lang="en-US" sz="1570" spc="-1" strike="noStrike">
                <a:solidFill>
                  <a:srgbClr val="3f3f3f"/>
                </a:solidFill>
                <a:latin typeface="Libre Franklin"/>
                <a:ea typeface="Libre Franklin"/>
              </a:rPr>
              <a:t>Service</a:t>
            </a:r>
            <a:r>
              <a:rPr b="0" lang="en-US" sz="1570" spc="-1" strike="noStrike">
                <a:solidFill>
                  <a:srgbClr val="3f3f3f"/>
                </a:solidFill>
                <a:latin typeface="Libre Franklin"/>
                <a:ea typeface="Libre Franklin"/>
              </a:rPr>
              <a:t> </a:t>
            </a:r>
            <a:r>
              <a:rPr b="1" i="1" lang="en-US" sz="1570" spc="-1" strike="noStrike">
                <a:solidFill>
                  <a:srgbClr val="3f3f3f"/>
                </a:solidFill>
                <a:latin typeface="Libre Franklin"/>
                <a:ea typeface="Libre Franklin"/>
              </a:rPr>
              <a:t>component</a:t>
            </a:r>
            <a:r>
              <a:rPr b="0" lang="en-US" sz="1570" spc="-1" strike="noStrike">
                <a:solidFill>
                  <a:srgbClr val="3f3f3f"/>
                </a:solidFill>
                <a:latin typeface="Libre Franklin"/>
                <a:ea typeface="Libre Franklin"/>
              </a:rPr>
              <a:t>. This allows the </a:t>
            </a:r>
            <a:r>
              <a:rPr b="1" i="1" lang="en-US" sz="1570" spc="-1" strike="noStrike">
                <a:solidFill>
                  <a:srgbClr val="3f3f3f"/>
                </a:solidFill>
                <a:latin typeface="Libre Franklin"/>
                <a:ea typeface="Libre Franklin"/>
              </a:rPr>
              <a:t>Service </a:t>
            </a:r>
            <a:r>
              <a:rPr b="0" lang="en-US" sz="1570" spc="-1" strike="noStrike">
                <a:solidFill>
                  <a:srgbClr val="3f3f3f"/>
                </a:solidFill>
                <a:latin typeface="Libre Franklin"/>
                <a:ea typeface="Libre Franklin"/>
              </a:rPr>
              <a:t>to be injected into any other </a:t>
            </a:r>
            <a:r>
              <a:rPr b="1" i="1" lang="en-US" sz="1570" spc="-1" strike="noStrike">
                <a:solidFill>
                  <a:srgbClr val="3f3f3f"/>
                </a:solidFill>
                <a:latin typeface="Libre Franklin"/>
                <a:ea typeface="Libre Franklin"/>
              </a:rPr>
              <a:t>Component.</a:t>
            </a:r>
            <a:endParaRPr b="0" lang="en-US" sz="1570" spc="-1" strike="noStrike">
              <a:solidFill>
                <a:srgbClr val="000000"/>
              </a:solidFill>
              <a:latin typeface="Arial"/>
            </a:endParaRPr>
          </a:p>
          <a:p>
            <a:pPr lvl="2" marL="932760" indent="-450360">
              <a:lnSpc>
                <a:spcPct val="90000"/>
              </a:lnSpc>
              <a:spcBef>
                <a:spcPts val="601"/>
              </a:spcBef>
              <a:buClr>
                <a:srgbClr val="ff0000"/>
              </a:buClr>
              <a:buFont typeface="Calibri"/>
              <a:buChar char="◦"/>
            </a:pPr>
            <a:r>
              <a:rPr b="0" lang="en-US" sz="1380" spc="-1" strike="noStrike">
                <a:solidFill>
                  <a:srgbClr val="ff0000"/>
                </a:solidFill>
                <a:latin typeface="Libre Franklin"/>
                <a:ea typeface="Libre Franklin"/>
              </a:rPr>
              <a:t>import { Injectable } from '@angular/core’;</a:t>
            </a:r>
            <a:r>
              <a:rPr b="0" lang="en-US" sz="1380" spc="-1" strike="noStrike">
                <a:solidFill>
                  <a:srgbClr val="3f3f3f"/>
                </a:solidFill>
                <a:latin typeface="Libre Franklin"/>
                <a:ea typeface="Libre Franklin"/>
              </a:rPr>
              <a:t> </a:t>
            </a:r>
            <a:endParaRPr b="0" lang="en-US" sz="1380" spc="-1" strike="noStrike">
              <a:solidFill>
                <a:srgbClr val="000000"/>
              </a:solidFill>
              <a:latin typeface="Arial"/>
            </a:endParaRPr>
          </a:p>
          <a:p>
            <a:pPr lvl="1" marL="749880" indent="-450360">
              <a:lnSpc>
                <a:spcPct val="90000"/>
              </a:lnSpc>
              <a:spcBef>
                <a:spcPts val="601"/>
              </a:spcBef>
              <a:buClr>
                <a:srgbClr val="3f3f3f"/>
              </a:buClr>
              <a:buFont typeface="Bookman Old Style"/>
              <a:buAutoNum type="arabicPeriod"/>
            </a:pPr>
            <a:r>
              <a:rPr b="0" lang="en-US" sz="1570" spc="-1" strike="noStrike">
                <a:solidFill>
                  <a:srgbClr val="3f3f3f"/>
                </a:solidFill>
                <a:latin typeface="Libre Franklin"/>
                <a:ea typeface="Libre Franklin"/>
              </a:rPr>
              <a:t>Import the </a:t>
            </a:r>
            <a:r>
              <a:rPr b="1" i="1" lang="en-US" sz="1570" spc="-1" strike="noStrike">
                <a:solidFill>
                  <a:srgbClr val="3f3f3f"/>
                </a:solidFill>
                <a:latin typeface="Libre Franklin"/>
                <a:ea typeface="Libre Franklin"/>
              </a:rPr>
              <a:t>Service</a:t>
            </a:r>
            <a:r>
              <a:rPr b="0" lang="en-US" sz="1570" spc="-1" strike="noStrike">
                <a:solidFill>
                  <a:srgbClr val="3f3f3f"/>
                </a:solidFill>
                <a:latin typeface="Libre Franklin"/>
                <a:ea typeface="Libre Franklin"/>
              </a:rPr>
              <a:t> into the </a:t>
            </a:r>
            <a:r>
              <a:rPr b="1" i="1" lang="en-US" sz="1570" spc="-1" strike="noStrike">
                <a:solidFill>
                  <a:srgbClr val="3f3f3f"/>
                </a:solidFill>
                <a:latin typeface="Libre Franklin"/>
                <a:ea typeface="Libre Franklin"/>
              </a:rPr>
              <a:t>Component</a:t>
            </a:r>
            <a:r>
              <a:rPr b="0" lang="en-US" sz="1570" spc="-1" strike="noStrike">
                <a:solidFill>
                  <a:srgbClr val="3f3f3f"/>
                </a:solidFill>
                <a:latin typeface="Libre Franklin"/>
                <a:ea typeface="Libre Franklin"/>
              </a:rPr>
              <a:t> where it will be used with </a:t>
            </a:r>
            <a:endParaRPr b="0" lang="en-US" sz="1570" spc="-1" strike="noStrike">
              <a:solidFill>
                <a:srgbClr val="000000"/>
              </a:solidFill>
              <a:latin typeface="Arial"/>
            </a:endParaRPr>
          </a:p>
          <a:p>
            <a:pPr lvl="2" marL="932760" indent="-450360">
              <a:lnSpc>
                <a:spcPct val="90000"/>
              </a:lnSpc>
              <a:spcBef>
                <a:spcPts val="601"/>
              </a:spcBef>
              <a:buClr>
                <a:srgbClr val="ff0000"/>
              </a:buClr>
              <a:buFont typeface="Calibri"/>
              <a:buChar char="◦"/>
            </a:pPr>
            <a:r>
              <a:rPr b="0" lang="en-US" sz="1380" spc="-1" strike="noStrike">
                <a:solidFill>
                  <a:srgbClr val="ff0000"/>
                </a:solidFill>
                <a:latin typeface="Libre Franklin"/>
                <a:ea typeface="Libre Franklin"/>
              </a:rPr>
              <a:t>import { ServiceName } from ‘../relative.location’;</a:t>
            </a:r>
            <a:r>
              <a:rPr b="0" lang="en-US" sz="1380" spc="-1" strike="noStrike">
                <a:solidFill>
                  <a:srgbClr val="3f3f3f"/>
                </a:solidFill>
                <a:latin typeface="Libre Franklin"/>
                <a:ea typeface="Libre Franklin"/>
              </a:rPr>
              <a:t>.</a:t>
            </a:r>
            <a:endParaRPr b="0" lang="en-US" sz="1380" spc="-1" strike="noStrike">
              <a:solidFill>
                <a:srgbClr val="000000"/>
              </a:solidFill>
              <a:latin typeface="Arial"/>
            </a:endParaRPr>
          </a:p>
          <a:p>
            <a:pPr lvl="1" marL="749880" indent="-450360">
              <a:lnSpc>
                <a:spcPct val="90000"/>
              </a:lnSpc>
              <a:spcBef>
                <a:spcPts val="601"/>
              </a:spcBef>
              <a:buClr>
                <a:srgbClr val="3f3f3f"/>
              </a:buClr>
              <a:buFont typeface="Bookman Old Style"/>
              <a:buAutoNum type="arabicPeriod"/>
            </a:pPr>
            <a:r>
              <a:rPr b="0" lang="en-US" sz="1570" spc="-1" strike="noStrike">
                <a:solidFill>
                  <a:srgbClr val="3f3f3f"/>
                </a:solidFill>
                <a:latin typeface="Libre Franklin"/>
                <a:ea typeface="Libre Franklin"/>
              </a:rPr>
              <a:t>Inject the </a:t>
            </a:r>
            <a:r>
              <a:rPr b="1" i="1" lang="en-US" sz="1570" spc="-1" strike="noStrike">
                <a:solidFill>
                  <a:srgbClr val="3f3f3f"/>
                </a:solidFill>
                <a:latin typeface="Libre Franklin"/>
                <a:ea typeface="Libre Franklin"/>
              </a:rPr>
              <a:t>Service</a:t>
            </a:r>
            <a:r>
              <a:rPr b="0" lang="en-US" sz="1570" spc="-1" strike="noStrike">
                <a:solidFill>
                  <a:srgbClr val="3f3f3f"/>
                </a:solidFill>
                <a:latin typeface="Libre Franklin"/>
                <a:ea typeface="Libre Franklin"/>
              </a:rPr>
              <a:t> into the constructor of the </a:t>
            </a:r>
            <a:r>
              <a:rPr b="1" i="1" lang="en-US" sz="1570" spc="-1" strike="noStrike">
                <a:solidFill>
                  <a:srgbClr val="3f3f3f"/>
                </a:solidFill>
                <a:latin typeface="Libre Franklin"/>
                <a:ea typeface="Libre Franklin"/>
              </a:rPr>
              <a:t>Component</a:t>
            </a:r>
            <a:r>
              <a:rPr b="0" lang="en-US" sz="1570" spc="-1" strike="noStrike">
                <a:solidFill>
                  <a:srgbClr val="3f3f3f"/>
                </a:solidFill>
                <a:latin typeface="Libre Franklin"/>
                <a:ea typeface="Libre Franklin"/>
              </a:rPr>
              <a:t> where it will be used with </a:t>
            </a:r>
            <a:endParaRPr b="0" lang="en-US" sz="1570" spc="-1" strike="noStrike">
              <a:solidFill>
                <a:srgbClr val="000000"/>
              </a:solidFill>
              <a:latin typeface="Arial"/>
            </a:endParaRPr>
          </a:p>
          <a:p>
            <a:pPr lvl="2" marL="932760" indent="-450360">
              <a:lnSpc>
                <a:spcPct val="90000"/>
              </a:lnSpc>
              <a:spcBef>
                <a:spcPts val="601"/>
              </a:spcBef>
              <a:buClr>
                <a:srgbClr val="ff0000"/>
              </a:buClr>
              <a:buFont typeface="Calibri"/>
              <a:buChar char="◦"/>
            </a:pPr>
            <a:r>
              <a:rPr b="0" lang="en-US" sz="1380" spc="-1" strike="noStrike">
                <a:solidFill>
                  <a:srgbClr val="ff0000"/>
                </a:solidFill>
                <a:latin typeface="Libre Franklin"/>
                <a:ea typeface="Libre Franklin"/>
              </a:rPr>
              <a:t>constructor(private ServiceVariableName: ServiceName) {}</a:t>
            </a:r>
            <a:r>
              <a:rPr b="0" lang="en-US" sz="1380" spc="-1" strike="noStrike">
                <a:solidFill>
                  <a:srgbClr val="3f3f3f"/>
                </a:solidFill>
                <a:latin typeface="Libre Franklin"/>
                <a:ea typeface="Libre Franklin"/>
              </a:rPr>
              <a:t>.</a:t>
            </a:r>
            <a:endParaRPr b="0" lang="en-US" sz="1380" spc="-1" strike="noStrike">
              <a:solidFill>
                <a:srgbClr val="000000"/>
              </a:solidFill>
              <a:latin typeface="Arial"/>
            </a:endParaRPr>
          </a:p>
          <a:p>
            <a:pPr lvl="1" marL="749880" indent="-450360">
              <a:lnSpc>
                <a:spcPct val="90000"/>
              </a:lnSpc>
              <a:spcBef>
                <a:spcPts val="601"/>
              </a:spcBef>
              <a:buClr>
                <a:srgbClr val="3f3f3f"/>
              </a:buClr>
              <a:buFont typeface="Bookman Old Style"/>
              <a:buAutoNum type="arabicPeriod"/>
            </a:pPr>
            <a:r>
              <a:rPr b="0" lang="en-US" sz="1570" spc="-1" strike="noStrike">
                <a:solidFill>
                  <a:srgbClr val="3f3f3f"/>
                </a:solidFill>
                <a:latin typeface="Libre Franklin"/>
                <a:ea typeface="Libre Franklin"/>
              </a:rPr>
              <a:t>Now you can access the </a:t>
            </a:r>
            <a:r>
              <a:rPr b="1" i="1" lang="en-US" sz="1570" spc="-1" strike="noStrike">
                <a:solidFill>
                  <a:srgbClr val="3f3f3f"/>
                </a:solidFill>
                <a:latin typeface="Libre Franklin"/>
                <a:ea typeface="Libre Franklin"/>
              </a:rPr>
              <a:t>Services </a:t>
            </a:r>
            <a:r>
              <a:rPr b="0" lang="en-US" sz="1570" spc="-1" strike="noStrike">
                <a:solidFill>
                  <a:srgbClr val="3f3f3f"/>
                </a:solidFill>
                <a:latin typeface="Libre Franklin"/>
                <a:ea typeface="Libre Franklin"/>
              </a:rPr>
              <a:t>functions with dot notation!</a:t>
            </a:r>
            <a:endParaRPr b="0" lang="en-US" sz="1570" spc="-1" strike="noStrike">
              <a:solidFill>
                <a:srgbClr val="000000"/>
              </a:solidFill>
              <a:latin typeface="Arial"/>
            </a:endParaRPr>
          </a:p>
          <a:p>
            <a:pPr marL="292680">
              <a:lnSpc>
                <a:spcPct val="90000"/>
              </a:lnSpc>
              <a:spcBef>
                <a:spcPts val="601"/>
              </a:spcBef>
              <a:tabLst>
                <a:tab algn="l" pos="0"/>
              </a:tabLst>
            </a:pPr>
            <a:endParaRPr b="0" lang="en-US" sz="1570" spc="-1" strike="noStrike">
              <a:solidFill>
                <a:srgbClr val="000000"/>
              </a:solidFill>
              <a:latin typeface="Arial"/>
            </a:endParaRPr>
          </a:p>
          <a:p>
            <a:pPr marL="292680">
              <a:lnSpc>
                <a:spcPct val="90000"/>
              </a:lnSpc>
              <a:spcBef>
                <a:spcPts val="601"/>
              </a:spcBef>
              <a:tabLst>
                <a:tab algn="l" pos="0"/>
              </a:tabLst>
            </a:pPr>
            <a:r>
              <a:rPr b="0" lang="en-US" sz="1380" spc="-1" strike="noStrike">
                <a:solidFill>
                  <a:srgbClr val="3f3f3f"/>
                </a:solidFill>
                <a:highlight>
                  <a:srgbClr val="ffff00"/>
                </a:highlight>
                <a:latin typeface="Libre Franklin"/>
                <a:ea typeface="Libre Franklin"/>
              </a:rPr>
              <a:t>Best Practice is to use ngOnInit() to access and retrieve data from the service on instantiation of the Component instead of retrieving it in the constructor.</a:t>
            </a:r>
            <a:endParaRPr b="0" lang="en-US" sz="1380" spc="-1" strike="noStrike">
              <a:solidFill>
                <a:srgbClr val="000000"/>
              </a:solidFill>
              <a:latin typeface="Arial"/>
            </a:endParaRPr>
          </a:p>
        </p:txBody>
      </p:sp>
      <p:pic>
        <p:nvPicPr>
          <p:cNvPr id="205" name="Google Shape;323;p29" descr=""/>
          <p:cNvPicPr/>
          <p:nvPr/>
        </p:nvPicPr>
        <p:blipFill>
          <a:blip r:embed="rId2"/>
          <a:stretch/>
        </p:blipFill>
        <p:spPr>
          <a:xfrm>
            <a:off x="6371640" y="2057760"/>
            <a:ext cx="5548680" cy="751320"/>
          </a:xfrm>
          <a:prstGeom prst="rect">
            <a:avLst/>
          </a:prstGeom>
          <a:ln w="19050">
            <a:solidFill>
              <a:srgbClr val="ff9900"/>
            </a:solidFill>
            <a:round/>
          </a:ln>
        </p:spPr>
      </p:pic>
      <p:pic>
        <p:nvPicPr>
          <p:cNvPr id="206" name="Google Shape;324;p29" descr=""/>
          <p:cNvPicPr/>
          <p:nvPr/>
        </p:nvPicPr>
        <p:blipFill>
          <a:blip r:embed="rId3"/>
          <a:stretch/>
        </p:blipFill>
        <p:spPr>
          <a:xfrm>
            <a:off x="7440840" y="3186360"/>
            <a:ext cx="4479120" cy="236268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097280" y="286560"/>
            <a:ext cx="8184960" cy="1450440"/>
          </a:xfrm>
          <a:prstGeom prst="rect">
            <a:avLst/>
          </a:prstGeom>
          <a:noFill/>
          <a:ln w="0">
            <a:noFill/>
          </a:ln>
        </p:spPr>
        <p:txBody>
          <a:bodyPr anchor="b">
            <a:normAutofit/>
          </a:bodyPr>
          <a:p>
            <a:pPr>
              <a:lnSpc>
                <a:spcPct val="90000"/>
              </a:lnSpc>
              <a:tabLst>
                <a:tab algn="l" pos="0"/>
              </a:tabLst>
            </a:pPr>
            <a:r>
              <a:rPr b="0" lang="en-US" sz="4230" spc="-1" strike="noStrike">
                <a:solidFill>
                  <a:srgbClr val="3f3f3f"/>
                </a:solidFill>
                <a:latin typeface="Bookman Old Style"/>
                <a:ea typeface="Bookman Old Style"/>
              </a:rPr>
              <a:t>TS/Angular Workspace SetUp</a:t>
            </a:r>
            <a:br/>
            <a:r>
              <a:rPr b="0" lang="en-US" sz="1260" spc="-1" strike="noStrike" u="sng">
                <a:solidFill>
                  <a:srgbClr val="00b0f0"/>
                </a:solidFill>
                <a:uFillTx/>
                <a:latin typeface="Bookman Old Style"/>
                <a:ea typeface="Bookman Old Style"/>
                <a:hlinkClick r:id="rId1"/>
              </a:rPr>
              <a:t>https://angular.io/guide/setup-local</a:t>
            </a:r>
            <a:br/>
            <a:r>
              <a:rPr b="0" lang="en-US" sz="1260" spc="-1" strike="noStrike" u="sng">
                <a:solidFill>
                  <a:srgbClr val="00b0f0"/>
                </a:solidFill>
                <a:uFillTx/>
                <a:latin typeface="Bookman Old Style"/>
                <a:ea typeface="Bookman Old Style"/>
                <a:hlinkClick r:id="rId2"/>
              </a:rPr>
              <a:t>https://code.visualstudio.com/docs/typescript/typescript-compiling</a:t>
            </a:r>
            <a:br/>
            <a:r>
              <a:rPr b="0" lang="en-US" sz="1440" spc="-1" strike="noStrike" u="sng">
                <a:solidFill>
                  <a:srgbClr val="00b0f0"/>
                </a:solidFill>
                <a:uFillTx/>
                <a:latin typeface="Bookman Old Style"/>
                <a:ea typeface="Bookman Old Style"/>
                <a:hlinkClick r:id="rId3"/>
              </a:rPr>
              <a:t>https://code.visualstudio.com/docs/typescript/typescript-compiling</a:t>
            </a:r>
            <a:br/>
            <a:r>
              <a:rPr b="0" lang="en-US" sz="1440" spc="-1" strike="noStrike" u="sng">
                <a:solidFill>
                  <a:srgbClr val="00b0f0"/>
                </a:solidFill>
                <a:uFillTx/>
                <a:latin typeface="Bookman Old Style"/>
                <a:ea typeface="Bookman Old Style"/>
                <a:hlinkClick r:id="rId4"/>
              </a:rPr>
              <a:t>https://angular.io/tutorial/toh-pt0#create-a-new-workspace-and-an-initial-application</a:t>
            </a:r>
            <a:endParaRPr b="0" lang="en-US" sz="1440" spc="-1" strike="noStrike">
              <a:solidFill>
                <a:srgbClr val="000000"/>
              </a:solidFill>
              <a:latin typeface="Arial"/>
            </a:endParaRPr>
          </a:p>
        </p:txBody>
      </p:sp>
      <p:sp>
        <p:nvSpPr>
          <p:cNvPr id="98" name="TextShape 2"/>
          <p:cNvSpPr txBox="1"/>
          <p:nvPr/>
        </p:nvSpPr>
        <p:spPr>
          <a:xfrm>
            <a:off x="1225800" y="1902960"/>
            <a:ext cx="9688320" cy="4497480"/>
          </a:xfrm>
          <a:prstGeom prst="rect">
            <a:avLst/>
          </a:prstGeom>
          <a:noFill/>
          <a:ln w="0">
            <a:noFill/>
          </a:ln>
        </p:spPr>
        <p:txBody>
          <a:bodyPr lIns="0" rIns="0" anchor="ctr">
            <a:normAutofit/>
          </a:bodyPr>
          <a:p>
            <a:pPr>
              <a:lnSpc>
                <a:spcPct val="100000"/>
              </a:lnSpc>
              <a:tabLst>
                <a:tab algn="l" pos="0"/>
              </a:tabLst>
            </a:pPr>
            <a:r>
              <a:rPr b="0" lang="en-US" sz="2020" spc="-1" strike="noStrike">
                <a:solidFill>
                  <a:srgbClr val="3f3f3f"/>
                </a:solidFill>
                <a:latin typeface="Libre Franklin"/>
                <a:ea typeface="Libre Franklin"/>
              </a:rPr>
              <a:t>Following the steps from </a:t>
            </a:r>
            <a:r>
              <a:rPr b="0" lang="en-US" sz="2020" spc="-1" strike="noStrike" u="sng">
                <a:solidFill>
                  <a:srgbClr val="00b0f0"/>
                </a:solidFill>
                <a:uFillTx/>
                <a:latin typeface="Libre Franklin"/>
                <a:ea typeface="Libre Franklin"/>
                <a:hlinkClick r:id="rId5"/>
              </a:rPr>
              <a:t>here</a:t>
            </a:r>
            <a:r>
              <a:rPr b="0" lang="en-US" sz="2020" spc="-1" strike="noStrike">
                <a:solidFill>
                  <a:srgbClr val="3f3f3f"/>
                </a:solidFill>
                <a:latin typeface="Libre Franklin"/>
                <a:ea typeface="Libre Franklin"/>
              </a:rPr>
              <a:t> to create your first Angular App.</a:t>
            </a:r>
            <a:endParaRPr b="0" lang="en-US" sz="2020" spc="-1" strike="noStrike">
              <a:solidFill>
                <a:srgbClr val="000000"/>
              </a:solidFill>
              <a:latin typeface="Arial"/>
            </a:endParaRPr>
          </a:p>
          <a:p>
            <a:pPr marL="457200" indent="-444240">
              <a:lnSpc>
                <a:spcPct val="100000"/>
              </a:lnSpc>
              <a:buClr>
                <a:srgbClr val="9ba8b7"/>
              </a:buClr>
              <a:buFont typeface="Bookman Old Style"/>
              <a:buAutoNum type="arabicPeriod"/>
              <a:tabLst>
                <a:tab algn="l" pos="0"/>
              </a:tabLst>
            </a:pPr>
            <a:r>
              <a:rPr b="0" lang="en-US" sz="2020" spc="-1" strike="noStrike">
                <a:solidFill>
                  <a:srgbClr val="3f3f3f"/>
                </a:solidFill>
                <a:latin typeface="Libre Franklin"/>
                <a:ea typeface="Libre Franklin"/>
              </a:rPr>
              <a:t>Make sure you have Node.js with </a:t>
            </a:r>
            <a:r>
              <a:rPr b="0" lang="en-US" sz="2020" spc="-1" strike="noStrike">
                <a:solidFill>
                  <a:srgbClr val="ff0000"/>
                </a:solidFill>
                <a:latin typeface="Libre Franklin"/>
                <a:ea typeface="Libre Franklin"/>
              </a:rPr>
              <a:t>node –v</a:t>
            </a:r>
            <a:r>
              <a:rPr b="0" lang="en-US" sz="2020" spc="-1" strike="noStrike">
                <a:solidFill>
                  <a:srgbClr val="3f3f3f"/>
                </a:solidFill>
                <a:latin typeface="Libre Franklin"/>
                <a:ea typeface="Libre Franklin"/>
              </a:rPr>
              <a:t> in Command Line. If not, go to </a:t>
            </a:r>
            <a:r>
              <a:rPr b="0" lang="en-US" sz="2020" spc="-1" strike="noStrike" u="sng">
                <a:solidFill>
                  <a:srgbClr val="00b0f0"/>
                </a:solidFill>
                <a:uFillTx/>
                <a:latin typeface="Libre Franklin"/>
                <a:ea typeface="Libre Franklin"/>
                <a:hlinkClick r:id="rId6"/>
              </a:rPr>
              <a:t>nodejs.org </a:t>
            </a:r>
            <a:r>
              <a:rPr b="0" lang="en-US" sz="2020" spc="-1" strike="noStrike">
                <a:solidFill>
                  <a:srgbClr val="3f3f3f"/>
                </a:solidFill>
                <a:latin typeface="Libre Franklin"/>
                <a:ea typeface="Libre Franklin"/>
              </a:rPr>
              <a:t>to download it.</a:t>
            </a:r>
            <a:endParaRPr b="0" lang="en-US" sz="2020" spc="-1" strike="noStrike">
              <a:solidFill>
                <a:srgbClr val="000000"/>
              </a:solidFill>
              <a:latin typeface="Arial"/>
            </a:endParaRPr>
          </a:p>
          <a:p>
            <a:pPr marL="457200" indent="-444240">
              <a:lnSpc>
                <a:spcPct val="100000"/>
              </a:lnSpc>
              <a:buClr>
                <a:srgbClr val="9ba8b7"/>
              </a:buClr>
              <a:buFont typeface="Bookman Old Style"/>
              <a:buAutoNum type="arabicPeriod"/>
              <a:tabLst>
                <a:tab algn="l" pos="0"/>
              </a:tabLst>
            </a:pPr>
            <a:r>
              <a:rPr b="0" lang="en-US" sz="2020" spc="-1" strike="noStrike">
                <a:solidFill>
                  <a:srgbClr val="3f3f3f"/>
                </a:solidFill>
                <a:latin typeface="Libre Franklin"/>
                <a:ea typeface="Libre Franklin"/>
              </a:rPr>
              <a:t>Install Angular CLI globally with </a:t>
            </a:r>
            <a:r>
              <a:rPr b="0" lang="en-US" sz="2020" spc="-1" strike="noStrike">
                <a:solidFill>
                  <a:srgbClr val="ff0000"/>
                </a:solidFill>
                <a:latin typeface="Libre Franklin"/>
                <a:ea typeface="Libre Franklin"/>
              </a:rPr>
              <a:t>npm install -g @angular/cli</a:t>
            </a:r>
            <a:r>
              <a:rPr b="0" lang="en-US" sz="2020" spc="-1" strike="noStrike">
                <a:solidFill>
                  <a:srgbClr val="3f3f3f"/>
                </a:solidFill>
                <a:latin typeface="Libre Franklin"/>
                <a:ea typeface="Libre Franklin"/>
              </a:rPr>
              <a:t> in Command Line.</a:t>
            </a:r>
            <a:endParaRPr b="0" lang="en-US" sz="2020" spc="-1" strike="noStrike">
              <a:solidFill>
                <a:srgbClr val="000000"/>
              </a:solidFill>
              <a:latin typeface="Arial"/>
            </a:endParaRPr>
          </a:p>
          <a:p>
            <a:pPr marL="457200" indent="-444240">
              <a:lnSpc>
                <a:spcPct val="100000"/>
              </a:lnSpc>
              <a:buClr>
                <a:srgbClr val="9ba8b7"/>
              </a:buClr>
              <a:buFont typeface="Bookman Old Style"/>
              <a:buAutoNum type="arabicPeriod"/>
              <a:tabLst>
                <a:tab algn="l" pos="0"/>
              </a:tabLst>
            </a:pPr>
            <a:r>
              <a:rPr b="0" lang="en-US" sz="2020" spc="-1" strike="noStrike">
                <a:solidFill>
                  <a:srgbClr val="3f3f3f"/>
                </a:solidFill>
                <a:latin typeface="Libre Franklin"/>
                <a:ea typeface="Libre Franklin"/>
              </a:rPr>
              <a:t>Use </a:t>
            </a:r>
            <a:r>
              <a:rPr b="0" lang="en-US" sz="2020" spc="-1" strike="noStrike">
                <a:solidFill>
                  <a:srgbClr val="ff0000"/>
                </a:solidFill>
                <a:latin typeface="Libre Franklin"/>
                <a:ea typeface="Libre Franklin"/>
              </a:rPr>
              <a:t>ng new my-app-name</a:t>
            </a:r>
            <a:r>
              <a:rPr b="0" lang="en-US" sz="2020" spc="-1" strike="noStrike">
                <a:solidFill>
                  <a:srgbClr val="000000"/>
                </a:solidFill>
                <a:latin typeface="Libre Franklin"/>
                <a:ea typeface="Libre Franklin"/>
              </a:rPr>
              <a:t> to c</a:t>
            </a:r>
            <a:r>
              <a:rPr b="0" lang="en-US" sz="2020" spc="-1" strike="noStrike">
                <a:solidFill>
                  <a:srgbClr val="3f3f3f"/>
                </a:solidFill>
                <a:latin typeface="Libre Franklin"/>
                <a:ea typeface="Libre Franklin"/>
              </a:rPr>
              <a:t>reate a </a:t>
            </a:r>
            <a:r>
              <a:rPr b="1" i="1" lang="en-US" sz="2020" spc="-1" strike="noStrike">
                <a:solidFill>
                  <a:srgbClr val="3f3f3f"/>
                </a:solidFill>
                <a:latin typeface="Libre Franklin"/>
                <a:ea typeface="Libre Franklin"/>
              </a:rPr>
              <a:t>WorkSpace</a:t>
            </a:r>
            <a:r>
              <a:rPr b="0" lang="en-US" sz="2020" spc="-1" strike="noStrike">
                <a:solidFill>
                  <a:srgbClr val="3f3f3f"/>
                </a:solidFill>
                <a:latin typeface="Libre Franklin"/>
                <a:ea typeface="Libre Franklin"/>
              </a:rPr>
              <a:t> for your app and install the default Angular starter app. </a:t>
            </a:r>
            <a:endParaRPr b="0" lang="en-US" sz="2020" spc="-1" strike="noStrike">
              <a:solidFill>
                <a:srgbClr val="000000"/>
              </a:solidFill>
              <a:latin typeface="Arial"/>
            </a:endParaRPr>
          </a:p>
          <a:p>
            <a:pPr marL="457200" indent="-444240">
              <a:lnSpc>
                <a:spcPct val="100000"/>
              </a:lnSpc>
              <a:buClr>
                <a:srgbClr val="9ba8b7"/>
              </a:buClr>
              <a:buFont typeface="Bookman Old Style"/>
              <a:buAutoNum type="arabicPeriod"/>
              <a:tabLst>
                <a:tab algn="l" pos="0"/>
              </a:tabLst>
            </a:pPr>
            <a:r>
              <a:rPr b="0" lang="en-US" sz="2020" spc="-1" strike="noStrike">
                <a:solidFill>
                  <a:srgbClr val="3f3f3f"/>
                </a:solidFill>
                <a:latin typeface="Libre Franklin"/>
                <a:ea typeface="Libre Franklin"/>
              </a:rPr>
              <a:t>Press enter to accept the defaults. </a:t>
            </a:r>
            <a:endParaRPr b="0" lang="en-US" sz="2020" spc="-1" strike="noStrike">
              <a:solidFill>
                <a:srgbClr val="000000"/>
              </a:solidFill>
              <a:latin typeface="Arial"/>
            </a:endParaRPr>
          </a:p>
          <a:p>
            <a:pPr marL="457200" indent="-444240">
              <a:lnSpc>
                <a:spcPct val="100000"/>
              </a:lnSpc>
              <a:buClr>
                <a:srgbClr val="9ba8b7"/>
              </a:buClr>
              <a:buFont typeface="Bookman Old Style"/>
              <a:buAutoNum type="arabicPeriod"/>
              <a:tabLst>
                <a:tab algn="l" pos="0"/>
              </a:tabLst>
            </a:pPr>
            <a:r>
              <a:rPr b="0" lang="en-US" sz="2020" spc="-1" strike="noStrike">
                <a:solidFill>
                  <a:srgbClr val="ff0000"/>
                </a:solidFill>
                <a:latin typeface="Libre Franklin"/>
                <a:ea typeface="Libre Franklin"/>
              </a:rPr>
              <a:t>ng new</a:t>
            </a:r>
            <a:r>
              <a:rPr b="0" lang="en-US" sz="2020" spc="-1" strike="noStrike">
                <a:solidFill>
                  <a:srgbClr val="3f3f3f"/>
                </a:solidFill>
                <a:latin typeface="Libre Franklin"/>
                <a:ea typeface="Libre Franklin"/>
              </a:rPr>
              <a:t> installs the Angular </a:t>
            </a:r>
            <a:r>
              <a:rPr b="1" i="1" lang="en-US" sz="2020" spc="-1" strike="noStrike">
                <a:solidFill>
                  <a:srgbClr val="3f3f3f"/>
                </a:solidFill>
                <a:latin typeface="Libre Franklin"/>
                <a:ea typeface="Libre Franklin"/>
              </a:rPr>
              <a:t>npm</a:t>
            </a:r>
            <a:r>
              <a:rPr b="0" lang="en-US" sz="2020" spc="-1" strike="noStrike">
                <a:solidFill>
                  <a:srgbClr val="3f3f3f"/>
                </a:solidFill>
                <a:latin typeface="Libre Franklin"/>
                <a:ea typeface="Libre Franklin"/>
              </a:rPr>
              <a:t> packages needed.</a:t>
            </a:r>
            <a:endParaRPr b="0" lang="en-US" sz="2020" spc="-1" strike="noStrike">
              <a:solidFill>
                <a:srgbClr val="000000"/>
              </a:solidFill>
              <a:latin typeface="Arial"/>
            </a:endParaRPr>
          </a:p>
          <a:p>
            <a:pPr marL="457200" indent="-444240">
              <a:lnSpc>
                <a:spcPct val="100000"/>
              </a:lnSpc>
              <a:buClr>
                <a:srgbClr val="9ba8b7"/>
              </a:buClr>
              <a:buFont typeface="Bookman Old Style"/>
              <a:buAutoNum type="arabicPeriod"/>
              <a:tabLst>
                <a:tab algn="l" pos="0"/>
              </a:tabLst>
            </a:pPr>
            <a:r>
              <a:rPr b="0" lang="en-US" sz="2020" spc="-1" strike="noStrike">
                <a:solidFill>
                  <a:srgbClr val="3f3f3f"/>
                </a:solidFill>
                <a:latin typeface="Libre Franklin"/>
                <a:ea typeface="Libre Franklin"/>
              </a:rPr>
              <a:t>Navigate in the CLI to your app folder. (</a:t>
            </a:r>
            <a:r>
              <a:rPr b="0" lang="en-US" sz="2020" spc="-1" strike="noStrike">
                <a:solidFill>
                  <a:srgbClr val="ff0000"/>
                </a:solidFill>
                <a:latin typeface="Libre Franklin"/>
                <a:ea typeface="Libre Franklin"/>
              </a:rPr>
              <a:t>cd my-app-name</a:t>
            </a:r>
            <a:r>
              <a:rPr b="0" lang="en-US" sz="2020" spc="-1" strike="noStrike">
                <a:solidFill>
                  <a:srgbClr val="3f3f3f"/>
                </a:solidFill>
                <a:latin typeface="Libre Franklin"/>
                <a:ea typeface="Libre Franklin"/>
              </a:rPr>
              <a:t>).</a:t>
            </a:r>
            <a:endParaRPr b="0" lang="en-US" sz="2020" spc="-1" strike="noStrike">
              <a:solidFill>
                <a:srgbClr val="000000"/>
              </a:solidFill>
              <a:latin typeface="Arial"/>
            </a:endParaRPr>
          </a:p>
          <a:p>
            <a:pPr>
              <a:lnSpc>
                <a:spcPct val="100000"/>
              </a:lnSpc>
              <a:tabLst>
                <a:tab algn="l" pos="0"/>
              </a:tabLst>
            </a:pPr>
            <a:r>
              <a:rPr b="0" lang="en-US" sz="2020" spc="-1" strike="noStrike">
                <a:solidFill>
                  <a:srgbClr val="3f3f3f"/>
                </a:solidFill>
                <a:latin typeface="Libre Franklin"/>
                <a:ea typeface="Libre Franklin"/>
              </a:rPr>
              <a:t>Use </a:t>
            </a:r>
            <a:r>
              <a:rPr b="0" lang="en-US" sz="2020" spc="-1" strike="noStrike">
                <a:solidFill>
                  <a:srgbClr val="ff0000"/>
                </a:solidFill>
                <a:latin typeface="Libre Franklin"/>
                <a:ea typeface="Libre Franklin"/>
              </a:rPr>
              <a:t>ng serve </a:t>
            </a:r>
            <a:r>
              <a:rPr b="0" lang="en-US" sz="2020" spc="-1" strike="noStrike">
                <a:solidFill>
                  <a:srgbClr val="ff0000"/>
                </a:solidFill>
                <a:latin typeface="Libre Franklin"/>
                <a:ea typeface="Libre Franklin"/>
              </a:rPr>
              <a:t>––open </a:t>
            </a:r>
            <a:r>
              <a:rPr b="0" lang="en-US" sz="2020" spc="-1" strike="noStrike">
                <a:solidFill>
                  <a:srgbClr val="000000"/>
                </a:solidFill>
                <a:latin typeface="Libre Franklin"/>
                <a:ea typeface="Libre Franklin"/>
              </a:rPr>
              <a:t>(2 dashes)</a:t>
            </a:r>
            <a:r>
              <a:rPr b="0" lang="en-US" sz="2020" spc="-1" strike="noStrike">
                <a:solidFill>
                  <a:srgbClr val="ff0000"/>
                </a:solidFill>
                <a:latin typeface="Libre Franklin"/>
                <a:ea typeface="Libre Franklin"/>
              </a:rPr>
              <a:t> </a:t>
            </a:r>
            <a:r>
              <a:rPr b="0" lang="en-US" sz="2020" spc="-1" strike="noStrike">
                <a:solidFill>
                  <a:srgbClr val="3f3f3f"/>
                </a:solidFill>
                <a:latin typeface="Libre Franklin"/>
                <a:ea typeface="Libre Franklin"/>
              </a:rPr>
              <a:t>to launch the server and open the browser with the default sample project.</a:t>
            </a:r>
            <a:endParaRPr b="0" lang="en-US" sz="2020" spc="-1" strike="noStrike">
              <a:solidFill>
                <a:srgbClr val="000000"/>
              </a:solidFill>
              <a:latin typeface="Arial"/>
            </a:endParaRPr>
          </a:p>
          <a:p>
            <a:pPr marL="457200" indent="-444240">
              <a:lnSpc>
                <a:spcPct val="100000"/>
              </a:lnSpc>
              <a:buClr>
                <a:srgbClr val="9ba8b7"/>
              </a:buClr>
              <a:buFont typeface="Bookman Old Style"/>
              <a:buAutoNum type="arabicPeriod"/>
              <a:tabLst>
                <a:tab algn="l" pos="0"/>
              </a:tabLst>
            </a:pPr>
            <a:r>
              <a:rPr b="0" lang="en-US" sz="2020" spc="-1" strike="noStrike">
                <a:solidFill>
                  <a:srgbClr val="3f3f3f"/>
                </a:solidFill>
                <a:latin typeface="Libre Franklin"/>
                <a:ea typeface="Libre Franklin"/>
              </a:rPr>
              <a:t>In VS Code, install the </a:t>
            </a:r>
            <a:r>
              <a:rPr b="1" i="1" lang="en-US" sz="2020" spc="-1" strike="noStrike">
                <a:solidFill>
                  <a:srgbClr val="3f3f3f"/>
                </a:solidFill>
                <a:latin typeface="Libre Franklin"/>
                <a:ea typeface="Libre Franklin"/>
              </a:rPr>
              <a:t>Angular Extension Pack </a:t>
            </a:r>
            <a:r>
              <a:rPr b="0" lang="en-US" sz="2020" spc="-1" strike="noStrike">
                <a:solidFill>
                  <a:srgbClr val="3f3f3f"/>
                </a:solidFill>
                <a:latin typeface="Libre Franklin"/>
                <a:ea typeface="Libre Franklin"/>
              </a:rPr>
              <a:t>to get more features.</a:t>
            </a:r>
            <a:endParaRPr b="0" lang="en-US" sz="2020" spc="-1" strike="noStrike">
              <a:solidFill>
                <a:srgbClr val="000000"/>
              </a:solidFill>
              <a:latin typeface="Arial"/>
            </a:endParaRPr>
          </a:p>
          <a:p>
            <a:pPr marL="457200" indent="-444240">
              <a:lnSpc>
                <a:spcPct val="100000"/>
              </a:lnSpc>
              <a:buClr>
                <a:srgbClr val="9ba8b7"/>
              </a:buClr>
              <a:buFont typeface="Bookman Old Style"/>
              <a:buAutoNum type="arabicPeriod"/>
              <a:tabLst>
                <a:tab algn="l" pos="0"/>
              </a:tabLst>
            </a:pPr>
            <a:r>
              <a:rPr b="0" lang="en-US" sz="2020" spc="-1" strike="noStrike">
                <a:solidFill>
                  <a:srgbClr val="3f3f3f"/>
                </a:solidFill>
                <a:latin typeface="Libre Franklin"/>
                <a:ea typeface="Libre Franklin"/>
              </a:rPr>
              <a:t>Use this </a:t>
            </a:r>
            <a:r>
              <a:rPr b="0" lang="en-US" sz="2020" spc="-1" strike="noStrike" u="sng">
                <a:solidFill>
                  <a:srgbClr val="00b0f0"/>
                </a:solidFill>
                <a:uFillTx/>
                <a:latin typeface="Libre Franklin"/>
                <a:ea typeface="Libre Franklin"/>
                <a:hlinkClick r:id="rId7"/>
              </a:rPr>
              <a:t>Angular Cheat Sheet </a:t>
            </a:r>
            <a:r>
              <a:rPr b="0" lang="en-US" sz="2020" spc="-1" strike="noStrike">
                <a:solidFill>
                  <a:srgbClr val="3f3f3f"/>
                </a:solidFill>
                <a:latin typeface="Libre Franklin"/>
                <a:ea typeface="Libre Franklin"/>
              </a:rPr>
              <a:t>for reference.</a:t>
            </a:r>
            <a:endParaRPr b="0" lang="en-US" sz="20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WorkSpace</a:t>
            </a:r>
            <a:br/>
            <a:r>
              <a:rPr b="0" lang="en-US" sz="1400" spc="-1" strike="noStrike" u="sng">
                <a:solidFill>
                  <a:srgbClr val="00b0f0"/>
                </a:solidFill>
                <a:uFillTx/>
                <a:latin typeface="Bookman Old Style"/>
                <a:ea typeface="Bookman Old Style"/>
                <a:hlinkClick r:id="rId1"/>
              </a:rPr>
              <a:t>https://angular.io/tutorial/toh-pt0#set-up-your-environment</a:t>
            </a:r>
            <a:endParaRPr b="0" lang="en-US" sz="1400" spc="-1" strike="noStrike">
              <a:solidFill>
                <a:srgbClr val="000000"/>
              </a:solidFill>
              <a:latin typeface="Arial"/>
            </a:endParaRPr>
          </a:p>
        </p:txBody>
      </p:sp>
      <p:sp>
        <p:nvSpPr>
          <p:cNvPr id="100" name="TextShape 2"/>
          <p:cNvSpPr txBox="1"/>
          <p:nvPr/>
        </p:nvSpPr>
        <p:spPr>
          <a:xfrm>
            <a:off x="1097280" y="1924200"/>
            <a:ext cx="5329080" cy="4484880"/>
          </a:xfrm>
          <a:prstGeom prst="rect">
            <a:avLst/>
          </a:prstGeom>
          <a:noFill/>
          <a:ln w="0">
            <a:noFill/>
          </a:ln>
        </p:spPr>
        <p:txBody>
          <a:bodyPr lIns="0" rIns="0" anchor="ctr">
            <a:normAutofit/>
          </a:bodyPr>
          <a:p>
            <a:pPr marL="91440" indent="-202680">
              <a:lnSpc>
                <a:spcPct val="110000"/>
              </a:lnSpc>
              <a:buClr>
                <a:srgbClr val="9ba8b7"/>
              </a:buClr>
              <a:buFont typeface="Calibri"/>
              <a:buChar char=" "/>
            </a:pPr>
            <a:r>
              <a:rPr b="0" lang="en-US" sz="3200" spc="-1" strike="noStrike">
                <a:solidFill>
                  <a:srgbClr val="3f3f3f"/>
                </a:solidFill>
                <a:latin typeface="Libre Franklin"/>
                <a:ea typeface="Libre Franklin"/>
              </a:rPr>
              <a:t>A workspace contains all the files for one or more projects. A project is the set of files that comprise an app, a library, or end-to-end (e2e) tests. </a:t>
            </a:r>
            <a:endParaRPr b="0" lang="en-US" sz="3200" spc="-1" strike="noStrike">
              <a:solidFill>
                <a:srgbClr val="000000"/>
              </a:solidFill>
              <a:latin typeface="Arial"/>
            </a:endParaRPr>
          </a:p>
        </p:txBody>
      </p:sp>
      <p:pic>
        <p:nvPicPr>
          <p:cNvPr id="101" name="Google Shape;119;p4" descr=""/>
          <p:cNvPicPr/>
          <p:nvPr/>
        </p:nvPicPr>
        <p:blipFill>
          <a:blip r:embed="rId2"/>
          <a:stretch/>
        </p:blipFill>
        <p:spPr>
          <a:xfrm>
            <a:off x="6704280" y="190800"/>
            <a:ext cx="5378760" cy="657468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Components</a:t>
            </a:r>
            <a:br/>
            <a:r>
              <a:rPr b="0" lang="en-US" sz="1400" spc="-1" strike="noStrike" u="sng">
                <a:solidFill>
                  <a:srgbClr val="00b0f0"/>
                </a:solidFill>
                <a:uFillTx/>
                <a:latin typeface="Bookman Old Style"/>
                <a:ea typeface="Bookman Old Style"/>
                <a:hlinkClick r:id="rId1"/>
              </a:rPr>
              <a:t>https://angular.io/tutorial/toh-pt0#set-up-your-environment</a:t>
            </a:r>
            <a:br/>
            <a:r>
              <a:rPr b="0" lang="en-US" sz="1400" spc="-1" strike="noStrike" u="sng">
                <a:solidFill>
                  <a:srgbClr val="00b0f0"/>
                </a:solidFill>
                <a:uFillTx/>
                <a:latin typeface="Bookman Old Style"/>
                <a:ea typeface="Bookman Old Style"/>
                <a:hlinkClick r:id="rId2"/>
              </a:rPr>
              <a:t>https://angular.io/guide/component-interaction</a:t>
            </a:r>
            <a:endParaRPr b="0" lang="en-US" sz="1400" spc="-1" strike="noStrike">
              <a:solidFill>
                <a:srgbClr val="000000"/>
              </a:solidFill>
              <a:latin typeface="Arial"/>
            </a:endParaRPr>
          </a:p>
        </p:txBody>
      </p:sp>
      <p:sp>
        <p:nvSpPr>
          <p:cNvPr id="103" name="TextShape 2"/>
          <p:cNvSpPr txBox="1"/>
          <p:nvPr/>
        </p:nvSpPr>
        <p:spPr>
          <a:xfrm>
            <a:off x="904680" y="1924200"/>
            <a:ext cx="7089840" cy="4484880"/>
          </a:xfrm>
          <a:prstGeom prst="rect">
            <a:avLst/>
          </a:prstGeom>
          <a:noFill/>
          <a:ln w="0">
            <a:noFill/>
          </a:ln>
        </p:spPr>
        <p:txBody>
          <a:bodyPr lIns="0" rIns="0" anchor="ctr">
            <a:normAutofit/>
          </a:bodyPr>
          <a:p>
            <a:pPr marL="91440" indent="-134280">
              <a:lnSpc>
                <a:spcPct val="100000"/>
              </a:lnSpc>
              <a:buClr>
                <a:srgbClr val="9ba8b7"/>
              </a:buClr>
              <a:buFont typeface="Calibri"/>
              <a:buChar char=" "/>
            </a:pPr>
            <a:r>
              <a:rPr b="1" i="1" lang="en-US" sz="2120" spc="-1" strike="noStrike">
                <a:solidFill>
                  <a:srgbClr val="3f3f3f"/>
                </a:solidFill>
                <a:latin typeface="Libre Franklin"/>
                <a:ea typeface="Libre Franklin"/>
              </a:rPr>
              <a:t>Components</a:t>
            </a:r>
            <a:r>
              <a:rPr b="0" lang="en-US" sz="2120" spc="-1" strike="noStrike">
                <a:solidFill>
                  <a:srgbClr val="3f3f3f"/>
                </a:solidFill>
                <a:latin typeface="Libre Franklin"/>
                <a:ea typeface="Libre Franklin"/>
              </a:rPr>
              <a:t> are the fundamental building blocks of </a:t>
            </a:r>
            <a:r>
              <a:rPr b="1" i="1" lang="en-US" sz="2120" spc="-1" strike="noStrike">
                <a:solidFill>
                  <a:srgbClr val="3f3f3f"/>
                </a:solidFill>
                <a:latin typeface="Libre Franklin"/>
                <a:ea typeface="Libre Franklin"/>
              </a:rPr>
              <a:t>Angular</a:t>
            </a:r>
            <a:r>
              <a:rPr b="0" lang="en-US" sz="2120" spc="-1" strike="noStrike">
                <a:solidFill>
                  <a:srgbClr val="3f3f3f"/>
                </a:solidFill>
                <a:latin typeface="Libre Franklin"/>
                <a:ea typeface="Libre Franklin"/>
              </a:rPr>
              <a:t> applications. They display data on the screen, listen for user input, and take action based on that input.</a:t>
            </a:r>
            <a:endParaRPr b="0" lang="en-US" sz="2120" spc="-1" strike="noStrike">
              <a:solidFill>
                <a:srgbClr val="000000"/>
              </a:solidFill>
              <a:latin typeface="Arial"/>
            </a:endParaRPr>
          </a:p>
          <a:p>
            <a:pPr marL="91440" indent="-134280">
              <a:lnSpc>
                <a:spcPct val="100000"/>
              </a:lnSpc>
              <a:spcBef>
                <a:spcPts val="1400"/>
              </a:spcBef>
              <a:buClr>
                <a:srgbClr val="9ba8b7"/>
              </a:buClr>
              <a:buFont typeface="Calibri"/>
              <a:buChar char=" "/>
            </a:pPr>
            <a:r>
              <a:rPr b="0" lang="en-US" sz="2120" spc="-1" strike="noStrike">
                <a:solidFill>
                  <a:srgbClr val="3f3f3f"/>
                </a:solidFill>
                <a:latin typeface="Libre Franklin"/>
                <a:ea typeface="Libre Franklin"/>
              </a:rPr>
              <a:t>An </a:t>
            </a:r>
            <a:r>
              <a:rPr b="1" i="1" lang="en-US" sz="2120" spc="-1" strike="noStrike">
                <a:solidFill>
                  <a:srgbClr val="3f3f3f"/>
                </a:solidFill>
                <a:latin typeface="Libre Franklin"/>
                <a:ea typeface="Libre Franklin"/>
              </a:rPr>
              <a:t>Angular</a:t>
            </a:r>
            <a:r>
              <a:rPr b="0" lang="en-US" sz="2120" spc="-1" strike="noStrike">
                <a:solidFill>
                  <a:srgbClr val="3f3f3f"/>
                </a:solidFill>
                <a:latin typeface="Libre Franklin"/>
                <a:ea typeface="Libre Franklin"/>
              </a:rPr>
              <a:t> application comprises a tree of </a:t>
            </a:r>
            <a:r>
              <a:rPr b="1" i="1" lang="en-US" sz="2120" spc="-1" strike="noStrike">
                <a:solidFill>
                  <a:srgbClr val="3f3f3f"/>
                </a:solidFill>
                <a:latin typeface="Libre Franklin"/>
                <a:ea typeface="Libre Franklin"/>
              </a:rPr>
              <a:t>components</a:t>
            </a:r>
            <a:r>
              <a:rPr b="0" lang="en-US" sz="2120" spc="-1" strike="noStrike">
                <a:solidFill>
                  <a:srgbClr val="3f3f3f"/>
                </a:solidFill>
                <a:latin typeface="Libre Franklin"/>
                <a:ea typeface="Libre Franklin"/>
              </a:rPr>
              <a:t>, in which each </a:t>
            </a:r>
            <a:r>
              <a:rPr b="1" i="1" lang="en-US" sz="2120" spc="-1" strike="noStrike">
                <a:solidFill>
                  <a:srgbClr val="3f3f3f"/>
                </a:solidFill>
                <a:latin typeface="Libre Franklin"/>
                <a:ea typeface="Libre Franklin"/>
              </a:rPr>
              <a:t>Angular</a:t>
            </a:r>
            <a:r>
              <a:rPr b="0" lang="en-US" sz="2120" spc="-1" strike="noStrike">
                <a:solidFill>
                  <a:srgbClr val="3f3f3f"/>
                </a:solidFill>
                <a:latin typeface="Libre Franklin"/>
                <a:ea typeface="Libre Franklin"/>
              </a:rPr>
              <a:t> </a:t>
            </a:r>
            <a:r>
              <a:rPr b="1" i="1" lang="en-US" sz="2120" spc="-1" strike="noStrike">
                <a:solidFill>
                  <a:srgbClr val="3f3f3f"/>
                </a:solidFill>
                <a:latin typeface="Libre Franklin"/>
                <a:ea typeface="Libre Franklin"/>
              </a:rPr>
              <a:t>component</a:t>
            </a:r>
            <a:r>
              <a:rPr b="0" lang="en-US" sz="2120" spc="-1" strike="noStrike">
                <a:solidFill>
                  <a:srgbClr val="3f3f3f"/>
                </a:solidFill>
                <a:latin typeface="Libre Franklin"/>
                <a:ea typeface="Libre Franklin"/>
              </a:rPr>
              <a:t> has a specific purpose and responsibility. In this example:</a:t>
            </a:r>
            <a:endParaRPr b="0" lang="en-US" sz="2120" spc="-1" strike="noStrike">
              <a:solidFill>
                <a:srgbClr val="000000"/>
              </a:solidFill>
              <a:latin typeface="Arial"/>
            </a:endParaRPr>
          </a:p>
          <a:p>
            <a:pPr lvl="1" marL="384120" indent="-176040">
              <a:lnSpc>
                <a:spcPct val="90000"/>
              </a:lnSpc>
              <a:spcBef>
                <a:spcPts val="400"/>
              </a:spcBef>
              <a:buClr>
                <a:srgbClr val="3f3f3f"/>
              </a:buClr>
              <a:buFont typeface="Arial"/>
              <a:buChar char="•"/>
            </a:pPr>
            <a:r>
              <a:rPr b="0" lang="en-US" sz="1750" spc="-1" strike="noStrike">
                <a:solidFill>
                  <a:srgbClr val="3f3f3f"/>
                </a:solidFill>
                <a:latin typeface="Libre Franklin"/>
                <a:ea typeface="Libre Franklin"/>
              </a:rPr>
              <a:t>app-root (orange box) is the application shell. This is the first component to load and the parent of all other components. You can think of it as the base page.</a:t>
            </a:r>
            <a:endParaRPr b="0" lang="en-US" sz="1750" spc="-1" strike="noStrike">
              <a:solidFill>
                <a:srgbClr val="000000"/>
              </a:solidFill>
              <a:latin typeface="Arial"/>
            </a:endParaRPr>
          </a:p>
          <a:p>
            <a:pPr lvl="1" marL="384120" indent="-176040">
              <a:lnSpc>
                <a:spcPct val="90000"/>
              </a:lnSpc>
              <a:spcBef>
                <a:spcPts val="601"/>
              </a:spcBef>
              <a:buClr>
                <a:srgbClr val="3f3f3f"/>
              </a:buClr>
              <a:buFont typeface="Arial"/>
              <a:buChar char="•"/>
            </a:pPr>
            <a:r>
              <a:rPr b="0" lang="en-US" sz="1750" spc="-1" strike="noStrike">
                <a:solidFill>
                  <a:srgbClr val="3f3f3f"/>
                </a:solidFill>
                <a:latin typeface="Libre Franklin"/>
                <a:ea typeface="Libre Franklin"/>
              </a:rPr>
              <a:t>app-top-bar (blue background) is the store name and checkout button.</a:t>
            </a:r>
            <a:endParaRPr b="0" lang="en-US" sz="1750" spc="-1" strike="noStrike">
              <a:solidFill>
                <a:srgbClr val="000000"/>
              </a:solidFill>
              <a:latin typeface="Arial"/>
            </a:endParaRPr>
          </a:p>
          <a:p>
            <a:pPr lvl="1" marL="384120" indent="-176040">
              <a:lnSpc>
                <a:spcPct val="90000"/>
              </a:lnSpc>
              <a:spcBef>
                <a:spcPts val="601"/>
              </a:spcBef>
              <a:buClr>
                <a:srgbClr val="3f3f3f"/>
              </a:buClr>
              <a:buFont typeface="Arial"/>
              <a:buChar char="•"/>
            </a:pPr>
            <a:r>
              <a:rPr b="0" lang="en-US" sz="1750" spc="-1" strike="noStrike">
                <a:solidFill>
                  <a:srgbClr val="3f3f3f"/>
                </a:solidFill>
                <a:latin typeface="Libre Franklin"/>
                <a:ea typeface="Libre Franklin"/>
              </a:rPr>
              <a:t>app-product-list (purple box) is the product list that you modified in the previous section.</a:t>
            </a:r>
            <a:endParaRPr b="0" lang="en-US" sz="1750" spc="-1" strike="noStrike">
              <a:solidFill>
                <a:srgbClr val="000000"/>
              </a:solidFill>
              <a:latin typeface="Arial"/>
            </a:endParaRPr>
          </a:p>
        </p:txBody>
      </p:sp>
      <p:pic>
        <p:nvPicPr>
          <p:cNvPr id="104" name="Google Shape;126;p5" descr=""/>
          <p:cNvPicPr/>
          <p:nvPr/>
        </p:nvPicPr>
        <p:blipFill>
          <a:blip r:embed="rId3"/>
          <a:stretch/>
        </p:blipFill>
        <p:spPr>
          <a:xfrm>
            <a:off x="8367120" y="178920"/>
            <a:ext cx="2894760" cy="4408200"/>
          </a:xfrm>
          <a:prstGeom prst="rect">
            <a:avLst/>
          </a:prstGeom>
          <a:ln w="9525">
            <a:solidFill>
              <a:srgbClr val="000000"/>
            </a:solidFill>
            <a:round/>
          </a:ln>
        </p:spPr>
      </p:pic>
      <p:pic>
        <p:nvPicPr>
          <p:cNvPr id="105" name="Google Shape;127;p5" descr=""/>
          <p:cNvPicPr/>
          <p:nvPr/>
        </p:nvPicPr>
        <p:blipFill>
          <a:blip r:embed="rId4"/>
          <a:stretch/>
        </p:blipFill>
        <p:spPr>
          <a:xfrm>
            <a:off x="8343000" y="4730400"/>
            <a:ext cx="2919240" cy="198540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Google Shape;132;p6" descr=""/>
          <p:cNvPicPr/>
          <p:nvPr/>
        </p:nvPicPr>
        <p:blipFill>
          <a:blip r:embed="rId1"/>
          <a:stretch/>
        </p:blipFill>
        <p:spPr>
          <a:xfrm>
            <a:off x="6455520" y="1765080"/>
            <a:ext cx="5400360" cy="4523400"/>
          </a:xfrm>
          <a:prstGeom prst="rect">
            <a:avLst/>
          </a:prstGeom>
          <a:ln w="19050">
            <a:solidFill>
              <a:srgbClr val="ff9900"/>
            </a:solidFill>
            <a:round/>
          </a:ln>
        </p:spPr>
      </p:pic>
      <p:sp>
        <p:nvSpPr>
          <p:cNvPr id="107" name="CustomShape 1"/>
          <p:cNvSpPr/>
          <p:nvPr/>
        </p:nvSpPr>
        <p:spPr>
          <a:xfrm flipH="1" rot="10800000">
            <a:off x="2801520" y="3978720"/>
            <a:ext cx="4279680" cy="1225440"/>
          </a:xfrm>
          <a:custGeom>
            <a:avLst/>
            <a:gdLst/>
            <a:ahLst/>
            <a:rect l="l" t="t" r="r" b="b"/>
            <a:pathLst>
              <a:path w="21600" h="21600">
                <a:moveTo>
                  <a:pt x="0" y="0"/>
                </a:moveTo>
                <a:lnTo>
                  <a:pt x="21600" y="21600"/>
                </a:lnTo>
              </a:path>
            </a:pathLst>
          </a:custGeom>
          <a:noFill/>
          <a:ln w="38100">
            <a:solidFill>
              <a:schemeClr val="accent2"/>
            </a:solidFill>
            <a:round/>
            <a:tailEnd len="med" type="triangle" w="med"/>
          </a:ln>
        </p:spPr>
        <p:style>
          <a:lnRef idx="0"/>
          <a:fillRef idx="0"/>
          <a:effectRef idx="0"/>
          <a:fontRef idx="minor"/>
        </p:style>
      </p:sp>
      <p:sp>
        <p:nvSpPr>
          <p:cNvPr id="108" name="CustomShape 2"/>
          <p:cNvSpPr/>
          <p:nvPr/>
        </p:nvSpPr>
        <p:spPr>
          <a:xfrm flipH="1" rot="10800000">
            <a:off x="6021000" y="2570400"/>
            <a:ext cx="862920" cy="591120"/>
          </a:xfrm>
          <a:custGeom>
            <a:avLst/>
            <a:gdLst/>
            <a:ahLst/>
            <a:rect l="l" t="t" r="r" b="b"/>
            <a:pathLst>
              <a:path w="21600" h="21600">
                <a:moveTo>
                  <a:pt x="0" y="0"/>
                </a:moveTo>
                <a:lnTo>
                  <a:pt x="21600" y="21600"/>
                </a:lnTo>
              </a:path>
            </a:pathLst>
          </a:custGeom>
          <a:noFill/>
          <a:ln w="38100">
            <a:solidFill>
              <a:schemeClr val="accent2"/>
            </a:solidFill>
            <a:round/>
            <a:tailEnd len="med" type="triangle" w="med"/>
          </a:ln>
        </p:spPr>
        <p:style>
          <a:lnRef idx="0"/>
          <a:fillRef idx="0"/>
          <a:effectRef idx="0"/>
          <a:fontRef idx="minor"/>
        </p:style>
      </p:sp>
      <p:sp>
        <p:nvSpPr>
          <p:cNvPr id="109" name="CustomShape 3"/>
          <p:cNvSpPr/>
          <p:nvPr/>
        </p:nvSpPr>
        <p:spPr>
          <a:xfrm flipH="1" rot="10800000">
            <a:off x="4483800" y="2037600"/>
            <a:ext cx="2400120" cy="1036440"/>
          </a:xfrm>
          <a:custGeom>
            <a:avLst/>
            <a:gdLst/>
            <a:ahLst/>
            <a:rect l="l" t="t" r="r" b="b"/>
            <a:pathLst>
              <a:path w="21600" h="21600">
                <a:moveTo>
                  <a:pt x="0" y="0"/>
                </a:moveTo>
                <a:lnTo>
                  <a:pt x="21600" y="21600"/>
                </a:lnTo>
              </a:path>
            </a:pathLst>
          </a:custGeom>
          <a:noFill/>
          <a:ln w="38100">
            <a:solidFill>
              <a:schemeClr val="accent2"/>
            </a:solidFill>
            <a:round/>
            <a:tailEnd len="med" type="triangle" w="med"/>
          </a:ln>
        </p:spPr>
        <p:style>
          <a:lnRef idx="0"/>
          <a:fillRef idx="0"/>
          <a:effectRef idx="0"/>
          <a:fontRef idx="minor"/>
        </p:style>
      </p:sp>
      <p:sp>
        <p:nvSpPr>
          <p:cNvPr id="110" name="TextShape 4"/>
          <p:cNvSpPr txBox="1"/>
          <p:nvPr/>
        </p:nvSpPr>
        <p:spPr>
          <a:xfrm>
            <a:off x="727920" y="286560"/>
            <a:ext cx="644796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Angular Components</a:t>
            </a:r>
            <a:br/>
            <a:r>
              <a:rPr b="0" lang="en-US" sz="1400" spc="-1" strike="noStrike" u="sng">
                <a:solidFill>
                  <a:srgbClr val="00b0f0"/>
                </a:solidFill>
                <a:uFillTx/>
                <a:latin typeface="Bookman Old Style"/>
                <a:ea typeface="Bookman Old Style"/>
                <a:hlinkClick r:id="rId2"/>
              </a:rPr>
              <a:t>https://angular.io/tutorial/toh-pt1#create-the-heroes-component</a:t>
            </a:r>
            <a:endParaRPr b="0" lang="en-US" sz="1400" spc="-1" strike="noStrike">
              <a:solidFill>
                <a:srgbClr val="000000"/>
              </a:solidFill>
              <a:latin typeface="Arial"/>
            </a:endParaRPr>
          </a:p>
        </p:txBody>
      </p:sp>
      <p:sp>
        <p:nvSpPr>
          <p:cNvPr id="111" name="TextShape 5"/>
          <p:cNvSpPr txBox="1"/>
          <p:nvPr/>
        </p:nvSpPr>
        <p:spPr>
          <a:xfrm>
            <a:off x="377280" y="1896480"/>
            <a:ext cx="5858640" cy="4523400"/>
          </a:xfrm>
          <a:prstGeom prst="rect">
            <a:avLst/>
          </a:prstGeom>
          <a:noFill/>
          <a:ln w="0">
            <a:noFill/>
          </a:ln>
        </p:spPr>
        <p:txBody>
          <a:bodyPr lIns="0" rIns="0" anchor="ctr">
            <a:normAutofit fontScale="93000"/>
          </a:bodyPr>
          <a:p>
            <a:pPr marL="91440" indent="-97920">
              <a:lnSpc>
                <a:spcPct val="90000"/>
              </a:lnSpc>
              <a:buClr>
                <a:srgbClr val="9ba8b7"/>
              </a:buClr>
              <a:buFont typeface="Calibri"/>
              <a:buChar char=" "/>
            </a:pPr>
            <a:r>
              <a:rPr b="0" lang="en-US" sz="1550" spc="-1" strike="noStrike">
                <a:solidFill>
                  <a:srgbClr val="3f3f3f"/>
                </a:solidFill>
                <a:latin typeface="Libre Franklin"/>
                <a:ea typeface="Libre Franklin"/>
              </a:rPr>
              <a:t>The </a:t>
            </a:r>
            <a:r>
              <a:rPr b="1" i="1" lang="en-US" sz="1550" spc="-1" strike="noStrike">
                <a:solidFill>
                  <a:srgbClr val="3f3f3f"/>
                </a:solidFill>
                <a:latin typeface="Libre Franklin"/>
                <a:ea typeface="Libre Franklin"/>
              </a:rPr>
              <a:t>CLI</a:t>
            </a:r>
            <a:r>
              <a:rPr b="0" lang="en-US" sz="1550" spc="-1" strike="noStrike">
                <a:solidFill>
                  <a:srgbClr val="3f3f3f"/>
                </a:solidFill>
                <a:latin typeface="Libre Franklin"/>
                <a:ea typeface="Libre Franklin"/>
              </a:rPr>
              <a:t> creates a new folder for each </a:t>
            </a:r>
            <a:r>
              <a:rPr b="1" i="1" lang="en-US" sz="1550" spc="-1" strike="noStrike">
                <a:solidFill>
                  <a:srgbClr val="3f3f3f"/>
                </a:solidFill>
                <a:latin typeface="Libre Franklin"/>
                <a:ea typeface="Libre Franklin"/>
              </a:rPr>
              <a:t>component</a:t>
            </a:r>
            <a:r>
              <a:rPr b="0" lang="en-US" sz="1550" spc="-1" strike="noStrike">
                <a:solidFill>
                  <a:srgbClr val="3f3f3f"/>
                </a:solidFill>
                <a:latin typeface="Libre Franklin"/>
                <a:ea typeface="Libre Franklin"/>
              </a:rPr>
              <a:t> and generates three files, .css, .ts, .html, inside it. User either the Angular helper (R-click the app folder) or the command </a:t>
            </a:r>
            <a:r>
              <a:rPr b="0" lang="en-US" sz="1550" spc="-1" strike="noStrike">
                <a:solidFill>
                  <a:srgbClr val="ff0000"/>
                </a:solidFill>
                <a:latin typeface="Libre Franklin"/>
                <a:ea typeface="Libre Franklin"/>
              </a:rPr>
              <a:t>ng generate component [name]</a:t>
            </a:r>
            <a:r>
              <a:rPr b="0" lang="en-US" sz="1550" spc="-1" strike="noStrike">
                <a:solidFill>
                  <a:srgbClr val="3f3f3f"/>
                </a:solidFill>
                <a:latin typeface="Libre Franklin"/>
                <a:ea typeface="Libre Franklin"/>
              </a:rPr>
              <a:t> to create a new </a:t>
            </a:r>
            <a:r>
              <a:rPr b="1" i="1" lang="en-US" sz="1550" spc="-1" strike="noStrike">
                <a:solidFill>
                  <a:srgbClr val="3f3f3f"/>
                </a:solidFill>
                <a:latin typeface="Libre Franklin"/>
                <a:ea typeface="Libre Franklin"/>
              </a:rPr>
              <a:t>component</a:t>
            </a:r>
            <a:r>
              <a:rPr b="0" lang="en-US" sz="1550" spc="-1" strike="noStrike">
                <a:solidFill>
                  <a:srgbClr val="3f3f3f"/>
                </a:solidFill>
                <a:latin typeface="Libre Franklin"/>
                <a:ea typeface="Libre Franklin"/>
              </a:rPr>
              <a:t>.</a:t>
            </a:r>
            <a:endParaRPr b="0" lang="en-US" sz="1550" spc="-1" strike="noStrike">
              <a:solidFill>
                <a:srgbClr val="000000"/>
              </a:solidFill>
              <a:latin typeface="Arial"/>
            </a:endParaRPr>
          </a:p>
          <a:p>
            <a:pPr marL="91440" indent="-97920">
              <a:lnSpc>
                <a:spcPct val="90000"/>
              </a:lnSpc>
              <a:spcBef>
                <a:spcPts val="1400"/>
              </a:spcBef>
              <a:buClr>
                <a:srgbClr val="9ba8b7"/>
              </a:buClr>
              <a:buFont typeface="Calibri"/>
              <a:buChar char=" "/>
            </a:pPr>
            <a:r>
              <a:rPr b="0" lang="en-US" sz="1550" spc="-1" strike="noStrike">
                <a:solidFill>
                  <a:srgbClr val="3f3f3f"/>
                </a:solidFill>
                <a:latin typeface="Libre Franklin"/>
                <a:ea typeface="Libre Franklin"/>
              </a:rPr>
              <a:t>When creating a Component, always </a:t>
            </a:r>
            <a:r>
              <a:rPr b="0" lang="en-US" sz="1550" spc="-1" strike="noStrike">
                <a:solidFill>
                  <a:srgbClr val="ff0000"/>
                </a:solidFill>
                <a:latin typeface="Libre Franklin"/>
                <a:ea typeface="Libre Franklin"/>
              </a:rPr>
              <a:t>import</a:t>
            </a:r>
            <a:r>
              <a:rPr b="0" lang="en-US" sz="1550" spc="-1" strike="noStrike">
                <a:solidFill>
                  <a:srgbClr val="3f3f3f"/>
                </a:solidFill>
                <a:latin typeface="Libre Franklin"/>
                <a:ea typeface="Libre Franklin"/>
              </a:rPr>
              <a:t> the </a:t>
            </a:r>
            <a:r>
              <a:rPr b="1" i="1" lang="en-US" sz="1550" spc="-1" strike="noStrike">
                <a:solidFill>
                  <a:srgbClr val="3f3f3f"/>
                </a:solidFill>
                <a:latin typeface="Libre Franklin"/>
                <a:ea typeface="Libre Franklin"/>
              </a:rPr>
              <a:t>Component</a:t>
            </a:r>
            <a:r>
              <a:rPr b="0" lang="en-US" sz="1550" spc="-1" strike="noStrike">
                <a:solidFill>
                  <a:srgbClr val="3f3f3f"/>
                </a:solidFill>
                <a:latin typeface="Libre Franklin"/>
                <a:ea typeface="Libre Franklin"/>
              </a:rPr>
              <a:t> </a:t>
            </a:r>
            <a:r>
              <a:rPr b="1" i="1" lang="en-US" sz="1550" spc="-1" strike="noStrike">
                <a:solidFill>
                  <a:srgbClr val="3f3f3f"/>
                </a:solidFill>
                <a:latin typeface="Libre Franklin"/>
                <a:ea typeface="Libre Franklin"/>
              </a:rPr>
              <a:t>symbol</a:t>
            </a:r>
            <a:r>
              <a:rPr b="0" lang="en-US" sz="1550" spc="-1" strike="noStrike">
                <a:solidFill>
                  <a:srgbClr val="3f3f3f"/>
                </a:solidFill>
                <a:latin typeface="Libre Franklin"/>
                <a:ea typeface="Libre Franklin"/>
              </a:rPr>
              <a:t> from the Angular core library and annotate the </a:t>
            </a:r>
            <a:r>
              <a:rPr b="1" i="1" lang="en-US" sz="1550" spc="-1" strike="noStrike">
                <a:solidFill>
                  <a:srgbClr val="3f3f3f"/>
                </a:solidFill>
                <a:latin typeface="Libre Franklin"/>
                <a:ea typeface="Libre Franklin"/>
              </a:rPr>
              <a:t>component</a:t>
            </a:r>
            <a:r>
              <a:rPr b="0" lang="en-US" sz="1550" spc="-1" strike="noStrike">
                <a:solidFill>
                  <a:srgbClr val="3f3f3f"/>
                </a:solidFill>
                <a:latin typeface="Libre Franklin"/>
                <a:ea typeface="Libre Franklin"/>
              </a:rPr>
              <a:t> </a:t>
            </a:r>
            <a:r>
              <a:rPr b="1" i="1" lang="en-US" sz="1550" spc="-1" strike="noStrike">
                <a:solidFill>
                  <a:srgbClr val="3f3f3f"/>
                </a:solidFill>
                <a:latin typeface="Libre Franklin"/>
                <a:ea typeface="Libre Franklin"/>
              </a:rPr>
              <a:t>class</a:t>
            </a:r>
            <a:r>
              <a:rPr b="0" lang="en-US" sz="1550" spc="-1" strike="noStrike">
                <a:solidFill>
                  <a:srgbClr val="3f3f3f"/>
                </a:solidFill>
                <a:latin typeface="Libre Franklin"/>
                <a:ea typeface="Libre Franklin"/>
              </a:rPr>
              <a:t> with </a:t>
            </a:r>
            <a:r>
              <a:rPr b="0" lang="en-US" sz="1550" spc="-1" strike="noStrike">
                <a:solidFill>
                  <a:srgbClr val="ff0000"/>
                </a:solidFill>
                <a:latin typeface="Libre Franklin"/>
                <a:ea typeface="Libre Franklin"/>
              </a:rPr>
              <a:t>@Component</a:t>
            </a:r>
            <a:r>
              <a:rPr b="0" lang="en-US" sz="1550" spc="-1" strike="noStrike">
                <a:solidFill>
                  <a:srgbClr val="3f3f3f"/>
                </a:solidFill>
                <a:latin typeface="Libre Franklin"/>
                <a:ea typeface="Libre Franklin"/>
              </a:rPr>
              <a:t>. </a:t>
            </a:r>
            <a:r>
              <a:rPr b="0" lang="en-US" sz="1550" spc="-1" strike="noStrike">
                <a:solidFill>
                  <a:srgbClr val="ff0000"/>
                </a:solidFill>
                <a:latin typeface="Libre Franklin"/>
                <a:ea typeface="Libre Franklin"/>
              </a:rPr>
              <a:t>@Component </a:t>
            </a:r>
            <a:r>
              <a:rPr b="0" lang="en-US" sz="1550" spc="-1" strike="noStrike">
                <a:solidFill>
                  <a:srgbClr val="3f3f3f"/>
                </a:solidFill>
                <a:latin typeface="Libre Franklin"/>
                <a:ea typeface="Libre Franklin"/>
              </a:rPr>
              <a:t>is a </a:t>
            </a:r>
            <a:r>
              <a:rPr b="1" i="1" lang="en-US" sz="1550" spc="-1" strike="noStrike">
                <a:solidFill>
                  <a:srgbClr val="3f3f3f"/>
                </a:solidFill>
                <a:latin typeface="Libre Franklin"/>
                <a:ea typeface="Libre Franklin"/>
              </a:rPr>
              <a:t>decorator</a:t>
            </a:r>
            <a:r>
              <a:rPr b="0" lang="en-US" sz="1550" spc="-1" strike="noStrike">
                <a:solidFill>
                  <a:srgbClr val="3f3f3f"/>
                </a:solidFill>
                <a:latin typeface="Libre Franklin"/>
                <a:ea typeface="Libre Franklin"/>
              </a:rPr>
              <a:t> function that specifies the Angular metadata for the </a:t>
            </a:r>
            <a:r>
              <a:rPr b="1" i="1" lang="en-US" sz="1550" spc="-1" strike="noStrike">
                <a:solidFill>
                  <a:srgbClr val="3f3f3f"/>
                </a:solidFill>
                <a:latin typeface="Libre Franklin"/>
                <a:ea typeface="Libre Franklin"/>
              </a:rPr>
              <a:t>component</a:t>
            </a:r>
            <a:r>
              <a:rPr b="0" lang="en-US" sz="1550" spc="-1" strike="noStrike">
                <a:solidFill>
                  <a:srgbClr val="3f3f3f"/>
                </a:solidFill>
                <a:latin typeface="Libre Franklin"/>
                <a:ea typeface="Libre Franklin"/>
              </a:rPr>
              <a:t>:</a:t>
            </a:r>
            <a:endParaRPr b="0" lang="en-US" sz="1550" spc="-1" strike="noStrike">
              <a:solidFill>
                <a:srgbClr val="000000"/>
              </a:solidFill>
              <a:latin typeface="Arial"/>
            </a:endParaRPr>
          </a:p>
          <a:p>
            <a:pPr lvl="1" marL="384120" indent="-182520">
              <a:lnSpc>
                <a:spcPct val="80000"/>
              </a:lnSpc>
              <a:spcBef>
                <a:spcPts val="400"/>
              </a:spcBef>
              <a:buClr>
                <a:srgbClr val="3f3f3f"/>
              </a:buClr>
              <a:buFont typeface="Calibri"/>
              <a:buChar char="◦"/>
            </a:pPr>
            <a:r>
              <a:rPr b="0" lang="en-US" sz="1400" spc="-1" strike="noStrike">
                <a:solidFill>
                  <a:srgbClr val="3f3f3f"/>
                </a:solidFill>
                <a:latin typeface="Libre Franklin"/>
                <a:ea typeface="Libre Franklin"/>
              </a:rPr>
              <a:t>The selector name to use for CSS and if importing this component into a .html page.</a:t>
            </a:r>
            <a:endParaRPr b="0" lang="en-US" sz="1400" spc="-1" strike="noStrike">
              <a:solidFill>
                <a:srgbClr val="000000"/>
              </a:solidFill>
              <a:latin typeface="Arial"/>
            </a:endParaRPr>
          </a:p>
          <a:p>
            <a:pPr lvl="1" marL="384120" indent="-182520">
              <a:lnSpc>
                <a:spcPct val="80000"/>
              </a:lnSpc>
              <a:spcBef>
                <a:spcPts val="601"/>
              </a:spcBef>
              <a:buClr>
                <a:srgbClr val="3f3f3f"/>
              </a:buClr>
              <a:buFont typeface="Calibri"/>
              <a:buChar char="◦"/>
            </a:pPr>
            <a:r>
              <a:rPr b="0" lang="en-US" sz="1400" spc="-1" strike="noStrike">
                <a:solidFill>
                  <a:srgbClr val="3f3f3f"/>
                </a:solidFill>
                <a:latin typeface="Libre Franklin"/>
                <a:ea typeface="Libre Franklin"/>
              </a:rPr>
              <a:t>The relative .html location.</a:t>
            </a:r>
            <a:endParaRPr b="0" lang="en-US" sz="1400" spc="-1" strike="noStrike">
              <a:solidFill>
                <a:srgbClr val="000000"/>
              </a:solidFill>
              <a:latin typeface="Arial"/>
            </a:endParaRPr>
          </a:p>
          <a:p>
            <a:pPr lvl="1" marL="384120" indent="-182520">
              <a:lnSpc>
                <a:spcPct val="80000"/>
              </a:lnSpc>
              <a:spcBef>
                <a:spcPts val="601"/>
              </a:spcBef>
              <a:buClr>
                <a:srgbClr val="3f3f3f"/>
              </a:buClr>
              <a:buFont typeface="Calibri"/>
              <a:buChar char="◦"/>
            </a:pPr>
            <a:r>
              <a:rPr b="0" lang="en-US" sz="1400" spc="-1" strike="noStrike">
                <a:solidFill>
                  <a:srgbClr val="3f3f3f"/>
                </a:solidFill>
                <a:latin typeface="Libre Franklin"/>
                <a:ea typeface="Libre Franklin"/>
              </a:rPr>
              <a:t>The relative .css location.</a:t>
            </a:r>
            <a:endParaRPr b="0" lang="en-US" sz="1400" spc="-1" strike="noStrike">
              <a:solidFill>
                <a:srgbClr val="000000"/>
              </a:solidFill>
              <a:latin typeface="Arial"/>
            </a:endParaRPr>
          </a:p>
          <a:p>
            <a:pPr marL="91440" indent="-97920">
              <a:lnSpc>
                <a:spcPct val="90000"/>
              </a:lnSpc>
              <a:spcBef>
                <a:spcPts val="1599"/>
              </a:spcBef>
              <a:buClr>
                <a:srgbClr val="9ba8b7"/>
              </a:buClr>
              <a:buFont typeface="Calibri"/>
              <a:buChar char=" "/>
            </a:pPr>
            <a:r>
              <a:rPr b="0" lang="en-US" sz="1550" spc="-1" strike="noStrike">
                <a:solidFill>
                  <a:srgbClr val="3f3f3f"/>
                </a:solidFill>
                <a:latin typeface="Libre Franklin"/>
                <a:ea typeface="Libre Franklin"/>
              </a:rPr>
              <a:t>The class uses the </a:t>
            </a:r>
            <a:r>
              <a:rPr b="0" lang="en-US" sz="1550" spc="-1" strike="noStrike">
                <a:solidFill>
                  <a:srgbClr val="ff0000"/>
                </a:solidFill>
                <a:latin typeface="Libre Franklin"/>
                <a:ea typeface="Libre Franklin"/>
              </a:rPr>
              <a:t>export</a:t>
            </a:r>
            <a:r>
              <a:rPr b="0" lang="en-US" sz="1550" spc="-1" strike="noStrike">
                <a:solidFill>
                  <a:srgbClr val="3f3f3f"/>
                </a:solidFill>
                <a:latin typeface="Libre Franklin"/>
                <a:ea typeface="Libre Franklin"/>
              </a:rPr>
              <a:t> keyword. This makes the class available to </a:t>
            </a:r>
            <a:r>
              <a:rPr b="0" lang="en-US" sz="1550" spc="-1" strike="noStrike">
                <a:solidFill>
                  <a:srgbClr val="ff0000"/>
                </a:solidFill>
                <a:latin typeface="Libre Franklin"/>
                <a:ea typeface="Libre Franklin"/>
              </a:rPr>
              <a:t>import</a:t>
            </a:r>
            <a:r>
              <a:rPr b="0" lang="en-US" sz="1550" spc="-1" strike="noStrike">
                <a:solidFill>
                  <a:srgbClr val="3f3f3f"/>
                </a:solidFill>
                <a:latin typeface="Libre Franklin"/>
                <a:ea typeface="Libre Franklin"/>
              </a:rPr>
              <a:t> by other components.</a:t>
            </a:r>
            <a:endParaRPr b="0" lang="en-US" sz="1550" spc="-1" strike="noStrike">
              <a:solidFill>
                <a:srgbClr val="000000"/>
              </a:solidFill>
              <a:latin typeface="Arial"/>
            </a:endParaRPr>
          </a:p>
          <a:p>
            <a:pPr marL="91440" indent="-97920">
              <a:lnSpc>
                <a:spcPct val="90000"/>
              </a:lnSpc>
              <a:spcBef>
                <a:spcPts val="1400"/>
              </a:spcBef>
              <a:buClr>
                <a:srgbClr val="9ba8b7"/>
              </a:buClr>
              <a:buFont typeface="Calibri"/>
              <a:buChar char=" "/>
            </a:pPr>
            <a:r>
              <a:rPr b="0" lang="en-US" sz="1550" spc="-1" strike="noStrike">
                <a:solidFill>
                  <a:srgbClr val="ff0000"/>
                </a:solidFill>
                <a:latin typeface="Libre Franklin"/>
                <a:ea typeface="Libre Franklin"/>
              </a:rPr>
              <a:t>ngOnInit()</a:t>
            </a:r>
            <a:r>
              <a:rPr b="0" lang="en-US" sz="1550" spc="-1" strike="noStrike">
                <a:solidFill>
                  <a:srgbClr val="3f3f3f"/>
                </a:solidFill>
                <a:latin typeface="Libre Franklin"/>
                <a:ea typeface="Libre Franklin"/>
              </a:rPr>
              <a:t> is a lifecycle hook. It’s a good place for component initialization logic like getting data from a </a:t>
            </a:r>
            <a:r>
              <a:rPr b="1" i="1" lang="en-US" sz="1550" spc="-1" strike="noStrike">
                <a:solidFill>
                  <a:srgbClr val="3f3f3f"/>
                </a:solidFill>
                <a:latin typeface="Libre Franklin"/>
                <a:ea typeface="Libre Franklin"/>
              </a:rPr>
              <a:t>Service</a:t>
            </a:r>
            <a:r>
              <a:rPr b="0" lang="en-US" sz="1550" spc="-1" strike="noStrike">
                <a:solidFill>
                  <a:srgbClr val="3f3f3f"/>
                </a:solidFill>
                <a:latin typeface="Libre Franklin"/>
                <a:ea typeface="Libre Franklin"/>
              </a:rPr>
              <a:t>. </a:t>
            </a:r>
            <a:endParaRPr b="0" lang="en-US" sz="1550" spc="-1" strike="noStrike">
              <a:solidFill>
                <a:srgbClr val="000000"/>
              </a:solidFill>
              <a:latin typeface="Arial"/>
            </a:endParaRPr>
          </a:p>
        </p:txBody>
      </p:sp>
      <p:pic>
        <p:nvPicPr>
          <p:cNvPr id="112" name="Google Shape;138;p6" descr=""/>
          <p:cNvPicPr/>
          <p:nvPr/>
        </p:nvPicPr>
        <p:blipFill>
          <a:blip r:embed="rId3"/>
          <a:stretch/>
        </p:blipFill>
        <p:spPr>
          <a:xfrm>
            <a:off x="9120240" y="4615200"/>
            <a:ext cx="2919240" cy="198540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Connect a new Component</a:t>
            </a:r>
            <a:br/>
            <a:r>
              <a:rPr b="0" lang="en-US" sz="1400" spc="-1" strike="noStrike" u="sng">
                <a:solidFill>
                  <a:srgbClr val="00b0f0"/>
                </a:solidFill>
                <a:uFillTx/>
                <a:latin typeface="Bookman Old Style"/>
                <a:ea typeface="Bookman Old Style"/>
                <a:hlinkClick r:id="rId1"/>
              </a:rPr>
              <a:t>https://angular.io/tutorial/toh-pt1#show-the-heroescomponent-view</a:t>
            </a:r>
            <a:endParaRPr b="0" lang="en-US" sz="1400" spc="-1" strike="noStrike">
              <a:solidFill>
                <a:srgbClr val="000000"/>
              </a:solidFill>
              <a:latin typeface="Arial"/>
            </a:endParaRPr>
          </a:p>
        </p:txBody>
      </p:sp>
      <p:sp>
        <p:nvSpPr>
          <p:cNvPr id="114" name="TextShape 2"/>
          <p:cNvSpPr txBox="1"/>
          <p:nvPr/>
        </p:nvSpPr>
        <p:spPr>
          <a:xfrm>
            <a:off x="693360" y="1911240"/>
            <a:ext cx="5893560" cy="4489200"/>
          </a:xfrm>
          <a:prstGeom prst="rect">
            <a:avLst/>
          </a:prstGeom>
          <a:noFill/>
          <a:ln w="0">
            <a:noFill/>
          </a:ln>
        </p:spPr>
        <p:txBody>
          <a:bodyPr lIns="0" rIns="0" anchor="ctr">
            <a:normAutofit/>
          </a:bodyPr>
          <a:p>
            <a:pPr marL="91440" indent="-171000">
              <a:lnSpc>
                <a:spcPct val="110000"/>
              </a:lnSpc>
              <a:buClr>
                <a:srgbClr val="9ba8b7"/>
              </a:buClr>
              <a:buFont typeface="Calibri"/>
              <a:buChar char=" "/>
            </a:pPr>
            <a:r>
              <a:rPr b="0" lang="en-US" sz="2700" spc="-1" strike="noStrike">
                <a:solidFill>
                  <a:srgbClr val="3f3f3f"/>
                </a:solidFill>
                <a:latin typeface="Libre Franklin"/>
                <a:ea typeface="Libre Franklin"/>
              </a:rPr>
              <a:t>Every </a:t>
            </a:r>
            <a:r>
              <a:rPr b="1" i="1" lang="en-US" sz="2700" spc="-1" strike="noStrike">
                <a:solidFill>
                  <a:srgbClr val="3f3f3f"/>
                </a:solidFill>
                <a:latin typeface="Libre Franklin"/>
                <a:ea typeface="Libre Franklin"/>
              </a:rPr>
              <a:t>component</a:t>
            </a:r>
            <a:r>
              <a:rPr b="0" lang="en-US" sz="2700" spc="-1" strike="noStrike">
                <a:solidFill>
                  <a:srgbClr val="3f3f3f"/>
                </a:solidFill>
                <a:latin typeface="Libre Franklin"/>
                <a:ea typeface="Libre Franklin"/>
              </a:rPr>
              <a:t> must be declared in the </a:t>
            </a:r>
            <a:r>
              <a:rPr b="1" i="1" lang="en-US" sz="2700" spc="-1" strike="noStrike">
                <a:solidFill>
                  <a:srgbClr val="3f3f3f"/>
                </a:solidFill>
                <a:latin typeface="Libre Franklin"/>
                <a:ea typeface="Libre Franklin"/>
              </a:rPr>
              <a:t>NgModule</a:t>
            </a:r>
            <a:r>
              <a:rPr b="0" lang="en-US" sz="2700" spc="-1" strike="noStrike">
                <a:solidFill>
                  <a:srgbClr val="3f3f3f"/>
                </a:solidFill>
                <a:latin typeface="Libre Franklin"/>
                <a:ea typeface="Libre Franklin"/>
              </a:rPr>
              <a:t> to function. When you declare a new </a:t>
            </a:r>
            <a:r>
              <a:rPr b="1" i="1" lang="en-US" sz="2700" spc="-1" strike="noStrike">
                <a:solidFill>
                  <a:srgbClr val="3f3f3f"/>
                </a:solidFill>
                <a:latin typeface="Libre Franklin"/>
                <a:ea typeface="Libre Franklin"/>
              </a:rPr>
              <a:t>component</a:t>
            </a:r>
            <a:r>
              <a:rPr b="0" lang="en-US" sz="2700" spc="-1" strike="noStrike">
                <a:solidFill>
                  <a:srgbClr val="3f3f3f"/>
                </a:solidFill>
                <a:latin typeface="Libre Franklin"/>
                <a:ea typeface="Libre Franklin"/>
              </a:rPr>
              <a:t>, </a:t>
            </a:r>
            <a:r>
              <a:rPr b="1" i="1" lang="en-US" sz="2700" spc="-1" strike="noStrike">
                <a:solidFill>
                  <a:srgbClr val="3f3f3f"/>
                </a:solidFill>
                <a:latin typeface="Libre Franklin"/>
                <a:ea typeface="Libre Franklin"/>
              </a:rPr>
              <a:t>Angular CLI</a:t>
            </a:r>
            <a:r>
              <a:rPr b="0" lang="en-US" sz="2700" spc="-1" strike="noStrike">
                <a:solidFill>
                  <a:srgbClr val="3f3f3f"/>
                </a:solidFill>
                <a:latin typeface="Libre Franklin"/>
                <a:ea typeface="Libre Franklin"/>
              </a:rPr>
              <a:t> automatically imports the new component into </a:t>
            </a:r>
            <a:r>
              <a:rPr b="1" i="1" lang="en-US" sz="2700" spc="-1" strike="noStrike">
                <a:solidFill>
                  <a:srgbClr val="3f3f3f"/>
                </a:solidFill>
                <a:latin typeface="Libre Franklin"/>
                <a:ea typeface="Libre Franklin"/>
              </a:rPr>
              <a:t>app.module.ts </a:t>
            </a:r>
            <a:r>
              <a:rPr b="0" lang="en-US" sz="2700" spc="-1" strike="noStrike">
                <a:solidFill>
                  <a:srgbClr val="3f3f3f"/>
                </a:solidFill>
                <a:latin typeface="Libre Franklin"/>
                <a:ea typeface="Libre Franklin"/>
              </a:rPr>
              <a:t>and declares it under the </a:t>
            </a:r>
            <a:r>
              <a:rPr b="0" lang="en-US" sz="2700" spc="-1" strike="noStrike">
                <a:solidFill>
                  <a:srgbClr val="ff0000"/>
                </a:solidFill>
                <a:latin typeface="Libre Franklin"/>
                <a:ea typeface="Libre Franklin"/>
              </a:rPr>
              <a:t>@NgModule.declarations</a:t>
            </a:r>
            <a:r>
              <a:rPr b="0" lang="en-US" sz="2700" spc="-1" strike="noStrike">
                <a:solidFill>
                  <a:srgbClr val="000000"/>
                </a:solidFill>
                <a:latin typeface="Libre Franklin"/>
                <a:ea typeface="Libre Franklin"/>
              </a:rPr>
              <a:t> array on generation.</a:t>
            </a:r>
            <a:endParaRPr b="0" lang="en-US" sz="2700" spc="-1" strike="noStrike">
              <a:solidFill>
                <a:srgbClr val="000000"/>
              </a:solidFill>
              <a:latin typeface="Arial"/>
            </a:endParaRPr>
          </a:p>
        </p:txBody>
      </p:sp>
      <p:pic>
        <p:nvPicPr>
          <p:cNvPr id="115" name="Google Shape;145;p7" descr=""/>
          <p:cNvPicPr/>
          <p:nvPr/>
        </p:nvPicPr>
        <p:blipFill>
          <a:blip r:embed="rId2"/>
          <a:stretch/>
        </p:blipFill>
        <p:spPr>
          <a:xfrm>
            <a:off x="6783840" y="2120040"/>
            <a:ext cx="4885920" cy="4071600"/>
          </a:xfrm>
          <a:prstGeom prst="rect">
            <a:avLst/>
          </a:prstGeom>
          <a:ln w="19050">
            <a:solidFill>
              <a:srgbClr val="ff9900"/>
            </a:solidFill>
            <a:round/>
          </a:ln>
        </p:spPr>
      </p:pic>
      <p:sp>
        <p:nvSpPr>
          <p:cNvPr id="116" name="CustomShape 3"/>
          <p:cNvSpPr/>
          <p:nvPr/>
        </p:nvSpPr>
        <p:spPr>
          <a:xfrm>
            <a:off x="6834600" y="3512880"/>
            <a:ext cx="1616760" cy="1131120"/>
          </a:xfrm>
          <a:prstGeom prst="roundRect">
            <a:avLst>
              <a:gd name="adj" fmla="val 16667"/>
            </a:avLst>
          </a:prstGeom>
          <a:solidFill>
            <a:schemeClr val="accent2">
              <a:alpha val="10000"/>
            </a:schemeClr>
          </a:solidFill>
          <a:ln w="31750">
            <a:solidFill>
              <a:schemeClr val="accent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Create an interface</a:t>
            </a:r>
            <a:br/>
            <a:r>
              <a:rPr b="0" lang="en-US" sz="1400" spc="-1" strike="noStrike" u="sng">
                <a:solidFill>
                  <a:srgbClr val="00b0f0"/>
                </a:solidFill>
                <a:uFillTx/>
                <a:latin typeface="Bookman Old Style"/>
                <a:ea typeface="Bookman Old Style"/>
                <a:hlinkClick r:id="rId1"/>
              </a:rPr>
              <a:t>https://angular.io/tutorial/toh-pt1#create-a-hero-interface</a:t>
            </a:r>
            <a:endParaRPr b="0" lang="en-US" sz="1400" spc="-1" strike="noStrike">
              <a:solidFill>
                <a:srgbClr val="000000"/>
              </a:solidFill>
              <a:latin typeface="Arial"/>
            </a:endParaRPr>
          </a:p>
        </p:txBody>
      </p:sp>
      <p:sp>
        <p:nvSpPr>
          <p:cNvPr id="118" name="TextShape 2"/>
          <p:cNvSpPr txBox="1"/>
          <p:nvPr/>
        </p:nvSpPr>
        <p:spPr>
          <a:xfrm>
            <a:off x="707760" y="1937160"/>
            <a:ext cx="6901560" cy="3183120"/>
          </a:xfrm>
          <a:prstGeom prst="rect">
            <a:avLst/>
          </a:prstGeom>
          <a:noFill/>
          <a:ln w="0">
            <a:noFill/>
          </a:ln>
        </p:spPr>
        <p:txBody>
          <a:bodyPr lIns="0" rIns="0" anchor="ctr">
            <a:normAutofit fontScale="87000"/>
          </a:bodyPr>
          <a:p>
            <a:pPr marL="91440" indent="-139320">
              <a:lnSpc>
                <a:spcPct val="100000"/>
              </a:lnSpc>
              <a:buClr>
                <a:srgbClr val="9ba8b7"/>
              </a:buClr>
              <a:buFont typeface="Calibri"/>
              <a:buChar char=" "/>
            </a:pPr>
            <a:r>
              <a:rPr b="1" i="1" lang="en-US" sz="2200" spc="-1" strike="noStrike">
                <a:solidFill>
                  <a:srgbClr val="3f3f3f"/>
                </a:solidFill>
                <a:latin typeface="Libre Franklin"/>
                <a:ea typeface="Libre Franklin"/>
              </a:rPr>
              <a:t>Interfaces</a:t>
            </a:r>
            <a:r>
              <a:rPr b="0" lang="en-US" sz="2200" spc="-1" strike="noStrike">
                <a:solidFill>
                  <a:srgbClr val="3f3f3f"/>
                </a:solidFill>
                <a:latin typeface="Libre Franklin"/>
                <a:ea typeface="Libre Franklin"/>
              </a:rPr>
              <a:t> are useful for when you want to define a class or object, then implement it in various places.</a:t>
            </a:r>
            <a:endParaRPr b="0" lang="en-US" sz="2200" spc="-1" strike="noStrike">
              <a:solidFill>
                <a:srgbClr val="000000"/>
              </a:solidFill>
              <a:latin typeface="Arial"/>
            </a:endParaRPr>
          </a:p>
          <a:p>
            <a:pPr marL="91440" indent="-139320">
              <a:lnSpc>
                <a:spcPct val="100000"/>
              </a:lnSpc>
              <a:spcBef>
                <a:spcPts val="1400"/>
              </a:spcBef>
              <a:buClr>
                <a:srgbClr val="9ba8b7"/>
              </a:buClr>
              <a:buFont typeface="Calibri"/>
              <a:buChar char=" "/>
            </a:pPr>
            <a:r>
              <a:rPr b="0" lang="en-US" sz="2200" spc="-1" strike="noStrike">
                <a:solidFill>
                  <a:srgbClr val="3f3f3f"/>
                </a:solidFill>
                <a:latin typeface="Libre Franklin"/>
                <a:ea typeface="Libre Franklin"/>
              </a:rPr>
              <a:t>Create an </a:t>
            </a:r>
            <a:r>
              <a:rPr b="1" i="1" lang="en-US" sz="2200" spc="-1" strike="noStrike">
                <a:solidFill>
                  <a:srgbClr val="3f3f3f"/>
                </a:solidFill>
                <a:latin typeface="Libre Franklin"/>
                <a:ea typeface="Libre Franklin"/>
              </a:rPr>
              <a:t>interface</a:t>
            </a:r>
            <a:r>
              <a:rPr b="0" lang="en-US" sz="2200" spc="-1" strike="noStrike">
                <a:solidFill>
                  <a:srgbClr val="3f3f3f"/>
                </a:solidFill>
                <a:latin typeface="Libre Franklin"/>
                <a:ea typeface="Libre Franklin"/>
              </a:rPr>
              <a:t> with </a:t>
            </a:r>
            <a:r>
              <a:rPr b="0" lang="en-US" sz="2200" spc="-1" strike="noStrike">
                <a:solidFill>
                  <a:srgbClr val="ff0000"/>
                </a:solidFill>
                <a:latin typeface="Libre Franklin"/>
                <a:ea typeface="Libre Franklin"/>
              </a:rPr>
              <a:t>ng generate interface [name]</a:t>
            </a:r>
            <a:r>
              <a:rPr b="0" lang="en-US" sz="2200" spc="-1" strike="noStrike">
                <a:solidFill>
                  <a:srgbClr val="000000"/>
                </a:solidFill>
                <a:latin typeface="Libre Franklin"/>
                <a:ea typeface="Libre Franklin"/>
              </a:rPr>
              <a:t>, or R-click the app folder =&gt; choose another schematic.</a:t>
            </a:r>
            <a:endParaRPr b="0" lang="en-US" sz="2200" spc="-1" strike="noStrike">
              <a:solidFill>
                <a:srgbClr val="000000"/>
              </a:solidFill>
              <a:latin typeface="Arial"/>
            </a:endParaRPr>
          </a:p>
          <a:p>
            <a:pPr marL="91440" indent="-139320">
              <a:lnSpc>
                <a:spcPct val="100000"/>
              </a:lnSpc>
              <a:spcBef>
                <a:spcPts val="1400"/>
              </a:spcBef>
              <a:buClr>
                <a:srgbClr val="9ba8b7"/>
              </a:buClr>
              <a:buFont typeface="Calibri"/>
              <a:buChar char=" "/>
            </a:pPr>
            <a:r>
              <a:rPr b="0" lang="en-US" sz="2200" spc="-1" strike="noStrike">
                <a:solidFill>
                  <a:srgbClr val="000000"/>
                </a:solidFill>
                <a:latin typeface="Libre Franklin"/>
                <a:ea typeface="Libre Franklin"/>
              </a:rPr>
              <a:t>Then import that </a:t>
            </a:r>
            <a:r>
              <a:rPr b="1" i="1" lang="en-US" sz="2200" spc="-1" strike="noStrike">
                <a:solidFill>
                  <a:srgbClr val="000000"/>
                </a:solidFill>
                <a:latin typeface="Libre Franklin"/>
                <a:ea typeface="Libre Franklin"/>
              </a:rPr>
              <a:t>interface</a:t>
            </a:r>
            <a:r>
              <a:rPr b="0" lang="en-US" sz="2200" spc="-1" strike="noStrike">
                <a:solidFill>
                  <a:srgbClr val="000000"/>
                </a:solidFill>
                <a:latin typeface="Libre Franklin"/>
                <a:ea typeface="Libre Franklin"/>
              </a:rPr>
              <a:t> into the </a:t>
            </a:r>
            <a:r>
              <a:rPr b="1" i="1" lang="en-US" sz="2200" spc="-1" strike="noStrike">
                <a:solidFill>
                  <a:srgbClr val="000000"/>
                </a:solidFill>
                <a:latin typeface="Libre Franklin"/>
                <a:ea typeface="Libre Franklin"/>
              </a:rPr>
              <a:t>Component</a:t>
            </a:r>
            <a:r>
              <a:rPr b="0" lang="en-US" sz="2200" spc="-1" strike="noStrike">
                <a:solidFill>
                  <a:srgbClr val="000000"/>
                </a:solidFill>
                <a:latin typeface="Libre Franklin"/>
                <a:ea typeface="Libre Franklin"/>
              </a:rPr>
              <a:t> from the relative file location in which you want to use it.</a:t>
            </a:r>
            <a:endParaRPr b="0" lang="en-US" sz="2200" spc="-1" strike="noStrike">
              <a:solidFill>
                <a:srgbClr val="000000"/>
              </a:solidFill>
              <a:latin typeface="Arial"/>
            </a:endParaRPr>
          </a:p>
        </p:txBody>
      </p:sp>
      <p:pic>
        <p:nvPicPr>
          <p:cNvPr id="119" name="Google Shape;153;p8" descr=""/>
          <p:cNvPicPr/>
          <p:nvPr/>
        </p:nvPicPr>
        <p:blipFill>
          <a:blip r:embed="rId2"/>
          <a:stretch/>
        </p:blipFill>
        <p:spPr>
          <a:xfrm>
            <a:off x="1443240" y="5222880"/>
            <a:ext cx="9365760" cy="1001520"/>
          </a:xfrm>
          <a:prstGeom prst="rect">
            <a:avLst/>
          </a:prstGeom>
          <a:ln w="19050">
            <a:solidFill>
              <a:srgbClr val="ff9900"/>
            </a:solidFill>
            <a:round/>
          </a:ln>
        </p:spPr>
      </p:pic>
      <p:pic>
        <p:nvPicPr>
          <p:cNvPr id="120" name="Google Shape;154;p8" descr=""/>
          <p:cNvPicPr/>
          <p:nvPr/>
        </p:nvPicPr>
        <p:blipFill>
          <a:blip r:embed="rId3"/>
          <a:stretch/>
        </p:blipFill>
        <p:spPr>
          <a:xfrm>
            <a:off x="7875000" y="2108160"/>
            <a:ext cx="3720960" cy="278604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097280" y="286560"/>
            <a:ext cx="10058040" cy="1450440"/>
          </a:xfrm>
          <a:prstGeom prst="rect">
            <a:avLst/>
          </a:prstGeom>
          <a:noFill/>
          <a:ln w="0">
            <a:noFill/>
          </a:ln>
        </p:spPr>
        <p:txBody>
          <a:bodyPr anchor="b">
            <a:normAutofit/>
          </a:bodyPr>
          <a:p>
            <a:pPr>
              <a:lnSpc>
                <a:spcPct val="90000"/>
              </a:lnSpc>
              <a:tabLst>
                <a:tab algn="l" pos="0"/>
              </a:tabLst>
            </a:pPr>
            <a:r>
              <a:rPr b="0" lang="en-US" sz="4700" spc="-1" strike="noStrike">
                <a:solidFill>
                  <a:srgbClr val="3f3f3f"/>
                </a:solidFill>
                <a:latin typeface="Bookman Old Style"/>
                <a:ea typeface="Bookman Old Style"/>
              </a:rPr>
              <a:t>TypeScript Modules</a:t>
            </a:r>
            <a:br/>
            <a:r>
              <a:rPr b="0" lang="en-US" sz="1400" spc="-1" strike="noStrike" u="sng">
                <a:solidFill>
                  <a:srgbClr val="00b0f0"/>
                </a:solidFill>
                <a:uFillTx/>
                <a:latin typeface="Bookman Old Style"/>
                <a:ea typeface="Bookman Old Style"/>
                <a:hlinkClick r:id="rId1"/>
              </a:rPr>
              <a:t>https://www.typescriptlang.org/docs/handbook/modules.html</a:t>
            </a:r>
            <a:endParaRPr b="0" lang="en-US" sz="1400" spc="-1" strike="noStrike">
              <a:solidFill>
                <a:srgbClr val="000000"/>
              </a:solidFill>
              <a:latin typeface="Arial"/>
            </a:endParaRPr>
          </a:p>
        </p:txBody>
      </p:sp>
      <p:sp>
        <p:nvSpPr>
          <p:cNvPr id="122" name="TextShape 2"/>
          <p:cNvSpPr txBox="1"/>
          <p:nvPr/>
        </p:nvSpPr>
        <p:spPr>
          <a:xfrm>
            <a:off x="725760" y="1890720"/>
            <a:ext cx="5400360" cy="4543200"/>
          </a:xfrm>
          <a:prstGeom prst="rect">
            <a:avLst/>
          </a:prstGeom>
          <a:noFill/>
          <a:ln w="0">
            <a:noFill/>
          </a:ln>
        </p:spPr>
        <p:txBody>
          <a:bodyPr lIns="0" rIns="0" anchor="ctr">
            <a:normAutofit fontScale="85000"/>
          </a:bodyPr>
          <a:p>
            <a:pPr marL="91440" indent="-104760">
              <a:lnSpc>
                <a:spcPct val="100000"/>
              </a:lnSpc>
              <a:buClr>
                <a:srgbClr val="9ba8b7"/>
              </a:buClr>
              <a:buFont typeface="Calibri"/>
              <a:buChar char=" "/>
            </a:pPr>
            <a:r>
              <a:rPr b="1" i="1" lang="en-US" sz="1660" spc="-1" strike="noStrike">
                <a:solidFill>
                  <a:srgbClr val="3f3f3f"/>
                </a:solidFill>
                <a:latin typeface="Libre Franklin"/>
                <a:ea typeface="Libre Franklin"/>
              </a:rPr>
              <a:t>TS</a:t>
            </a:r>
            <a:r>
              <a:rPr b="0" lang="en-US" sz="1660" spc="-1" strike="noStrike">
                <a:solidFill>
                  <a:srgbClr val="3f3f3f"/>
                </a:solidFill>
                <a:latin typeface="Libre Franklin"/>
                <a:ea typeface="Libre Franklin"/>
              </a:rPr>
              <a:t> shares the </a:t>
            </a:r>
            <a:r>
              <a:rPr b="1" i="1" lang="en-US" sz="1660" spc="-1" strike="noStrike">
                <a:solidFill>
                  <a:srgbClr val="3f3f3f"/>
                </a:solidFill>
                <a:latin typeface="Libre Franklin"/>
                <a:ea typeface="Libre Franklin"/>
              </a:rPr>
              <a:t>JS</a:t>
            </a:r>
            <a:r>
              <a:rPr b="0" lang="en-US" sz="1660" spc="-1" strike="noStrike">
                <a:solidFill>
                  <a:srgbClr val="3f3f3f"/>
                </a:solidFill>
                <a:latin typeface="Libre Franklin"/>
                <a:ea typeface="Libre Franklin"/>
              </a:rPr>
              <a:t> ES6 concept of </a:t>
            </a:r>
            <a:r>
              <a:rPr b="1" i="1" lang="en-US" sz="1660" spc="-1" strike="noStrike">
                <a:solidFill>
                  <a:srgbClr val="3f3f3f"/>
                </a:solidFill>
                <a:latin typeface="Libre Franklin"/>
                <a:ea typeface="Libre Franklin"/>
              </a:rPr>
              <a:t>Modules</a:t>
            </a:r>
            <a:r>
              <a:rPr b="0" lang="en-US" sz="1660" spc="-1" strike="noStrike">
                <a:solidFill>
                  <a:srgbClr val="3f3f3f"/>
                </a:solidFill>
                <a:latin typeface="Libre Franklin"/>
                <a:ea typeface="Libre Franklin"/>
              </a:rPr>
              <a:t>, distinct from Angular modules (NgModules) and working in parallel with them.</a:t>
            </a:r>
            <a:endParaRPr b="0" lang="en-US" sz="1660" spc="-1" strike="noStrike">
              <a:solidFill>
                <a:srgbClr val="000000"/>
              </a:solidFill>
              <a:latin typeface="Arial"/>
            </a:endParaRPr>
          </a:p>
          <a:p>
            <a:pPr marL="91440" indent="-104760">
              <a:lnSpc>
                <a:spcPct val="100000"/>
              </a:lnSpc>
              <a:spcBef>
                <a:spcPts val="1400"/>
              </a:spcBef>
              <a:buClr>
                <a:srgbClr val="9ba8b7"/>
              </a:buClr>
              <a:buFont typeface="Calibri"/>
              <a:buChar char=" "/>
            </a:pPr>
            <a:r>
              <a:rPr b="1" i="1" lang="en-US" sz="1660" spc="-1" strike="noStrike">
                <a:solidFill>
                  <a:srgbClr val="3f3f3f"/>
                </a:solidFill>
                <a:latin typeface="Libre Franklin"/>
                <a:ea typeface="Libre Franklin"/>
              </a:rPr>
              <a:t>Modules</a:t>
            </a:r>
            <a:r>
              <a:rPr b="0" lang="en-US" sz="1660" spc="-1" strike="noStrike">
                <a:solidFill>
                  <a:srgbClr val="3f3f3f"/>
                </a:solidFill>
                <a:latin typeface="Libre Franklin"/>
                <a:ea typeface="Libre Franklin"/>
              </a:rPr>
              <a:t> in </a:t>
            </a:r>
            <a:r>
              <a:rPr b="1" i="1" lang="en-US" sz="1660" spc="-1" strike="noStrike">
                <a:solidFill>
                  <a:srgbClr val="3f3f3f"/>
                </a:solidFill>
                <a:latin typeface="Libre Franklin"/>
                <a:ea typeface="Libre Franklin"/>
              </a:rPr>
              <a:t>TS</a:t>
            </a:r>
            <a:r>
              <a:rPr b="0" lang="en-US" sz="1660" spc="-1" strike="noStrike">
                <a:solidFill>
                  <a:srgbClr val="3f3f3f"/>
                </a:solidFill>
                <a:latin typeface="Libre Franklin"/>
                <a:ea typeface="Libre Franklin"/>
              </a:rPr>
              <a:t> have their own scope. Anything declared inside a </a:t>
            </a:r>
            <a:r>
              <a:rPr b="1" i="1" lang="en-US" sz="1660" spc="-1" strike="noStrike">
                <a:solidFill>
                  <a:srgbClr val="3f3f3f"/>
                </a:solidFill>
                <a:latin typeface="Libre Franklin"/>
                <a:ea typeface="Libre Franklin"/>
              </a:rPr>
              <a:t>module</a:t>
            </a:r>
            <a:r>
              <a:rPr b="0" lang="en-US" sz="1660" spc="-1" strike="noStrike">
                <a:solidFill>
                  <a:srgbClr val="3f3f3f"/>
                </a:solidFill>
                <a:latin typeface="Libre Franklin"/>
                <a:ea typeface="Libre Franklin"/>
              </a:rPr>
              <a:t> is not visible outside that </a:t>
            </a:r>
            <a:r>
              <a:rPr b="1" i="1" lang="en-US" sz="1660" spc="-1" strike="noStrike">
                <a:solidFill>
                  <a:srgbClr val="3f3f3f"/>
                </a:solidFill>
                <a:latin typeface="Libre Franklin"/>
                <a:ea typeface="Libre Franklin"/>
              </a:rPr>
              <a:t>module</a:t>
            </a:r>
            <a:r>
              <a:rPr b="0" lang="en-US" sz="1660" spc="-1" strike="noStrike">
                <a:solidFill>
                  <a:srgbClr val="3f3f3f"/>
                </a:solidFill>
                <a:latin typeface="Libre Franklin"/>
                <a:ea typeface="Libre Franklin"/>
              </a:rPr>
              <a:t> unless it is explicitly </a:t>
            </a:r>
            <a:r>
              <a:rPr b="1" i="1" lang="en-US" sz="1660" spc="-1" strike="noStrike">
                <a:solidFill>
                  <a:srgbClr val="3f3f3f"/>
                </a:solidFill>
                <a:latin typeface="Libre Franklin"/>
                <a:ea typeface="Libre Franklin"/>
              </a:rPr>
              <a:t>exported</a:t>
            </a:r>
            <a:r>
              <a:rPr b="0" lang="en-US" sz="1660" spc="-1" strike="noStrike">
                <a:solidFill>
                  <a:srgbClr val="3f3f3f"/>
                </a:solidFill>
                <a:latin typeface="Libre Franklin"/>
                <a:ea typeface="Libre Franklin"/>
              </a:rPr>
              <a:t>. </a:t>
            </a:r>
            <a:endParaRPr b="0" lang="en-US" sz="1660" spc="-1" strike="noStrike">
              <a:solidFill>
                <a:srgbClr val="000000"/>
              </a:solidFill>
              <a:latin typeface="Arial"/>
            </a:endParaRPr>
          </a:p>
          <a:p>
            <a:pPr marL="91440" indent="-104760">
              <a:lnSpc>
                <a:spcPct val="100000"/>
              </a:lnSpc>
              <a:spcBef>
                <a:spcPts val="1400"/>
              </a:spcBef>
              <a:buClr>
                <a:srgbClr val="9ba8b7"/>
              </a:buClr>
              <a:buFont typeface="Calibri"/>
              <a:buChar char=" "/>
            </a:pPr>
            <a:r>
              <a:rPr b="0" lang="en-US" sz="1660" spc="-1" strike="noStrike">
                <a:solidFill>
                  <a:srgbClr val="3f3f3f"/>
                </a:solidFill>
                <a:latin typeface="Libre Franklin"/>
                <a:ea typeface="Libre Franklin"/>
              </a:rPr>
              <a:t>To consume a property </a:t>
            </a:r>
            <a:r>
              <a:rPr b="1" i="1" lang="en-US" sz="1660" spc="-1" strike="noStrike">
                <a:solidFill>
                  <a:srgbClr val="3f3f3f"/>
                </a:solidFill>
                <a:latin typeface="Libre Franklin"/>
                <a:ea typeface="Libre Franklin"/>
              </a:rPr>
              <a:t>exported</a:t>
            </a:r>
            <a:r>
              <a:rPr b="0" lang="en-US" sz="1660" spc="-1" strike="noStrike">
                <a:solidFill>
                  <a:srgbClr val="3f3f3f"/>
                </a:solidFill>
                <a:latin typeface="Libre Franklin"/>
                <a:ea typeface="Libre Franklin"/>
              </a:rPr>
              <a:t> from a different </a:t>
            </a:r>
            <a:r>
              <a:rPr b="1" i="1" lang="en-US" sz="1660" spc="-1" strike="noStrike">
                <a:solidFill>
                  <a:srgbClr val="3f3f3f"/>
                </a:solidFill>
                <a:latin typeface="Libre Franklin"/>
                <a:ea typeface="Libre Franklin"/>
              </a:rPr>
              <a:t>module</a:t>
            </a:r>
            <a:r>
              <a:rPr b="0" lang="en-US" sz="1660" spc="-1" strike="noStrike">
                <a:solidFill>
                  <a:srgbClr val="3f3f3f"/>
                </a:solidFill>
                <a:latin typeface="Libre Franklin"/>
                <a:ea typeface="Libre Franklin"/>
              </a:rPr>
              <a:t>, it must be </a:t>
            </a:r>
            <a:r>
              <a:rPr b="1" i="1" lang="en-US" sz="1660" spc="-1" strike="noStrike">
                <a:solidFill>
                  <a:srgbClr val="3f3f3f"/>
                </a:solidFill>
                <a:latin typeface="Libre Franklin"/>
                <a:ea typeface="Libre Franklin"/>
              </a:rPr>
              <a:t>imported</a:t>
            </a:r>
            <a:r>
              <a:rPr b="0" lang="en-US" sz="1660" spc="-1" strike="noStrike">
                <a:solidFill>
                  <a:srgbClr val="3f3f3f"/>
                </a:solidFill>
                <a:latin typeface="Libre Franklin"/>
                <a:ea typeface="Libre Franklin"/>
              </a:rPr>
              <a:t> using an </a:t>
            </a:r>
            <a:r>
              <a:rPr b="1" i="1" lang="en-US" sz="1660" spc="-1" strike="noStrike">
                <a:solidFill>
                  <a:srgbClr val="3f3f3f"/>
                </a:solidFill>
                <a:latin typeface="Libre Franklin"/>
                <a:ea typeface="Libre Franklin"/>
              </a:rPr>
              <a:t>import</a:t>
            </a:r>
            <a:r>
              <a:rPr b="0" lang="en-US" sz="1660" spc="-1" strike="noStrike">
                <a:solidFill>
                  <a:srgbClr val="3f3f3f"/>
                </a:solidFill>
                <a:latin typeface="Libre Franklin"/>
                <a:ea typeface="Libre Franklin"/>
              </a:rPr>
              <a:t> method.</a:t>
            </a:r>
            <a:endParaRPr b="0" lang="en-US" sz="1660" spc="-1" strike="noStrike">
              <a:solidFill>
                <a:srgbClr val="000000"/>
              </a:solidFill>
              <a:latin typeface="Arial"/>
            </a:endParaRPr>
          </a:p>
          <a:p>
            <a:pPr marL="91440" indent="-104760">
              <a:lnSpc>
                <a:spcPct val="100000"/>
              </a:lnSpc>
              <a:spcBef>
                <a:spcPts val="1400"/>
              </a:spcBef>
              <a:buClr>
                <a:srgbClr val="9ba8b7"/>
              </a:buClr>
              <a:buFont typeface="Calibri"/>
              <a:buChar char=" "/>
            </a:pPr>
            <a:r>
              <a:rPr b="0" lang="en-US" sz="1660" spc="-1" strike="noStrike">
                <a:solidFill>
                  <a:srgbClr val="3f3f3f"/>
                </a:solidFill>
                <a:latin typeface="Libre Franklin"/>
                <a:ea typeface="Libre Franklin"/>
              </a:rPr>
              <a:t>The relationships between </a:t>
            </a:r>
            <a:r>
              <a:rPr b="1" i="1" lang="en-US" sz="1660" spc="-1" strike="noStrike">
                <a:solidFill>
                  <a:srgbClr val="3f3f3f"/>
                </a:solidFill>
                <a:latin typeface="Libre Franklin"/>
                <a:ea typeface="Libre Franklin"/>
              </a:rPr>
              <a:t>modules</a:t>
            </a:r>
            <a:r>
              <a:rPr b="0" lang="en-US" sz="1660" spc="-1" strike="noStrike">
                <a:solidFill>
                  <a:srgbClr val="3f3f3f"/>
                </a:solidFill>
                <a:latin typeface="Libre Franklin"/>
                <a:ea typeface="Libre Franklin"/>
              </a:rPr>
              <a:t> are specified in terms of </a:t>
            </a:r>
            <a:r>
              <a:rPr b="1" i="1" lang="en-US" sz="1660" spc="-1" strike="noStrike">
                <a:solidFill>
                  <a:srgbClr val="3f3f3f"/>
                </a:solidFill>
                <a:latin typeface="Libre Franklin"/>
                <a:ea typeface="Libre Franklin"/>
              </a:rPr>
              <a:t>imports</a:t>
            </a:r>
            <a:r>
              <a:rPr b="0" lang="en-US" sz="1660" spc="-1" strike="noStrike">
                <a:solidFill>
                  <a:srgbClr val="3f3f3f"/>
                </a:solidFill>
                <a:latin typeface="Libre Franklin"/>
                <a:ea typeface="Libre Franklin"/>
              </a:rPr>
              <a:t> and </a:t>
            </a:r>
            <a:r>
              <a:rPr b="1" i="1" lang="en-US" sz="1660" spc="-1" strike="noStrike">
                <a:solidFill>
                  <a:srgbClr val="3f3f3f"/>
                </a:solidFill>
                <a:latin typeface="Libre Franklin"/>
                <a:ea typeface="Libre Franklin"/>
              </a:rPr>
              <a:t>exports</a:t>
            </a:r>
            <a:r>
              <a:rPr b="0" lang="en-US" sz="1660" spc="-1" strike="noStrike">
                <a:solidFill>
                  <a:srgbClr val="3f3f3f"/>
                </a:solidFill>
                <a:latin typeface="Libre Franklin"/>
                <a:ea typeface="Libre Franklin"/>
              </a:rPr>
              <a:t> at the file level.</a:t>
            </a:r>
            <a:endParaRPr b="0" lang="en-US" sz="1660" spc="-1" strike="noStrike">
              <a:solidFill>
                <a:srgbClr val="000000"/>
              </a:solidFill>
              <a:latin typeface="Arial"/>
            </a:endParaRPr>
          </a:p>
          <a:p>
            <a:pPr marL="91440" indent="-104760">
              <a:lnSpc>
                <a:spcPct val="100000"/>
              </a:lnSpc>
              <a:spcBef>
                <a:spcPts val="1400"/>
              </a:spcBef>
              <a:buClr>
                <a:srgbClr val="9ba8b7"/>
              </a:buClr>
              <a:buFont typeface="Calibri"/>
              <a:buChar char=" "/>
            </a:pPr>
            <a:r>
              <a:rPr b="0" lang="en-US" sz="1660" spc="-1" strike="noStrike">
                <a:solidFill>
                  <a:srgbClr val="3f3f3f"/>
                </a:solidFill>
                <a:latin typeface="Libre Franklin"/>
                <a:ea typeface="Libre Franklin"/>
              </a:rPr>
              <a:t>In </a:t>
            </a:r>
            <a:r>
              <a:rPr b="1" i="1" lang="en-US" sz="1660" spc="-1" strike="noStrike">
                <a:solidFill>
                  <a:srgbClr val="3f3f3f"/>
                </a:solidFill>
                <a:latin typeface="Libre Franklin"/>
                <a:ea typeface="Libre Franklin"/>
              </a:rPr>
              <a:t>TS</a:t>
            </a:r>
            <a:r>
              <a:rPr b="0" lang="en-US" sz="1660" spc="-1" strike="noStrike">
                <a:solidFill>
                  <a:srgbClr val="3f3f3f"/>
                </a:solidFill>
                <a:latin typeface="Libre Franklin"/>
                <a:ea typeface="Libre Franklin"/>
              </a:rPr>
              <a:t>, any file containing a top-level </a:t>
            </a:r>
            <a:r>
              <a:rPr b="1" i="1" lang="en-US" sz="1660" spc="-1" strike="noStrike">
                <a:solidFill>
                  <a:srgbClr val="3f3f3f"/>
                </a:solidFill>
                <a:latin typeface="Libre Franklin"/>
                <a:ea typeface="Libre Franklin"/>
              </a:rPr>
              <a:t>import</a:t>
            </a:r>
            <a:r>
              <a:rPr b="0" lang="en-US" sz="1660" spc="-1" strike="noStrike">
                <a:solidFill>
                  <a:srgbClr val="3f3f3f"/>
                </a:solidFill>
                <a:latin typeface="Libre Franklin"/>
                <a:ea typeface="Libre Franklin"/>
              </a:rPr>
              <a:t> or </a:t>
            </a:r>
            <a:r>
              <a:rPr b="1" i="1" lang="en-US" sz="1660" spc="-1" strike="noStrike">
                <a:solidFill>
                  <a:srgbClr val="3f3f3f"/>
                </a:solidFill>
                <a:latin typeface="Libre Franklin"/>
                <a:ea typeface="Libre Franklin"/>
              </a:rPr>
              <a:t>export</a:t>
            </a:r>
            <a:r>
              <a:rPr b="0" lang="en-US" sz="1660" spc="-1" strike="noStrike">
                <a:solidFill>
                  <a:srgbClr val="3f3f3f"/>
                </a:solidFill>
                <a:latin typeface="Libre Franklin"/>
                <a:ea typeface="Libre Franklin"/>
              </a:rPr>
              <a:t> is considered a </a:t>
            </a:r>
            <a:r>
              <a:rPr b="1" i="1" lang="en-US" sz="1660" spc="-1" strike="noStrike">
                <a:solidFill>
                  <a:srgbClr val="3f3f3f"/>
                </a:solidFill>
                <a:latin typeface="Libre Franklin"/>
                <a:ea typeface="Libre Franklin"/>
              </a:rPr>
              <a:t>module</a:t>
            </a:r>
            <a:r>
              <a:rPr b="0" lang="en-US" sz="1660" spc="-1" strike="noStrike">
                <a:solidFill>
                  <a:srgbClr val="3f3f3f"/>
                </a:solidFill>
                <a:latin typeface="Libre Franklin"/>
                <a:ea typeface="Libre Franklin"/>
              </a:rPr>
              <a:t>. A file without any top-level </a:t>
            </a:r>
            <a:r>
              <a:rPr b="1" i="1" lang="en-US" sz="1660" spc="-1" strike="noStrike">
                <a:solidFill>
                  <a:srgbClr val="3f3f3f"/>
                </a:solidFill>
                <a:latin typeface="Libre Franklin"/>
                <a:ea typeface="Libre Franklin"/>
              </a:rPr>
              <a:t>import</a:t>
            </a:r>
            <a:r>
              <a:rPr b="0" lang="en-US" sz="1660" spc="-1" strike="noStrike">
                <a:solidFill>
                  <a:srgbClr val="3f3f3f"/>
                </a:solidFill>
                <a:latin typeface="Libre Franklin"/>
                <a:ea typeface="Libre Franklin"/>
              </a:rPr>
              <a:t> or </a:t>
            </a:r>
            <a:r>
              <a:rPr b="1" i="1" lang="en-US" sz="1660" spc="-1" strike="noStrike">
                <a:solidFill>
                  <a:srgbClr val="3f3f3f"/>
                </a:solidFill>
                <a:latin typeface="Libre Franklin"/>
                <a:ea typeface="Libre Franklin"/>
              </a:rPr>
              <a:t>export</a:t>
            </a:r>
            <a:r>
              <a:rPr b="0" lang="en-US" sz="1660" spc="-1" strike="noStrike">
                <a:solidFill>
                  <a:srgbClr val="3f3f3f"/>
                </a:solidFill>
                <a:latin typeface="Libre Franklin"/>
                <a:ea typeface="Libre Franklin"/>
              </a:rPr>
              <a:t> declarations is treated as a script whose contents are available in the global scope (and therefore in </a:t>
            </a:r>
            <a:r>
              <a:rPr b="1" i="1" lang="en-US" sz="1660" spc="-1" strike="noStrike">
                <a:solidFill>
                  <a:srgbClr val="3f3f3f"/>
                </a:solidFill>
                <a:latin typeface="Libre Franklin"/>
                <a:ea typeface="Libre Franklin"/>
              </a:rPr>
              <a:t>modules</a:t>
            </a:r>
            <a:r>
              <a:rPr b="0" lang="en-US" sz="1660" spc="-1" strike="noStrike">
                <a:solidFill>
                  <a:srgbClr val="3f3f3f"/>
                </a:solidFill>
                <a:latin typeface="Libre Franklin"/>
                <a:ea typeface="Libre Franklin"/>
              </a:rPr>
              <a:t> as well).</a:t>
            </a:r>
            <a:endParaRPr b="0" lang="en-US" sz="1660" spc="-1" strike="noStrike">
              <a:solidFill>
                <a:srgbClr val="000000"/>
              </a:solidFill>
              <a:latin typeface="Arial"/>
            </a:endParaRPr>
          </a:p>
        </p:txBody>
      </p:sp>
      <p:pic>
        <p:nvPicPr>
          <p:cNvPr id="123" name="Google Shape;161;p9" descr="Basic Typescript for Angular: Understanding Modules | Pluralsight"/>
          <p:cNvPicPr/>
          <p:nvPr/>
        </p:nvPicPr>
        <p:blipFill>
          <a:blip r:embed="rId2"/>
          <a:stretch/>
        </p:blipFill>
        <p:spPr>
          <a:xfrm>
            <a:off x="6224760" y="2412360"/>
            <a:ext cx="5514480" cy="3623400"/>
          </a:xfrm>
          <a:prstGeom prst="rect">
            <a:avLst/>
          </a:prstGeom>
          <a:ln w="19050">
            <a:solidFill>
              <a:srgbClr val="ff9900"/>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LibreOffice/7.0.3.1$Windows_X86_64 LibreOffice_project/d7547858d014d4cf69878db179d326fc3483e082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2020-04-12T22:52:45Z</dcterms:created>
  <dc:creator/>
  <dc:description/>
  <dc:language>en-US</dc:language>
  <cp:lastModifiedBy/>
  <dcterms:modified xsi:type="dcterms:W3CDTF">2020-12-16T15:02:45Z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0x010100EA557F529ABFDE4EA1CDC2C60EEB6F4C</vt:lpwstr>
  </property>
</Properties>
</file>