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5" r:id="rId11"/>
    <p:sldId id="268" r:id="rId12"/>
    <p:sldId id="273" r:id="rId13"/>
    <p:sldId id="272" r:id="rId14"/>
    <p:sldId id="274" r:id="rId15"/>
    <p:sldId id="276" r:id="rId16"/>
    <p:sldId id="269"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77339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 name="Google Shape;38;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5"/>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5"/>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a:spLocks noGrp="1"/>
          </p:cNvSpPr>
          <p:nvPr>
            <p:ph type="pic" idx="2"/>
          </p:nvPr>
        </p:nvSpPr>
        <p:spPr>
          <a:xfrm>
            <a:off x="5183188" y="987425"/>
            <a:ext cx="6172200" cy="4873500"/>
          </a:xfrm>
          <a:prstGeom prst="rect">
            <a:avLst/>
          </a:prstGeom>
          <a:noFill/>
          <a:ln>
            <a:noFill/>
          </a:ln>
        </p:spPr>
      </p:sp>
      <p:sp>
        <p:nvSpPr>
          <p:cNvPr id="73" name="Google Shape;73;p26"/>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pic>
        <p:nvPicPr>
          <p:cNvPr id="11" name="Google Shape;11;p16"/>
          <p:cNvPicPr preferRelativeResize="0"/>
          <p:nvPr/>
        </p:nvPicPr>
        <p:blipFill rotWithShape="1">
          <a:blip r:embed="rId12"/>
          <a:srcRect/>
          <a:stretch>
            <a:fillRect/>
          </a:stretch>
        </p:blipFill>
        <p:spPr>
          <a:xfrm>
            <a:off x="10912355" y="185739"/>
            <a:ext cx="441445" cy="401116"/>
          </a:xfrm>
          <a:prstGeom prst="rect">
            <a:avLst/>
          </a:prstGeom>
          <a:noFill/>
          <a:ln>
            <a:noFill/>
          </a:ln>
        </p:spPr>
      </p:pic>
      <p:pic>
        <p:nvPicPr>
          <p:cNvPr id="12" name="Google Shape;12;p16"/>
          <p:cNvPicPr preferRelativeResize="0"/>
          <p:nvPr/>
        </p:nvPicPr>
        <p:blipFill rotWithShape="1">
          <a:blip r:embed="rId13"/>
          <a:srcRect/>
          <a:stretch>
            <a:fillRect/>
          </a:stretch>
        </p:blipFill>
        <p:spPr>
          <a:xfrm>
            <a:off x="186549" y="51435"/>
            <a:ext cx="2675278" cy="1040386"/>
          </a:xfrm>
          <a:prstGeom prst="rect">
            <a:avLst/>
          </a:prstGeom>
          <a:noFill/>
          <a:ln>
            <a:noFill/>
          </a:ln>
        </p:spPr>
      </p:pic>
      <p:pic>
        <p:nvPicPr>
          <p:cNvPr id="13" name="Google Shape;13;p16"/>
          <p:cNvPicPr preferRelativeResize="0"/>
          <p:nvPr/>
        </p:nvPicPr>
        <p:blipFill rotWithShape="1">
          <a:blip r:embed="rId14"/>
          <a:srcRect/>
          <a:stretch>
            <a:fillRect/>
          </a:stretch>
        </p:blipFill>
        <p:spPr>
          <a:xfrm>
            <a:off x="5731287" y="51435"/>
            <a:ext cx="891186" cy="8911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p:nvPr/>
        </p:nvSpPr>
        <p:spPr>
          <a:xfrm>
            <a:off x="3518725" y="1848900"/>
            <a:ext cx="5743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18EEP301L-MINOR </a:t>
            </a:r>
            <a:r>
              <a:rPr lang="en-US" sz="2400" b="1" i="0" u="none" strike="noStrike" cap="none" dirty="0" smtClean="0">
                <a:solidFill>
                  <a:srgbClr val="FF0000"/>
                </a:solidFill>
                <a:latin typeface="Times New Roman" panose="02020603050405020304"/>
                <a:ea typeface="Times New Roman" panose="02020603050405020304"/>
                <a:cs typeface="Times New Roman" panose="02020603050405020304"/>
                <a:sym typeface="Times New Roman" panose="02020603050405020304"/>
              </a:rPr>
              <a:t>PROJECT-I</a:t>
            </a:r>
            <a:r>
              <a:rPr lang="en-IN" sz="2400" b="1" dirty="0" smtClean="0">
                <a:solidFill>
                  <a:srgbClr val="FF0000"/>
                </a:solidFill>
                <a:latin typeface="Times New Roman" panose="02020603050405020304"/>
                <a:ea typeface="Times New Roman" panose="02020603050405020304"/>
                <a:cs typeface="Times New Roman" panose="02020603050405020304"/>
                <a:sym typeface="Times New Roman" panose="02020603050405020304"/>
              </a:rPr>
              <a:t>II</a:t>
            </a:r>
            <a:endParaRPr lang="en-IN" altLang="en-US" sz="2400" b="1"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1"/>
          <p:cNvSpPr/>
          <p:nvPr/>
        </p:nvSpPr>
        <p:spPr>
          <a:xfrm>
            <a:off x="2789375" y="1205875"/>
            <a:ext cx="78327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ELECTRICAL AND ELECTRONICS</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ENGINEERING</a:t>
            </a:r>
            <a:endParaRPr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1"/>
          <p:cNvSpPr/>
          <p:nvPr/>
        </p:nvSpPr>
        <p:spPr>
          <a:xfrm>
            <a:off x="4549633" y="2310626"/>
            <a:ext cx="29643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FINAL</a:t>
            </a:r>
            <a:r>
              <a:rPr lang="en-US" sz="24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REVIEW</a:t>
            </a:r>
            <a:endParaRPr sz="24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 name="Google Shape;184;p1"/>
          <p:cNvSpPr/>
          <p:nvPr/>
        </p:nvSpPr>
        <p:spPr>
          <a:xfrm>
            <a:off x="518474" y="3799002"/>
            <a:ext cx="2943600" cy="1798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sz="1800" b="1" i="0" u="none" strike="noStrike" cap="none" dirty="0">
                <a:solidFill>
                  <a:srgbClr val="7030A0"/>
                </a:solidFill>
                <a:latin typeface="Times New Roman" pitchFamily="18" charset="0"/>
                <a:ea typeface="Times New Roman" panose="02020603050405020304"/>
                <a:cs typeface="Times New Roman" pitchFamily="18" charset="0"/>
                <a:sym typeface="Times New Roman" panose="02020603050405020304"/>
              </a:rPr>
              <a:t>YEAR/ SEMESTER – III/V</a:t>
            </a:r>
            <a:endParaRPr sz="1400" b="0" i="0" u="none" strike="noStrike" cap="none" dirty="0">
              <a:solidFill>
                <a:srgbClr val="000000"/>
              </a:solidFill>
              <a:latin typeface="Times New Roman" pitchFamily="18" charset="0"/>
              <a:cs typeface="Times New Roman" pitchFamily="18" charset="0"/>
              <a:sym typeface="Arial" panose="020B0604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sz="1800" b="1" i="0" u="none" strike="noStrike" cap="none" dirty="0">
                <a:solidFill>
                  <a:srgbClr val="7030A0"/>
                </a:solidFill>
                <a:latin typeface="Times New Roman" pitchFamily="18" charset="0"/>
                <a:ea typeface="Times New Roman" panose="02020603050405020304"/>
                <a:cs typeface="Times New Roman" pitchFamily="18" charset="0"/>
                <a:sym typeface="Times New Roman" panose="02020603050405020304"/>
              </a:rPr>
              <a:t>BATCH NUMBER : </a:t>
            </a:r>
            <a:r>
              <a:rPr lang="en-US" sz="1800" b="1" i="0" u="none" strike="noStrike" cap="none" dirty="0" smtClean="0">
                <a:solidFill>
                  <a:srgbClr val="7030A0"/>
                </a:solidFill>
                <a:latin typeface="Times New Roman" pitchFamily="18" charset="0"/>
                <a:ea typeface="Times New Roman" panose="02020603050405020304"/>
                <a:cs typeface="Times New Roman" pitchFamily="18" charset="0"/>
                <a:sym typeface="Times New Roman" panose="02020603050405020304"/>
              </a:rPr>
              <a:t>21</a:t>
            </a:r>
            <a:endParaRPr lang="en-US" sz="1800" b="1" i="0" u="none" strike="noStrike" cap="none" dirty="0">
              <a:solidFill>
                <a:srgbClr val="7030A0"/>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sz="1800" b="1" i="0" u="none" strike="noStrike" cap="none" dirty="0">
                <a:solidFill>
                  <a:srgbClr val="7030A0"/>
                </a:solidFill>
                <a:latin typeface="Times New Roman" pitchFamily="18" charset="0"/>
                <a:ea typeface="Times New Roman" panose="02020603050405020304"/>
                <a:cs typeface="Times New Roman" pitchFamily="18" charset="0"/>
                <a:sym typeface="Times New Roman" panose="02020603050405020304"/>
              </a:rPr>
              <a:t>DATE : </a:t>
            </a:r>
            <a:r>
              <a:rPr lang="en-US" sz="1800" b="1" i="0" u="none" strike="noStrike" cap="none" dirty="0" smtClean="0">
                <a:solidFill>
                  <a:srgbClr val="7030A0"/>
                </a:solidFill>
                <a:latin typeface="Times New Roman" pitchFamily="18" charset="0"/>
                <a:ea typeface="Times New Roman" panose="02020603050405020304"/>
                <a:cs typeface="Times New Roman" pitchFamily="18" charset="0"/>
                <a:sym typeface="Times New Roman" panose="02020603050405020304"/>
              </a:rPr>
              <a:t>29.11.2024</a:t>
            </a:r>
            <a:endParaRPr lang="en-US" sz="1800" b="1" i="0" u="none" strike="noStrike" cap="none" dirty="0">
              <a:solidFill>
                <a:srgbClr val="7030A0"/>
              </a:solidFill>
              <a:latin typeface="Times New Roman" pitchFamily="18" charset="0"/>
              <a:ea typeface="Times New Roman" panose="02020603050405020304"/>
              <a:cs typeface="Times New Roman" pitchFamily="18" charset="0"/>
              <a:sym typeface="Times New Roman" panose="02020603050405020304"/>
            </a:endParaRPr>
          </a:p>
        </p:txBody>
      </p:sp>
      <p:sp>
        <p:nvSpPr>
          <p:cNvPr id="185" name="Google Shape;185;p1"/>
          <p:cNvSpPr/>
          <p:nvPr/>
        </p:nvSpPr>
        <p:spPr>
          <a:xfrm>
            <a:off x="1779639" y="2874845"/>
            <a:ext cx="8917800" cy="252900"/>
          </a:xfrm>
          <a:prstGeom prst="rect">
            <a:avLst/>
          </a:prstGeom>
          <a:noFill/>
          <a:ln>
            <a:noFill/>
          </a:ln>
        </p:spPr>
        <p:txBody>
          <a:bodyPr spcFirstLastPara="1" wrap="square" lIns="91425" tIns="45700" rIns="91425" bIns="45700" anchor="t" anchorCtr="0">
            <a:noAutofit/>
          </a:bodyPr>
          <a:lstStyle/>
          <a:p>
            <a:pPr algn="ctr"/>
            <a:r>
              <a:rPr lang="en-US" sz="2800" b="1" i="0" u="none" strike="noStrike" cap="none" dirty="0" smtClean="0">
                <a:solidFill>
                  <a:srgbClr val="1E4E79"/>
                </a:solidFill>
                <a:latin typeface="Times New Roman" pitchFamily="18" charset="0"/>
                <a:ea typeface="Algerian"/>
                <a:cs typeface="Times New Roman" pitchFamily="18" charset="0"/>
                <a:sym typeface="Algerian"/>
              </a:rPr>
              <a:t>AUTOMATIC FAULT DETECTION IN ELECTRICAL APPLIANCES IN AI</a:t>
            </a:r>
            <a:endParaRPr lang="en-US" sz="2800" b="1" i="0" u="none" strike="noStrike" cap="none" dirty="0">
              <a:solidFill>
                <a:srgbClr val="1E4E79"/>
              </a:solidFill>
              <a:latin typeface="Times New Roman" pitchFamily="18" charset="0"/>
              <a:ea typeface="Algerian"/>
              <a:cs typeface="Times New Roman" pitchFamily="18" charset="0"/>
              <a:sym typeface="Algerian"/>
            </a:endParaRPr>
          </a:p>
        </p:txBody>
      </p:sp>
      <p:sp>
        <p:nvSpPr>
          <p:cNvPr id="186" name="Google Shape;186;p1"/>
          <p:cNvSpPr/>
          <p:nvPr/>
        </p:nvSpPr>
        <p:spPr>
          <a:xfrm>
            <a:off x="1696826" y="5184742"/>
            <a:ext cx="3478200" cy="108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GUIDED BY:</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dirty="0" smtClean="0">
                <a:latin typeface="Times New Roman" pitchFamily="18" charset="0"/>
                <a:cs typeface="Times New Roman" panose="02020603050405020304" pitchFamily="18" charset="0"/>
                <a:sym typeface="+mn-ea"/>
              </a:rPr>
              <a:t>Mrs</a:t>
            </a:r>
            <a:r>
              <a:rPr lang="en-US" sz="1800" dirty="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S.Kiruthika</a:t>
            </a:r>
            <a:r>
              <a:rPr lang="en-US" sz="1800" dirty="0" smtClean="0">
                <a:latin typeface="Times New Roman" panose="02020603050405020304" pitchFamily="18" charset="0"/>
                <a:cs typeface="Times New Roman" panose="02020603050405020304" pitchFamily="18" charset="0"/>
                <a:sym typeface="+mn-ea"/>
              </a:rPr>
              <a:t>,</a:t>
            </a:r>
          </a:p>
          <a:p>
            <a:pPr marL="0" marR="0" lvl="0" indent="0" algn="l" rtl="0">
              <a:lnSpc>
                <a:spcPct val="100000"/>
              </a:lnSpc>
              <a:spcBef>
                <a:spcPts val="0"/>
              </a:spcBef>
              <a:spcAft>
                <a:spcPts val="0"/>
              </a:spcAft>
              <a:buClr>
                <a:srgbClr val="000000"/>
              </a:buClr>
              <a:buSzPts val="1800"/>
              <a:buFont typeface="Arial" panose="020B0604020202020204"/>
              <a:buNone/>
            </a:pPr>
            <a:r>
              <a:rPr lang="en-US" sz="1800" dirty="0" smtClean="0">
                <a:latin typeface="Times New Roman" panose="02020603050405020304" pitchFamily="18" charset="0"/>
                <a:cs typeface="Times New Roman" panose="02020603050405020304" pitchFamily="18" charset="0"/>
                <a:sym typeface="+mn-ea"/>
              </a:rPr>
              <a:t>Assistant </a:t>
            </a:r>
            <a:r>
              <a:rPr lang="en-US" sz="1800" dirty="0">
                <a:latin typeface="Times New Roman" panose="02020603050405020304" pitchFamily="18" charset="0"/>
                <a:cs typeface="Times New Roman" panose="02020603050405020304" pitchFamily="18" charset="0"/>
                <a:sym typeface="+mn-ea"/>
              </a:rPr>
              <a:t>professor/EEE</a:t>
            </a:r>
            <a:endParaRPr lang="en-US" sz="1800" dirty="0">
              <a:latin typeface="Times New Roman" pitchFamily="18" charset="0"/>
              <a:cs typeface="Times New Roman" pitchFamily="18" charset="0"/>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1"/>
          <p:cNvSpPr/>
          <p:nvPr/>
        </p:nvSpPr>
        <p:spPr>
          <a:xfrm>
            <a:off x="7104112" y="5184742"/>
            <a:ext cx="4075929" cy="108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r>
            <a:b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PALANIAPPAN N       </a:t>
            </a:r>
            <a:r>
              <a:rPr lang="en-US" sz="1800" dirty="0" smtClean="0">
                <a:latin typeface="Times New Roman" panose="02020603050405020304" pitchFamily="18" charset="0"/>
                <a:cs typeface="Times New Roman" panose="02020603050405020304" pitchFamily="18" charset="0"/>
                <a:sym typeface="+mn-ea"/>
              </a:rPr>
              <a:t>(927622BEE080)</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1800" dirty="0" smtClean="0">
                <a:latin typeface="Times New Roman" panose="02020603050405020304" pitchFamily="18" charset="0"/>
                <a:cs typeface="Times New Roman" panose="02020603050405020304" pitchFamily="18" charset="0"/>
                <a:sym typeface="+mn-ea"/>
              </a:rPr>
              <a:t>PRAVEENA T </a:t>
            </a:r>
            <a:r>
              <a:rPr lang="en-IN" altLang="en-US" sz="1800" dirty="0" smtClean="0">
                <a:latin typeface="Times New Roman" panose="02020603050405020304" pitchFamily="18" charset="0"/>
                <a:cs typeface="Times New Roman" panose="02020603050405020304" pitchFamily="18" charset="0"/>
                <a:sym typeface="+mn-ea"/>
              </a:rPr>
              <a:t>            </a:t>
            </a:r>
            <a:r>
              <a:rPr lang="en-US" sz="1800" dirty="0" smtClean="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a:t>
            </a:r>
            <a:r>
              <a:rPr lang="en-US" sz="1800" dirty="0" smtClean="0">
                <a:latin typeface="Times New Roman" panose="02020603050405020304" pitchFamily="18" charset="0"/>
                <a:cs typeface="Times New Roman" panose="02020603050405020304" pitchFamily="18" charset="0"/>
                <a:sym typeface="+mn-ea"/>
              </a:rPr>
              <a:t>927622BEE084)</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1800" dirty="0" smtClean="0">
                <a:latin typeface="Times New Roman" panose="02020603050405020304" pitchFamily="18" charset="0"/>
                <a:cs typeface="Times New Roman" panose="02020603050405020304" pitchFamily="18" charset="0"/>
                <a:sym typeface="+mn-ea"/>
              </a:rPr>
              <a:t>SANJANAA SHRI M   (927622BEE096)      </a:t>
            </a:r>
            <a:r>
              <a:rPr lang="en-IN" altLang="en-US" sz="1800" dirty="0" smtClean="0">
                <a:latin typeface="Times New Roman" panose="02020603050405020304" pitchFamily="18" charset="0"/>
                <a:cs typeface="Times New Roman" panose="02020603050405020304" pitchFamily="18" charset="0"/>
                <a:sym typeface="+mn-ea"/>
              </a:rPr>
              <a:t>    </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196625" y="1753386"/>
            <a:ext cx="7570302" cy="47416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14300"/>
            <a:r>
              <a:rPr lang="en-US" sz="2200" b="1" dirty="0" smtClean="0">
                <a:latin typeface="Times New Roman" panose="02020603050405020304" pitchFamily="18" charset="0"/>
                <a:cs typeface="Times New Roman" panose="02020603050405020304" pitchFamily="18" charset="0"/>
                <a:sym typeface="+mn-ea"/>
              </a:rPr>
              <a:t>VIBRATION  SENSOR</a:t>
            </a:r>
            <a:endParaRPr lang="en-US" sz="2200" dirty="0" smtClean="0">
              <a:latin typeface="Times New Roman" panose="02020603050405020304" pitchFamily="18" charset="0"/>
              <a:cs typeface="Times New Roman" panose="02020603050405020304" pitchFamily="18" charset="0"/>
            </a:endParaRPr>
          </a:p>
          <a:p>
            <a:pPr marL="114300" algn="just">
              <a:lnSpc>
                <a:spcPct val="150000"/>
              </a:lnSpc>
            </a:pPr>
            <a:r>
              <a:rPr lang="en-US" sz="2200" dirty="0" smtClean="0">
                <a:latin typeface="Times New Roman" panose="02020603050405020304" pitchFamily="18" charset="0"/>
                <a:cs typeface="Times New Roman" panose="02020603050405020304" pitchFamily="18" charset="0"/>
                <a:sym typeface="+mn-ea"/>
              </a:rPr>
              <a:t>	</a:t>
            </a:r>
            <a:r>
              <a:rPr lang="en-GB" sz="2200" dirty="0" smtClean="0">
                <a:latin typeface="Times New Roman" panose="02020603050405020304" pitchFamily="18" charset="0"/>
                <a:cs typeface="Times New Roman" panose="02020603050405020304" pitchFamily="18" charset="0"/>
                <a:sym typeface="+mn-ea"/>
              </a:rPr>
              <a:t>Vibration </a:t>
            </a:r>
            <a:r>
              <a:rPr lang="en-GB" sz="2200" dirty="0">
                <a:latin typeface="Times New Roman" panose="02020603050405020304" pitchFamily="18" charset="0"/>
                <a:cs typeface="Times New Roman" panose="02020603050405020304" pitchFamily="18" charset="0"/>
                <a:sym typeface="+mn-ea"/>
              </a:rPr>
              <a:t>sensors are widely used for machinery condition monitoring, predictive maintenance, quality control, structural health monitoring, and aerospace and </a:t>
            </a:r>
            <a:r>
              <a:rPr lang="en-GB" sz="2200" dirty="0" smtClean="0">
                <a:latin typeface="Times New Roman" panose="02020603050405020304" pitchFamily="18" charset="0"/>
                <a:cs typeface="Times New Roman" panose="02020603050405020304" pitchFamily="18" charset="0"/>
                <a:sym typeface="+mn-ea"/>
              </a:rPr>
              <a:t>defence </a:t>
            </a:r>
            <a:r>
              <a:rPr lang="en-GB" sz="2200" dirty="0">
                <a:latin typeface="Times New Roman" panose="02020603050405020304" pitchFamily="18" charset="0"/>
                <a:cs typeface="Times New Roman" panose="02020603050405020304" pitchFamily="18" charset="0"/>
                <a:sym typeface="+mn-ea"/>
              </a:rPr>
              <a:t>applications. The benefits of vibration sensors include reduced downtime, increased equipment lifespan, improved maintenance efficiency, enhanced safety, and cost savings. Their primary purpose is to detect potential equipment failures, reducing downtime and maintenance costs. </a:t>
            </a:r>
            <a:endParaRPr lang="en-US" sz="2200" b="1" dirty="0" smtClean="0">
              <a:latin typeface="Times New Roman" panose="02020603050405020304" pitchFamily="18" charset="0"/>
              <a:cs typeface="Times New Roman" panose="02020603050405020304" pitchFamily="18" charset="0"/>
            </a:endParaRPr>
          </a:p>
          <a:p>
            <a:pPr marL="114300"/>
            <a:endParaRPr lang="en-US" sz="2200" b="1" dirty="0" smtClean="0">
              <a:latin typeface="Times New Roman" panose="02020603050405020304" pitchFamily="18" charset="0"/>
              <a:cs typeface="Times New Roman" panose="02020603050405020304" pitchFamily="18" charset="0"/>
            </a:endParaRPr>
          </a:p>
          <a:p>
            <a:pPr marL="114300"/>
            <a:endParaRPr lang="en-US" sz="2200" b="1" dirty="0" smtClean="0">
              <a:latin typeface="Times New Roman" panose="02020603050405020304" pitchFamily="18" charset="0"/>
              <a:cs typeface="Times New Roman" panose="02020603050405020304" pitchFamily="18" charset="0"/>
            </a:endParaRPr>
          </a:p>
          <a:p>
            <a:pPr marL="114300"/>
            <a:endParaRPr lang="en-US" sz="2200" b="1" dirty="0" smtClean="0">
              <a:latin typeface="Times New Roman" panose="02020603050405020304" pitchFamily="18" charset="0"/>
              <a:cs typeface="Times New Roman" panose="02020603050405020304" pitchFamily="18" charset="0"/>
            </a:endParaRPr>
          </a:p>
          <a:p>
            <a:pPr marL="114300"/>
            <a:endParaRPr lang="en-US" sz="2200" b="1" dirty="0" smtClean="0">
              <a:latin typeface="Times New Roman" panose="02020603050405020304" pitchFamily="18" charset="0"/>
              <a:cs typeface="Times New Roman" panose="02020603050405020304" pitchFamily="18" charset="0"/>
            </a:endParaRPr>
          </a:p>
          <a:p>
            <a:pPr marL="114300"/>
            <a:endParaRPr lang="en-IN" sz="2200" dirty="0">
              <a:latin typeface="Times New Roman" panose="02020603050405020304" pitchFamily="18" charset="0"/>
              <a:cs typeface="Times New Roman" panose="02020603050405020304" pitchFamily="18" charset="0"/>
            </a:endParaRPr>
          </a:p>
        </p:txBody>
      </p:sp>
      <p:pic>
        <p:nvPicPr>
          <p:cNvPr id="4098" name="Picture 2" descr="C:\Users\ASAUS\Downloads\image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6" y="249289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8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7"/>
          <p:cNvSpPr>
            <a:spLocks noGrp="1"/>
          </p:cNvSpPr>
          <p:nvPr>
            <p:ph type="title"/>
          </p:nvPr>
        </p:nvSpPr>
        <p:spPr>
          <a:xfrm>
            <a:off x="1234911" y="1150070"/>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IN"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FUTURE IMPLEMENTATION</a:t>
            </a:r>
          </a:p>
        </p:txBody>
      </p:sp>
      <p:sp>
        <p:nvSpPr>
          <p:cNvPr id="2" name="Text Box 1"/>
          <p:cNvSpPr txBox="1"/>
          <p:nvPr/>
        </p:nvSpPr>
        <p:spPr>
          <a:xfrm>
            <a:off x="753745" y="2521585"/>
            <a:ext cx="10603230" cy="3416320"/>
          </a:xfrm>
          <a:prstGeom prst="rect">
            <a:avLst/>
          </a:prstGeom>
          <a:noFill/>
        </p:spPr>
        <p:txBody>
          <a:bodyPr wrap="square" rtlCol="0" anchor="t">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sym typeface="+mn-ea"/>
              </a:rPr>
              <a:t>Manufacturing</a:t>
            </a:r>
            <a:r>
              <a:rPr lang="en-IN" sz="2400" dirty="0">
                <a:latin typeface="Times New Roman" panose="02020603050405020304" pitchFamily="18" charset="0"/>
                <a:cs typeface="Times New Roman" panose="02020603050405020304" pitchFamily="18" charset="0"/>
                <a:sym typeface="+mn-ea"/>
              </a:rPr>
              <a:t>: Predictive maintenance for smart </a:t>
            </a:r>
            <a:r>
              <a:rPr lang="en-IN" sz="2400" dirty="0" smtClean="0">
                <a:latin typeface="Times New Roman" panose="02020603050405020304" pitchFamily="18" charset="0"/>
                <a:cs typeface="Times New Roman" panose="02020603050405020304" pitchFamily="18" charset="0"/>
                <a:sym typeface="+mn-ea"/>
              </a:rPr>
              <a:t>factories.</a:t>
            </a: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sym typeface="+mn-ea"/>
            </a:endParaRPr>
          </a:p>
          <a:p>
            <a:pPr marL="342900" lvl="1"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sym typeface="+mn-ea"/>
              </a:rPr>
              <a:t>Healthcare</a:t>
            </a:r>
            <a:r>
              <a:rPr lang="en-IN" sz="2400" dirty="0">
                <a:latin typeface="Times New Roman" panose="02020603050405020304" pitchFamily="18" charset="0"/>
                <a:cs typeface="Times New Roman" panose="02020603050405020304" pitchFamily="18" charset="0"/>
                <a:sym typeface="+mn-ea"/>
              </a:rPr>
              <a:t>: Predictive equipment maintenance for improved patient care</a:t>
            </a:r>
            <a:r>
              <a:rPr lang="en-IN" sz="2400" dirty="0" smtClean="0">
                <a:latin typeface="Times New Roman" panose="02020603050405020304" pitchFamily="18" charset="0"/>
                <a:cs typeface="Times New Roman" panose="02020603050405020304" pitchFamily="18" charset="0"/>
                <a:sym typeface="+mn-ea"/>
              </a:rPr>
              <a:t>.</a:t>
            </a:r>
          </a:p>
          <a:p>
            <a:pPr marL="342900" lvl="1"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sym typeface="+mn-ea"/>
            </a:endParaRPr>
          </a:p>
          <a:p>
            <a:pPr marL="342900" lvl="1"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sym typeface="+mn-ea"/>
              </a:rPr>
              <a:t>Transportation</a:t>
            </a:r>
            <a:r>
              <a:rPr lang="en-IN" sz="2400" dirty="0">
                <a:latin typeface="Times New Roman" panose="02020603050405020304" pitchFamily="18" charset="0"/>
                <a:cs typeface="Times New Roman" panose="02020603050405020304" pitchFamily="18" charset="0"/>
                <a:sym typeface="+mn-ea"/>
              </a:rPr>
              <a:t>: Real-time monitoring for autonomous vehicles</a:t>
            </a:r>
            <a:r>
              <a:rPr lang="en-IN" sz="2400" dirty="0" smtClean="0">
                <a:latin typeface="Times New Roman" panose="02020603050405020304" pitchFamily="18" charset="0"/>
                <a:cs typeface="Times New Roman" panose="02020603050405020304" pitchFamily="18" charset="0"/>
                <a:sym typeface="+mn-ea"/>
              </a:rPr>
              <a:t>.</a:t>
            </a:r>
          </a:p>
          <a:p>
            <a:pPr marL="342900" lvl="1"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sym typeface="+mn-ea"/>
            </a:endParaRPr>
          </a:p>
          <a:p>
            <a:pPr marL="342900" lvl="1"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sym typeface="+mn-ea"/>
              </a:rPr>
              <a:t>Energy: Predictive maintenance for renewable energy systems</a:t>
            </a:r>
            <a:r>
              <a:rPr lang="en-IN" sz="2400" dirty="0" smtClean="0">
                <a:latin typeface="Times New Roman" panose="02020603050405020304" pitchFamily="18" charset="0"/>
                <a:cs typeface="Times New Roman" panose="02020603050405020304" pitchFamily="18" charset="0"/>
                <a:sym typeface="+mn-ea"/>
              </a:rPr>
              <a:t>.</a:t>
            </a:r>
          </a:p>
          <a:p>
            <a:pPr marL="342900" lvl="1"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sym typeface="+mn-ea"/>
            </a:endParaRPr>
          </a:p>
          <a:p>
            <a:pPr marL="342900" lvl="1"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Consumer Electronics: Predictive maintenance for household appliances.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354965" marR="5080" algn="just">
              <a:lnSpc>
                <a:spcPct val="150000"/>
              </a:lnSpc>
              <a:tabLst>
                <a:tab pos="299720" algn="l"/>
              </a:tabLst>
            </a:pPr>
            <a:r>
              <a:rPr lang="en-GB" sz="2400" dirty="0">
                <a:latin typeface="Times New Roman" pitchFamily="18" charset="0"/>
                <a:cs typeface="Times New Roman" pitchFamily="18" charset="0"/>
              </a:rPr>
              <a:t>Sensors monitor equipment performance in real-time</a:t>
            </a:r>
            <a:r>
              <a:rPr lang="en-GB" sz="2400" dirty="0" smtClean="0">
                <a:latin typeface="Times New Roman" pitchFamily="18" charset="0"/>
                <a:cs typeface="Times New Roman" pitchFamily="18" charset="0"/>
              </a:rPr>
              <a:t>.</a:t>
            </a:r>
          </a:p>
          <a:p>
            <a:pPr marL="354965" marR="5080" algn="just">
              <a:lnSpc>
                <a:spcPct val="150000"/>
              </a:lnSpc>
              <a:tabLst>
                <a:tab pos="299720" algn="l"/>
              </a:tabLst>
            </a:pPr>
            <a:r>
              <a:rPr lang="en-GB" sz="2400" dirty="0">
                <a:latin typeface="Times New Roman" pitchFamily="18" charset="0"/>
                <a:cs typeface="Times New Roman" pitchFamily="18" charset="0"/>
              </a:rPr>
              <a:t>Data Acquisition System collects and transmits data to computing devices</a:t>
            </a:r>
            <a:r>
              <a:rPr lang="en-GB" sz="2400" dirty="0" smtClean="0">
                <a:latin typeface="Times New Roman" pitchFamily="18" charset="0"/>
                <a:cs typeface="Times New Roman" pitchFamily="18" charset="0"/>
              </a:rPr>
              <a:t>.</a:t>
            </a:r>
          </a:p>
          <a:p>
            <a:pPr marL="354965" marR="5080" algn="just">
              <a:lnSpc>
                <a:spcPct val="150000"/>
              </a:lnSpc>
              <a:tabLst>
                <a:tab pos="299720" algn="l"/>
              </a:tabLst>
            </a:pPr>
            <a:r>
              <a:rPr lang="en-GB" sz="2400" dirty="0">
                <a:latin typeface="Times New Roman" pitchFamily="18" charset="0"/>
                <a:cs typeface="Times New Roman" pitchFamily="18" charset="0"/>
              </a:rPr>
              <a:t> Computing devices process data using machine learning </a:t>
            </a:r>
            <a:r>
              <a:rPr lang="en-GB" sz="2400" dirty="0" smtClean="0">
                <a:latin typeface="Times New Roman" pitchFamily="18" charset="0"/>
                <a:cs typeface="Times New Roman" pitchFamily="18" charset="0"/>
              </a:rPr>
              <a:t>algorithms and algorithms analyse </a:t>
            </a:r>
            <a:r>
              <a:rPr lang="en-GB" sz="2400" dirty="0">
                <a:latin typeface="Times New Roman" pitchFamily="18" charset="0"/>
                <a:cs typeface="Times New Roman" pitchFamily="18" charset="0"/>
              </a:rPr>
              <a:t>patterns, trends, and anomalies</a:t>
            </a:r>
            <a:r>
              <a:rPr lang="en-GB" sz="2400" dirty="0" smtClean="0">
                <a:latin typeface="Times New Roman" pitchFamily="18" charset="0"/>
                <a:cs typeface="Times New Roman" pitchFamily="18" charset="0"/>
              </a:rPr>
              <a:t>.</a:t>
            </a:r>
          </a:p>
          <a:p>
            <a:pPr marL="354965" marR="5080" algn="just">
              <a:lnSpc>
                <a:spcPct val="150000"/>
              </a:lnSpc>
              <a:tabLst>
                <a:tab pos="299720" algn="l"/>
              </a:tabLst>
            </a:pPr>
            <a:r>
              <a:rPr lang="en-GB" sz="2400" dirty="0">
                <a:latin typeface="Times New Roman" pitchFamily="18" charset="0"/>
                <a:cs typeface="Times New Roman" pitchFamily="18" charset="0"/>
              </a:rPr>
              <a:t>System detects anomalies and potential faults</a:t>
            </a:r>
            <a:r>
              <a:rPr lang="en-GB" sz="2400" dirty="0" smtClean="0">
                <a:latin typeface="Times New Roman" pitchFamily="18" charset="0"/>
                <a:cs typeface="Times New Roman" pitchFamily="18" charset="0"/>
              </a:rPr>
              <a:t>.</a:t>
            </a:r>
          </a:p>
          <a:p>
            <a:pPr marL="354965" marR="5080" algn="just">
              <a:lnSpc>
                <a:spcPct val="150000"/>
              </a:lnSpc>
              <a:tabLst>
                <a:tab pos="299720" algn="l"/>
              </a:tabLst>
            </a:pPr>
            <a:r>
              <a:rPr lang="fr-FR" sz="2400" dirty="0" err="1">
                <a:latin typeface="Times New Roman" pitchFamily="18" charset="0"/>
                <a:cs typeface="Times New Roman" pitchFamily="18" charset="0"/>
              </a:rPr>
              <a:t>Alerts</a:t>
            </a:r>
            <a:r>
              <a:rPr lang="fr-FR" sz="2400" dirty="0">
                <a:latin typeface="Times New Roman" pitchFamily="18" charset="0"/>
                <a:cs typeface="Times New Roman" pitchFamily="18" charset="0"/>
              </a:rPr>
              <a:t> maintenance personnel via communication modules.</a:t>
            </a:r>
            <a:endParaRPr lang="en-GB" sz="2400" dirty="0" smtClean="0">
              <a:latin typeface="Times New Roman" pitchFamily="18" charset="0"/>
              <a:cs typeface="Times New Roman" pitchFamily="18" charset="0"/>
            </a:endParaRPr>
          </a:p>
        </p:txBody>
      </p:sp>
      <p:sp>
        <p:nvSpPr>
          <p:cNvPr id="5" name="Google Shape;127;p7"/>
          <p:cNvSpPr>
            <a:spLocks noGrp="1"/>
          </p:cNvSpPr>
          <p:nvPr>
            <p:ph type="title"/>
          </p:nvPr>
        </p:nvSpPr>
        <p:spPr>
          <a:xfrm>
            <a:off x="1234911" y="1150070"/>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IN" sz="2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WORKING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just">
              <a:lnSpc>
                <a:spcPct val="150000"/>
              </a:lnSpc>
            </a:pPr>
            <a:r>
              <a:rPr lang="en-GB" sz="2400" dirty="0">
                <a:latin typeface="Times New Roman" pitchFamily="18" charset="0"/>
                <a:cs typeface="Times New Roman" pitchFamily="18" charset="0"/>
              </a:rPr>
              <a:t>System predicts maintenance requirements based on data analysis</a:t>
            </a:r>
            <a:r>
              <a:rPr lang="en-GB" sz="2400" dirty="0" smtClean="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Schedules maintenance tasks to minimize downtime</a:t>
            </a:r>
            <a:r>
              <a:rPr lang="en-GB" sz="2400" dirty="0" smtClean="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System learns from historical data and adapts </a:t>
            </a:r>
            <a:r>
              <a:rPr lang="en-GB" sz="2400" dirty="0" smtClean="0">
                <a:latin typeface="Times New Roman" pitchFamily="18" charset="0"/>
                <a:cs typeface="Times New Roman" pitchFamily="18" charset="0"/>
              </a:rPr>
              <a:t>algorithms.</a:t>
            </a:r>
          </a:p>
          <a:p>
            <a:pPr algn="just">
              <a:lnSpc>
                <a:spcPct val="150000"/>
              </a:lnSpc>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Improves fault detection and predictive maintenance accuracy.</a:t>
            </a:r>
            <a:endParaRPr lang="en-US" sz="2400" dirty="0">
              <a:latin typeface="Times New Roman" pitchFamily="18" charset="0"/>
              <a:cs typeface="Times New Roman" pitchFamily="18" charset="0"/>
            </a:endParaRPr>
          </a:p>
        </p:txBody>
      </p:sp>
      <p:sp>
        <p:nvSpPr>
          <p:cNvPr id="4" name="Google Shape;127;p7"/>
          <p:cNvSpPr>
            <a:spLocks noGrp="1"/>
          </p:cNvSpPr>
          <p:nvPr>
            <p:ph type="title"/>
          </p:nvPr>
        </p:nvSpPr>
        <p:spPr>
          <a:xfrm>
            <a:off x="1234911" y="1150070"/>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dirty="0">
                <a:solidFill>
                  <a:schemeClr val="dk1"/>
                </a:solidFill>
                <a:latin typeface="Times New Roman" panose="02020603050405020304"/>
                <a:ea typeface="Calibri" panose="020F0502020204030204"/>
                <a:cs typeface="Times New Roman" panose="02020603050405020304"/>
                <a:sym typeface="Times New Roman" panose="02020603050405020304"/>
              </a:rPr>
              <a:t> WORK</a:t>
            </a:r>
            <a:r>
              <a:rPr lang="en-IN" altLang="en-US" sz="2000" b="1" dirty="0">
                <a:solidFill>
                  <a:schemeClr val="dk1"/>
                </a:solidFill>
                <a:latin typeface="Times New Roman" panose="02020603050405020304"/>
                <a:ea typeface="Calibri" panose="020F0502020204030204"/>
                <a:cs typeface="Times New Roman" panose="02020603050405020304"/>
                <a:sym typeface="Times New Roman" panose="02020603050405020304"/>
              </a:rPr>
              <a:t>ING</a:t>
            </a:r>
            <a:endParaRPr lang="en-IN" altLang="en-US" sz="2000" b="1" i="0" u="none" strike="noStrike" cap="none" dirty="0">
              <a:solidFill>
                <a:schemeClr val="dk1"/>
              </a:solidFill>
              <a:latin typeface="Times New Roman" panose="02020603050405020304"/>
              <a:ea typeface="Calibri" panose="020F05020202040302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Grp="1"/>
          </p:cNvGraphicFramePr>
          <p:nvPr>
            <p:extLst>
              <p:ext uri="{D42A27DB-BD31-4B8C-83A1-F6EECF244321}">
                <p14:modId xmlns:p14="http://schemas.microsoft.com/office/powerpoint/2010/main" val="1250284970"/>
              </p:ext>
            </p:extLst>
          </p:nvPr>
        </p:nvGraphicFramePr>
        <p:xfrm>
          <a:off x="1847529" y="2181098"/>
          <a:ext cx="8026214" cy="2529962"/>
        </p:xfrm>
        <a:graphic>
          <a:graphicData uri="http://schemas.openxmlformats.org/drawingml/2006/table">
            <a:tbl>
              <a:tblPr firstRow="1" bandRow="1">
                <a:tableStyleId>{2D5ABB26-0587-4C30-8999-92F81FD0307C}</a:tableStyleId>
              </a:tblPr>
              <a:tblGrid>
                <a:gridCol w="993589"/>
                <a:gridCol w="2967355"/>
                <a:gridCol w="2032635"/>
                <a:gridCol w="2032635"/>
              </a:tblGrid>
              <a:tr h="304800">
                <a:tc>
                  <a:txBody>
                    <a:bodyPr/>
                    <a:lstStyle/>
                    <a:p>
                      <a:pPr algn="ctr">
                        <a:lnSpc>
                          <a:spcPct val="100000"/>
                        </a:lnSpc>
                        <a:spcBef>
                          <a:spcPts val="320"/>
                        </a:spcBef>
                      </a:pPr>
                      <a:r>
                        <a:rPr sz="1400" dirty="0">
                          <a:latin typeface="Times New Roman" pitchFamily="18" charset="0"/>
                          <a:cs typeface="Times New Roman" pitchFamily="18" charset="0"/>
                        </a:rPr>
                        <a:t>S.NO</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6455">
                        <a:lnSpc>
                          <a:spcPct val="100000"/>
                        </a:lnSpc>
                        <a:spcBef>
                          <a:spcPts val="320"/>
                        </a:spcBef>
                      </a:pPr>
                      <a:r>
                        <a:rPr sz="1400" spc="-5" dirty="0">
                          <a:latin typeface="Times New Roman" pitchFamily="18" charset="0"/>
                          <a:cs typeface="Times New Roman" pitchFamily="18" charset="0"/>
                        </a:rPr>
                        <a:t>COMPONENTS</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320"/>
                        </a:spcBef>
                      </a:pPr>
                      <a:r>
                        <a:rPr sz="1400" spc="-5" dirty="0">
                          <a:latin typeface="Times New Roman" pitchFamily="18" charset="0"/>
                          <a:cs typeface="Times New Roman" pitchFamily="18" charset="0"/>
                        </a:rPr>
                        <a:t>QUANTITY</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20"/>
                        </a:spcBef>
                      </a:pPr>
                      <a:r>
                        <a:rPr sz="1400" dirty="0">
                          <a:latin typeface="Times New Roman" pitchFamily="18" charset="0"/>
                          <a:cs typeface="Times New Roman" pitchFamily="18" charset="0"/>
                        </a:rPr>
                        <a:t>COST</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1</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IN" sz="1400" spc="-5" dirty="0" smtClean="0">
                          <a:latin typeface="Times New Roman" pitchFamily="18" charset="0"/>
                          <a:cs typeface="Times New Roman" pitchFamily="18" charset="0"/>
                        </a:rPr>
                        <a:t>Temperature</a:t>
                      </a:r>
                      <a:r>
                        <a:rPr lang="en-IN" sz="1400" spc="-5" baseline="0" dirty="0" smtClean="0">
                          <a:latin typeface="Times New Roman" pitchFamily="18" charset="0"/>
                          <a:cs typeface="Times New Roman" pitchFamily="18" charset="0"/>
                        </a:rPr>
                        <a:t> Sensor</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Arial MT"/>
                          <a:cs typeface="Arial MT"/>
                        </a:rPr>
                        <a:t>200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966">
                <a:tc>
                  <a:txBody>
                    <a:bodyPr/>
                    <a:lstStyle/>
                    <a:p>
                      <a:pPr marL="635" algn="ctr">
                        <a:lnSpc>
                          <a:spcPct val="100000"/>
                        </a:lnSpc>
                        <a:spcBef>
                          <a:spcPts val="320"/>
                        </a:spcBef>
                      </a:pPr>
                      <a:r>
                        <a:rPr sz="1400" dirty="0">
                          <a:latin typeface="Arial MT"/>
                          <a:cs typeface="Arial MT"/>
                        </a:rPr>
                        <a:t>2</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IN" sz="1400" spc="-5" dirty="0" smtClean="0">
                          <a:latin typeface="Times New Roman" pitchFamily="18" charset="0"/>
                          <a:cs typeface="Times New Roman" pitchFamily="18" charset="0"/>
                        </a:rPr>
                        <a:t>Current</a:t>
                      </a:r>
                      <a:r>
                        <a:rPr lang="en-IN" sz="1400" spc="-5" baseline="0" dirty="0" smtClean="0">
                          <a:latin typeface="Times New Roman" pitchFamily="18" charset="0"/>
                          <a:cs typeface="Times New Roman" pitchFamily="18" charset="0"/>
                        </a:rPr>
                        <a:t> Sensor</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spc="-5" dirty="0">
                          <a:latin typeface="Arial MT"/>
                          <a:cs typeface="Arial MT"/>
                        </a:rPr>
                        <a:t>1</a:t>
                      </a:r>
                      <a:r>
                        <a:rPr lang="en-US" sz="1400" spc="-5" dirty="0">
                          <a:latin typeface="Arial MT"/>
                          <a:cs typeface="Arial MT"/>
                        </a:rPr>
                        <a:t>5</a:t>
                      </a:r>
                      <a:r>
                        <a:rPr sz="1400" spc="-5" dirty="0">
                          <a:latin typeface="Arial MT"/>
                          <a:cs typeface="Arial MT"/>
                        </a:rPr>
                        <a:t>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635" algn="ctr">
                        <a:lnSpc>
                          <a:spcPct val="100000"/>
                        </a:lnSpc>
                        <a:spcBef>
                          <a:spcPts val="320"/>
                        </a:spcBef>
                      </a:pPr>
                      <a:r>
                        <a:rPr sz="1400" dirty="0">
                          <a:latin typeface="Arial MT"/>
                          <a:cs typeface="Arial MT"/>
                        </a:rPr>
                        <a:t>3</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US" sz="1400" dirty="0" smtClean="0">
                          <a:latin typeface="Times New Roman" pitchFamily="18" charset="0"/>
                          <a:cs typeface="Times New Roman" pitchFamily="18" charset="0"/>
                        </a:rPr>
                        <a:t>Vibration </a:t>
                      </a:r>
                      <a:r>
                        <a:rPr lang="en-US" sz="1400" dirty="0">
                          <a:latin typeface="Times New Roman" pitchFamily="18" charset="0"/>
                          <a:cs typeface="Times New Roman" pitchFamily="18" charset="0"/>
                        </a:rPr>
                        <a:t>Sensor</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Arial MT"/>
                          <a:cs typeface="Arial MT"/>
                        </a:rPr>
                        <a:t>2</a:t>
                      </a:r>
                      <a:r>
                        <a:rPr sz="1400" spc="-5" dirty="0">
                          <a:latin typeface="Arial MT"/>
                          <a:cs typeface="Arial MT"/>
                        </a:rPr>
                        <a:t>00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4</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IN" sz="1400" spc="-5" dirty="0" smtClean="0">
                          <a:latin typeface="Times New Roman" pitchFamily="18" charset="0"/>
                          <a:cs typeface="Times New Roman" pitchFamily="18" charset="0"/>
                        </a:rPr>
                        <a:t>Communication</a:t>
                      </a:r>
                      <a:r>
                        <a:rPr lang="en-IN" sz="1400" spc="-5" baseline="0" dirty="0" smtClean="0">
                          <a:latin typeface="Times New Roman" pitchFamily="18" charset="0"/>
                          <a:cs typeface="Times New Roman" pitchFamily="18" charset="0"/>
                        </a:rPr>
                        <a:t> Modules</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IN" sz="1400" dirty="0" smtClean="0">
                          <a:latin typeface="Arial MT"/>
                          <a:cs typeface="Arial MT"/>
                        </a:rPr>
                        <a:t>1</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lang="en-IN" sz="1400" spc="-5" dirty="0" smtClean="0">
                          <a:latin typeface="Arial MT"/>
                          <a:cs typeface="Arial MT"/>
                        </a:rPr>
                        <a:t>700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0"/>
                        </a:spcBef>
                      </a:pPr>
                      <a:r>
                        <a:rPr sz="1400" dirty="0">
                          <a:latin typeface="Arial MT"/>
                          <a:cs typeface="Arial MT"/>
                        </a:rPr>
                        <a:t>5</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IN" sz="1400" dirty="0" smtClean="0">
                          <a:latin typeface="Times New Roman" pitchFamily="18" charset="0"/>
                          <a:cs typeface="Times New Roman" pitchFamily="18" charset="0"/>
                        </a:rPr>
                        <a:t>Microcontrollers</a:t>
                      </a:r>
                      <a:endParaRPr sz="1400" dirty="0">
                        <a:latin typeface="Times New Roman" pitchFamily="18" charset="0"/>
                        <a:cs typeface="Times New Roman"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IN" sz="1400" dirty="0" smtClean="0">
                          <a:latin typeface="Arial MT"/>
                          <a:cs typeface="Arial MT"/>
                        </a:rPr>
                        <a:t>1</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lang="en-IN" sz="1400" spc="-5" dirty="0" smtClean="0">
                          <a:latin typeface="Arial MT"/>
                          <a:cs typeface="Arial MT"/>
                        </a:rPr>
                        <a:t>150</a:t>
                      </a: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635" algn="ctr">
                        <a:lnSpc>
                          <a:spcPct val="100000"/>
                        </a:lnSpc>
                        <a:spcBef>
                          <a:spcPts val="325"/>
                        </a:spcBef>
                      </a:pPr>
                      <a:r>
                        <a:rPr sz="1400" dirty="0">
                          <a:latin typeface="Arial MT"/>
                          <a:cs typeface="Arial MT"/>
                        </a:rPr>
                        <a:t>6</a:t>
                      </a: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lang="en-IN" sz="1400" dirty="0" smtClean="0">
                          <a:latin typeface="Times New Roman" pitchFamily="18" charset="0"/>
                          <a:cs typeface="Times New Roman" pitchFamily="18" charset="0"/>
                        </a:rPr>
                        <a:t>Data</a:t>
                      </a:r>
                      <a:r>
                        <a:rPr lang="en-IN" sz="1400" baseline="0" dirty="0" smtClean="0">
                          <a:latin typeface="Times New Roman" pitchFamily="18" charset="0"/>
                          <a:cs typeface="Times New Roman" pitchFamily="18" charset="0"/>
                        </a:rPr>
                        <a:t> Loggers</a:t>
                      </a:r>
                      <a:endParaRPr sz="1400" dirty="0">
                        <a:latin typeface="Times New Roman" pitchFamily="18" charset="0"/>
                        <a:cs typeface="Times New Roman"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lang="en-IN" sz="1400" dirty="0" smtClean="0">
                          <a:latin typeface="Arial MT"/>
                          <a:cs typeface="Arial MT"/>
                        </a:rPr>
                        <a:t>1</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lang="en-IN" sz="1400" spc="-5" dirty="0" smtClean="0">
                          <a:latin typeface="Arial MT"/>
                          <a:cs typeface="Arial MT"/>
                        </a:rPr>
                        <a:t>1000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5" name="Google Shape;127;p7"/>
          <p:cNvSpPr>
            <a:spLocks noGrp="1"/>
          </p:cNvSpPr>
          <p:nvPr>
            <p:ph type="title"/>
          </p:nvPr>
        </p:nvSpPr>
        <p:spPr>
          <a:xfrm>
            <a:off x="1234911" y="1221825"/>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IN"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COST ESTIMATION </a:t>
            </a:r>
          </a:p>
        </p:txBody>
      </p:sp>
      <p:graphicFrame>
        <p:nvGraphicFramePr>
          <p:cNvPr id="2" name="Table 1"/>
          <p:cNvGraphicFramePr>
            <a:graphicFrameLocks noGrp="1"/>
          </p:cNvGraphicFramePr>
          <p:nvPr>
            <p:extLst>
              <p:ext uri="{D42A27DB-BD31-4B8C-83A1-F6EECF244321}">
                <p14:modId xmlns:p14="http://schemas.microsoft.com/office/powerpoint/2010/main" val="1043942301"/>
              </p:ext>
            </p:extLst>
          </p:nvPr>
        </p:nvGraphicFramePr>
        <p:xfrm>
          <a:off x="5807968" y="4725144"/>
          <a:ext cx="4065270" cy="370839"/>
        </p:xfrm>
        <a:graphic>
          <a:graphicData uri="http://schemas.openxmlformats.org/drawingml/2006/table">
            <a:tbl>
              <a:tblPr firstRow="1" bandRow="1">
                <a:tableStyleId>{2D5ABB26-0587-4C30-8999-92F81FD0307C}</a:tableStyleId>
              </a:tblPr>
              <a:tblGrid>
                <a:gridCol w="2032635"/>
                <a:gridCol w="2032635"/>
              </a:tblGrid>
              <a:tr h="370839">
                <a:tc>
                  <a:txBody>
                    <a:bodyPr/>
                    <a:lstStyle/>
                    <a:p>
                      <a:pPr marL="1270" algn="ctr">
                        <a:lnSpc>
                          <a:spcPct val="100000"/>
                        </a:lnSpc>
                        <a:spcBef>
                          <a:spcPts val="325"/>
                        </a:spcBef>
                      </a:pPr>
                      <a:r>
                        <a:rPr lang="en-IN" sz="1400" dirty="0" smtClean="0">
                          <a:latin typeface="Times New Roman" pitchFamily="18" charset="0"/>
                          <a:cs typeface="Times New Roman" pitchFamily="18" charset="0"/>
                        </a:rPr>
                        <a:t>TOTAL</a:t>
                      </a:r>
                      <a:endParaRPr sz="1400" dirty="0">
                        <a:latin typeface="Times New Roman" pitchFamily="18" charset="0"/>
                        <a:cs typeface="Times New Roman"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lang="en-IN" sz="1400" spc="-5" dirty="0" smtClean="0">
                          <a:latin typeface="Arial MT"/>
                          <a:cs typeface="Arial MT"/>
                        </a:rPr>
                        <a:t>2400</a:t>
                      </a:r>
                      <a:endParaRPr sz="1400" dirty="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34173888"/>
              </p:ext>
            </p:extLst>
          </p:nvPr>
        </p:nvGraphicFramePr>
        <p:xfrm>
          <a:off x="1847528" y="4725144"/>
          <a:ext cx="3960440" cy="360040"/>
        </p:xfrm>
        <a:graphic>
          <a:graphicData uri="http://schemas.openxmlformats.org/drawingml/2006/table">
            <a:tbl>
              <a:tblPr firstRow="1" bandRow="1">
                <a:tableStyleId>{2D5ABB26-0587-4C30-8999-92F81FD0307C}</a:tableStyleId>
              </a:tblPr>
              <a:tblGrid>
                <a:gridCol w="1008112"/>
                <a:gridCol w="2952328"/>
              </a:tblGrid>
              <a:tr h="360040">
                <a:tc>
                  <a:txBody>
                    <a:bodyPr/>
                    <a:lstStyle/>
                    <a:p>
                      <a:pPr marL="635" algn="ctr">
                        <a:lnSpc>
                          <a:spcPct val="100000"/>
                        </a:lnSpc>
                        <a:spcBef>
                          <a:spcPts val="320"/>
                        </a:spcBef>
                      </a:pP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endParaRPr sz="1400" dirty="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7;p7"/>
          <p:cNvSpPr txBox="1">
            <a:spLocks/>
          </p:cNvSpPr>
          <p:nvPr/>
        </p:nvSpPr>
        <p:spPr>
          <a:xfrm>
            <a:off x="1234911" y="1221825"/>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buClr>
                <a:schemeClr val="dk1"/>
              </a:buClr>
              <a:buSzPts val="2000"/>
              <a:buFont typeface="Times New Roman" panose="02020603050405020304"/>
              <a:buNone/>
            </a:pPr>
            <a:r>
              <a:rPr lang="en-IN" sz="18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HARDWARE KIT</a:t>
            </a:r>
            <a:endParaRPr lang="en-IN"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1030" name="Picture 6" descr="C:\Users\ASAUS\Downloads\k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988840"/>
            <a:ext cx="8568952" cy="427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3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7"/>
          <p:cNvSpPr>
            <a:spLocks noGrp="1"/>
          </p:cNvSpPr>
          <p:nvPr>
            <p:ph type="title"/>
          </p:nvPr>
        </p:nvSpPr>
        <p:spPr>
          <a:xfrm>
            <a:off x="1234910" y="1187777"/>
            <a:ext cx="9700183" cy="502911"/>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dirty="0">
                <a:solidFill>
                  <a:schemeClr val="dk1"/>
                </a:solidFill>
                <a:latin typeface="Times New Roman" panose="02020603050405020304"/>
                <a:ea typeface="Calibri" panose="020F0502020204030204"/>
                <a:cs typeface="Times New Roman" panose="02020603050405020304"/>
                <a:sym typeface="Times New Roman" panose="02020603050405020304"/>
              </a:rPr>
              <a:t>REFERENCES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TextBox 4"/>
          <p:cNvSpPr txBox="1"/>
          <p:nvPr/>
        </p:nvSpPr>
        <p:spPr>
          <a:xfrm>
            <a:off x="1272620" y="1941922"/>
            <a:ext cx="9643620" cy="3139321"/>
          </a:xfrm>
          <a:prstGeom prst="rect">
            <a:avLst/>
          </a:prstGeom>
          <a:noFill/>
        </p:spPr>
        <p:txBody>
          <a:bodyPr wrap="square">
            <a:spAutoFit/>
          </a:bodyPr>
          <a:lstStyle/>
          <a:p>
            <a:pPr marL="457200" indent="-457200" algn="just">
              <a:lnSpc>
                <a:spcPct val="150000"/>
              </a:lnSpc>
              <a:buFont typeface="+mj-lt"/>
              <a:buAutoNum type="arabicPeriod"/>
            </a:pPr>
            <a:r>
              <a:rPr lang="en-GB" sz="2200" dirty="0" smtClean="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A Review on Predictive Maintenance for Industrial Equipment" (2020) - IEEE </a:t>
            </a:r>
            <a:r>
              <a:rPr lang="en-GB" sz="2200" dirty="0" smtClean="0">
                <a:latin typeface="Times New Roman" panose="02020603050405020304" pitchFamily="18" charset="0"/>
                <a:cs typeface="Times New Roman" panose="02020603050405020304" pitchFamily="18" charset="0"/>
              </a:rPr>
              <a:t>Access.</a:t>
            </a:r>
          </a:p>
          <a:p>
            <a:pPr marL="457200" indent="-457200" algn="just">
              <a:lnSpc>
                <a:spcPct val="150000"/>
              </a:lnSpc>
              <a:buFont typeface="+mj-lt"/>
              <a:buAutoNum type="arabicPeriod"/>
            </a:pPr>
            <a:r>
              <a:rPr lang="en-GB" sz="2200" dirty="0">
                <a:latin typeface="Times New Roman" panose="02020603050405020304" pitchFamily="18" charset="0"/>
                <a:cs typeface="Times New Roman" panose="02020603050405020304" pitchFamily="18" charset="0"/>
              </a:rPr>
              <a:t>"Intelligent Fault Detection and Diagnosis Using Machine Learning" (2019) - Journal of Intelligent </a:t>
            </a:r>
            <a:r>
              <a:rPr lang="en-GB" sz="2200" dirty="0" smtClean="0">
                <a:latin typeface="Times New Roman" panose="02020603050405020304" pitchFamily="18" charset="0"/>
                <a:cs typeface="Times New Roman" panose="02020603050405020304" pitchFamily="18" charset="0"/>
              </a:rPr>
              <a:t>Manufacturing.</a:t>
            </a:r>
          </a:p>
          <a:p>
            <a:pPr marL="457200" indent="-457200" algn="just">
              <a:lnSpc>
                <a:spcPct val="150000"/>
              </a:lnSpc>
              <a:buFont typeface="+mj-lt"/>
              <a:buAutoNum type="arabicPeriod"/>
            </a:pPr>
            <a:r>
              <a:rPr lang="en-GB" sz="2200" dirty="0">
                <a:latin typeface="Times New Roman" panose="02020603050405020304" pitchFamily="18" charset="0"/>
                <a:cs typeface="Times New Roman" panose="02020603050405020304" pitchFamily="18" charset="0"/>
              </a:rPr>
              <a:t>"Predictive Maintenance Using Machine Learning and </a:t>
            </a:r>
            <a:r>
              <a:rPr lang="en-GB" sz="2200" dirty="0" err="1">
                <a:latin typeface="Times New Roman" panose="02020603050405020304" pitchFamily="18" charset="0"/>
                <a:cs typeface="Times New Roman" panose="02020603050405020304" pitchFamily="18" charset="0"/>
              </a:rPr>
              <a:t>IoT</a:t>
            </a:r>
            <a:r>
              <a:rPr lang="en-GB" sz="2200" dirty="0">
                <a:latin typeface="Times New Roman" panose="02020603050405020304" pitchFamily="18" charset="0"/>
                <a:cs typeface="Times New Roman" panose="02020603050405020304" pitchFamily="18" charset="0"/>
              </a:rPr>
              <a:t>" (2018) - International Journal of Advanced Research in Computer </a:t>
            </a:r>
            <a:r>
              <a:rPr lang="en-GB" sz="2200" dirty="0" smtClean="0">
                <a:latin typeface="Times New Roman" panose="02020603050405020304" pitchFamily="18" charset="0"/>
                <a:cs typeface="Times New Roman" panose="02020603050405020304" pitchFamily="18" charset="0"/>
              </a:rPr>
              <a:t>Science.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176" name="Google Shape;176;p4"/>
          <p:cNvSpPr/>
          <p:nvPr/>
        </p:nvSpPr>
        <p:spPr>
          <a:xfrm>
            <a:off x="0" y="48"/>
            <a:ext cx="12192000" cy="68579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152400" y="152448"/>
            <a:ext cx="12192000" cy="68579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4"/>
          <p:cNvPicPr preferRelativeResize="0"/>
          <p:nvPr/>
        </p:nvPicPr>
        <p:blipFill rotWithShape="1">
          <a:blip r:embed="rId3"/>
          <a:srcRect/>
          <a:stretch>
            <a:fillRect/>
          </a:stretch>
        </p:blipFill>
        <p:spPr>
          <a:xfrm>
            <a:off x="0" y="48"/>
            <a:ext cx="12192000" cy="6857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3346515" y="923827"/>
            <a:ext cx="5224910" cy="593417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LIST OF CONTENTS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Solution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rPr>
              <a:t>Components used</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rPr>
              <a:t>Components Description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smtClean="0">
                <a:solidFill>
                  <a:schemeClr val="dk1"/>
                </a:solidFill>
                <a:latin typeface="Times New Roman" panose="02020603050405020304"/>
                <a:ea typeface="Calibri" panose="020F0502020204030204"/>
                <a:cs typeface="Times New Roman" panose="02020603050405020304"/>
                <a:sym typeface="Times New Roman" panose="02020603050405020304"/>
              </a:rPr>
              <a:t>Working </a:t>
            </a:r>
            <a:r>
              <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rPr>
              <a:t>Explanation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rPr>
              <a:t>Future </a:t>
            </a:r>
            <a:r>
              <a:rPr lang="en-US" sz="2100" dirty="0" smtClean="0">
                <a:solidFill>
                  <a:schemeClr val="dk1"/>
                </a:solidFill>
                <a:latin typeface="Times New Roman" panose="02020603050405020304"/>
                <a:ea typeface="Calibri" panose="020F0502020204030204"/>
                <a:cs typeface="Times New Roman" panose="02020603050405020304"/>
                <a:sym typeface="Times New Roman" panose="02020603050405020304"/>
              </a:rPr>
              <a:t>Implementation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smtClean="0">
                <a:solidFill>
                  <a:schemeClr val="dk1"/>
                </a:solidFill>
                <a:latin typeface="Times New Roman" panose="02020603050405020304"/>
                <a:ea typeface="Calibri" panose="020F0502020204030204"/>
                <a:cs typeface="Times New Roman" panose="02020603050405020304"/>
                <a:sym typeface="Times New Roman" panose="02020603050405020304"/>
              </a:rPr>
              <a:t>Cost Estimation</a:t>
            </a:r>
            <a:endPar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panose="02020603050405020304"/>
                <a:ea typeface="Calibri" panose="020F0502020204030204"/>
                <a:cs typeface="Times New Roman" panose="02020603050405020304"/>
                <a:sym typeface="Times New Roman" panose="02020603050405020304"/>
              </a:rPr>
              <a:t>References</a:t>
            </a:r>
          </a:p>
          <a:p>
            <a:pPr marL="342900" marR="0" lvl="0" indent="-342900" algn="l" rtl="0">
              <a:lnSpc>
                <a:spcPct val="150000"/>
              </a:lnSpc>
              <a:spcBef>
                <a:spcPts val="0"/>
              </a:spcBef>
              <a:spcAft>
                <a:spcPts val="0"/>
              </a:spcAft>
              <a:buClr>
                <a:schemeClr val="dk1"/>
              </a:buClr>
              <a:buSzPts val="2400"/>
              <a:buFont typeface="Wingdings" panose="05000000000000000000" pitchFamily="2" charset="2"/>
              <a:buChar char="ü"/>
            </a:pPr>
            <a:endParaRPr lang="en-US" sz="2400" dirty="0">
              <a:solidFill>
                <a:schemeClr val="dk1"/>
              </a:solidFill>
              <a:latin typeface="Times New Roman" panose="02020603050405020304"/>
              <a:ea typeface="Calibri" panose="020F05020202040302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2400"/>
              <a:buFont typeface="Wingdings" panose="05000000000000000000" pitchFamily="2" charset="2"/>
              <a:buChar char="ü"/>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p:nvPr/>
        </p:nvSpPr>
        <p:spPr>
          <a:xfrm>
            <a:off x="1272619" y="1329179"/>
            <a:ext cx="9643620" cy="480767"/>
          </a:xfrm>
          <a:prstGeom prst="rect">
            <a:avLst/>
          </a:prstGeom>
          <a:solidFill>
            <a:srgbClr val="BBD6EE"/>
          </a:solid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panose="020B0604020202020204"/>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1272620" y="1941922"/>
            <a:ext cx="9643620" cy="4154984"/>
          </a:xfrm>
          <a:prstGeom prst="rect">
            <a:avLst/>
          </a:prstGeom>
          <a:noFill/>
        </p:spPr>
        <p:txBody>
          <a:bodyPr wrap="square">
            <a:spAutoFit/>
          </a:bodyPr>
          <a:lstStyle/>
          <a:p>
            <a:pPr marL="0" indent="0" algn="just">
              <a:lnSpc>
                <a:spcPct val="150000"/>
              </a:lnSpc>
              <a:buFont typeface="Wingdings" panose="05000000000000000000" pitchFamily="2" charset="2"/>
              <a:buNone/>
            </a:pPr>
            <a:r>
              <a:rPr lang="en-GB" sz="2200" dirty="0" smtClean="0">
                <a:latin typeface="Times New Roman" panose="02020603050405020304" pitchFamily="18" charset="0"/>
                <a:cs typeface="Times New Roman" panose="02020603050405020304" pitchFamily="18" charset="0"/>
              </a:rPr>
              <a:t>	This </a:t>
            </a:r>
            <a:r>
              <a:rPr lang="en-GB" sz="2200" dirty="0">
                <a:latin typeface="Times New Roman" panose="02020603050405020304" pitchFamily="18" charset="0"/>
                <a:cs typeface="Times New Roman" panose="02020603050405020304" pitchFamily="18" charset="0"/>
              </a:rPr>
              <a:t>project explores the development and implementation of an advanced system for automatic fault detection in electrical appliances using Artificial Intelligence (AI). As electrical appliances become increasingly sophisticated, traditional fault detection methods often fall short in terms of efficiency and accuracy. This research aims to address these limitations by </a:t>
            </a:r>
            <a:r>
              <a:rPr lang="en-GB" sz="2200" dirty="0" smtClean="0">
                <a:latin typeface="Times New Roman" panose="02020603050405020304" pitchFamily="18" charset="0"/>
                <a:cs typeface="Times New Roman" panose="02020603050405020304" pitchFamily="18" charset="0"/>
              </a:rPr>
              <a:t>advanced AI </a:t>
            </a:r>
            <a:r>
              <a:rPr lang="en-GB" sz="2200" dirty="0">
                <a:latin typeface="Times New Roman" panose="02020603050405020304" pitchFamily="18" charset="0"/>
                <a:cs typeface="Times New Roman" panose="02020603050405020304" pitchFamily="18" charset="0"/>
              </a:rPr>
              <a:t>technologies to enhance the reliability and performance of fault detection systems. </a:t>
            </a:r>
            <a:r>
              <a:rPr lang="en-GB" sz="2200" dirty="0" smtClean="0">
                <a:latin typeface="Times New Roman" panose="02020603050405020304" pitchFamily="18" charset="0"/>
                <a:cs typeface="Times New Roman" panose="02020603050405020304" pitchFamily="18" charset="0"/>
              </a:rPr>
              <a:t>This project </a:t>
            </a:r>
            <a:r>
              <a:rPr lang="en-GB" sz="2200" dirty="0">
                <a:latin typeface="Times New Roman" panose="02020603050405020304" pitchFamily="18" charset="0"/>
                <a:cs typeface="Times New Roman" panose="02020603050405020304" pitchFamily="18" charset="0"/>
              </a:rPr>
              <a:t>offers numerous benefits, including preventive maintenance, reduced downtime, increased appliance lifespan, and enhanced user safety.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p:nvPr/>
        </p:nvSpPr>
        <p:spPr>
          <a:xfrm>
            <a:off x="1267238" y="1328064"/>
            <a:ext cx="9630148" cy="4536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O</a:t>
            </a:r>
            <a:r>
              <a:rPr lang="en-US" sz="2000" b="1" dirty="0">
                <a:solidFill>
                  <a:schemeClr val="dk1"/>
                </a:solidFill>
                <a:latin typeface="Times New Roman" panose="02020603050405020304"/>
                <a:cs typeface="Times New Roman" panose="02020603050405020304"/>
                <a:sym typeface="Times New Roman" panose="02020603050405020304"/>
              </a:rPr>
              <a:t>BJECTIVE</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1272620" y="1941922"/>
            <a:ext cx="9643620" cy="539378"/>
          </a:xfrm>
          <a:prstGeom prst="rect">
            <a:avLst/>
          </a:prstGeom>
          <a:noFill/>
        </p:spPr>
        <p:txBody>
          <a:bodyPr wrap="square">
            <a:spAutoFit/>
          </a:bodyPr>
          <a:lstStyle/>
          <a:p>
            <a:pPr marL="0" indent="0" algn="just">
              <a:lnSpc>
                <a:spcPct val="150000"/>
              </a:lnSpc>
              <a:buFont typeface="Wingdings" panose="05000000000000000000" pitchFamily="2" charset="2"/>
              <a:buNone/>
            </a:pPr>
            <a:r>
              <a:rPr lang="en-GB"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72620" y="1941922"/>
            <a:ext cx="9643620" cy="539378"/>
          </a:xfrm>
          <a:prstGeom prst="rect">
            <a:avLst/>
          </a:prstGeom>
          <a:noFill/>
        </p:spPr>
        <p:txBody>
          <a:bodyPr wrap="square">
            <a:spAutoFit/>
          </a:bodyPr>
          <a:lstStyle/>
          <a:p>
            <a:pPr marL="0" indent="0" algn="just">
              <a:lnSpc>
                <a:spcPct val="150000"/>
              </a:lnSpc>
              <a:buFont typeface="Wingdings" panose="05000000000000000000" pitchFamily="2" charset="2"/>
              <a:buNone/>
            </a:pPr>
            <a:r>
              <a:rPr lang="en-GB"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72620" y="1941922"/>
            <a:ext cx="9643620" cy="4154984"/>
          </a:xfrm>
          <a:prstGeom prst="rect">
            <a:avLst/>
          </a:prstGeom>
          <a:noFill/>
        </p:spPr>
        <p:txBody>
          <a:bodyPr wrap="square">
            <a:spAutoFit/>
          </a:bodyPr>
          <a:lstStyle/>
          <a:p>
            <a:pPr marL="0" indent="0" algn="just">
              <a:lnSpc>
                <a:spcPct val="150000"/>
              </a:lnSpc>
              <a:buFont typeface="Wingdings" panose="05000000000000000000" pitchFamily="2" charset="2"/>
              <a:buNone/>
            </a:pPr>
            <a:r>
              <a:rPr lang="en-GB" sz="2200" dirty="0">
                <a:latin typeface="Times New Roman" panose="02020603050405020304" pitchFamily="18" charset="0"/>
                <a:cs typeface="Times New Roman" panose="02020603050405020304" pitchFamily="18" charset="0"/>
              </a:rPr>
              <a:t>	The primary </a:t>
            </a:r>
            <a:r>
              <a:rPr lang="en-GB" sz="2200" dirty="0" smtClean="0">
                <a:latin typeface="Times New Roman" panose="02020603050405020304" pitchFamily="18" charset="0"/>
                <a:cs typeface="Times New Roman" panose="02020603050405020304" pitchFamily="18" charset="0"/>
              </a:rPr>
              <a:t>objective </a:t>
            </a:r>
            <a:r>
              <a:rPr lang="en-GB" sz="2200" dirty="0">
                <a:latin typeface="Times New Roman" panose="02020603050405020304" pitchFamily="18" charset="0"/>
                <a:cs typeface="Times New Roman" panose="02020603050405020304" pitchFamily="18" charset="0"/>
              </a:rPr>
              <a:t>of this project is to design and implement an Artificial Intelligence (AI)-powered fault detection system to predict and prevent electrical appliance failures, minimizing downtime and maintenance costs, while enhancing overall appliance reliability, efficiency, and customer satisfaction. To achieve this, the system will utilize real-time monitoring and data collection from electrical appliances, </a:t>
            </a:r>
            <a:r>
              <a:rPr lang="en-GB" sz="2200" dirty="0" smtClean="0">
                <a:latin typeface="Times New Roman" panose="02020603050405020304" pitchFamily="18" charset="0"/>
                <a:cs typeface="Times New Roman" panose="02020603050405020304" pitchFamily="18" charset="0"/>
              </a:rPr>
              <a:t>and </a:t>
            </a:r>
            <a:r>
              <a:rPr lang="en-GB" sz="2200" dirty="0">
                <a:latin typeface="Times New Roman" panose="02020603050405020304" pitchFamily="18" charset="0"/>
                <a:cs typeface="Times New Roman" panose="02020603050405020304" pitchFamily="18" charset="0"/>
              </a:rPr>
              <a:t>an automated alert and notification system for maintenance scheduling. The system will also integrate with existing maintenance management systems.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p:nvPr/>
        </p:nvSpPr>
        <p:spPr>
          <a:xfrm>
            <a:off x="1272620" y="1376313"/>
            <a:ext cx="9747900" cy="506219"/>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panose="020B0604020202020204"/>
              <a:buNone/>
            </a:pPr>
            <a:r>
              <a:rPr lang="en-US" sz="2000" b="1" dirty="0">
                <a:solidFill>
                  <a:schemeClr val="dk1"/>
                </a:solidFill>
                <a:latin typeface="Times New Roman" panose="02020603050405020304"/>
                <a:cs typeface="Times New Roman" panose="02020603050405020304"/>
                <a:sym typeface="Times New Roman" panose="02020603050405020304"/>
              </a:rPr>
              <a:t>EXISTING SYSYTEM</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TextBox 6"/>
          <p:cNvSpPr txBox="1"/>
          <p:nvPr/>
        </p:nvSpPr>
        <p:spPr>
          <a:xfrm>
            <a:off x="1272620" y="2168165"/>
            <a:ext cx="9747899" cy="4602029"/>
          </a:xfrm>
          <a:prstGeom prst="rect">
            <a:avLst/>
          </a:prstGeom>
          <a:noFill/>
        </p:spPr>
        <p:txBody>
          <a:bodyPr wrap="square">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	Existing systems for fault detection in electrical appliances have traditionally relied on manual methods, including visual inspections, scheduled maintenance, and customer-reported fault reporting. While these approaches have been effective to some extent, they </a:t>
            </a:r>
            <a:r>
              <a:rPr lang="en-GB" sz="2200" dirty="0" smtClean="0">
                <a:latin typeface="Times New Roman" panose="02020603050405020304" pitchFamily="18" charset="0"/>
                <a:cs typeface="Times New Roman" panose="02020603050405020304" pitchFamily="18" charset="0"/>
              </a:rPr>
              <a:t>have </a:t>
            </a:r>
            <a:r>
              <a:rPr lang="en-GB" sz="2200" dirty="0">
                <a:latin typeface="Times New Roman" panose="02020603050405020304" pitchFamily="18" charset="0"/>
                <a:cs typeface="Times New Roman" panose="02020603050405020304" pitchFamily="18" charset="0"/>
              </a:rPr>
              <a:t>significant limitations. Visual inspections, for instance, are time-consuming, </a:t>
            </a:r>
            <a:r>
              <a:rPr lang="en-GB" sz="2200" dirty="0" smtClean="0">
                <a:latin typeface="Times New Roman" panose="02020603050405020304" pitchFamily="18" charset="0"/>
                <a:cs typeface="Times New Roman" panose="02020603050405020304" pitchFamily="18" charset="0"/>
              </a:rPr>
              <a:t>labour-intensive</a:t>
            </a:r>
            <a:r>
              <a:rPr lang="en-GB" sz="2200" dirty="0">
                <a:latin typeface="Times New Roman" panose="02020603050405020304" pitchFamily="18" charset="0"/>
                <a:cs typeface="Times New Roman" panose="02020603050405020304" pitchFamily="18" charset="0"/>
              </a:rPr>
              <a:t>, and often reliant on human expertise, resulting in high </a:t>
            </a:r>
            <a:r>
              <a:rPr lang="en-GB" sz="2200" dirty="0" smtClean="0">
                <a:latin typeface="Times New Roman" panose="02020603050405020304" pitchFamily="18" charset="0"/>
                <a:cs typeface="Times New Roman" panose="02020603050405020304" pitchFamily="18" charset="0"/>
              </a:rPr>
              <a:t>labour </a:t>
            </a:r>
            <a:r>
              <a:rPr lang="en-GB" sz="2200" dirty="0">
                <a:latin typeface="Times New Roman" panose="02020603050405020304" pitchFamily="18" charset="0"/>
                <a:cs typeface="Times New Roman" panose="02020603050405020304" pitchFamily="18" charset="0"/>
              </a:rPr>
              <a:t>costs. Scheduled maintenance, on the other hand, can lead to inefficient resource allocation, as maintenance personnel may be deployed unnecessarily, only to find no issues. Furthermore, fault reporting by customers can be delayed, leading to prolonged downtime and decreased appliance lifespan.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p:nvPr/>
        </p:nvSpPr>
        <p:spPr>
          <a:xfrm>
            <a:off x="1253765" y="1272618"/>
            <a:ext cx="9497715" cy="498525"/>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dirty="0">
                <a:solidFill>
                  <a:schemeClr val="dk1"/>
                </a:solidFill>
                <a:latin typeface="Times New Roman" panose="02020603050405020304"/>
                <a:ea typeface="Calibri" panose="020F0502020204030204"/>
                <a:cs typeface="Times New Roman" panose="02020603050405020304"/>
                <a:sym typeface="Times New Roman" panose="02020603050405020304"/>
              </a:rPr>
              <a:t>PROPOSED SOLUTION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Box 2"/>
          <p:cNvSpPr txBox="1"/>
          <p:nvPr/>
        </p:nvSpPr>
        <p:spPr>
          <a:xfrm>
            <a:off x="1253765" y="2309567"/>
            <a:ext cx="9497715" cy="4154984"/>
          </a:xfrm>
          <a:prstGeom prst="rect">
            <a:avLst/>
          </a:prstGeom>
          <a:noFill/>
        </p:spPr>
        <p:txBody>
          <a:bodyPr wrap="square">
            <a:spAutoFit/>
          </a:bodyPr>
          <a:lstStyle/>
          <a:p>
            <a:pPr algn="just">
              <a:lnSpc>
                <a:spcPct val="150000"/>
              </a:lnSpc>
            </a:pPr>
            <a:r>
              <a:rPr lang="en-GB" sz="2200" dirty="0" smtClean="0">
                <a:latin typeface="Times New Roman" panose="02020603050405020304" pitchFamily="18" charset="0"/>
                <a:cs typeface="Times New Roman" panose="02020603050405020304" pitchFamily="18" charset="0"/>
              </a:rPr>
              <a:t>	Introducing </a:t>
            </a:r>
            <a:r>
              <a:rPr lang="en-GB" sz="2200" dirty="0">
                <a:latin typeface="Times New Roman" panose="02020603050405020304" pitchFamily="18" charset="0"/>
                <a:cs typeface="Times New Roman" panose="02020603050405020304" pitchFamily="18" charset="0"/>
              </a:rPr>
              <a:t>the Intelligent Fault Detection and Predictive Maintenance System (IFD-PMS), a cutting-edge solution designed to revolutionize fault detection and maintenance scheduling for electrical appliances. By harnessing the power of Artificial Intelligence (AI), Internet of Things (</a:t>
            </a:r>
            <a:r>
              <a:rPr lang="en-GB" sz="2200" dirty="0" err="1">
                <a:latin typeface="Times New Roman" panose="02020603050405020304" pitchFamily="18" charset="0"/>
                <a:cs typeface="Times New Roman" panose="02020603050405020304" pitchFamily="18" charset="0"/>
              </a:rPr>
              <a:t>IoT</a:t>
            </a: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it ensures </a:t>
            </a:r>
            <a:r>
              <a:rPr lang="en-GB" sz="2200" dirty="0">
                <a:latin typeface="Times New Roman" panose="02020603050405020304" pitchFamily="18" charset="0"/>
                <a:cs typeface="Times New Roman" panose="02020603050405020304" pitchFamily="18" charset="0"/>
              </a:rPr>
              <a:t>optimal appliance performance, reduces downtime, and minimizes maintenance costs. The system comprises </a:t>
            </a:r>
            <a:r>
              <a:rPr lang="en-GB" sz="2200" dirty="0" err="1">
                <a:latin typeface="Times New Roman" panose="02020603050405020304" pitchFamily="18" charset="0"/>
                <a:cs typeface="Times New Roman" panose="02020603050405020304" pitchFamily="18" charset="0"/>
              </a:rPr>
              <a:t>IoT</a:t>
            </a:r>
            <a:r>
              <a:rPr lang="en-GB" sz="2200" dirty="0">
                <a:latin typeface="Times New Roman" panose="02020603050405020304" pitchFamily="18" charset="0"/>
                <a:cs typeface="Times New Roman" panose="02020603050405020304" pitchFamily="18" charset="0"/>
              </a:rPr>
              <a:t> sensors to monitor temperature, vibration, current, and voltage, a cloud-based data analytics platform for processing and analysis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and a notification system for automated alerts.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
          <p:cNvSpPr txBox="1">
            <a:spLocks noGrp="1"/>
          </p:cNvSpPr>
          <p:nvPr>
            <p:ph type="title"/>
          </p:nvPr>
        </p:nvSpPr>
        <p:spPr>
          <a:xfrm>
            <a:off x="1376313" y="1206631"/>
            <a:ext cx="9568200" cy="48420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479376" y="2085272"/>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4" name="TextBox 3"/>
          <p:cNvSpPr txBox="1"/>
          <p:nvPr/>
        </p:nvSpPr>
        <p:spPr>
          <a:xfrm>
            <a:off x="695400" y="2348880"/>
            <a:ext cx="1296144" cy="307777"/>
          </a:xfrm>
          <a:prstGeom prst="rect">
            <a:avLst/>
          </a:prstGeom>
          <a:noFill/>
        </p:spPr>
        <p:txBody>
          <a:bodyPr wrap="square" rtlCol="0">
            <a:spAutoFit/>
          </a:bodyPr>
          <a:lstStyle/>
          <a:p>
            <a:pPr algn="ctr"/>
            <a:r>
              <a:rPr lang="en-IN" dirty="0" smtClean="0"/>
              <a:t> </a:t>
            </a:r>
            <a:r>
              <a:rPr lang="en-IN" dirty="0" smtClean="0">
                <a:latin typeface="Times New Roman" pitchFamily="18" charset="0"/>
                <a:cs typeface="Times New Roman" pitchFamily="18" charset="0"/>
              </a:rPr>
              <a:t>SENSORS</a:t>
            </a:r>
            <a:endParaRPr lang="en-IN" dirty="0">
              <a:latin typeface="Times New Roman" pitchFamily="18" charset="0"/>
              <a:cs typeface="Times New Roman" pitchFamily="18" charset="0"/>
            </a:endParaRPr>
          </a:p>
        </p:txBody>
      </p:sp>
      <p:sp>
        <p:nvSpPr>
          <p:cNvPr id="5" name="Right Arrow 4"/>
          <p:cNvSpPr/>
          <p:nvPr/>
        </p:nvSpPr>
        <p:spPr>
          <a:xfrm>
            <a:off x="2639616" y="2384883"/>
            <a:ext cx="648072" cy="23576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503712" y="2024844"/>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12" name="TextBox 11"/>
          <p:cNvSpPr txBox="1"/>
          <p:nvPr/>
        </p:nvSpPr>
        <p:spPr>
          <a:xfrm>
            <a:off x="3719736" y="2161298"/>
            <a:ext cx="1584176" cy="52322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 DATA ACQUISITION</a:t>
            </a:r>
            <a:endParaRPr lang="en-IN" dirty="0">
              <a:latin typeface="Times New Roman" pitchFamily="18" charset="0"/>
              <a:cs typeface="Times New Roman" pitchFamily="18" charset="0"/>
            </a:endParaRPr>
          </a:p>
        </p:txBody>
      </p:sp>
      <p:sp>
        <p:nvSpPr>
          <p:cNvPr id="13" name="Right Arrow 12"/>
          <p:cNvSpPr/>
          <p:nvPr/>
        </p:nvSpPr>
        <p:spPr>
          <a:xfrm>
            <a:off x="5591944" y="2363431"/>
            <a:ext cx="648072" cy="23576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384032" y="2006603"/>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15" name="TextBox 14"/>
          <p:cNvSpPr txBox="1"/>
          <p:nvPr/>
        </p:nvSpPr>
        <p:spPr>
          <a:xfrm>
            <a:off x="6384032" y="2123273"/>
            <a:ext cx="1872208" cy="52322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 DATA PREPROCESSING</a:t>
            </a:r>
            <a:endParaRPr lang="en-IN" dirty="0">
              <a:latin typeface="Times New Roman" pitchFamily="18" charset="0"/>
              <a:cs typeface="Times New Roman" pitchFamily="18" charset="0"/>
            </a:endParaRPr>
          </a:p>
        </p:txBody>
      </p:sp>
      <p:sp>
        <p:nvSpPr>
          <p:cNvPr id="16" name="Right Arrow 15"/>
          <p:cNvSpPr/>
          <p:nvPr/>
        </p:nvSpPr>
        <p:spPr>
          <a:xfrm>
            <a:off x="8472264" y="2305023"/>
            <a:ext cx="648072" cy="23576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9314783" y="2024844"/>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19" name="TextBox 18"/>
          <p:cNvSpPr txBox="1"/>
          <p:nvPr/>
        </p:nvSpPr>
        <p:spPr>
          <a:xfrm>
            <a:off x="9314783" y="2154745"/>
            <a:ext cx="1872208" cy="523220"/>
          </a:xfrm>
          <a:prstGeom prst="rect">
            <a:avLst/>
          </a:prstGeom>
          <a:noFill/>
        </p:spPr>
        <p:txBody>
          <a:bodyPr wrap="square" rtlCol="0">
            <a:spAutoFit/>
          </a:bodyPr>
          <a:lstStyle/>
          <a:p>
            <a:pPr algn="ctr"/>
            <a:r>
              <a:rPr lang="en-IN" dirty="0" smtClean="0"/>
              <a:t> </a:t>
            </a:r>
            <a:r>
              <a:rPr lang="en-IN" dirty="0" smtClean="0">
                <a:latin typeface="Times New Roman" pitchFamily="18" charset="0"/>
                <a:cs typeface="Times New Roman" pitchFamily="18" charset="0"/>
              </a:rPr>
              <a:t>ANOMALY DETECTION</a:t>
            </a:r>
            <a:endParaRPr lang="en-IN" dirty="0">
              <a:latin typeface="Times New Roman" pitchFamily="18" charset="0"/>
              <a:cs typeface="Times New Roman" pitchFamily="18" charset="0"/>
            </a:endParaRPr>
          </a:p>
        </p:txBody>
      </p:sp>
      <p:sp>
        <p:nvSpPr>
          <p:cNvPr id="20" name="Right Arrow 19"/>
          <p:cNvSpPr/>
          <p:nvPr/>
        </p:nvSpPr>
        <p:spPr>
          <a:xfrm rot="5400000">
            <a:off x="9938555" y="3212977"/>
            <a:ext cx="648072" cy="23576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1" name="Rectangle 20"/>
          <p:cNvSpPr/>
          <p:nvPr/>
        </p:nvSpPr>
        <p:spPr>
          <a:xfrm>
            <a:off x="9326487" y="3789040"/>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22" name="TextBox 21"/>
          <p:cNvSpPr txBox="1"/>
          <p:nvPr/>
        </p:nvSpPr>
        <p:spPr>
          <a:xfrm>
            <a:off x="9326487" y="3923474"/>
            <a:ext cx="1872208" cy="52322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FAULT CLASSIFICATION</a:t>
            </a:r>
            <a:endParaRPr lang="en-IN" dirty="0">
              <a:latin typeface="Times New Roman" pitchFamily="18" charset="0"/>
              <a:cs typeface="Times New Roman" pitchFamily="18" charset="0"/>
            </a:endParaRPr>
          </a:p>
        </p:txBody>
      </p:sp>
      <p:sp>
        <p:nvSpPr>
          <p:cNvPr id="23" name="Right Arrow 22"/>
          <p:cNvSpPr/>
          <p:nvPr/>
        </p:nvSpPr>
        <p:spPr>
          <a:xfrm rot="5400000">
            <a:off x="9992551" y="4931296"/>
            <a:ext cx="648072" cy="23576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4" name="Rectangle 23"/>
          <p:cNvSpPr/>
          <p:nvPr/>
        </p:nvSpPr>
        <p:spPr>
          <a:xfrm>
            <a:off x="9380483" y="5589240"/>
            <a:ext cx="1872208"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t>
            </a:r>
            <a:endParaRPr lang="en-IN" dirty="0"/>
          </a:p>
        </p:txBody>
      </p:sp>
      <p:sp>
        <p:nvSpPr>
          <p:cNvPr id="25" name="TextBox 24"/>
          <p:cNvSpPr txBox="1"/>
          <p:nvPr/>
        </p:nvSpPr>
        <p:spPr>
          <a:xfrm>
            <a:off x="9399402" y="5723674"/>
            <a:ext cx="1872208" cy="52322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USER NOTIFICATION</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7600" y="1951348"/>
            <a:ext cx="4232635" cy="4225477"/>
          </a:xfrm>
        </p:spPr>
        <p:txBody>
          <a:bodyPr>
            <a:normAutofit/>
          </a:bodyPr>
          <a:lstStyle/>
          <a:p>
            <a:pPr algn="just">
              <a:lnSpc>
                <a:spcPct val="150000"/>
              </a:lnSpc>
            </a:pPr>
            <a:r>
              <a:rPr lang="en-IN" sz="2200" dirty="0">
                <a:latin typeface="Times New Roman" panose="02020603050405020304" pitchFamily="18" charset="0"/>
                <a:cs typeface="Times New Roman" panose="02020603050405020304" pitchFamily="18" charset="0"/>
              </a:rPr>
              <a:t>Temperature </a:t>
            </a:r>
            <a:r>
              <a:rPr lang="en-IN" sz="2200" dirty="0" smtClean="0">
                <a:latin typeface="Times New Roman" panose="02020603050405020304" pitchFamily="18" charset="0"/>
                <a:cs typeface="Times New Roman" panose="02020603050405020304" pitchFamily="18" charset="0"/>
              </a:rPr>
              <a:t>Sensor </a:t>
            </a:r>
          </a:p>
          <a:p>
            <a:pPr algn="just">
              <a:lnSpc>
                <a:spcPct val="150000"/>
              </a:lnSpc>
            </a:pPr>
            <a:r>
              <a:rPr lang="en-IN" sz="2200" dirty="0" smtClean="0">
                <a:latin typeface="Times New Roman" panose="02020603050405020304" pitchFamily="18" charset="0"/>
                <a:cs typeface="Times New Roman" panose="02020603050405020304" pitchFamily="18" charset="0"/>
              </a:rPr>
              <a:t>Vibration </a:t>
            </a:r>
            <a:r>
              <a:rPr lang="en-IN" sz="2200" dirty="0">
                <a:latin typeface="Times New Roman" panose="02020603050405020304" pitchFamily="18" charset="0"/>
                <a:cs typeface="Times New Roman" panose="02020603050405020304" pitchFamily="18" charset="0"/>
              </a:rPr>
              <a:t>Sensors </a:t>
            </a:r>
            <a:endParaRPr lang="en-IN" sz="2200" dirty="0" smtClean="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Communication </a:t>
            </a:r>
            <a:r>
              <a:rPr lang="en-IN" sz="2200" dirty="0" smtClean="0">
                <a:latin typeface="Times New Roman" panose="02020603050405020304" pitchFamily="18" charset="0"/>
                <a:cs typeface="Times New Roman" panose="02020603050405020304" pitchFamily="18" charset="0"/>
              </a:rPr>
              <a:t>Modules</a:t>
            </a:r>
          </a:p>
          <a:p>
            <a:pPr algn="just">
              <a:lnSpc>
                <a:spcPct val="150000"/>
              </a:lnSpc>
            </a:pPr>
            <a:r>
              <a:rPr lang="en-IN" sz="2200" dirty="0" smtClean="0">
                <a:latin typeface="Times New Roman" panose="02020603050405020304" pitchFamily="18" charset="0"/>
                <a:cs typeface="Times New Roman" panose="02020603050405020304" pitchFamily="18" charset="0"/>
              </a:rPr>
              <a:t>Transformer</a:t>
            </a:r>
          </a:p>
          <a:p>
            <a:pPr algn="just">
              <a:lnSpc>
                <a:spcPct val="150000"/>
              </a:lnSpc>
            </a:pPr>
            <a:r>
              <a:rPr lang="en-IN" sz="2200" dirty="0" smtClean="0">
                <a:latin typeface="Times New Roman" panose="02020603050405020304" pitchFamily="18" charset="0"/>
                <a:cs typeface="Times New Roman" panose="02020603050405020304" pitchFamily="18" charset="0"/>
              </a:rPr>
              <a:t>Relay </a:t>
            </a:r>
            <a:endParaRPr lang="en-IN" sz="2200" dirty="0">
              <a:latin typeface="Times New Roman" panose="02020603050405020304" pitchFamily="18" charset="0"/>
              <a:cs typeface="Times New Roman" panose="02020603050405020304" pitchFamily="18" charset="0"/>
            </a:endParaRPr>
          </a:p>
        </p:txBody>
      </p:sp>
      <p:sp>
        <p:nvSpPr>
          <p:cNvPr id="4" name="Google Shape;127;p7"/>
          <p:cNvSpPr>
            <a:spLocks noGrp="1"/>
          </p:cNvSpPr>
          <p:nvPr>
            <p:ph type="title"/>
          </p:nvPr>
        </p:nvSpPr>
        <p:spPr>
          <a:xfrm>
            <a:off x="1253764" y="1329180"/>
            <a:ext cx="9643621" cy="47463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i="0" u="none" strike="noStrike" cap="none" dirty="0">
                <a:latin typeface="Times New Roman" panose="02020603050405020304"/>
                <a:cs typeface="Times New Roman" panose="02020603050405020304"/>
                <a:sym typeface="Times New Roman" panose="02020603050405020304"/>
              </a:rPr>
              <a:t>COMPONENTS USED</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6625" y="1753386"/>
            <a:ext cx="7570302" cy="4741681"/>
          </a:xfrm>
        </p:spPr>
        <p:txBody>
          <a:bodyPr>
            <a:noAutofit/>
          </a:bodyPr>
          <a:lstStyle/>
          <a:p>
            <a:pPr marL="114300" indent="0">
              <a:lnSpc>
                <a:spcPct val="100000"/>
              </a:lnSpc>
              <a:buNone/>
            </a:pPr>
            <a:r>
              <a:rPr lang="en-US" sz="2200" b="1" dirty="0" smtClean="0">
                <a:latin typeface="Times New Roman" panose="02020603050405020304" pitchFamily="18" charset="0"/>
                <a:cs typeface="Times New Roman" panose="02020603050405020304" pitchFamily="18" charset="0"/>
                <a:sym typeface="+mn-ea"/>
              </a:rPr>
              <a:t>TEMPERATURE SENSOR</a:t>
            </a:r>
            <a:endParaRPr lang="en-US" sz="2200"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sz="2200" dirty="0" smtClean="0">
                <a:latin typeface="Times New Roman" panose="02020603050405020304" pitchFamily="18" charset="0"/>
                <a:cs typeface="Times New Roman" panose="02020603050405020304" pitchFamily="18" charset="0"/>
                <a:sym typeface="+mn-ea"/>
              </a:rPr>
              <a:t>	 </a:t>
            </a:r>
            <a:r>
              <a:rPr lang="en-GB" sz="2200" dirty="0">
                <a:latin typeface="Times New Roman" panose="02020603050405020304" pitchFamily="18" charset="0"/>
                <a:cs typeface="Times New Roman" panose="02020603050405020304" pitchFamily="18" charset="0"/>
                <a:sym typeface="+mn-ea"/>
              </a:rPr>
              <a:t>Their primary purpose is to measure temperature changes in appliances, equipment, or environments, detecting abnormal increases to prevent damage or failure. By monitoring temperature, these sensors enable thermal management, regulating temperature to maintain optimal performance and efficiency.</a:t>
            </a: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US" sz="2200" b="1" dirty="0">
              <a:latin typeface="Times New Roman" panose="02020603050405020304" pitchFamily="18" charset="0"/>
              <a:cs typeface="Times New Roman" panose="02020603050405020304" pitchFamily="18" charset="0"/>
            </a:endParaRPr>
          </a:p>
          <a:p>
            <a:pPr marL="114300" indent="0">
              <a:lnSpc>
                <a:spcPct val="100000"/>
              </a:lnSpc>
              <a:buNone/>
            </a:pPr>
            <a:endParaRPr lang="en-IN" sz="2200" dirty="0">
              <a:latin typeface="Times New Roman" panose="02020603050405020304" pitchFamily="18" charset="0"/>
              <a:cs typeface="Times New Roman" panose="02020603050405020304" pitchFamily="18" charset="0"/>
            </a:endParaRPr>
          </a:p>
        </p:txBody>
      </p:sp>
      <p:sp>
        <p:nvSpPr>
          <p:cNvPr id="4" name="Google Shape;127;p7"/>
          <p:cNvSpPr>
            <a:spLocks noGrp="1"/>
          </p:cNvSpPr>
          <p:nvPr>
            <p:ph type="title"/>
          </p:nvPr>
        </p:nvSpPr>
        <p:spPr>
          <a:xfrm>
            <a:off x="1257485" y="1178351"/>
            <a:ext cx="9668181" cy="480767"/>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panose="02020603050405020304"/>
              <a:buNone/>
            </a:pPr>
            <a:r>
              <a:rPr lang="en-US" sz="2000" b="1" i="0" u="none" strike="noStrike" cap="none" dirty="0">
                <a:latin typeface="Times New Roman" panose="02020603050405020304"/>
                <a:cs typeface="Times New Roman" panose="02020603050405020304"/>
                <a:sym typeface="Times New Roman" panose="02020603050405020304"/>
              </a:rPr>
              <a:t>COMPONENTS </a:t>
            </a:r>
            <a:r>
              <a:rPr lang="en-US" sz="2000" b="1" dirty="0">
                <a:latin typeface="Times New Roman" panose="02020603050405020304"/>
                <a:cs typeface="Times New Roman" panose="02020603050405020304"/>
                <a:sym typeface="Times New Roman" panose="02020603050405020304"/>
              </a:rPr>
              <a:t>DESCRIPTION</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28" name="Picture 4" descr="C:\Users\ASAUS\Downloads\51Wmdx96c3S._AC_UF1000,1000_QL8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304" y="2492896"/>
            <a:ext cx="3038312"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349</Words>
  <Application>Microsoft Office PowerPoint</Application>
  <PresentationFormat>Custom</PresentationFormat>
  <Paragraphs>125</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 Design</vt:lpstr>
      <vt:lpstr>PowerPoint Presentation</vt:lpstr>
      <vt:lpstr>PowerPoint Presentation</vt:lpstr>
      <vt:lpstr>PowerPoint Presentation</vt:lpstr>
      <vt:lpstr>PowerPoint Presentation</vt:lpstr>
      <vt:lpstr>PowerPoint Presentation</vt:lpstr>
      <vt:lpstr>PowerPoint Presentation</vt:lpstr>
      <vt:lpstr>BLOCK DIAGRAM</vt:lpstr>
      <vt:lpstr>COMPONENTS USED</vt:lpstr>
      <vt:lpstr>COMPONENTS DESCRIPTION</vt:lpstr>
      <vt:lpstr>PowerPoint Presentation</vt:lpstr>
      <vt:lpstr>FUTURE IMPLEMENTATION</vt:lpstr>
      <vt:lpstr>WORKING </vt:lpstr>
      <vt:lpstr> WORKING</vt:lpstr>
      <vt:lpstr>COST ESTIMATION </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SANJANAA</dc:creator>
  <cp:lastModifiedBy>ASAUS</cp:lastModifiedBy>
  <cp:revision>16</cp:revision>
  <dcterms:created xsi:type="dcterms:W3CDTF">2024-09-22T07:54:51Z</dcterms:created>
  <dcterms:modified xsi:type="dcterms:W3CDTF">2024-11-28T13:33:45Z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67CC81AAD1AF4F9EA7D18F8B689710CE_13</vt:lpwstr>
  </property>
  <property fmtid="{D5CDD505-2E9C-101B-9397-08002B2CF9AE}" pid="3" name="KSOProductBuildVer">
    <vt:lpwstr>1033-12.2.0.18283</vt:lpwstr>
  </property>
</Properties>
</file>