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58" r:id="rId5"/>
    <p:sldId id="266" r:id="rId6"/>
    <p:sldId id="259" r:id="rId7"/>
    <p:sldId id="265" r:id="rId8"/>
    <p:sldId id="260" r:id="rId9"/>
    <p:sldId id="268" r:id="rId10"/>
    <p:sldId id="269" r:id="rId11"/>
    <p:sldId id="270" r:id="rId12"/>
    <p:sldId id="27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5" d="100"/>
          <a:sy n="75" d="100"/>
        </p:scale>
        <p:origin x="-946" y="-23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347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309865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162161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328747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343334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162367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18335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22628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9781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33397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87F519-942F-4FDA-8ECE-1756194FA983}"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197C1-41CA-4919-9AE0-DCD4FA202991}" type="slidenum">
              <a:rPr lang="en-IN" smtClean="0"/>
              <a:pPr/>
              <a:t>‹#›</a:t>
            </a:fld>
            <a:endParaRPr lang="en-IN"/>
          </a:p>
        </p:txBody>
      </p:sp>
    </p:spTree>
    <p:extLst>
      <p:ext uri="{BB962C8B-B14F-4D97-AF65-F5344CB8AC3E}">
        <p14:creationId xmlns:p14="http://schemas.microsoft.com/office/powerpoint/2010/main" xmlns="" val="402916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7F519-942F-4FDA-8ECE-1756194FA983}" type="datetimeFigureOut">
              <a:rPr lang="en-IN" smtClean="0"/>
              <a:pPr/>
              <a:t>15-05-2024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197C1-41CA-4919-9AE0-DCD4FA202991}" type="slidenum">
              <a:rPr lang="en-IN" smtClean="0"/>
              <a:pPr/>
              <a:t>‹#›</a:t>
            </a:fld>
            <a:endParaRPr lang="en-IN"/>
          </a:p>
        </p:txBody>
      </p:sp>
      <p:pic>
        <p:nvPicPr>
          <p:cNvPr id="7" name="Picture 6"/>
          <p:cNvPicPr/>
          <p:nvPr userDrawn="1"/>
        </p:nvPicPr>
        <p:blipFill>
          <a:blip r:embed="rId13" cstate="print"/>
          <a:srcRect/>
          <a:stretch>
            <a:fillRect/>
          </a:stretch>
        </p:blipFill>
        <p:spPr bwMode="auto">
          <a:xfrm>
            <a:off x="10912355" y="185739"/>
            <a:ext cx="441445" cy="401116"/>
          </a:xfrm>
          <a:prstGeom prst="rect">
            <a:avLst/>
          </a:prstGeom>
          <a:noFill/>
          <a:ln w="9525">
            <a:noFill/>
            <a:miter lim="800000"/>
            <a:headEnd/>
            <a:tailEnd/>
          </a:ln>
        </p:spPr>
      </p:pic>
      <p:pic>
        <p:nvPicPr>
          <p:cNvPr id="8" name="Picture 7"/>
          <p:cNvPicPr>
            <a:picLocks noChangeAspect="1"/>
          </p:cNvPicPr>
          <p:nvPr userDrawn="1"/>
        </p:nvPicPr>
        <p:blipFill>
          <a:blip r:embed="rId14"/>
          <a:stretch>
            <a:fillRect/>
          </a:stretch>
        </p:blipFill>
        <p:spPr>
          <a:xfrm>
            <a:off x="186549" y="51435"/>
            <a:ext cx="2675278" cy="1040386"/>
          </a:xfrm>
          <a:prstGeom prst="rect">
            <a:avLst/>
          </a:prstGeom>
        </p:spPr>
      </p:pic>
      <p:pic>
        <p:nvPicPr>
          <p:cNvPr id="9" name="Picture 8"/>
          <p:cNvPicPr>
            <a:picLocks noChangeAspect="1"/>
          </p:cNvPicPr>
          <p:nvPr userDrawn="1"/>
        </p:nvPicPr>
        <p:blipFill>
          <a:blip r:embed="rId15" cstate="print"/>
          <a:stretch>
            <a:fillRect/>
          </a:stretch>
        </p:blipFill>
        <p:spPr>
          <a:xfrm>
            <a:off x="5731287" y="51435"/>
            <a:ext cx="891186" cy="891186"/>
          </a:xfrm>
          <a:prstGeom prst="rect">
            <a:avLst/>
          </a:prstGeom>
        </p:spPr>
      </p:pic>
    </p:spTree>
    <p:extLst>
      <p:ext uri="{BB962C8B-B14F-4D97-AF65-F5344CB8AC3E}">
        <p14:creationId xmlns:p14="http://schemas.microsoft.com/office/powerpoint/2010/main" xmlns="" val="26568270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8715" y="1696728"/>
            <a:ext cx="5743272" cy="461665"/>
          </a:xfrm>
          <a:prstGeom prst="rect">
            <a:avLst/>
          </a:prstGeom>
        </p:spPr>
        <p:txBody>
          <a:bodyPr wrap="square">
            <a:sp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18EEP201L-MINOR </a:t>
            </a:r>
            <a:r>
              <a:rPr lang="en-US" sz="2400" b="1" dirty="0">
                <a:solidFill>
                  <a:srgbClr val="FF0000"/>
                </a:solidFill>
                <a:latin typeface="Times New Roman" panose="02020603050405020304" pitchFamily="18" charset="0"/>
                <a:cs typeface="Times New Roman" panose="02020603050405020304" pitchFamily="18" charset="0"/>
              </a:rPr>
              <a:t>PROJECT – </a:t>
            </a:r>
            <a:r>
              <a:rPr lang="en-US" sz="2400" b="1" dirty="0" smtClean="0">
                <a:solidFill>
                  <a:srgbClr val="FF0000"/>
                </a:solidFill>
                <a:latin typeface="Times New Roman" panose="02020603050405020304" pitchFamily="18" charset="0"/>
                <a:cs typeface="Times New Roman" panose="02020603050405020304" pitchFamily="18" charset="0"/>
              </a:rPr>
              <a:t>II</a:t>
            </a:r>
            <a:endParaRPr lang="en-US" sz="2400" b="1" dirty="0">
              <a:solidFill>
                <a:srgbClr val="FF0000"/>
              </a:solidFill>
            </a:endParaRPr>
          </a:p>
        </p:txBody>
      </p:sp>
      <p:sp>
        <p:nvSpPr>
          <p:cNvPr id="3" name="Rectangle 2"/>
          <p:cNvSpPr/>
          <p:nvPr/>
        </p:nvSpPr>
        <p:spPr>
          <a:xfrm>
            <a:off x="1987432" y="1144385"/>
            <a:ext cx="8598310" cy="40011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DEPARTMENT OF ELECTRICAL AND ELECTRONICS ENGINEERING</a:t>
            </a:r>
            <a:endParaRPr lang="en-US" sz="2000" b="1" dirty="0"/>
          </a:p>
        </p:txBody>
      </p:sp>
      <p:sp>
        <p:nvSpPr>
          <p:cNvPr id="4" name="Rectangle 3"/>
          <p:cNvSpPr/>
          <p:nvPr/>
        </p:nvSpPr>
        <p:spPr>
          <a:xfrm>
            <a:off x="4549633" y="2310626"/>
            <a:ext cx="2829621" cy="461665"/>
          </a:xfrm>
          <a:prstGeom prst="rect">
            <a:avLst/>
          </a:prstGeom>
        </p:spPr>
        <p:txBody>
          <a:bodyPr wrap="none">
            <a:spAutoFit/>
          </a:bodyPr>
          <a:lstStyle/>
          <a:p>
            <a:r>
              <a:rPr lang="en-US" sz="2400" b="1" smtClean="0">
                <a:latin typeface="Times New Roman" panose="02020603050405020304" pitchFamily="18" charset="0"/>
                <a:cs typeface="Times New Roman" panose="02020603050405020304" pitchFamily="18" charset="0"/>
              </a:rPr>
              <a:t>SECOND REVIEW</a:t>
            </a:r>
            <a:endParaRPr lang="en-US" sz="2400" b="1" dirty="0"/>
          </a:p>
        </p:txBody>
      </p:sp>
      <p:sp>
        <p:nvSpPr>
          <p:cNvPr id="5" name="Rectangle 4"/>
          <p:cNvSpPr/>
          <p:nvPr/>
        </p:nvSpPr>
        <p:spPr>
          <a:xfrm>
            <a:off x="25897" y="3479895"/>
            <a:ext cx="2948243" cy="1754326"/>
          </a:xfrm>
          <a:prstGeom prst="rect">
            <a:avLst/>
          </a:prstGeom>
        </p:spPr>
        <p:txBody>
          <a:bodyPr wrap="none">
            <a:spAutoFit/>
          </a:bodyPr>
          <a:lstStyle/>
          <a:p>
            <a:pPr>
              <a:lnSpc>
                <a:spcPct val="150000"/>
              </a:lnSpc>
            </a:pPr>
            <a:r>
              <a:rPr lang="en-US" b="1" dirty="0" smtClean="0">
                <a:solidFill>
                  <a:srgbClr val="7030A0"/>
                </a:solidFill>
                <a:latin typeface="Times New Roman" panose="02020603050405020304" pitchFamily="18" charset="0"/>
                <a:cs typeface="Times New Roman" panose="02020603050405020304" pitchFamily="18" charset="0"/>
              </a:rPr>
              <a:t>YEAR/ SEMESTER – </a:t>
            </a:r>
            <a:r>
              <a:rPr lang="en-US" b="1" dirty="0" smtClean="0">
                <a:solidFill>
                  <a:srgbClr val="7030A0"/>
                </a:solidFill>
                <a:latin typeface="Times New Roman" panose="02020603050405020304" pitchFamily="18" charset="0"/>
                <a:cs typeface="Times New Roman" panose="02020603050405020304" pitchFamily="18" charset="0"/>
              </a:rPr>
              <a:t>II/IV</a:t>
            </a:r>
            <a:endParaRPr lang="en-US" b="1" dirty="0" smtClean="0">
              <a:solidFill>
                <a:srgbClr val="7030A0"/>
              </a:solidFill>
              <a:latin typeface="Times New Roman" panose="02020603050405020304" pitchFamily="18" charset="0"/>
              <a:cs typeface="Times New Roman" panose="02020603050405020304" pitchFamily="18" charset="0"/>
            </a:endParaRPr>
          </a:p>
          <a:p>
            <a:pPr>
              <a:lnSpc>
                <a:spcPct val="150000"/>
              </a:lnSpc>
            </a:pPr>
            <a:r>
              <a:rPr lang="en-US" b="1" dirty="0">
                <a:solidFill>
                  <a:srgbClr val="7030A0"/>
                </a:solidFill>
                <a:latin typeface="Times New Roman" panose="02020603050405020304" pitchFamily="18" charset="0"/>
                <a:cs typeface="Times New Roman" panose="02020603050405020304" pitchFamily="18" charset="0"/>
              </a:rPr>
              <a:t>BATCH NUMBER </a:t>
            </a:r>
            <a:r>
              <a:rPr lang="en-US" b="1" dirty="0" smtClean="0">
                <a:solidFill>
                  <a:srgbClr val="7030A0"/>
                </a:solidFill>
                <a:latin typeface="Times New Roman" panose="02020603050405020304" pitchFamily="18" charset="0"/>
                <a:cs typeface="Times New Roman" panose="02020603050405020304" pitchFamily="18" charset="0"/>
              </a:rPr>
              <a:t>:</a:t>
            </a:r>
            <a:r>
              <a:rPr lang="en-US" b="1" dirty="0" smtClean="0">
                <a:solidFill>
                  <a:srgbClr val="7030A0"/>
                </a:solidFill>
                <a:latin typeface="Times New Roman" panose="02020603050405020304" pitchFamily="18" charset="0"/>
                <a:cs typeface="Times New Roman" panose="02020603050405020304" pitchFamily="18" charset="0"/>
              </a:rPr>
              <a:t>21</a:t>
            </a:r>
            <a:endParaRPr lang="en-US" b="1" dirty="0" smtClean="0">
              <a:solidFill>
                <a:srgbClr val="7030A0"/>
              </a:solidFill>
              <a:latin typeface="Times New Roman" panose="02020603050405020304" pitchFamily="18" charset="0"/>
              <a:cs typeface="Times New Roman" panose="02020603050405020304" pitchFamily="18" charset="0"/>
            </a:endParaRPr>
          </a:p>
          <a:p>
            <a:pPr>
              <a:lnSpc>
                <a:spcPct val="150000"/>
              </a:lnSpc>
            </a:pPr>
            <a:r>
              <a:rPr lang="en-US" b="1" dirty="0" smtClean="0">
                <a:solidFill>
                  <a:srgbClr val="7030A0"/>
                </a:solidFill>
                <a:latin typeface="Times New Roman" panose="02020603050405020304" pitchFamily="18" charset="0"/>
                <a:cs typeface="Times New Roman" panose="02020603050405020304" pitchFamily="18" charset="0"/>
              </a:rPr>
              <a:t>DATE : </a:t>
            </a:r>
            <a:endParaRPr lang="en-US" b="1" dirty="0" smtClean="0">
              <a:solidFill>
                <a:srgbClr val="7030A0"/>
              </a:solidFill>
            </a:endParaRPr>
          </a:p>
          <a:p>
            <a:pPr>
              <a:lnSpc>
                <a:spcPct val="150000"/>
              </a:lnSpc>
            </a:pPr>
            <a:endParaRPr lang="en-US" b="1" dirty="0"/>
          </a:p>
        </p:txBody>
      </p:sp>
      <p:sp>
        <p:nvSpPr>
          <p:cNvPr id="7" name="Rectangle 6"/>
          <p:cNvSpPr/>
          <p:nvPr/>
        </p:nvSpPr>
        <p:spPr>
          <a:xfrm>
            <a:off x="782320" y="2864044"/>
            <a:ext cx="11605401" cy="646331"/>
          </a:xfrm>
          <a:prstGeom prst="rect">
            <a:avLst/>
          </a:prstGeom>
        </p:spPr>
        <p:txBody>
          <a:bodyPr wrap="square">
            <a:spAutoFit/>
          </a:bodyPr>
          <a:lstStyle/>
          <a:p>
            <a:r>
              <a:rPr lang="en-US" sz="3600" b="1" spc="-150" dirty="0" smtClean="0">
                <a:solidFill>
                  <a:schemeClr val="accent1">
                    <a:lumMod val="50000"/>
                  </a:schemeClr>
                </a:solidFill>
                <a:latin typeface="Algerian" panose="04020705040A02060702" pitchFamily="82" charset="0"/>
                <a:cs typeface="Times New Roman" panose="02020603050405020304" pitchFamily="18" charset="0"/>
              </a:rPr>
              <a:t>Real time river water quality monitoring system</a:t>
            </a:r>
          </a:p>
        </p:txBody>
      </p:sp>
      <p:sp>
        <p:nvSpPr>
          <p:cNvPr id="9" name="Rectangle 8"/>
          <p:cNvSpPr/>
          <p:nvPr/>
        </p:nvSpPr>
        <p:spPr>
          <a:xfrm>
            <a:off x="1498600" y="4812617"/>
            <a:ext cx="2971800" cy="150810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GUIDED BY:</a:t>
            </a:r>
          </a:p>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S.KIRUTHIKA</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ASSISTANT PROFESSOR</a:t>
            </a:r>
          </a:p>
          <a:p>
            <a:r>
              <a:rPr lang="en-US" dirty="0" smtClean="0">
                <a:latin typeface="Times New Roman" panose="02020603050405020304" pitchFamily="18" charset="0"/>
                <a:cs typeface="Times New Roman" panose="02020603050405020304" pitchFamily="18" charset="0"/>
              </a:rPr>
              <a:t>DEPARTMENT OF EEE</a:t>
            </a:r>
            <a:endParaRPr lang="en-US" dirty="0"/>
          </a:p>
        </p:txBody>
      </p:sp>
      <p:sp>
        <p:nvSpPr>
          <p:cNvPr id="10" name="Rectangle 9"/>
          <p:cNvSpPr/>
          <p:nvPr/>
        </p:nvSpPr>
        <p:spPr>
          <a:xfrm>
            <a:off x="7012414" y="4812617"/>
            <a:ext cx="4499146" cy="1785104"/>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PRESENTED BY: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N.PALANIAPPAN  (927622BEE080)</a:t>
            </a:r>
          </a:p>
          <a:p>
            <a:r>
              <a:rPr lang="en-US" dirty="0" smtClean="0">
                <a:latin typeface="Times New Roman" panose="02020603050405020304" pitchFamily="18" charset="0"/>
                <a:cs typeface="Times New Roman" panose="02020603050405020304" pitchFamily="18" charset="0"/>
              </a:rPr>
              <a:t>        M.SANJANAA SHRI  (927622BEE096)</a:t>
            </a:r>
          </a:p>
          <a:p>
            <a:r>
              <a:rPr lang="en-US" dirty="0" smtClean="0">
                <a:latin typeface="Times New Roman" panose="02020603050405020304" pitchFamily="18" charset="0"/>
                <a:cs typeface="Times New Roman" panose="02020603050405020304" pitchFamily="18" charset="0"/>
              </a:rPr>
              <a:t>         T.PRAVEENA  (927622BEE084)</a:t>
            </a:r>
          </a:p>
          <a:p>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101092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732FC43-9BA4-4EE2-939F-7BAD1975282E}"/>
              </a:ext>
            </a:extLst>
          </p:cNvPr>
          <p:cNvSpPr/>
          <p:nvPr/>
        </p:nvSpPr>
        <p:spPr>
          <a:xfrm>
            <a:off x="1960261" y="121355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IMPLEMENTATION</a:t>
            </a:r>
            <a:endParaRPr lang="en-US" sz="2000" b="1" dirty="0">
              <a:latin typeface="Times New Roman" panose="02020603050405020304" pitchFamily="18" charset="0"/>
              <a:cs typeface="Times New Roman" panose="02020603050405020304" pitchFamily="18" charset="0"/>
            </a:endParaRPr>
          </a:p>
        </p:txBody>
      </p:sp>
      <p:pic>
        <p:nvPicPr>
          <p:cNvPr id="1030" name="Picture 6" descr="C:\Users\smahe\AppData\Local\Packages\Microsoft.Windows.Photos_8wekyb3d8bbwe\TempState\ShareServiceTempFolder\Screenshot 2024-05-15 215002.jpeg"/>
          <p:cNvPicPr>
            <a:picLocks noChangeAspect="1" noChangeArrowheads="1"/>
          </p:cNvPicPr>
          <p:nvPr/>
        </p:nvPicPr>
        <p:blipFill>
          <a:blip r:embed="rId2"/>
          <a:srcRect/>
          <a:stretch>
            <a:fillRect/>
          </a:stretch>
        </p:blipFill>
        <p:spPr bwMode="auto">
          <a:xfrm>
            <a:off x="487680" y="1859280"/>
            <a:ext cx="11247120" cy="471424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274445" y="1365885"/>
            <a:ext cx="9478963" cy="3907155"/>
          </a:xfrm>
          <a:prstGeom prst="rect">
            <a:avLst/>
          </a:prstGeom>
          <a:noFill/>
          <a:ln w="9525">
            <a:noFill/>
            <a:miter lim="800000"/>
            <a:headEnd/>
            <a:tailEnd/>
          </a:ln>
          <a:effectLst/>
        </p:spPr>
      </p:pic>
      <p:sp>
        <p:nvSpPr>
          <p:cNvPr id="24579" name="Rectangle 3"/>
          <p:cNvSpPr>
            <a:spLocks noChangeArrowheads="1"/>
          </p:cNvSpPr>
          <p:nvPr/>
        </p:nvSpPr>
        <p:spPr bwMode="auto">
          <a:xfrm>
            <a:off x="304801" y="5384800"/>
            <a:ext cx="11663679"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pH level of water can vary depending on its source and any materials or substance it may contain. Ph level of normal water is 7.</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1219200" y="1330960"/>
            <a:ext cx="9712960" cy="4206240"/>
          </a:xfrm>
          <a:prstGeom prst="rect">
            <a:avLst/>
          </a:prstGeom>
          <a:noFill/>
          <a:ln w="9525">
            <a:noFill/>
            <a:miter lim="800000"/>
            <a:headEnd/>
            <a:tailEnd/>
          </a:ln>
          <a:effectLst/>
        </p:spPr>
      </p:pic>
      <p:sp>
        <p:nvSpPr>
          <p:cNvPr id="4" name="TextBox 3"/>
          <p:cNvSpPr txBox="1"/>
          <p:nvPr/>
        </p:nvSpPr>
        <p:spPr>
          <a:xfrm>
            <a:off x="609600" y="5720080"/>
            <a:ext cx="10474960" cy="369332"/>
          </a:xfrm>
          <a:prstGeom prst="rect">
            <a:avLst/>
          </a:prstGeom>
          <a:noFill/>
        </p:spPr>
        <p:txBody>
          <a:bodyPr wrap="square" rtlCol="0">
            <a:spAutoFit/>
          </a:bodyPr>
          <a:lstStyle/>
          <a:p>
            <a:endParaRPr lang="en-US" dirty="0"/>
          </a:p>
        </p:txBody>
      </p:sp>
      <p:sp>
        <p:nvSpPr>
          <p:cNvPr id="25604" name="Rectangle 4"/>
          <p:cNvSpPr>
            <a:spLocks noChangeArrowheads="1"/>
          </p:cNvSpPr>
          <p:nvPr/>
        </p:nvSpPr>
        <p:spPr bwMode="auto">
          <a:xfrm>
            <a:off x="152400" y="5638800"/>
            <a:ext cx="1166368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PH level of an impurity can vary significantly depending on the nature of the impurity itself. For example, if the impurity is a strong acid or base, its PH level could be very acidic (PH &lt; 7) or highly alkaline . However, it’s a weak acid or base, its PH might be closer to neutral.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4" y="1302041"/>
            <a:ext cx="8968293" cy="504625"/>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COST ESTIMATION</a:t>
            </a:r>
            <a:endParaRPr lang="en-IN" sz="2000" dirty="0"/>
          </a:p>
        </p:txBody>
      </p:sp>
      <p:graphicFrame>
        <p:nvGraphicFramePr>
          <p:cNvPr id="3" name="Table 2"/>
          <p:cNvGraphicFramePr>
            <a:graphicFrameLocks noGrp="1"/>
          </p:cNvGraphicFramePr>
          <p:nvPr/>
        </p:nvGraphicFramePr>
        <p:xfrm>
          <a:off x="1201575" y="2015413"/>
          <a:ext cx="10198059" cy="4012162"/>
        </p:xfrm>
        <a:graphic>
          <a:graphicData uri="http://schemas.openxmlformats.org/drawingml/2006/table">
            <a:tbl>
              <a:tblPr firstRow="1" bandRow="1">
                <a:tableStyleId>{5C22544A-7EE6-4342-B048-85BDC9FD1C3A}</a:tableStyleId>
              </a:tblPr>
              <a:tblGrid>
                <a:gridCol w="1240972"/>
                <a:gridCol w="3858057"/>
                <a:gridCol w="2549515"/>
                <a:gridCol w="2549515"/>
              </a:tblGrid>
              <a:tr h="646646">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S.NO</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COMPONENT</a:t>
                      </a:r>
                      <a:r>
                        <a:rPr lang="en-US" b="1" baseline="0" dirty="0" smtClean="0">
                          <a:solidFill>
                            <a:schemeClr val="tx1"/>
                          </a:solidFill>
                          <a:latin typeface="Times New Roman" panose="02020603050405020304" pitchFamily="18" charset="0"/>
                          <a:cs typeface="Times New Roman" panose="02020603050405020304" pitchFamily="18" charset="0"/>
                        </a:rPr>
                        <a:t> DESCRIPTION</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QUANTITY</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COST</a:t>
                      </a:r>
                      <a:endParaRPr lang="en-IN" b="1" dirty="0">
                        <a:solidFill>
                          <a:schemeClr val="tx1"/>
                        </a:solidFill>
                        <a:latin typeface="Times New Roman" panose="02020603050405020304" pitchFamily="18" charset="0"/>
                        <a:cs typeface="Times New Roman" panose="02020603050405020304" pitchFamily="18" charset="0"/>
                      </a:endParaRPr>
                    </a:p>
                  </a:txBody>
                  <a:tcPr anchor="ctr"/>
                </a:tc>
              </a:tr>
              <a:tr h="841379">
                <a:tc>
                  <a:txBody>
                    <a:bodyPr/>
                    <a:lstStyle/>
                    <a:p>
                      <a:r>
                        <a:rPr lang="en-IN" b="1" dirty="0" smtClean="0">
                          <a:latin typeface="Times New Roman" panose="02020603050405020304" pitchFamily="18" charset="0"/>
                          <a:cs typeface="Times New Roman" panose="02020603050405020304" pitchFamily="18" charset="0"/>
                        </a:rPr>
                        <a:t>  01</a:t>
                      </a:r>
                      <a:endParaRPr lang="en-IN" b="1" dirty="0">
                        <a:latin typeface="Times New Roman" panose="02020603050405020304" pitchFamily="18" charset="0"/>
                        <a:cs typeface="Times New Roman" panose="02020603050405020304" pitchFamily="18" charset="0"/>
                      </a:endParaRPr>
                    </a:p>
                  </a:txBody>
                  <a:tcPr/>
                </a:tc>
                <a:tc>
                  <a:txBody>
                    <a:bodyPr/>
                    <a:lstStyle/>
                    <a:p>
                      <a:r>
                        <a:rPr lang="en-IN" sz="2200" b="1" dirty="0" err="1" smtClean="0">
                          <a:latin typeface="Times New Roman" pitchFamily="18" charset="0"/>
                          <a:cs typeface="Times New Roman" pitchFamily="18" charset="0"/>
                        </a:rPr>
                        <a:t>Arduino</a:t>
                      </a:r>
                      <a:r>
                        <a:rPr lang="en-IN" sz="2200" b="1" baseline="0" dirty="0" smtClean="0">
                          <a:latin typeface="Times New Roman" pitchFamily="18" charset="0"/>
                          <a:cs typeface="Times New Roman" pitchFamily="18" charset="0"/>
                        </a:rPr>
                        <a:t> board</a:t>
                      </a:r>
                      <a:endParaRPr lang="en-IN" sz="2200" b="1" dirty="0">
                        <a:latin typeface="Times New Roman" pitchFamily="18" charset="0"/>
                        <a:cs typeface="Times New Roman"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                   01</a:t>
                      </a:r>
                    </a:p>
                  </a:txBody>
                  <a:tcPr/>
                </a:tc>
                <a:tc>
                  <a:txBody>
                    <a:bodyPr/>
                    <a:lstStyle/>
                    <a:p>
                      <a:r>
                        <a:rPr lang="en-IN" b="1" dirty="0" smtClean="0">
                          <a:latin typeface="Times New Roman" panose="02020603050405020304" pitchFamily="18" charset="0"/>
                          <a:cs typeface="Times New Roman" panose="02020603050405020304" pitchFamily="18" charset="0"/>
                        </a:rPr>
                        <a:t>300</a:t>
                      </a:r>
                    </a:p>
                  </a:txBody>
                  <a:tcPr/>
                </a:tc>
              </a:tr>
              <a:tr h="841379">
                <a:tc>
                  <a:txBody>
                    <a:bodyPr/>
                    <a:lstStyle/>
                    <a:p>
                      <a:r>
                        <a:rPr lang="en-IN" b="1" dirty="0" smtClean="0">
                          <a:latin typeface="Times New Roman" panose="02020603050405020304" pitchFamily="18" charset="0"/>
                          <a:cs typeface="Times New Roman" panose="02020603050405020304" pitchFamily="18" charset="0"/>
                        </a:rPr>
                        <a:t>  02</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2200" b="0" i="0" kern="1200" dirty="0" smtClean="0">
                          <a:solidFill>
                            <a:schemeClr val="dk1"/>
                          </a:solidFill>
                          <a:latin typeface="Times New Roman" pitchFamily="18" charset="0"/>
                          <a:ea typeface="+mn-ea"/>
                          <a:cs typeface="Times New Roman" pitchFamily="18" charset="0"/>
                        </a:rPr>
                        <a:t> </a:t>
                      </a:r>
                      <a:r>
                        <a:rPr lang="en-US" sz="2200" b="1" i="0" kern="1200" dirty="0" smtClean="0">
                          <a:solidFill>
                            <a:schemeClr val="dk1"/>
                          </a:solidFill>
                          <a:latin typeface="Times New Roman" pitchFamily="18" charset="0"/>
                          <a:ea typeface="+mn-ea"/>
                          <a:cs typeface="Times New Roman" pitchFamily="18" charset="0"/>
                        </a:rPr>
                        <a:t>PH</a:t>
                      </a:r>
                      <a:r>
                        <a:rPr lang="en-US" sz="2200" b="1" i="0" kern="1200" baseline="0" dirty="0" smtClean="0">
                          <a:solidFill>
                            <a:schemeClr val="dk1"/>
                          </a:solidFill>
                          <a:latin typeface="Times New Roman" pitchFamily="18" charset="0"/>
                          <a:ea typeface="+mn-ea"/>
                          <a:cs typeface="Times New Roman" pitchFamily="18" charset="0"/>
                        </a:rPr>
                        <a:t> Sensor</a:t>
                      </a:r>
                      <a:endParaRPr lang="en-IN" sz="2200" b="1" dirty="0" smtClean="0">
                        <a:latin typeface="Times New Roman" pitchFamily="18" charset="0"/>
                        <a:cs typeface="Times New Roman"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                   01</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270</a:t>
                      </a:r>
                      <a:endParaRPr lang="en-IN" b="1" dirty="0">
                        <a:latin typeface="Times New Roman" panose="02020603050405020304" pitchFamily="18" charset="0"/>
                        <a:cs typeface="Times New Roman" panose="02020603050405020304" pitchFamily="18" charset="0"/>
                      </a:endParaRPr>
                    </a:p>
                  </a:txBody>
                  <a:tcPr/>
                </a:tc>
              </a:tr>
              <a:tr h="841379">
                <a:tc>
                  <a:txBody>
                    <a:bodyPr/>
                    <a:lstStyle/>
                    <a:p>
                      <a:r>
                        <a:rPr lang="en-IN" b="1" dirty="0" smtClean="0">
                          <a:latin typeface="Times New Roman" panose="02020603050405020304" pitchFamily="18" charset="0"/>
                          <a:cs typeface="Times New Roman" panose="02020603050405020304" pitchFamily="18" charset="0"/>
                        </a:rPr>
                        <a:t>  03</a:t>
                      </a:r>
                      <a:endParaRPr lang="en-IN" b="1" dirty="0">
                        <a:latin typeface="Times New Roman" panose="02020603050405020304" pitchFamily="18" charset="0"/>
                        <a:cs typeface="Times New Roman" panose="02020603050405020304" pitchFamily="18" charset="0"/>
                      </a:endParaRPr>
                    </a:p>
                  </a:txBody>
                  <a:tcPr/>
                </a:tc>
                <a:tc>
                  <a:txBody>
                    <a:bodyPr/>
                    <a:lstStyle/>
                    <a:p>
                      <a:r>
                        <a:rPr lang="en-IN" sz="2200" b="1" dirty="0" smtClean="0">
                          <a:latin typeface="Times New Roman" pitchFamily="18" charset="0"/>
                          <a:cs typeface="Times New Roman" pitchFamily="18" charset="0"/>
                        </a:rPr>
                        <a:t>Temperature Sensor</a:t>
                      </a:r>
                      <a:endParaRPr lang="en-IN" sz="2200" b="1" dirty="0">
                        <a:latin typeface="Times New Roman" pitchFamily="18" charset="0"/>
                        <a:cs typeface="Times New Roman"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                   01</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100</a:t>
                      </a:r>
                      <a:endParaRPr lang="en-IN" b="1" dirty="0">
                        <a:latin typeface="Times New Roman" panose="02020603050405020304" pitchFamily="18" charset="0"/>
                        <a:cs typeface="Times New Roman" panose="02020603050405020304" pitchFamily="18" charset="0"/>
                      </a:endParaRPr>
                    </a:p>
                  </a:txBody>
                  <a:tcPr/>
                </a:tc>
              </a:tr>
              <a:tr h="841379">
                <a:tc>
                  <a:txBody>
                    <a:bodyPr/>
                    <a:lstStyle/>
                    <a:p>
                      <a:r>
                        <a:rPr lang="en-IN" b="1" dirty="0" smtClean="0">
                          <a:latin typeface="Times New Roman" panose="02020603050405020304" pitchFamily="18" charset="0"/>
                          <a:cs typeface="Times New Roman" panose="02020603050405020304" pitchFamily="18" charset="0"/>
                        </a:rPr>
                        <a:t>  04</a:t>
                      </a:r>
                      <a:endParaRPr lang="en-IN" b="1" dirty="0">
                        <a:latin typeface="Times New Roman" panose="02020603050405020304" pitchFamily="18" charset="0"/>
                        <a:cs typeface="Times New Roman" panose="02020603050405020304" pitchFamily="18" charset="0"/>
                      </a:endParaRPr>
                    </a:p>
                  </a:txBody>
                  <a:tcPr/>
                </a:tc>
                <a:tc>
                  <a:txBody>
                    <a:bodyPr/>
                    <a:lstStyle/>
                    <a:p>
                      <a:r>
                        <a:rPr lang="en-IN" sz="2200" b="1" dirty="0" smtClean="0">
                          <a:latin typeface="Times New Roman" pitchFamily="18" charset="0"/>
                          <a:cs typeface="Times New Roman" pitchFamily="18" charset="0"/>
                        </a:rPr>
                        <a:t>Battery</a:t>
                      </a:r>
                      <a:endParaRPr lang="en-IN" sz="2200" b="1" dirty="0">
                        <a:latin typeface="Times New Roman" pitchFamily="18" charset="0"/>
                        <a:cs typeface="Times New Roman"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                 </a:t>
                      </a:r>
                      <a:r>
                        <a:rPr lang="en-IN" b="1" baseline="0"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01  </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smtClean="0">
                          <a:latin typeface="Times New Roman" panose="02020603050405020304" pitchFamily="18" charset="0"/>
                          <a:cs typeface="Times New Roman" panose="02020603050405020304" pitchFamily="18" charset="0"/>
                        </a:rPr>
                        <a:t>20</a:t>
                      </a:r>
                      <a:endParaRPr lang="en-IN" b="1"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5" name="Table 4"/>
          <p:cNvGraphicFramePr>
            <a:graphicFrameLocks noGrp="1"/>
          </p:cNvGraphicFramePr>
          <p:nvPr/>
        </p:nvGraphicFramePr>
        <p:xfrm>
          <a:off x="1210906" y="5739535"/>
          <a:ext cx="10198059" cy="580218"/>
        </p:xfrm>
        <a:graphic>
          <a:graphicData uri="http://schemas.openxmlformats.org/drawingml/2006/table">
            <a:tbl>
              <a:tblPr firstRow="1" bandRow="1">
                <a:tableStyleId>{5C22544A-7EE6-4342-B048-85BDC9FD1C3A}</a:tableStyleId>
              </a:tblPr>
              <a:tblGrid>
                <a:gridCol w="1240972"/>
                <a:gridCol w="3858057"/>
                <a:gridCol w="2549515"/>
                <a:gridCol w="2549515"/>
              </a:tblGrid>
              <a:tr h="580218">
                <a:tc>
                  <a:txBody>
                    <a:bodyPr/>
                    <a:lstStyle/>
                    <a:p>
                      <a:endParaRPr lang="en-IN" b="1" dirty="0">
                        <a:latin typeface="Times New Roman" panose="02020603050405020304" pitchFamily="18" charset="0"/>
                        <a:cs typeface="Times New Roman" panose="02020603050405020304" pitchFamily="18" charset="0"/>
                      </a:endParaRPr>
                    </a:p>
                  </a:txBody>
                  <a:tcPr/>
                </a:tc>
                <a:tc>
                  <a:txBody>
                    <a:bodyPr/>
                    <a:lstStyle/>
                    <a:p>
                      <a:endParaRPr lang="en-IN"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TOTAL</a:t>
                      </a:r>
                      <a:endParaRPr lang="en-IN" b="1" dirty="0">
                        <a:latin typeface="Times New Roman" panose="02020603050405020304" pitchFamily="18" charset="0"/>
                        <a:cs typeface="Times New Roman" panose="02020603050405020304" pitchFamily="18" charset="0"/>
                      </a:endParaRPr>
                    </a:p>
                  </a:txBody>
                  <a:tcPr anchor="ctr"/>
                </a:tc>
                <a:tc>
                  <a:txBody>
                    <a:bodyPr/>
                    <a:lstStyle/>
                    <a:p>
                      <a:r>
                        <a:rPr lang="en-IN" b="1" smtClean="0">
                          <a:latin typeface="Times New Roman" panose="02020603050405020304" pitchFamily="18" charset="0"/>
                          <a:cs typeface="Times New Roman" panose="02020603050405020304" pitchFamily="18" charset="0"/>
                        </a:rPr>
                        <a:t>690</a:t>
                      </a:r>
                      <a:endParaRPr lang="en-IN" b="1"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6333" y="1312295"/>
            <a:ext cx="5249961" cy="4985980"/>
          </a:xfrm>
          <a:prstGeom prst="rect">
            <a:avLst/>
          </a:prstGeom>
        </p:spPr>
        <p:txBody>
          <a:bodyPr wrap="square">
            <a:spAutoFit/>
          </a:bodyPr>
          <a:lstStyle/>
          <a:p>
            <a:pPr algn="ctr"/>
            <a:r>
              <a:rPr lang="en-US" sz="2400" b="1" u="sng" dirty="0" smtClean="0">
                <a:latin typeface="Times New Roman" panose="02020603050405020304" pitchFamily="18" charset="0"/>
                <a:cs typeface="Times New Roman" panose="02020603050405020304" pitchFamily="18" charset="0"/>
              </a:rPr>
              <a:t>LIST OF CONTENTS</a:t>
            </a:r>
          </a:p>
          <a:p>
            <a:pPr algn="ctr"/>
            <a:endParaRPr lang="en-US" sz="2400" b="1" u="sng"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Objective</a:t>
            </a:r>
          </a:p>
          <a:p>
            <a:pPr marL="342900" indent="-342900">
              <a:lnSpc>
                <a:spcPct val="150000"/>
              </a:lnSpc>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Block </a:t>
            </a:r>
            <a:r>
              <a:rPr lang="en-US" sz="2400" b="1" dirty="0" smtClean="0">
                <a:latin typeface="Times New Roman" panose="02020603050405020304" pitchFamily="18" charset="0"/>
                <a:cs typeface="Times New Roman" panose="02020603050405020304" pitchFamily="18" charset="0"/>
              </a:rPr>
              <a:t>Diagram</a:t>
            </a:r>
          </a:p>
          <a:p>
            <a:pPr marL="342900" indent="-342900">
              <a:lnSpc>
                <a:spcPct val="150000"/>
              </a:lnSpc>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Survey Photo</a:t>
            </a:r>
          </a:p>
          <a:p>
            <a:pPr marL="342900" indent="-342900">
              <a:lnSpc>
                <a:spcPct val="150000"/>
              </a:lnSpc>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Implementation</a:t>
            </a:r>
            <a:endParaRPr lang="en-US" sz="2400" b="1"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Cost Estimation</a:t>
            </a:r>
            <a:endParaRPr lang="en-IN" sz="2400" dirty="0"/>
          </a:p>
        </p:txBody>
      </p:sp>
    </p:spTree>
    <p:extLst>
      <p:ext uri="{BB962C8B-B14F-4D97-AF65-F5344CB8AC3E}">
        <p14:creationId xmlns:p14="http://schemas.microsoft.com/office/powerpoint/2010/main" xmlns="" val="202934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0261" y="121355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PROBLEM STATEMENT</a:t>
            </a:r>
            <a:endParaRPr lang="en-US"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63600" y="1931437"/>
            <a:ext cx="10389118" cy="5170646"/>
          </a:xfrm>
          <a:prstGeom prst="rect">
            <a:avLst/>
          </a:prstGeom>
        </p:spPr>
        <p:txBody>
          <a:bodyPr wrap="square">
            <a:spAutoFit/>
          </a:bodyPr>
          <a:lstStyle/>
          <a:p>
            <a:pPr algn="just">
              <a:lnSpc>
                <a:spcPct val="150000"/>
              </a:lnSpc>
              <a:buFont typeface="Wingdings" pitchFamily="2" charset="2"/>
              <a:buChar char="ü"/>
            </a:pPr>
            <a:r>
              <a:rPr lang="en-US" sz="2200" dirty="0" smtClean="0">
                <a:latin typeface="Times New Roman" pitchFamily="18" charset="0"/>
                <a:cs typeface="Times New Roman" pitchFamily="18" charset="0"/>
              </a:rPr>
              <a:t>Due to the fast growing urbanization supply of safe drinking water is a challenge for the every city authority. Water can be polluted any time.</a:t>
            </a:r>
          </a:p>
          <a:p>
            <a:pPr algn="just">
              <a:lnSpc>
                <a:spcPct val="150000"/>
              </a:lnSpc>
              <a:buFont typeface="Wingdings" pitchFamily="2" charset="2"/>
              <a:buChar char="ü"/>
            </a:pPr>
            <a:r>
              <a:rPr lang="en-US" sz="2200" dirty="0" smtClean="0">
                <a:latin typeface="Times New Roman" pitchFamily="18" charset="0"/>
                <a:cs typeface="Times New Roman" pitchFamily="18" charset="0"/>
              </a:rPr>
              <a:t>So the water we reserved in the water tank at our roof top or basement in our society or apartment may not be safe.</a:t>
            </a:r>
          </a:p>
          <a:p>
            <a:pPr algn="just">
              <a:lnSpc>
                <a:spcPct val="150000"/>
              </a:lnSpc>
              <a:buFont typeface="Wingdings" pitchFamily="2" charset="2"/>
              <a:buChar char="ü"/>
            </a:pPr>
            <a:r>
              <a:rPr lang="en-US" sz="2200" dirty="0" smtClean="0">
                <a:latin typeface="Times New Roman" pitchFamily="18" charset="0"/>
                <a:cs typeface="Times New Roman" pitchFamily="18" charset="0"/>
              </a:rPr>
              <a:t>Sometimes the water has dangerous particles or chemical mixed and general purpose water purifier cannot purify that.</a:t>
            </a:r>
          </a:p>
          <a:p>
            <a:pPr algn="just">
              <a:lnSpc>
                <a:spcPct val="150000"/>
              </a:lnSpc>
              <a:buFont typeface="Wingdings" pitchFamily="2" charset="2"/>
              <a:buChar char="ü"/>
            </a:pPr>
            <a:r>
              <a:rPr lang="en-US" sz="2200" dirty="0" smtClean="0">
                <a:latin typeface="Times New Roman" pitchFamily="18" charset="0"/>
                <a:cs typeface="Times New Roman" pitchFamily="18" charset="0"/>
              </a:rPr>
              <a:t>It’s impossible to check the quality of water manually in every time. So an automatic real-time monitoring system is required to monitor the health of the water. </a:t>
            </a:r>
          </a:p>
          <a:p>
            <a:pPr algn="just">
              <a:lnSpc>
                <a:spcPct val="150000"/>
              </a:lnSpc>
              <a:buFont typeface="Wingdings" pitchFamily="2" charset="2"/>
              <a:buChar char="ü"/>
            </a:pPr>
            <a:endParaRPr lang="en-US" sz="2200" dirty="0" smtClean="0">
              <a:latin typeface="Times New Roman" pitchFamily="18" charset="0"/>
              <a:cs typeface="Times New Roman" pitchFamily="18" charset="0"/>
            </a:endParaRPr>
          </a:p>
          <a:p>
            <a:pPr algn="just">
              <a:lnSpc>
                <a:spcPct val="150000"/>
              </a:lnSpc>
              <a:buFont typeface="Wingdings" pitchFamily="2" charset="2"/>
              <a:buChar char="ü"/>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92400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3" y="1302041"/>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OBJECTIVE</a:t>
            </a:r>
          </a:p>
        </p:txBody>
      </p:sp>
      <p:sp>
        <p:nvSpPr>
          <p:cNvPr id="3" name="Rectangle 2"/>
          <p:cNvSpPr/>
          <p:nvPr/>
        </p:nvSpPr>
        <p:spPr>
          <a:xfrm>
            <a:off x="1707502" y="2274838"/>
            <a:ext cx="9143998" cy="4662815"/>
          </a:xfrm>
          <a:prstGeom prst="rect">
            <a:avLst/>
          </a:prstGeom>
        </p:spPr>
        <p:txBody>
          <a:bodyPr wrap="square">
            <a:spAutoFit/>
          </a:bodyPr>
          <a:lstStyle/>
          <a:p>
            <a:pPr algn="just">
              <a:lnSpc>
                <a:spcPct val="150000"/>
              </a:lnSpc>
              <a:buFont typeface="Wingdings" pitchFamily="2" charset="2"/>
              <a:buChar char="ü"/>
            </a:pPr>
            <a:r>
              <a:rPr lang="en-US" sz="2200" b="1" dirty="0" smtClean="0">
                <a:latin typeface="Times New Roman" pitchFamily="18" charset="0"/>
                <a:cs typeface="Times New Roman" pitchFamily="18" charset="0"/>
              </a:rPr>
              <a:t>Remote Sensing Capability:</a:t>
            </a:r>
            <a:r>
              <a:rPr lang="en-US" sz="2200" dirty="0" smtClean="0">
                <a:latin typeface="Times New Roman" pitchFamily="18" charset="0"/>
                <a:cs typeface="Times New Roman" pitchFamily="18" charset="0"/>
              </a:rPr>
              <a:t> Enable remote sensing and data transmission capabilities to facilitate continuous monitoring across diverse geographical locations, providing a comprehensive view of river health.</a:t>
            </a:r>
          </a:p>
          <a:p>
            <a:pPr algn="just">
              <a:lnSpc>
                <a:spcPct val="150000"/>
              </a:lnSpc>
              <a:buFont typeface="Wingdings" pitchFamily="2" charset="2"/>
              <a:buChar char="ü"/>
            </a:pPr>
            <a:r>
              <a:rPr lang="en-US" sz="2200" b="1" dirty="0" smtClean="0">
                <a:latin typeface="Times New Roman" pitchFamily="18" charset="0"/>
                <a:cs typeface="Times New Roman" pitchFamily="18" charset="0"/>
              </a:rPr>
              <a:t>Early Warning System:</a:t>
            </a:r>
            <a:r>
              <a:rPr lang="en-US" sz="2200" dirty="0" smtClean="0">
                <a:latin typeface="Times New Roman" pitchFamily="18" charset="0"/>
                <a:cs typeface="Times New Roman" pitchFamily="18" charset="0"/>
              </a:rPr>
              <a:t> Implement a robust early warning system that utilizes real-time alerts and notifications to promptly identify and communicate potential pollution events or deviations from baseline water quality parameters.</a:t>
            </a:r>
          </a:p>
          <a:p>
            <a:pPr algn="just">
              <a:lnSpc>
                <a:spcPct val="150000"/>
              </a:lnSpc>
              <a:buFont typeface="Wingdings" pitchFamily="2" charset="2"/>
              <a:buChar char="ü"/>
            </a:pPr>
            <a:endParaRPr lang="en-US" sz="2200" dirty="0" smtClean="0"/>
          </a:p>
          <a:p>
            <a:pPr algn="just">
              <a:lnSpc>
                <a:spcPct val="150000"/>
              </a:lnSpc>
              <a:buFont typeface="Wingdings" pitchFamily="2" charset="2"/>
              <a:buChar char="ü"/>
            </a:pPr>
            <a:endParaRPr lang="en-US" sz="2200" dirty="0" smtClean="0"/>
          </a:p>
          <a:p>
            <a:pPr algn="just">
              <a:lnSpc>
                <a:spcPct val="150000"/>
              </a:lnSpc>
              <a:buFont typeface="Wingdings" pitchFamily="2" charset="2"/>
              <a:buChar char="q"/>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4849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3" y="1302041"/>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OBJECTIVE</a:t>
            </a:r>
          </a:p>
        </p:txBody>
      </p:sp>
      <p:sp>
        <p:nvSpPr>
          <p:cNvPr id="3" name="Rectangle 2"/>
          <p:cNvSpPr/>
          <p:nvPr/>
        </p:nvSpPr>
        <p:spPr>
          <a:xfrm>
            <a:off x="1679510" y="2388636"/>
            <a:ext cx="7464490" cy="2062872"/>
          </a:xfrm>
          <a:prstGeom prst="rect">
            <a:avLst/>
          </a:prstGeom>
        </p:spPr>
        <p:txBody>
          <a:bodyPr wrap="square">
            <a:spAutoFit/>
          </a:bodyPr>
          <a:lstStyle/>
          <a:p>
            <a:pPr algn="just">
              <a:lnSpc>
                <a:spcPct val="150000"/>
              </a:lnSpc>
              <a:buFont typeface="Wingdings" pitchFamily="2" charset="2"/>
              <a:buChar char="ü"/>
            </a:pPr>
            <a:r>
              <a:rPr lang="en-US" sz="2200" b="1" dirty="0" smtClean="0">
                <a:latin typeface="Times New Roman" pitchFamily="18" charset="0"/>
                <a:cs typeface="Times New Roman" pitchFamily="18" charset="0"/>
              </a:rPr>
              <a:t>Cost-Effectiveness:</a:t>
            </a:r>
            <a:r>
              <a:rPr lang="en-US" sz="2200" dirty="0" smtClean="0">
                <a:latin typeface="Times New Roman" pitchFamily="18" charset="0"/>
                <a:cs typeface="Times New Roman" pitchFamily="18" charset="0"/>
              </a:rPr>
              <a:t> Strive to develop a cost-effective solution that balances advanced technology with affordability, ensuring widespread adoption and implementation across different regions and communities.</a:t>
            </a:r>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021" y="130204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ABSTRACT</a:t>
            </a:r>
          </a:p>
        </p:txBody>
      </p:sp>
      <p:sp>
        <p:nvSpPr>
          <p:cNvPr id="3" name="Rectangle 2"/>
          <p:cNvSpPr/>
          <p:nvPr/>
        </p:nvSpPr>
        <p:spPr>
          <a:xfrm>
            <a:off x="1866121" y="1884784"/>
            <a:ext cx="8817429" cy="4602029"/>
          </a:xfrm>
          <a:prstGeom prst="rect">
            <a:avLst/>
          </a:prstGeom>
        </p:spPr>
        <p:txBody>
          <a:bodyPr wrap="square">
            <a:spAutoFit/>
          </a:bodyPr>
          <a:lstStyle/>
          <a:p>
            <a:pPr algn="just">
              <a:lnSpc>
                <a:spcPct val="150000"/>
              </a:lnSpc>
              <a:buFont typeface="Wingdings" pitchFamily="2" charset="2"/>
              <a:buChar char="ü"/>
            </a:pPr>
            <a:r>
              <a:rPr lang="en-US" sz="2200" dirty="0" smtClean="0">
                <a:latin typeface="Times New Roman" pitchFamily="18" charset="0"/>
                <a:cs typeface="Times New Roman" pitchFamily="18" charset="0"/>
              </a:rPr>
              <a:t>The increasing pressures on freshwater ecosystems necessitate the development of advanced monitoring systems to safeguard water quality. This project proposes the creation of a real-time river water monitoring system that combines cutting-edge sensor technologies, remote sensing capabilities, and data analytics for comprehensive and accurate assessment of key water quality parameters. </a:t>
            </a:r>
          </a:p>
          <a:p>
            <a:pPr algn="just">
              <a:lnSpc>
                <a:spcPct val="150000"/>
              </a:lnSpc>
              <a:buFont typeface="Wingdings" pitchFamily="2" charset="2"/>
              <a:buChar char="ü"/>
            </a:pPr>
            <a:r>
              <a:rPr lang="en-US" sz="2200" dirty="0" smtClean="0">
                <a:latin typeface="Times New Roman" pitchFamily="18" charset="0"/>
                <a:cs typeface="Times New Roman" pitchFamily="18" charset="0"/>
              </a:rPr>
              <a:t>The system aims to go beyond traditional monitoring by incorporating sensors for pollutants, heavy metals, and microbial contaminants, providing a holistic view of river health.</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1016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160"/>
            <a:ext cx="10515600" cy="843280"/>
          </a:xfrm>
        </p:spPr>
        <p:txBody>
          <a:bodyPr/>
          <a:lstStyle/>
          <a:p>
            <a:r>
              <a:rPr lang="en-US" dirty="0" smtClean="0"/>
              <a:t>        </a:t>
            </a:r>
            <a:endParaRPr lang="en-US" dirty="0"/>
          </a:p>
        </p:txBody>
      </p:sp>
      <p:sp>
        <p:nvSpPr>
          <p:cNvPr id="3" name="Rectangle 2"/>
          <p:cNvSpPr/>
          <p:nvPr/>
        </p:nvSpPr>
        <p:spPr>
          <a:xfrm>
            <a:off x="1857021" y="130204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DESCRIPTION</a:t>
            </a:r>
          </a:p>
        </p:txBody>
      </p:sp>
      <p:sp>
        <p:nvSpPr>
          <p:cNvPr id="7" name="Rectangle 6"/>
          <p:cNvSpPr/>
          <p:nvPr/>
        </p:nvSpPr>
        <p:spPr>
          <a:xfrm>
            <a:off x="1931437" y="2136339"/>
            <a:ext cx="7912359" cy="4154984"/>
          </a:xfrm>
          <a:prstGeom prst="rect">
            <a:avLst/>
          </a:prstGeom>
        </p:spPr>
        <p:txBody>
          <a:bodyPr wrap="square">
            <a:spAutoFit/>
          </a:bodyPr>
          <a:lstStyle/>
          <a:p>
            <a:pPr algn="just">
              <a:lnSpc>
                <a:spcPct val="150000"/>
              </a:lnSpc>
              <a:buFont typeface="Wingdings" pitchFamily="2" charset="2"/>
              <a:buChar char="ü"/>
            </a:pPr>
            <a:r>
              <a:rPr lang="en-US" sz="2200" dirty="0" smtClean="0">
                <a:latin typeface="Times New Roman" pitchFamily="18" charset="0"/>
                <a:cs typeface="Times New Roman" pitchFamily="18" charset="0"/>
              </a:rPr>
              <a:t>The real-time river water monitoring system is a comprehensive solution designed to address the critical need for continuous assessment and management of water quality in river ecosystems.</a:t>
            </a:r>
          </a:p>
          <a:p>
            <a:pPr algn="just">
              <a:lnSpc>
                <a:spcPct val="150000"/>
              </a:lnSpc>
              <a:buFont typeface="Wingdings" pitchFamily="2" charset="2"/>
              <a:buChar char="ü"/>
            </a:pPr>
            <a:r>
              <a:rPr lang="en-US" sz="2200" dirty="0" smtClean="0">
                <a:latin typeface="Times New Roman" pitchFamily="18" charset="0"/>
                <a:cs typeface="Times New Roman" pitchFamily="18" charset="0"/>
              </a:rPr>
              <a:t>The system aims to provide an accurate and real-time depiction of key water quality parameters. These parameters include traditional metrics such as pH, dissolved oxygen, turbidity, and temperature, as well as an extended range of sensors for detecting pollutants, heavy metals, and microbial contaminants.</a:t>
            </a:r>
            <a:endParaRPr lang="en-US" sz="2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3280" y="1272544"/>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BLOCK DIAGRAM</a:t>
            </a:r>
          </a:p>
        </p:txBody>
      </p:sp>
      <p:pic>
        <p:nvPicPr>
          <p:cNvPr id="16" name="image4.jpeg"/>
          <p:cNvPicPr/>
          <p:nvPr/>
        </p:nvPicPr>
        <p:blipFill>
          <a:blip r:embed="rId2" cstate="print"/>
          <a:stretch>
            <a:fillRect/>
          </a:stretch>
        </p:blipFill>
        <p:spPr>
          <a:xfrm>
            <a:off x="3715916" y="2356310"/>
            <a:ext cx="4648200" cy="3899535"/>
          </a:xfrm>
          <a:prstGeom prst="rect">
            <a:avLst/>
          </a:prstGeom>
        </p:spPr>
      </p:pic>
    </p:spTree>
    <p:extLst>
      <p:ext uri="{BB962C8B-B14F-4D97-AF65-F5344CB8AC3E}">
        <p14:creationId xmlns:p14="http://schemas.microsoft.com/office/powerpoint/2010/main" xmlns="" val="198144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18343F0-B9B3-4DD5-8883-39A0C57924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45725" y="1765781"/>
            <a:ext cx="5948636" cy="4924268"/>
          </a:xfrm>
          <a:prstGeom prst="rect">
            <a:avLst/>
          </a:prstGeom>
        </p:spPr>
      </p:pic>
      <p:sp>
        <p:nvSpPr>
          <p:cNvPr id="3" name="Rectangle 2">
            <a:extLst>
              <a:ext uri="{FF2B5EF4-FFF2-40B4-BE49-F238E27FC236}">
                <a16:creationId xmlns:a16="http://schemas.microsoft.com/office/drawing/2014/main" xmlns="" id="{D732FC43-9BA4-4EE2-939F-7BAD1975282E}"/>
              </a:ext>
            </a:extLst>
          </p:cNvPr>
          <p:cNvSpPr/>
          <p:nvPr/>
        </p:nvSpPr>
        <p:spPr>
          <a:xfrm>
            <a:off x="1960261" y="1213550"/>
            <a:ext cx="8968293"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SURVEY PHOTO</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536</Words>
  <Application>Microsoft Office PowerPoint</Application>
  <PresentationFormat>Custom</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 Design</vt:lpstr>
      <vt:lpstr>Slide 1</vt:lpstr>
      <vt:lpstr>Slide 2</vt:lpstr>
      <vt:lpstr>Slide 3</vt:lpstr>
      <vt:lpstr>Slide 4</vt:lpstr>
      <vt:lpstr>Slide 5</vt:lpstr>
      <vt:lpstr>Slide 6</vt:lpstr>
      <vt:lpstr>        </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smaheswarandgl@gmail.com</cp:lastModifiedBy>
  <cp:revision>44</cp:revision>
  <dcterms:created xsi:type="dcterms:W3CDTF">2023-08-04T04:12:16Z</dcterms:created>
  <dcterms:modified xsi:type="dcterms:W3CDTF">2024-05-15T16:30:44Z</dcterms:modified>
</cp:coreProperties>
</file>