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65" r:id="rId14"/>
    <p:sldId id="266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8843-3D81-4354-9625-6D626FF96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516AF-754B-46E2-AD42-D73AF7EA8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F98F-D8FA-4054-8B3B-D9B3B832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D536-E2A0-4D76-87FC-A60261AF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5EEE-ED2C-47A8-BC94-0DE84204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DB6A-CD8D-4B62-AA05-E226A90E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087D5-8FA8-464C-98D3-C65E9EBA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D5B9-44D2-47B8-9376-A7E554E1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D0FB-CBDB-4795-B3C9-84579737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1AD4-AF38-4390-9AA7-3E017097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0B0CE-FC2C-493C-98AF-973669D0A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C7E31-A311-4B5D-A9F9-928B16AA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3237-3169-4D94-90C1-FA88D2CA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B290-D18F-4C5D-AF52-B946881C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E225-5BBC-4ADA-B5C4-76737DCC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026A-EC98-44C8-9F60-2C281DB7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4AE-4AAE-4F09-8FC0-B2A377E3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ED7F-987D-424F-8F98-7ABBB19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4104-3356-4A94-B5A1-1110B691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C6D5-1E1B-4D72-9ECE-78324782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FD97-B41B-406C-B1A9-F04379C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CB0F-0489-4C11-B19F-A3F0B47E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4E2-D47C-40A1-97D4-34578E68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A9A3-A067-4B4D-81AC-3D9FB10F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4741B-2338-4701-93B3-A77FA7C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E7A9-3F9D-41BD-94F6-85ABE715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3B5F-5FD7-4E9A-89AE-13E4BD5C0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FFDC-D54A-4F3C-90E4-5E8A7C77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C8185-A89B-45E1-8504-5EC8E32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6A23-9D5E-47CD-AC84-95EE1849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94E3-9CF6-43D8-97B2-090EE488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CD2F-5A67-49B2-A835-3B967037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7878-D525-4694-B1B3-37636EC3F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B72E4-9F13-4C42-BD2E-F8A7AB483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B573-252E-42FE-8A97-2905719AC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4B2E3-D5A3-4C03-8541-3174822DF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FE3BF-84B9-4FD1-8DA6-90168451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43566-722F-43A8-8231-AF8C04BB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AF78-A205-42BD-AC9C-A5ACF87B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5A31-49A9-4BDF-B4C2-14F8BD5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35F39-8E46-4F66-BA61-3B3D1541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0B6A9-CA36-4F51-922D-558CE5BB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55057-D623-40C5-88F0-1F3B2CE3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68D04-352F-4A87-AEB8-34F98400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F49E7-F3DF-4DE0-A0BC-B330138A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6F166-501B-451C-BC9B-8479B8FA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E78A-CE1D-4F2B-AAAB-894FB4D4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01BD-49EC-4D7D-BD91-5FBF6511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55DE4-2189-42A5-A8EF-7FC4019B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1BABA-8BCC-4902-85B8-1B1A61B6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1C0B-3954-46C2-B237-C45B98A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00672-D79D-45E6-B633-8BA19FA7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969-76CD-4279-B4A7-88E9E5A9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7C8C7-6A5C-409D-BCD9-9922BBE89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8AAA6-D5A8-41AD-A717-111BE543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1AE1-14E9-4A56-AC90-3E6C6AE0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936B-DC85-49DB-AFC8-95F27AFD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0ED0E-7885-499F-9B97-4181DD85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E65F0-BD72-4005-B8C0-54CE72F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14931-6A32-4835-904C-1792232C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12D1-9AA9-4603-9E32-853CF62B8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658C-5BA3-4CAE-A097-38A6585712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769E-10C3-4FC7-BA6F-C41A82566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F910-9C07-46A3-AAE5-101118324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3DDB-A7A1-42A7-A834-89D0A488F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Spring Boot and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013F3-5397-4A2E-9444-804FD7467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A1EB-D2F3-4824-869D-75360CAE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are we breaking when we move to MSA?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421A-D618-4A13-A63C-61EAF94A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Different locations and deployments (client having to know multiple locations)</a:t>
            </a:r>
          </a:p>
          <a:p>
            <a:pPr lvl="1"/>
            <a:r>
              <a:rPr lang="en-US" dirty="0"/>
              <a:t>Solution: API Gateway -&gt; Netflix </a:t>
            </a:r>
            <a:r>
              <a:rPr lang="en-US" dirty="0" err="1"/>
              <a:t>Zuul</a:t>
            </a:r>
            <a:r>
              <a:rPr lang="en-US" dirty="0"/>
              <a:t> or Spring Cloud Gateway</a:t>
            </a:r>
          </a:p>
          <a:p>
            <a:r>
              <a:rPr lang="en-US" dirty="0"/>
              <a:t>Services knowing each other’s location</a:t>
            </a:r>
          </a:p>
          <a:p>
            <a:pPr lvl="1"/>
            <a:r>
              <a:rPr lang="en-US" dirty="0"/>
              <a:t>Solution: Service Registry -&gt; Netflix Eureka or Spring Cloud Consul (does more than service registry)</a:t>
            </a:r>
          </a:p>
          <a:p>
            <a:r>
              <a:rPr lang="en-US" dirty="0"/>
              <a:t>Multiple languages</a:t>
            </a:r>
          </a:p>
          <a:p>
            <a:r>
              <a:rPr lang="en-US" dirty="0"/>
              <a:t>Multiple points of failure (less change of overall failure, higher change of A failure)</a:t>
            </a:r>
          </a:p>
          <a:p>
            <a:pPr lvl="1"/>
            <a:r>
              <a:rPr lang="en-US" dirty="0"/>
              <a:t>Recovering from a failure (Fault Tolerance)</a:t>
            </a:r>
          </a:p>
          <a:p>
            <a:pPr lvl="2"/>
            <a:r>
              <a:rPr lang="en-US" dirty="0"/>
              <a:t>Circuit Breaker Design Pattern -&gt; Netflix </a:t>
            </a:r>
            <a:r>
              <a:rPr lang="en-US" dirty="0" err="1"/>
              <a:t>Hystrix</a:t>
            </a:r>
            <a:endParaRPr lang="en-US" dirty="0"/>
          </a:p>
          <a:p>
            <a:r>
              <a:rPr lang="en-US" dirty="0"/>
              <a:t>Load Balancing: Netflix Ribbon (Client Side Load balancing)</a:t>
            </a:r>
          </a:p>
          <a:p>
            <a:r>
              <a:rPr lang="en-US" dirty="0"/>
              <a:t>Redundancy (bad) – coding things multiple times, etc.</a:t>
            </a:r>
          </a:p>
          <a:p>
            <a:r>
              <a:rPr lang="en-US" dirty="0"/>
              <a:t>Distributed Configuration – Spring Cloud Config</a:t>
            </a:r>
          </a:p>
          <a:p>
            <a:r>
              <a:rPr lang="en-US" dirty="0"/>
              <a:t>DB – Consistency, different dialects/types of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Timing/Communication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6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98D7-35D6-4374-B7B1-87C8AED7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6243-CC72-4BEE-879F-B73A185CF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umbrella term that refers to a set of technologies that help you do microservices with Spring Boot </a:t>
            </a:r>
            <a:r>
              <a:rPr lang="en-US" dirty="0" err="1"/>
              <a:t>Aplications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9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CF18-B60F-4736-847E-8D3E14F2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E3D2-5C14-4E5C-86EA-598F705A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that Netflix</a:t>
            </a:r>
          </a:p>
          <a:p>
            <a:r>
              <a:rPr lang="en-US" dirty="0"/>
              <a:t>The make open-source software, some of which is really helpful for supporting MS structures</a:t>
            </a:r>
          </a:p>
          <a:p>
            <a:r>
              <a:rPr lang="en-US" dirty="0"/>
              <a:t>Eureka, </a:t>
            </a:r>
            <a:r>
              <a:rPr lang="en-US" dirty="0" err="1"/>
              <a:t>Zuul</a:t>
            </a:r>
            <a:r>
              <a:rPr lang="en-US" dirty="0"/>
              <a:t>, </a:t>
            </a:r>
            <a:r>
              <a:rPr lang="en-US" dirty="0" err="1"/>
              <a:t>Hystrix</a:t>
            </a:r>
            <a:r>
              <a:rPr lang="en-US" dirty="0"/>
              <a:t>, Ribbon, etc.</a:t>
            </a:r>
          </a:p>
        </p:txBody>
      </p:sp>
    </p:spTree>
    <p:extLst>
      <p:ext uri="{BB962C8B-B14F-4D97-AF65-F5344CB8AC3E}">
        <p14:creationId xmlns:p14="http://schemas.microsoft.com/office/powerpoint/2010/main" val="343343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B61B-E78E-4FE2-884A-7E6A553B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948D89-3FA5-4009-B34C-2225CAA7A8A7}"/>
              </a:ext>
            </a:extLst>
          </p:cNvPr>
          <p:cNvSpPr/>
          <p:nvPr/>
        </p:nvSpPr>
        <p:spPr>
          <a:xfrm>
            <a:off x="266330" y="1803276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EC5A958-BBE7-48D7-8138-39077BE7CEC7}"/>
              </a:ext>
            </a:extLst>
          </p:cNvPr>
          <p:cNvSpPr/>
          <p:nvPr/>
        </p:nvSpPr>
        <p:spPr>
          <a:xfrm>
            <a:off x="3213717" y="2361460"/>
            <a:ext cx="2654423" cy="1067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Migrate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579C4F-291E-485A-9609-365B95CCE059}"/>
              </a:ext>
            </a:extLst>
          </p:cNvPr>
          <p:cNvSpPr/>
          <p:nvPr/>
        </p:nvSpPr>
        <p:spPr>
          <a:xfrm>
            <a:off x="7547498" y="1269506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Service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6156CE-8B08-4ED4-ABBD-9257128445CB}"/>
              </a:ext>
            </a:extLst>
          </p:cNvPr>
          <p:cNvSpPr/>
          <p:nvPr/>
        </p:nvSpPr>
        <p:spPr>
          <a:xfrm>
            <a:off x="5718698" y="3525913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Service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65190F-E5AF-4F65-997C-FD2A10F136AF}"/>
              </a:ext>
            </a:extLst>
          </p:cNvPr>
          <p:cNvSpPr/>
          <p:nvPr/>
        </p:nvSpPr>
        <p:spPr>
          <a:xfrm>
            <a:off x="8794810" y="3701988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Service 3</a:t>
            </a:r>
          </a:p>
        </p:txBody>
      </p:sp>
    </p:spTree>
    <p:extLst>
      <p:ext uri="{BB962C8B-B14F-4D97-AF65-F5344CB8AC3E}">
        <p14:creationId xmlns:p14="http://schemas.microsoft.com/office/powerpoint/2010/main" val="316037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D4E3-8FEC-4EBD-8BF0-37DD04F2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“Real world” example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76059329-DFC4-4145-A8EF-0DE00D43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96376A-3011-4F17-B022-1FA618A36AFD}"/>
              </a:ext>
            </a:extLst>
          </p:cNvPr>
          <p:cNvSpPr/>
          <p:nvPr/>
        </p:nvSpPr>
        <p:spPr>
          <a:xfrm>
            <a:off x="149294" y="3426827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D4895-E0A1-4873-A59A-33EFE9C06CC6}"/>
              </a:ext>
            </a:extLst>
          </p:cNvPr>
          <p:cNvSpPr/>
          <p:nvPr/>
        </p:nvSpPr>
        <p:spPr>
          <a:xfrm rot="5400000">
            <a:off x="416510" y="2591749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F2CEB-F1B1-4035-A200-502B80ECB3ED}"/>
              </a:ext>
            </a:extLst>
          </p:cNvPr>
          <p:cNvSpPr/>
          <p:nvPr/>
        </p:nvSpPr>
        <p:spPr>
          <a:xfrm>
            <a:off x="5823661" y="2939570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64F848-DBE4-4544-ADE5-096FC8F8D6DF}"/>
              </a:ext>
            </a:extLst>
          </p:cNvPr>
          <p:cNvSpPr/>
          <p:nvPr/>
        </p:nvSpPr>
        <p:spPr>
          <a:xfrm rot="1541951">
            <a:off x="4136312" y="2482926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B3216-3E46-454C-B52C-77269CCED0B1}"/>
              </a:ext>
            </a:extLst>
          </p:cNvPr>
          <p:cNvSpPr/>
          <p:nvPr/>
        </p:nvSpPr>
        <p:spPr>
          <a:xfrm>
            <a:off x="3173535" y="4219576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529D0-D4DE-4CEF-9E73-D7F9293B44FD}"/>
              </a:ext>
            </a:extLst>
          </p:cNvPr>
          <p:cNvSpPr/>
          <p:nvPr/>
        </p:nvSpPr>
        <p:spPr>
          <a:xfrm>
            <a:off x="6096000" y="5526073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 Orders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DF082D-EBED-4BDE-974B-7FFAED8B7ACB}"/>
              </a:ext>
            </a:extLst>
          </p:cNvPr>
          <p:cNvSpPr/>
          <p:nvPr/>
        </p:nvSpPr>
        <p:spPr>
          <a:xfrm rot="5400000">
            <a:off x="2643680" y="3025298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E49611-7D2E-4C48-8797-09DF80CC669B}"/>
              </a:ext>
            </a:extLst>
          </p:cNvPr>
          <p:cNvSpPr/>
          <p:nvPr/>
        </p:nvSpPr>
        <p:spPr>
          <a:xfrm rot="1633641">
            <a:off x="4861566" y="5090765"/>
            <a:ext cx="927687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B792D8-F267-48D2-B9EF-A67115400ED8}"/>
              </a:ext>
            </a:extLst>
          </p:cNvPr>
          <p:cNvSpPr/>
          <p:nvPr/>
        </p:nvSpPr>
        <p:spPr>
          <a:xfrm rot="16200000">
            <a:off x="6117054" y="4487220"/>
            <a:ext cx="927687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2CCAA-6069-4054-8772-E977E96D787F}"/>
              </a:ext>
            </a:extLst>
          </p:cNvPr>
          <p:cNvSpPr/>
          <p:nvPr/>
        </p:nvSpPr>
        <p:spPr>
          <a:xfrm>
            <a:off x="6180848" y="1459939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752055-2475-42A1-99ED-9AACE56878DA}"/>
              </a:ext>
            </a:extLst>
          </p:cNvPr>
          <p:cNvSpPr/>
          <p:nvPr/>
        </p:nvSpPr>
        <p:spPr>
          <a:xfrm>
            <a:off x="4418121" y="1695496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76F39ADE-32BB-4A85-B1E1-1B4AC77CF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1073" y="1075053"/>
            <a:ext cx="621437" cy="621437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6EE0DB02-D2D2-4746-9126-5F99936EA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0500" y="2583745"/>
            <a:ext cx="621437" cy="621437"/>
          </a:xfrm>
          <a:prstGeom prst="rect">
            <a:avLst/>
          </a:prstGeom>
        </p:spPr>
      </p:pic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462E0E98-2C12-4CCF-B9DF-1705A09FD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2082" y="3898946"/>
            <a:ext cx="621437" cy="621437"/>
          </a:xfrm>
          <a:prstGeom prst="rect">
            <a:avLst/>
          </a:prstGeom>
        </p:spPr>
      </p:pic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E41BBA71-E311-440C-BC1C-996507702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8136" y="5215354"/>
            <a:ext cx="621437" cy="6214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50B857-453D-490B-8ED9-0A7F1366FA5B}"/>
              </a:ext>
            </a:extLst>
          </p:cNvPr>
          <p:cNvSpPr/>
          <p:nvPr/>
        </p:nvSpPr>
        <p:spPr>
          <a:xfrm>
            <a:off x="2527519" y="1495426"/>
            <a:ext cx="151447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C79C463-3C28-4C40-BECA-D3D56AE4CB17}"/>
              </a:ext>
            </a:extLst>
          </p:cNvPr>
          <p:cNvSpPr/>
          <p:nvPr/>
        </p:nvSpPr>
        <p:spPr>
          <a:xfrm rot="18499376">
            <a:off x="1731346" y="2735769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66122-2D8D-4210-87A7-4F6E48FAF7FA}"/>
              </a:ext>
            </a:extLst>
          </p:cNvPr>
          <p:cNvSpPr/>
          <p:nvPr/>
        </p:nvSpPr>
        <p:spPr>
          <a:xfrm>
            <a:off x="9465974" y="3037643"/>
            <a:ext cx="151447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Registry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B94E9B-E7D8-4C9C-ADD8-50EE790FBEA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695323" y="1840939"/>
            <a:ext cx="1770651" cy="157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DEFECE-A7C5-492E-8B22-782EA1BF37DE}"/>
              </a:ext>
            </a:extLst>
          </p:cNvPr>
          <p:cNvCxnSpPr>
            <a:stCxn id="8" idx="3"/>
            <a:endCxn id="23" idx="1"/>
          </p:cNvCxnSpPr>
          <p:nvPr/>
        </p:nvCxnSpPr>
        <p:spPr>
          <a:xfrm>
            <a:off x="7338136" y="3320570"/>
            <a:ext cx="2127838" cy="9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085235-BDE6-4A0B-9B92-16199E2C6820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7610475" y="3418643"/>
            <a:ext cx="1855499" cy="248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7DB02B-7D6A-4650-9A16-F857DE38E3D6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 flipV="1">
            <a:off x="4688010" y="3418643"/>
            <a:ext cx="4777964" cy="118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92D0DC1-CC8E-4E01-8EBF-ABEE11AED8B9}"/>
              </a:ext>
            </a:extLst>
          </p:cNvPr>
          <p:cNvSpPr/>
          <p:nvPr/>
        </p:nvSpPr>
        <p:spPr>
          <a:xfrm>
            <a:off x="9419600" y="4588296"/>
            <a:ext cx="151447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Config</a:t>
            </a:r>
          </a:p>
        </p:txBody>
      </p:sp>
    </p:spTree>
    <p:extLst>
      <p:ext uri="{BB962C8B-B14F-4D97-AF65-F5344CB8AC3E}">
        <p14:creationId xmlns:p14="http://schemas.microsoft.com/office/powerpoint/2010/main" val="216923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D4E3-8FEC-4EBD-8BF0-37DD04F2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“Real world” example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76059329-DFC4-4145-A8EF-0DE00D43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96376A-3011-4F17-B022-1FA618A36AFD}"/>
              </a:ext>
            </a:extLst>
          </p:cNvPr>
          <p:cNvSpPr/>
          <p:nvPr/>
        </p:nvSpPr>
        <p:spPr>
          <a:xfrm>
            <a:off x="2416298" y="1495425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D4895-E0A1-4873-A59A-33EFE9C06CC6}"/>
              </a:ext>
            </a:extLst>
          </p:cNvPr>
          <p:cNvSpPr/>
          <p:nvPr/>
        </p:nvSpPr>
        <p:spPr>
          <a:xfrm>
            <a:off x="1464816" y="1690688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B3216-3E46-454C-B52C-77269CCED0B1}"/>
              </a:ext>
            </a:extLst>
          </p:cNvPr>
          <p:cNvSpPr/>
          <p:nvPr/>
        </p:nvSpPr>
        <p:spPr>
          <a:xfrm>
            <a:off x="6096000" y="392063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DF082D-EBED-4BDE-974B-7FFAED8B7ACB}"/>
              </a:ext>
            </a:extLst>
          </p:cNvPr>
          <p:cNvSpPr/>
          <p:nvPr/>
        </p:nvSpPr>
        <p:spPr>
          <a:xfrm rot="2772621">
            <a:off x="4001964" y="2954278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D3EEED04-BF6A-4BE0-9DAA-4DDC17709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7223" y="3190192"/>
            <a:ext cx="1242874" cy="12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9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D196-F935-4088-8C1C-6A8F9413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Load Balancing</a:t>
            </a:r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86290323-1587-44CA-B349-5C60A07BC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26" y="25908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AE9A4F-871B-41A2-8A99-F20F206381D2}"/>
              </a:ext>
            </a:extLst>
          </p:cNvPr>
          <p:cNvSpPr/>
          <p:nvPr/>
        </p:nvSpPr>
        <p:spPr>
          <a:xfrm>
            <a:off x="2442058" y="3419659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647FD7-296F-4D40-8217-78B9EF8FCC42}"/>
              </a:ext>
            </a:extLst>
          </p:cNvPr>
          <p:cNvSpPr/>
          <p:nvPr/>
        </p:nvSpPr>
        <p:spPr>
          <a:xfrm rot="1845751">
            <a:off x="1434504" y="3430421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1012-6B64-4859-9B52-4640E3134763}"/>
              </a:ext>
            </a:extLst>
          </p:cNvPr>
          <p:cNvSpPr/>
          <p:nvPr/>
        </p:nvSpPr>
        <p:spPr>
          <a:xfrm>
            <a:off x="6149315" y="197242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499E2E-A933-4611-BDD7-2AF03E6D9465}"/>
              </a:ext>
            </a:extLst>
          </p:cNvPr>
          <p:cNvSpPr/>
          <p:nvPr/>
        </p:nvSpPr>
        <p:spPr>
          <a:xfrm rot="20420128">
            <a:off x="4130107" y="2624531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FB27F-BC34-4220-A707-A89E1FA34526}"/>
              </a:ext>
            </a:extLst>
          </p:cNvPr>
          <p:cNvSpPr/>
          <p:nvPr/>
        </p:nvSpPr>
        <p:spPr>
          <a:xfrm>
            <a:off x="6326360" y="3347297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5A740B-A591-4E83-914E-384AC5EB01C4}"/>
              </a:ext>
            </a:extLst>
          </p:cNvPr>
          <p:cNvSpPr/>
          <p:nvPr/>
        </p:nvSpPr>
        <p:spPr>
          <a:xfrm>
            <a:off x="4418121" y="3515094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3C0DF-0B61-482F-8A8E-64DF270080B9}"/>
              </a:ext>
            </a:extLst>
          </p:cNvPr>
          <p:cNvSpPr/>
          <p:nvPr/>
        </p:nvSpPr>
        <p:spPr>
          <a:xfrm>
            <a:off x="6301579" y="4549956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73A626-C99A-48D3-9017-48912E3A78FC}"/>
              </a:ext>
            </a:extLst>
          </p:cNvPr>
          <p:cNvSpPr/>
          <p:nvPr/>
        </p:nvSpPr>
        <p:spPr>
          <a:xfrm rot="1082470">
            <a:off x="4442903" y="4413393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EBF23-39D9-4C98-ACBF-026CF02D572D}"/>
              </a:ext>
            </a:extLst>
          </p:cNvPr>
          <p:cNvSpPr/>
          <p:nvPr/>
        </p:nvSpPr>
        <p:spPr>
          <a:xfrm>
            <a:off x="5813259" y="543860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0C6206-60F1-46B8-B5B9-AE6D4F90FF42}"/>
              </a:ext>
            </a:extLst>
          </p:cNvPr>
          <p:cNvSpPr/>
          <p:nvPr/>
        </p:nvSpPr>
        <p:spPr>
          <a:xfrm rot="1922045">
            <a:off x="3958281" y="4926969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1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D196-F935-4088-8C1C-6A8F9413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Load Balancing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9A4F-871B-41A2-8A99-F20F206381D2}"/>
              </a:ext>
            </a:extLst>
          </p:cNvPr>
          <p:cNvSpPr/>
          <p:nvPr/>
        </p:nvSpPr>
        <p:spPr>
          <a:xfrm>
            <a:off x="2442058" y="3419659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1012-6B64-4859-9B52-4640E3134763}"/>
              </a:ext>
            </a:extLst>
          </p:cNvPr>
          <p:cNvSpPr/>
          <p:nvPr/>
        </p:nvSpPr>
        <p:spPr>
          <a:xfrm>
            <a:off x="6149315" y="197242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499E2E-A933-4611-BDD7-2AF03E6D9465}"/>
              </a:ext>
            </a:extLst>
          </p:cNvPr>
          <p:cNvSpPr/>
          <p:nvPr/>
        </p:nvSpPr>
        <p:spPr>
          <a:xfrm rot="20420128">
            <a:off x="4130107" y="2624531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FB27F-BC34-4220-A707-A89E1FA34526}"/>
              </a:ext>
            </a:extLst>
          </p:cNvPr>
          <p:cNvSpPr/>
          <p:nvPr/>
        </p:nvSpPr>
        <p:spPr>
          <a:xfrm>
            <a:off x="6326360" y="3347297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5A740B-A591-4E83-914E-384AC5EB01C4}"/>
              </a:ext>
            </a:extLst>
          </p:cNvPr>
          <p:cNvSpPr/>
          <p:nvPr/>
        </p:nvSpPr>
        <p:spPr>
          <a:xfrm>
            <a:off x="4418121" y="3515094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3C0DF-0B61-482F-8A8E-64DF270080B9}"/>
              </a:ext>
            </a:extLst>
          </p:cNvPr>
          <p:cNvSpPr/>
          <p:nvPr/>
        </p:nvSpPr>
        <p:spPr>
          <a:xfrm>
            <a:off x="6301579" y="4549956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73A626-C99A-48D3-9017-48912E3A78FC}"/>
              </a:ext>
            </a:extLst>
          </p:cNvPr>
          <p:cNvSpPr/>
          <p:nvPr/>
        </p:nvSpPr>
        <p:spPr>
          <a:xfrm rot="1082470">
            <a:off x="4442903" y="4413393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EBF23-39D9-4C98-ACBF-026CF02D572D}"/>
              </a:ext>
            </a:extLst>
          </p:cNvPr>
          <p:cNvSpPr/>
          <p:nvPr/>
        </p:nvSpPr>
        <p:spPr>
          <a:xfrm>
            <a:off x="5813259" y="543860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0C6206-60F1-46B8-B5B9-AE6D4F90FF42}"/>
              </a:ext>
            </a:extLst>
          </p:cNvPr>
          <p:cNvSpPr/>
          <p:nvPr/>
        </p:nvSpPr>
        <p:spPr>
          <a:xfrm rot="1922045">
            <a:off x="3958281" y="4926969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6654-7684-42B2-BDB8-04B38C0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hat is Spring framework in java? - Getting started with ...">
            <a:extLst>
              <a:ext uri="{FF2B5EF4-FFF2-40B4-BE49-F238E27FC236}">
                <a16:creationId xmlns:a16="http://schemas.microsoft.com/office/drawing/2014/main" id="{2CDB46AE-EF0A-4F24-B83C-72E79A22DC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0" y="241424"/>
            <a:ext cx="10784139" cy="60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6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7FB1-123A-4CE2-883E-8E37B5A5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Richardson Maturity Model</a:t>
            </a:r>
          </a:p>
        </p:txBody>
      </p:sp>
      <p:pic>
        <p:nvPicPr>
          <p:cNvPr id="1026" name="Picture 2" descr="What is the Richardson Maturity Model? | Nordic APIs">
            <a:extLst>
              <a:ext uri="{FF2B5EF4-FFF2-40B4-BE49-F238E27FC236}">
                <a16:creationId xmlns:a16="http://schemas.microsoft.com/office/drawing/2014/main" id="{C7717581-54F7-4BDD-B9A2-9799C9E5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0"/>
            <a:ext cx="11169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2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7AEF-473B-43AA-BA61-FD13FB0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B6A4-621B-4CE2-B5CA-255399BB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with MSA as an alternative to monolithic</a:t>
            </a:r>
          </a:p>
          <a:p>
            <a:r>
              <a:rPr lang="en-US" dirty="0"/>
              <a:t>Separate into components</a:t>
            </a:r>
          </a:p>
          <a:p>
            <a:r>
              <a:rPr lang="en-US" dirty="0"/>
              <a:t>MSA is within an individual project</a:t>
            </a:r>
          </a:p>
          <a:p>
            <a:r>
              <a:rPr lang="en-US" dirty="0"/>
              <a:t>SOA is across projects</a:t>
            </a:r>
          </a:p>
          <a:p>
            <a:r>
              <a:rPr lang="en-US" dirty="0"/>
              <a:t>Core appeal is reuse</a:t>
            </a:r>
          </a:p>
          <a:p>
            <a:r>
              <a:rPr lang="en-US" dirty="0"/>
              <a:t>Abstraction of “services” into reusable parts that can be consumed by several consumers</a:t>
            </a:r>
          </a:p>
        </p:txBody>
      </p:sp>
    </p:spTree>
    <p:extLst>
      <p:ext uri="{BB962C8B-B14F-4D97-AF65-F5344CB8AC3E}">
        <p14:creationId xmlns:p14="http://schemas.microsoft.com/office/powerpoint/2010/main" val="13182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64F6-E5F1-4532-8B16-6CC9E4BE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Continued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5A8591-EE54-475E-AB77-53FA8D362DF4}"/>
              </a:ext>
            </a:extLst>
          </p:cNvPr>
          <p:cNvSpPr/>
          <p:nvPr/>
        </p:nvSpPr>
        <p:spPr>
          <a:xfrm>
            <a:off x="5969307" y="3266983"/>
            <a:ext cx="2024108" cy="157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D62689-CF2A-4313-8028-668BBD071CF2}"/>
              </a:ext>
            </a:extLst>
          </p:cNvPr>
          <p:cNvSpPr/>
          <p:nvPr/>
        </p:nvSpPr>
        <p:spPr>
          <a:xfrm>
            <a:off x="3945199" y="1581704"/>
            <a:ext cx="2024108" cy="15713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9DDD57-B6FB-489A-9B36-A0823D3C7088}"/>
              </a:ext>
            </a:extLst>
          </p:cNvPr>
          <p:cNvSpPr/>
          <p:nvPr/>
        </p:nvSpPr>
        <p:spPr>
          <a:xfrm>
            <a:off x="7652921" y="1581704"/>
            <a:ext cx="2024108" cy="15713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6A7BC-DCCA-48F6-B44B-3D0D366C17CF}"/>
              </a:ext>
            </a:extLst>
          </p:cNvPr>
          <p:cNvCxnSpPr>
            <a:stCxn id="5" idx="5"/>
            <a:endCxn id="4" idx="0"/>
          </p:cNvCxnSpPr>
          <p:nvPr/>
        </p:nvCxnSpPr>
        <p:spPr>
          <a:xfrm>
            <a:off x="5672883" y="2922933"/>
            <a:ext cx="1308478" cy="3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90255-627A-4626-B83A-D17882C9AF03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6981361" y="3153052"/>
            <a:ext cx="1683614" cy="11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7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CD9B-8E8F-42E9-8E95-9F45BBA8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more…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A4DC3F-D6F2-49F9-8727-2654A44838F6}"/>
              </a:ext>
            </a:extLst>
          </p:cNvPr>
          <p:cNvSpPr/>
          <p:nvPr/>
        </p:nvSpPr>
        <p:spPr>
          <a:xfrm>
            <a:off x="4394446" y="3799643"/>
            <a:ext cx="2423604" cy="2077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App</a:t>
            </a:r>
          </a:p>
          <a:p>
            <a:pPr algn="ctr"/>
            <a:r>
              <a:rPr lang="en-US" dirty="0"/>
              <a:t>(API for managing pirates)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DD23FD-BEF4-433B-8874-D6CD69ECAECD}"/>
              </a:ext>
            </a:extLst>
          </p:cNvPr>
          <p:cNvSpPr/>
          <p:nvPr/>
        </p:nvSpPr>
        <p:spPr>
          <a:xfrm>
            <a:off x="2555659" y="1351624"/>
            <a:ext cx="2423604" cy="2077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Angular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76D9C8-02F8-4C85-9174-60BC56043264}"/>
              </a:ext>
            </a:extLst>
          </p:cNvPr>
          <p:cNvSpPr/>
          <p:nvPr/>
        </p:nvSpPr>
        <p:spPr>
          <a:xfrm>
            <a:off x="6457025" y="1351623"/>
            <a:ext cx="2423604" cy="2077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React</a:t>
            </a:r>
          </a:p>
        </p:txBody>
      </p:sp>
    </p:spTree>
    <p:extLst>
      <p:ext uri="{BB962C8B-B14F-4D97-AF65-F5344CB8AC3E}">
        <p14:creationId xmlns:p14="http://schemas.microsoft.com/office/powerpoint/2010/main" val="405993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837A-7980-4C2B-B068-4AAF7121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8108-A797-4215-9010-B461268D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  <a:p>
            <a:r>
              <a:rPr lang="en-US" dirty="0"/>
              <a:t>Self-reliant</a:t>
            </a:r>
          </a:p>
          <a:p>
            <a:r>
              <a:rPr lang="en-US" dirty="0"/>
              <a:t>Handling all of the services in one place</a:t>
            </a:r>
          </a:p>
          <a:p>
            <a:r>
              <a:rPr lang="en-US" dirty="0"/>
              <a:t>If one breaks, the whole thing is broken</a:t>
            </a:r>
          </a:p>
          <a:p>
            <a:r>
              <a:rPr lang="en-US" dirty="0"/>
              <a:t>More difficult to maintain for large apps</a:t>
            </a:r>
          </a:p>
          <a:p>
            <a:r>
              <a:rPr lang="en-US" dirty="0"/>
              <a:t>Starts off easy when small</a:t>
            </a:r>
          </a:p>
          <a:p>
            <a:r>
              <a:rPr lang="en-US" dirty="0"/>
              <a:t>Slow, unscalable, unreliable, </a:t>
            </a:r>
            <a:r>
              <a:rPr lang="en-US" dirty="0" err="1"/>
              <a:t>unflexible</a:t>
            </a:r>
            <a:endParaRPr lang="en-US" dirty="0"/>
          </a:p>
          <a:p>
            <a:r>
              <a:rPr lang="en-US" dirty="0"/>
              <a:t>Hard to test and upgrade</a:t>
            </a:r>
          </a:p>
        </p:txBody>
      </p:sp>
    </p:spTree>
    <p:extLst>
      <p:ext uri="{BB962C8B-B14F-4D97-AF65-F5344CB8AC3E}">
        <p14:creationId xmlns:p14="http://schemas.microsoft.com/office/powerpoint/2010/main" val="131742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5807-7A24-48F0-B409-2FDA4C05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D7EA-AF72-4FCA-9AE0-31EBAD00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MSA is an approach to discovering a single app as a suite of smaller services and each of the small services are running on its own process and communicate with various mechanisms</a:t>
            </a:r>
          </a:p>
          <a:p>
            <a:r>
              <a:rPr lang="en-US" dirty="0"/>
              <a:t>Easier to maintain</a:t>
            </a:r>
          </a:p>
          <a:p>
            <a:r>
              <a:rPr lang="en-US" dirty="0"/>
              <a:t>Fault tolerance (resistance to failure)</a:t>
            </a:r>
          </a:p>
          <a:p>
            <a:r>
              <a:rPr lang="en-US" dirty="0"/>
              <a:t>Loose coupling</a:t>
            </a:r>
          </a:p>
          <a:p>
            <a:r>
              <a:rPr lang="en-US" dirty="0"/>
              <a:t>Can be independently deployed</a:t>
            </a:r>
          </a:p>
          <a:p>
            <a:r>
              <a:rPr lang="en-US" dirty="0"/>
              <a:t>Organized around business processes (service for payments, service for inventory, etc.)</a:t>
            </a:r>
          </a:p>
          <a:p>
            <a:r>
              <a:rPr lang="en-US" dirty="0"/>
              <a:t>Large complex apps</a:t>
            </a:r>
          </a:p>
          <a:p>
            <a:r>
              <a:rPr lang="en-US" dirty="0"/>
              <a:t>Modularity, easy to read develop and test, scalability, good for 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Higher chance of failure (at all)</a:t>
            </a:r>
          </a:p>
          <a:p>
            <a:r>
              <a:rPr lang="en-US" dirty="0"/>
              <a:t>Harder to test more complex interactions between components</a:t>
            </a:r>
          </a:p>
          <a:p>
            <a:r>
              <a:rPr lang="en-US" dirty="0"/>
              <a:t>Potentially higher latency, separation</a:t>
            </a:r>
          </a:p>
        </p:txBody>
      </p:sp>
    </p:spTree>
    <p:extLst>
      <p:ext uri="{BB962C8B-B14F-4D97-AF65-F5344CB8AC3E}">
        <p14:creationId xmlns:p14="http://schemas.microsoft.com/office/powerpoint/2010/main" val="33807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C68-A9FF-4E60-A9BD-71C59118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vs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62A4-39D4-4261-B912-A91C885E0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Monolith</a:t>
            </a:r>
          </a:p>
          <a:p>
            <a:pPr lvl="1"/>
            <a:r>
              <a:rPr lang="en-US" dirty="0"/>
              <a:t>Suitable for small apps</a:t>
            </a:r>
          </a:p>
          <a:p>
            <a:pPr lvl="1"/>
            <a:r>
              <a:rPr lang="en-US" dirty="0"/>
              <a:t>More Simple</a:t>
            </a:r>
          </a:p>
          <a:p>
            <a:pPr lvl="2"/>
            <a:r>
              <a:rPr lang="en-US" dirty="0"/>
              <a:t>Less Expensive Team</a:t>
            </a:r>
          </a:p>
          <a:p>
            <a:pPr lvl="1"/>
            <a:r>
              <a:rPr lang="en-US" dirty="0"/>
              <a:t>Must scale everything evenly</a:t>
            </a:r>
          </a:p>
          <a:p>
            <a:pPr lvl="1"/>
            <a:r>
              <a:rPr lang="en-US" dirty="0"/>
              <a:t>Simple deployments</a:t>
            </a:r>
          </a:p>
          <a:p>
            <a:pPr lvl="1"/>
            <a:r>
              <a:rPr lang="en-US" dirty="0"/>
              <a:t>$$- Better for smaller apps</a:t>
            </a:r>
          </a:p>
          <a:p>
            <a:pPr lvl="1"/>
            <a:r>
              <a:rPr lang="en-US" dirty="0"/>
              <a:t>More waterfall oriented</a:t>
            </a:r>
          </a:p>
          <a:p>
            <a:pPr lvl="1"/>
            <a:r>
              <a:rPr lang="en-US" dirty="0"/>
              <a:t>Large teams for large apps</a:t>
            </a:r>
          </a:p>
          <a:p>
            <a:pPr lvl="1"/>
            <a:r>
              <a:rPr lang="en-US" dirty="0"/>
              <a:t>Tight-couple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67F2E1-BAB8-4CEB-800E-307F214F627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Microservices</a:t>
            </a:r>
          </a:p>
          <a:p>
            <a:pPr lvl="1"/>
            <a:r>
              <a:rPr lang="en-US" dirty="0"/>
              <a:t>Suitable for enterprise app if they are more complex</a:t>
            </a:r>
          </a:p>
          <a:p>
            <a:pPr lvl="1"/>
            <a:r>
              <a:rPr lang="en-US" dirty="0"/>
              <a:t>More complex</a:t>
            </a:r>
          </a:p>
          <a:p>
            <a:pPr lvl="2"/>
            <a:r>
              <a:rPr lang="en-US" dirty="0"/>
              <a:t>Potentially more bugs</a:t>
            </a:r>
          </a:p>
          <a:p>
            <a:pPr lvl="2"/>
            <a:r>
              <a:rPr lang="en-US" dirty="0"/>
              <a:t>More Resources</a:t>
            </a:r>
          </a:p>
          <a:p>
            <a:pPr lvl="2"/>
            <a:r>
              <a:rPr lang="en-US" dirty="0"/>
              <a:t>More Testing</a:t>
            </a:r>
          </a:p>
          <a:p>
            <a:pPr lvl="2"/>
            <a:r>
              <a:rPr lang="en-US" dirty="0"/>
              <a:t>More Expensive Team</a:t>
            </a:r>
          </a:p>
          <a:p>
            <a:pPr lvl="1"/>
            <a:r>
              <a:rPr lang="en-US" dirty="0"/>
              <a:t>Scaling- Scales better because you can scale out only  </a:t>
            </a:r>
          </a:p>
          <a:p>
            <a:pPr lvl="1"/>
            <a:r>
              <a:rPr lang="en-US" dirty="0"/>
              <a:t>Complex deployments</a:t>
            </a:r>
          </a:p>
          <a:p>
            <a:pPr lvl="1"/>
            <a:r>
              <a:rPr lang="en-US" dirty="0"/>
              <a:t>$$ - Better for very large applications regarding maintenance, infrastructure, computing resources etc.</a:t>
            </a:r>
          </a:p>
          <a:p>
            <a:pPr lvl="1"/>
            <a:r>
              <a:rPr lang="en-US" dirty="0"/>
              <a:t>Better for scrum with large applications</a:t>
            </a:r>
          </a:p>
          <a:p>
            <a:pPr lvl="1"/>
            <a:r>
              <a:rPr lang="en-US" dirty="0"/>
              <a:t>“right-sized” teams</a:t>
            </a:r>
          </a:p>
          <a:p>
            <a:pPr lvl="1"/>
            <a:r>
              <a:rPr lang="en-US" dirty="0"/>
              <a:t>Polyglot Architecture</a:t>
            </a:r>
          </a:p>
          <a:p>
            <a:pPr lvl="1"/>
            <a:r>
              <a:rPr lang="en-US" dirty="0"/>
              <a:t>Loose-couple</a:t>
            </a:r>
          </a:p>
        </p:txBody>
      </p:sp>
    </p:spTree>
    <p:extLst>
      <p:ext uri="{BB962C8B-B14F-4D97-AF65-F5344CB8AC3E}">
        <p14:creationId xmlns:p14="http://schemas.microsoft.com/office/powerpoint/2010/main" val="9293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570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Week 7 Spring Boot and Microservices</vt:lpstr>
      <vt:lpstr>PowerPoint Presentation</vt:lpstr>
      <vt:lpstr>Richardson Maturity Model</vt:lpstr>
      <vt:lpstr>SOA</vt:lpstr>
      <vt:lpstr>SOA Continued</vt:lpstr>
      <vt:lpstr>SOA more…</vt:lpstr>
      <vt:lpstr>Monolithic architectures</vt:lpstr>
      <vt:lpstr>Microservices architecture</vt:lpstr>
      <vt:lpstr>Monolith vs Microservice</vt:lpstr>
      <vt:lpstr>What are we breaking when we move to MSA?</vt:lpstr>
      <vt:lpstr>Spring Cloud</vt:lpstr>
      <vt:lpstr>Netflix OSS</vt:lpstr>
      <vt:lpstr>Proposed Architecture</vt:lpstr>
      <vt:lpstr>“Real world” example</vt:lpstr>
      <vt:lpstr>Alternate “Real world” example</vt:lpstr>
      <vt:lpstr>Server-Side Load Balancing</vt:lpstr>
      <vt:lpstr>Client Load Balancing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Ona</dc:creator>
  <cp:lastModifiedBy>William Ona</cp:lastModifiedBy>
  <cp:revision>17</cp:revision>
  <dcterms:created xsi:type="dcterms:W3CDTF">2020-12-22T15:41:24Z</dcterms:created>
  <dcterms:modified xsi:type="dcterms:W3CDTF">2020-12-23T18:12:24Z</dcterms:modified>
</cp:coreProperties>
</file>