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9" r:id="rId12"/>
    <p:sldId id="270" r:id="rId13"/>
    <p:sldId id="265" r:id="rId14"/>
    <p:sldId id="266" r:id="rId15"/>
    <p:sldId id="268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28843-3D81-4354-9625-6D626FF96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516AF-754B-46E2-AD42-D73AF7EA8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4F98F-D8FA-4054-8B3B-D9B3B832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58C-5BA3-4CAE-A097-38A65857127A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0D536-E2A0-4D76-87FC-A60261AFF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65EEE-ED2C-47A8-BC94-0DE84204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1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0DB6A-CD8D-4B62-AA05-E226A90E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087D5-8FA8-464C-98D3-C65E9EBAA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BD5B9-44D2-47B8-9376-A7E554E1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58C-5BA3-4CAE-A097-38A65857127A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5D0FB-CBDB-4795-B3C9-845797372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1AD4-AF38-4390-9AA7-3E017097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50B0CE-FC2C-493C-98AF-973669D0A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C7E31-A311-4B5D-A9F9-928B16AA6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33237-3169-4D94-90C1-FA88D2CA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58C-5BA3-4CAE-A097-38A65857127A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EB290-D18F-4C5D-AF52-B946881C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6E225-5BBC-4ADA-B5C4-76737DCC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1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026A-EC98-44C8-9F60-2C281DB7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364AE-4AAE-4F09-8FC0-B2A377E33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1ED7F-987D-424F-8F98-7ABBB19A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58C-5BA3-4CAE-A097-38A65857127A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14104-3356-4A94-B5A1-1110B691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2C6D5-1E1B-4D72-9ECE-78324782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5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FD97-B41B-406C-B1A9-F04379C2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9CB0F-0489-4C11-B19F-A3F0B47ED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44E2-D47C-40A1-97D4-34578E68B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58C-5BA3-4CAE-A097-38A65857127A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3A9A3-A067-4B4D-81AC-3D9FB10FA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4741B-2338-4701-93B3-A77FA7C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E7A9-3F9D-41BD-94F6-85ABE7156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83B5F-5FD7-4E9A-89AE-13E4BD5C0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FFFDC-D54A-4F3C-90E4-5E8A7C773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C8185-A89B-45E1-8504-5EC8E325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58C-5BA3-4CAE-A097-38A65857127A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D6A23-9D5E-47CD-AC84-95EE1849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594E3-9CF6-43D8-97B2-090EE488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6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CD2F-5A67-49B2-A835-3B967037B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77878-D525-4694-B1B3-37636EC3F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B72E4-9F13-4C42-BD2E-F8A7AB483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4B573-252E-42FE-8A97-2905719AC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4B2E3-D5A3-4C03-8541-3174822DF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FE3BF-84B9-4FD1-8DA6-90168451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58C-5BA3-4CAE-A097-38A65857127A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643566-722F-43A8-8231-AF8C04BBB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4AF78-A205-42BD-AC9C-A5ACF87B2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5A31-49A9-4BDF-B4C2-14F8BD5A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35F39-8E46-4F66-BA61-3B3D1541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58C-5BA3-4CAE-A097-38A65857127A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0B6A9-CA36-4F51-922D-558CE5BB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55057-D623-40C5-88F0-1F3B2CE3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6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E68D04-352F-4A87-AEB8-34F984002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58C-5BA3-4CAE-A097-38A65857127A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CF49E7-F3DF-4DE0-A0BC-B330138A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6F166-501B-451C-BC9B-8479B8FA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0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E78A-CE1D-4F2B-AAAB-894FB4D4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101BD-49EC-4D7D-BD91-5FBF65114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55DE4-2189-42A5-A8EF-7FC4019B3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1BABA-8BCC-4902-85B8-1B1A61B6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58C-5BA3-4CAE-A097-38A65857127A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61C0B-3954-46C2-B237-C45B98AC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00672-D79D-45E6-B633-8BA19FA7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8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969-76CD-4279-B4A7-88E9E5A92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C7C8C7-6A5C-409D-BCD9-9922BBE89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8AAA6-D5A8-41AD-A717-111BE5433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71AE1-14E9-4A56-AC90-3E6C6AE07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58C-5BA3-4CAE-A097-38A65857127A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0936B-DC85-49DB-AFC8-95F27AFD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0ED0E-7885-499F-9B97-4181DD85D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6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1E65F0-BD72-4005-B8C0-54CE72F9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14931-6A32-4835-904C-1792232C3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712D1-9AA9-4603-9E32-853CF62B8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D658C-5BA3-4CAE-A097-38A65857127A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8769E-10C3-4FC7-BA6F-C41A82566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EF910-9C07-46A3-AAE5-101118324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0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3DDB-A7A1-42A7-A834-89D0A488F8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7 Spring Boot and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013F3-5397-4A2E-9444-804FD74676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64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7A1EB-D2F3-4824-869D-75360CAE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are we breaking when we move to MSA?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9421A-D618-4A13-A63C-61EAF94A2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Different locations and deployments (client having to know multiple locations)</a:t>
            </a:r>
          </a:p>
          <a:p>
            <a:pPr lvl="1"/>
            <a:r>
              <a:rPr lang="en-US" dirty="0"/>
              <a:t>Solution: API Gateway -&gt; Netflix </a:t>
            </a:r>
            <a:r>
              <a:rPr lang="en-US" dirty="0" err="1"/>
              <a:t>Zuul</a:t>
            </a:r>
            <a:r>
              <a:rPr lang="en-US" dirty="0"/>
              <a:t> or Spring Cloud Gateway</a:t>
            </a:r>
          </a:p>
          <a:p>
            <a:r>
              <a:rPr lang="en-US" dirty="0"/>
              <a:t>Services knowing each other’s location</a:t>
            </a:r>
          </a:p>
          <a:p>
            <a:pPr lvl="1"/>
            <a:r>
              <a:rPr lang="en-US" dirty="0"/>
              <a:t>Solution: Service Registry -&gt; Netflix Eureka or Spring Cloud Consul (does more than service registry)</a:t>
            </a:r>
          </a:p>
          <a:p>
            <a:r>
              <a:rPr lang="en-US" dirty="0"/>
              <a:t>Multiple languages -&gt; APIs</a:t>
            </a:r>
          </a:p>
          <a:p>
            <a:r>
              <a:rPr lang="en-US" dirty="0"/>
              <a:t>Multiple points of failure (less change of overall failure, higher change of </a:t>
            </a:r>
            <a:r>
              <a:rPr lang="en-US" u="sng" dirty="0"/>
              <a:t>A</a:t>
            </a:r>
            <a:r>
              <a:rPr lang="en-US" dirty="0"/>
              <a:t> failure)</a:t>
            </a:r>
          </a:p>
          <a:p>
            <a:pPr lvl="1"/>
            <a:r>
              <a:rPr lang="en-US" dirty="0"/>
              <a:t>Recovering from a failure (Fault Tolerance)</a:t>
            </a:r>
          </a:p>
          <a:p>
            <a:pPr lvl="2"/>
            <a:r>
              <a:rPr lang="en-US" dirty="0"/>
              <a:t>Circuit Breaker Design Pattern -&gt; Netflix </a:t>
            </a:r>
            <a:r>
              <a:rPr lang="en-US" dirty="0" err="1"/>
              <a:t>Hystrix</a:t>
            </a:r>
            <a:endParaRPr lang="en-US" dirty="0"/>
          </a:p>
          <a:p>
            <a:r>
              <a:rPr lang="en-US" dirty="0"/>
              <a:t>Load Balancing: Netflix Ribbon (Client Side Load balancing)</a:t>
            </a:r>
          </a:p>
          <a:p>
            <a:r>
              <a:rPr lang="en-US" dirty="0"/>
              <a:t>Distributed Configuration – Spring Cloud Config</a:t>
            </a:r>
          </a:p>
          <a:p>
            <a:r>
              <a:rPr lang="en-US" dirty="0"/>
              <a:t>DB – Lacking Consistency, different dialects/types of </a:t>
            </a:r>
            <a:r>
              <a:rPr lang="en-US" dirty="0" err="1"/>
              <a:t>db</a:t>
            </a:r>
            <a:endParaRPr lang="en-US" dirty="0"/>
          </a:p>
          <a:p>
            <a:pPr lvl="1"/>
            <a:r>
              <a:rPr lang="en-US" dirty="0"/>
              <a:t>Solution: Messaging Queues (Rabbit MQ, Apache Kafka, AWS SQS/SNS )</a:t>
            </a:r>
          </a:p>
          <a:p>
            <a:pPr lvl="1"/>
            <a:r>
              <a:rPr lang="en-US" dirty="0"/>
              <a:t>“Eventual Consistency” is used to remedy consistency issues across </a:t>
            </a:r>
            <a:r>
              <a:rPr lang="en-US" dirty="0" err="1"/>
              <a:t>dbs</a:t>
            </a:r>
            <a:endParaRPr lang="en-US" dirty="0"/>
          </a:p>
          <a:p>
            <a:r>
              <a:rPr lang="en-US" dirty="0"/>
              <a:t>Timing/Communication -&gt; Messaging Queues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63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198D7-35D6-4374-B7B1-87C8AED7B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D6243-CC72-4BEE-879F-B73A185CF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umbrella term that refers to a set of technologies that help you do microservices with Spring Boot </a:t>
            </a:r>
            <a:r>
              <a:rPr lang="en-US" dirty="0" err="1"/>
              <a:t>Aplications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396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CF18-B60F-4736-847E-8D3E14F2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Netflix 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E3D2-5C14-4E5C-86EA-598F705A7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that Netflix</a:t>
            </a:r>
          </a:p>
          <a:p>
            <a:r>
              <a:rPr lang="en-US" dirty="0"/>
              <a:t>The make open-source software, some of which is really helpful for supporting MS structures</a:t>
            </a:r>
          </a:p>
          <a:p>
            <a:r>
              <a:rPr lang="en-US" dirty="0"/>
              <a:t>Eureka, </a:t>
            </a:r>
            <a:r>
              <a:rPr lang="en-US" dirty="0" err="1"/>
              <a:t>Zuul</a:t>
            </a:r>
            <a:r>
              <a:rPr lang="en-US" dirty="0"/>
              <a:t>, </a:t>
            </a:r>
            <a:r>
              <a:rPr lang="en-US" dirty="0" err="1"/>
              <a:t>Hystrix</a:t>
            </a:r>
            <a:r>
              <a:rPr lang="en-US" dirty="0"/>
              <a:t>, Ribbon, etc.</a:t>
            </a:r>
          </a:p>
        </p:txBody>
      </p:sp>
    </p:spTree>
    <p:extLst>
      <p:ext uri="{BB962C8B-B14F-4D97-AF65-F5344CB8AC3E}">
        <p14:creationId xmlns:p14="http://schemas.microsoft.com/office/powerpoint/2010/main" val="3433438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B61B-E78E-4FE2-884A-7E6A553BC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Architecture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1948D89-3FA5-4009-B34C-2225CAA7A8A7}"/>
              </a:ext>
            </a:extLst>
          </p:cNvPr>
          <p:cNvSpPr/>
          <p:nvPr/>
        </p:nvSpPr>
        <p:spPr>
          <a:xfrm>
            <a:off x="266330" y="1803276"/>
            <a:ext cx="2281561" cy="218390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Pirate Server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EC5A958-BBE7-48D7-8138-39077BE7CEC7}"/>
              </a:ext>
            </a:extLst>
          </p:cNvPr>
          <p:cNvSpPr/>
          <p:nvPr/>
        </p:nvSpPr>
        <p:spPr>
          <a:xfrm>
            <a:off x="3213717" y="2361460"/>
            <a:ext cx="2654423" cy="1067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Migrate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579C4F-291E-485A-9609-365B95CCE059}"/>
              </a:ext>
            </a:extLst>
          </p:cNvPr>
          <p:cNvSpPr/>
          <p:nvPr/>
        </p:nvSpPr>
        <p:spPr>
          <a:xfrm>
            <a:off x="7547498" y="1269506"/>
            <a:ext cx="2281561" cy="218390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Pirate Service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E6156CE-8B08-4ED4-ABBD-9257128445CB}"/>
              </a:ext>
            </a:extLst>
          </p:cNvPr>
          <p:cNvSpPr/>
          <p:nvPr/>
        </p:nvSpPr>
        <p:spPr>
          <a:xfrm>
            <a:off x="5718698" y="3525913"/>
            <a:ext cx="2281561" cy="218390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Pirate Service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65190F-E5AF-4F65-997C-FD2A10F136AF}"/>
              </a:ext>
            </a:extLst>
          </p:cNvPr>
          <p:cNvSpPr/>
          <p:nvPr/>
        </p:nvSpPr>
        <p:spPr>
          <a:xfrm>
            <a:off x="8794810" y="3701988"/>
            <a:ext cx="2281561" cy="218390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Pirate Service 3</a:t>
            </a:r>
          </a:p>
        </p:txBody>
      </p:sp>
    </p:spTree>
    <p:extLst>
      <p:ext uri="{BB962C8B-B14F-4D97-AF65-F5344CB8AC3E}">
        <p14:creationId xmlns:p14="http://schemas.microsoft.com/office/powerpoint/2010/main" val="3160371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6D4E3-8FEC-4EBD-8BF0-37DD04F2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“Real world” example</a:t>
            </a:r>
          </a:p>
        </p:txBody>
      </p:sp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76059329-DFC4-4145-A8EF-0DE00D43B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1373819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B96376A-3011-4F17-B022-1FA618A36AFD}"/>
              </a:ext>
            </a:extLst>
          </p:cNvPr>
          <p:cNvSpPr/>
          <p:nvPr/>
        </p:nvSpPr>
        <p:spPr>
          <a:xfrm>
            <a:off x="149294" y="3426827"/>
            <a:ext cx="151447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Client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B3D4895-E0A1-4873-A59A-33EFE9C06CC6}"/>
              </a:ext>
            </a:extLst>
          </p:cNvPr>
          <p:cNvSpPr/>
          <p:nvPr/>
        </p:nvSpPr>
        <p:spPr>
          <a:xfrm rot="5400000">
            <a:off x="416510" y="2591749"/>
            <a:ext cx="843378" cy="21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F2CEB-F1B1-4035-A200-502B80ECB3ED}"/>
              </a:ext>
            </a:extLst>
          </p:cNvPr>
          <p:cNvSpPr/>
          <p:nvPr/>
        </p:nvSpPr>
        <p:spPr>
          <a:xfrm>
            <a:off x="5823661" y="2939570"/>
            <a:ext cx="1514475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Service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564F848-DBE4-4544-ADE5-096FC8F8D6DF}"/>
              </a:ext>
            </a:extLst>
          </p:cNvPr>
          <p:cNvSpPr/>
          <p:nvPr/>
        </p:nvSpPr>
        <p:spPr>
          <a:xfrm rot="1541951">
            <a:off x="4136312" y="2482926"/>
            <a:ext cx="167787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BB3216-3E46-454C-B52C-77269CCED0B1}"/>
              </a:ext>
            </a:extLst>
          </p:cNvPr>
          <p:cNvSpPr/>
          <p:nvPr/>
        </p:nvSpPr>
        <p:spPr>
          <a:xfrm>
            <a:off x="3173535" y="4219576"/>
            <a:ext cx="1514475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529D0-D4DE-4CEF-9E73-D7F9293B44FD}"/>
              </a:ext>
            </a:extLst>
          </p:cNvPr>
          <p:cNvSpPr/>
          <p:nvPr/>
        </p:nvSpPr>
        <p:spPr>
          <a:xfrm>
            <a:off x="6096000" y="5526073"/>
            <a:ext cx="1514475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 Orders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CDF082D-EBED-4BDE-974B-7FFAED8B7ACB}"/>
              </a:ext>
            </a:extLst>
          </p:cNvPr>
          <p:cNvSpPr/>
          <p:nvPr/>
        </p:nvSpPr>
        <p:spPr>
          <a:xfrm rot="5400000">
            <a:off x="2643680" y="3025298"/>
            <a:ext cx="167787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3E49611-7D2E-4C48-8797-09DF80CC669B}"/>
              </a:ext>
            </a:extLst>
          </p:cNvPr>
          <p:cNvSpPr/>
          <p:nvPr/>
        </p:nvSpPr>
        <p:spPr>
          <a:xfrm rot="1633641">
            <a:off x="4861566" y="5090765"/>
            <a:ext cx="927687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8B792D8-F267-48D2-B9EF-A67115400ED8}"/>
              </a:ext>
            </a:extLst>
          </p:cNvPr>
          <p:cNvSpPr/>
          <p:nvPr/>
        </p:nvSpPr>
        <p:spPr>
          <a:xfrm rot="16200000">
            <a:off x="6117054" y="4487220"/>
            <a:ext cx="927687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B2CCAA-6069-4054-8772-E977E96D787F}"/>
              </a:ext>
            </a:extLst>
          </p:cNvPr>
          <p:cNvSpPr/>
          <p:nvPr/>
        </p:nvSpPr>
        <p:spPr>
          <a:xfrm>
            <a:off x="6180848" y="1459939"/>
            <a:ext cx="1514475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Service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1752055-2475-42A1-99ED-9AACE56878DA}"/>
              </a:ext>
            </a:extLst>
          </p:cNvPr>
          <p:cNvSpPr/>
          <p:nvPr/>
        </p:nvSpPr>
        <p:spPr>
          <a:xfrm>
            <a:off x="4418121" y="1695496"/>
            <a:ext cx="167787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Database with solid fill">
            <a:extLst>
              <a:ext uri="{FF2B5EF4-FFF2-40B4-BE49-F238E27FC236}">
                <a16:creationId xmlns:a16="http://schemas.microsoft.com/office/drawing/2014/main" id="{76F39ADE-32BB-4A85-B1E1-1B4AC77CF4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1073" y="1075053"/>
            <a:ext cx="621437" cy="621437"/>
          </a:xfrm>
          <a:prstGeom prst="rect">
            <a:avLst/>
          </a:prstGeom>
        </p:spPr>
      </p:pic>
      <p:pic>
        <p:nvPicPr>
          <p:cNvPr id="18" name="Graphic 17" descr="Database with solid fill">
            <a:extLst>
              <a:ext uri="{FF2B5EF4-FFF2-40B4-BE49-F238E27FC236}">
                <a16:creationId xmlns:a16="http://schemas.microsoft.com/office/drawing/2014/main" id="{6EE0DB02-D2D2-4746-9126-5F99936EA8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80500" y="2583745"/>
            <a:ext cx="621437" cy="621437"/>
          </a:xfrm>
          <a:prstGeom prst="rect">
            <a:avLst/>
          </a:prstGeom>
        </p:spPr>
      </p:pic>
      <p:pic>
        <p:nvPicPr>
          <p:cNvPr id="19" name="Graphic 18" descr="Database with solid fill">
            <a:extLst>
              <a:ext uri="{FF2B5EF4-FFF2-40B4-BE49-F238E27FC236}">
                <a16:creationId xmlns:a16="http://schemas.microsoft.com/office/drawing/2014/main" id="{462E0E98-2C12-4CCF-B9DF-1705A09FD0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2082" y="3898946"/>
            <a:ext cx="621437" cy="621437"/>
          </a:xfrm>
          <a:prstGeom prst="rect">
            <a:avLst/>
          </a:prstGeom>
        </p:spPr>
      </p:pic>
      <p:pic>
        <p:nvPicPr>
          <p:cNvPr id="20" name="Graphic 19" descr="Database with solid fill">
            <a:extLst>
              <a:ext uri="{FF2B5EF4-FFF2-40B4-BE49-F238E27FC236}">
                <a16:creationId xmlns:a16="http://schemas.microsoft.com/office/drawing/2014/main" id="{E41BBA71-E311-440C-BC1C-9965077025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38136" y="5215354"/>
            <a:ext cx="621437" cy="62143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150B857-453D-490B-8ED9-0A7F1366FA5B}"/>
              </a:ext>
            </a:extLst>
          </p:cNvPr>
          <p:cNvSpPr/>
          <p:nvPr/>
        </p:nvSpPr>
        <p:spPr>
          <a:xfrm>
            <a:off x="2527519" y="1225118"/>
            <a:ext cx="1514475" cy="10323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Zuul</a:t>
            </a:r>
            <a:r>
              <a:rPr lang="en-US" dirty="0"/>
              <a:t>/Spring Cloud Gateway)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C79C463-3C28-4C40-BECA-D3D56AE4CB17}"/>
              </a:ext>
            </a:extLst>
          </p:cNvPr>
          <p:cNvSpPr/>
          <p:nvPr/>
        </p:nvSpPr>
        <p:spPr>
          <a:xfrm rot="18499376">
            <a:off x="1731346" y="2735769"/>
            <a:ext cx="843378" cy="21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566122-2D8D-4210-87A7-4F6E48FAF7FA}"/>
              </a:ext>
            </a:extLst>
          </p:cNvPr>
          <p:cNvSpPr/>
          <p:nvPr/>
        </p:nvSpPr>
        <p:spPr>
          <a:xfrm>
            <a:off x="9465974" y="3037643"/>
            <a:ext cx="151447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Registry</a:t>
            </a:r>
          </a:p>
          <a:p>
            <a:pPr algn="ctr"/>
            <a:r>
              <a:rPr lang="en-US" dirty="0"/>
              <a:t>(Eureka)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B94E9B-E7D8-4C9C-ADD8-50EE790FBEA3}"/>
              </a:ext>
            </a:extLst>
          </p:cNvPr>
          <p:cNvCxnSpPr>
            <a:stCxn id="15" idx="3"/>
            <a:endCxn id="23" idx="1"/>
          </p:cNvCxnSpPr>
          <p:nvPr/>
        </p:nvCxnSpPr>
        <p:spPr>
          <a:xfrm>
            <a:off x="7695323" y="1840939"/>
            <a:ext cx="1770651" cy="1577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DEFECE-A7C5-492E-8B22-782EA1BF37DE}"/>
              </a:ext>
            </a:extLst>
          </p:cNvPr>
          <p:cNvCxnSpPr>
            <a:stCxn id="8" idx="3"/>
            <a:endCxn id="23" idx="1"/>
          </p:cNvCxnSpPr>
          <p:nvPr/>
        </p:nvCxnSpPr>
        <p:spPr>
          <a:xfrm>
            <a:off x="7338136" y="3320570"/>
            <a:ext cx="2127838" cy="9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085235-BDE6-4A0B-9B92-16199E2C6820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flipV="1">
            <a:off x="7610475" y="3418643"/>
            <a:ext cx="1855499" cy="248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7DB02B-7D6A-4650-9A16-F857DE38E3D6}"/>
              </a:ext>
            </a:extLst>
          </p:cNvPr>
          <p:cNvCxnSpPr>
            <a:stCxn id="10" idx="3"/>
            <a:endCxn id="23" idx="1"/>
          </p:cNvCxnSpPr>
          <p:nvPr/>
        </p:nvCxnSpPr>
        <p:spPr>
          <a:xfrm flipV="1">
            <a:off x="4688010" y="3418643"/>
            <a:ext cx="4777964" cy="118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92D0DC1-CC8E-4E01-8EBF-ABEE11AED8B9}"/>
              </a:ext>
            </a:extLst>
          </p:cNvPr>
          <p:cNvSpPr/>
          <p:nvPr/>
        </p:nvSpPr>
        <p:spPr>
          <a:xfrm>
            <a:off x="9419600" y="4588296"/>
            <a:ext cx="151447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Cloud Config</a:t>
            </a:r>
          </a:p>
        </p:txBody>
      </p:sp>
    </p:spTree>
    <p:extLst>
      <p:ext uri="{BB962C8B-B14F-4D97-AF65-F5344CB8AC3E}">
        <p14:creationId xmlns:p14="http://schemas.microsoft.com/office/powerpoint/2010/main" val="2169238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6D4E3-8FEC-4EBD-8BF0-37DD04F2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“Real world” example</a:t>
            </a:r>
          </a:p>
        </p:txBody>
      </p:sp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76059329-DFC4-4145-A8EF-0DE00D43B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1373819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B96376A-3011-4F17-B022-1FA618A36AFD}"/>
              </a:ext>
            </a:extLst>
          </p:cNvPr>
          <p:cNvSpPr/>
          <p:nvPr/>
        </p:nvSpPr>
        <p:spPr>
          <a:xfrm>
            <a:off x="2416298" y="1495425"/>
            <a:ext cx="151447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Client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B3D4895-E0A1-4873-A59A-33EFE9C06CC6}"/>
              </a:ext>
            </a:extLst>
          </p:cNvPr>
          <p:cNvSpPr/>
          <p:nvPr/>
        </p:nvSpPr>
        <p:spPr>
          <a:xfrm>
            <a:off x="1464816" y="1690688"/>
            <a:ext cx="843378" cy="21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BB3216-3E46-454C-B52C-77269CCED0B1}"/>
              </a:ext>
            </a:extLst>
          </p:cNvPr>
          <p:cNvSpPr/>
          <p:nvPr/>
        </p:nvSpPr>
        <p:spPr>
          <a:xfrm>
            <a:off x="6096000" y="3920639"/>
            <a:ext cx="4585548" cy="20125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CDF082D-EBED-4BDE-974B-7FFAED8B7ACB}"/>
              </a:ext>
            </a:extLst>
          </p:cNvPr>
          <p:cNvSpPr/>
          <p:nvPr/>
        </p:nvSpPr>
        <p:spPr>
          <a:xfrm rot="2772621">
            <a:off x="4001964" y="2954278"/>
            <a:ext cx="167787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Database with solid fill">
            <a:extLst>
              <a:ext uri="{FF2B5EF4-FFF2-40B4-BE49-F238E27FC236}">
                <a16:creationId xmlns:a16="http://schemas.microsoft.com/office/drawing/2014/main" id="{D3EEED04-BF6A-4BE0-9DAA-4DDC177097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17223" y="3190192"/>
            <a:ext cx="1242874" cy="124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95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D196-F935-4088-8C1C-6A8F9413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Load Balancing</a:t>
            </a:r>
          </a:p>
        </p:txBody>
      </p:sp>
      <p:pic>
        <p:nvPicPr>
          <p:cNvPr id="4" name="Graphic 3" descr="Computer with solid fill">
            <a:extLst>
              <a:ext uri="{FF2B5EF4-FFF2-40B4-BE49-F238E27FC236}">
                <a16:creationId xmlns:a16="http://schemas.microsoft.com/office/drawing/2014/main" id="{86290323-1587-44CA-B349-5C60A07BC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026" y="2590800"/>
            <a:ext cx="914400" cy="914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AE9A4F-871B-41A2-8A99-F20F206381D2}"/>
              </a:ext>
            </a:extLst>
          </p:cNvPr>
          <p:cNvSpPr/>
          <p:nvPr/>
        </p:nvSpPr>
        <p:spPr>
          <a:xfrm>
            <a:off x="2442058" y="3419659"/>
            <a:ext cx="151447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Proxy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F647FD7-296F-4D40-8217-78B9EF8FCC42}"/>
              </a:ext>
            </a:extLst>
          </p:cNvPr>
          <p:cNvSpPr/>
          <p:nvPr/>
        </p:nvSpPr>
        <p:spPr>
          <a:xfrm rot="1845751">
            <a:off x="1434504" y="3430421"/>
            <a:ext cx="843378" cy="21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8D1012-6B64-4859-9B52-4640E3134763}"/>
              </a:ext>
            </a:extLst>
          </p:cNvPr>
          <p:cNvSpPr/>
          <p:nvPr/>
        </p:nvSpPr>
        <p:spPr>
          <a:xfrm>
            <a:off x="6149315" y="1972421"/>
            <a:ext cx="1514475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Service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F499E2E-A933-4611-BDD7-2AF03E6D9465}"/>
              </a:ext>
            </a:extLst>
          </p:cNvPr>
          <p:cNvSpPr/>
          <p:nvPr/>
        </p:nvSpPr>
        <p:spPr>
          <a:xfrm rot="20420128">
            <a:off x="4130107" y="2624531"/>
            <a:ext cx="167787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EFB27F-BC34-4220-A707-A89E1FA34526}"/>
              </a:ext>
            </a:extLst>
          </p:cNvPr>
          <p:cNvSpPr/>
          <p:nvPr/>
        </p:nvSpPr>
        <p:spPr>
          <a:xfrm>
            <a:off x="6326360" y="3347297"/>
            <a:ext cx="1514475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Service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55A740B-A591-4E83-914E-384AC5EB01C4}"/>
              </a:ext>
            </a:extLst>
          </p:cNvPr>
          <p:cNvSpPr/>
          <p:nvPr/>
        </p:nvSpPr>
        <p:spPr>
          <a:xfrm>
            <a:off x="4418121" y="3515094"/>
            <a:ext cx="167787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A3C0DF-0B61-482F-8A8E-64DF270080B9}"/>
              </a:ext>
            </a:extLst>
          </p:cNvPr>
          <p:cNvSpPr/>
          <p:nvPr/>
        </p:nvSpPr>
        <p:spPr>
          <a:xfrm>
            <a:off x="6301579" y="4549956"/>
            <a:ext cx="1514475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Service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873A626-C99A-48D3-9017-48912E3A78FC}"/>
              </a:ext>
            </a:extLst>
          </p:cNvPr>
          <p:cNvSpPr/>
          <p:nvPr/>
        </p:nvSpPr>
        <p:spPr>
          <a:xfrm rot="1082470">
            <a:off x="4442903" y="4413393"/>
            <a:ext cx="167787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6EBF23-39D9-4C98-ACBF-026CF02D572D}"/>
              </a:ext>
            </a:extLst>
          </p:cNvPr>
          <p:cNvSpPr/>
          <p:nvPr/>
        </p:nvSpPr>
        <p:spPr>
          <a:xfrm>
            <a:off x="5813259" y="5438601"/>
            <a:ext cx="1514475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Service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0C6206-60F1-46B8-B5B9-AE6D4F90FF42}"/>
              </a:ext>
            </a:extLst>
          </p:cNvPr>
          <p:cNvSpPr/>
          <p:nvPr/>
        </p:nvSpPr>
        <p:spPr>
          <a:xfrm rot="1922045">
            <a:off x="3958281" y="4926969"/>
            <a:ext cx="167787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16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D196-F935-4088-8C1C-6A8F9413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Load Balancing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9A4F-871B-41A2-8A99-F20F206381D2}"/>
              </a:ext>
            </a:extLst>
          </p:cNvPr>
          <p:cNvSpPr/>
          <p:nvPr/>
        </p:nvSpPr>
        <p:spPr>
          <a:xfrm>
            <a:off x="2442058" y="3419659"/>
            <a:ext cx="151447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8D1012-6B64-4859-9B52-4640E3134763}"/>
              </a:ext>
            </a:extLst>
          </p:cNvPr>
          <p:cNvSpPr/>
          <p:nvPr/>
        </p:nvSpPr>
        <p:spPr>
          <a:xfrm>
            <a:off x="6149315" y="1972421"/>
            <a:ext cx="1514475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Service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F499E2E-A933-4611-BDD7-2AF03E6D9465}"/>
              </a:ext>
            </a:extLst>
          </p:cNvPr>
          <p:cNvSpPr/>
          <p:nvPr/>
        </p:nvSpPr>
        <p:spPr>
          <a:xfrm rot="20420128">
            <a:off x="4130107" y="2624531"/>
            <a:ext cx="167787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EFB27F-BC34-4220-A707-A89E1FA34526}"/>
              </a:ext>
            </a:extLst>
          </p:cNvPr>
          <p:cNvSpPr/>
          <p:nvPr/>
        </p:nvSpPr>
        <p:spPr>
          <a:xfrm>
            <a:off x="6326360" y="3347297"/>
            <a:ext cx="1514475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Service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55A740B-A591-4E83-914E-384AC5EB01C4}"/>
              </a:ext>
            </a:extLst>
          </p:cNvPr>
          <p:cNvSpPr/>
          <p:nvPr/>
        </p:nvSpPr>
        <p:spPr>
          <a:xfrm>
            <a:off x="4418121" y="3515094"/>
            <a:ext cx="167787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A3C0DF-0B61-482F-8A8E-64DF270080B9}"/>
              </a:ext>
            </a:extLst>
          </p:cNvPr>
          <p:cNvSpPr/>
          <p:nvPr/>
        </p:nvSpPr>
        <p:spPr>
          <a:xfrm>
            <a:off x="6301579" y="4549956"/>
            <a:ext cx="1514475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Service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873A626-C99A-48D3-9017-48912E3A78FC}"/>
              </a:ext>
            </a:extLst>
          </p:cNvPr>
          <p:cNvSpPr/>
          <p:nvPr/>
        </p:nvSpPr>
        <p:spPr>
          <a:xfrm rot="1082470">
            <a:off x="4442903" y="4413393"/>
            <a:ext cx="167787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6EBF23-39D9-4C98-ACBF-026CF02D572D}"/>
              </a:ext>
            </a:extLst>
          </p:cNvPr>
          <p:cNvSpPr/>
          <p:nvPr/>
        </p:nvSpPr>
        <p:spPr>
          <a:xfrm>
            <a:off x="5813259" y="5438601"/>
            <a:ext cx="1514475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Service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0C6206-60F1-46B8-B5B9-AE6D4F90FF42}"/>
              </a:ext>
            </a:extLst>
          </p:cNvPr>
          <p:cNvSpPr/>
          <p:nvPr/>
        </p:nvSpPr>
        <p:spPr>
          <a:xfrm rot="1922045">
            <a:off x="3958281" y="4926969"/>
            <a:ext cx="167787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03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68E3-09D7-493F-A7B3-DD8FA2B9E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vs Server Side LB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4F55B-9425-4870-99E4-96F1A94CF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Server</a:t>
            </a:r>
          </a:p>
          <a:p>
            <a:pPr lvl="1"/>
            <a:r>
              <a:rPr lang="en-US" dirty="0"/>
              <a:t>Proxy server (“extra hop”)</a:t>
            </a:r>
          </a:p>
          <a:p>
            <a:pPr lvl="1"/>
            <a:r>
              <a:rPr lang="en-US" dirty="0"/>
              <a:t>Involves more latency</a:t>
            </a:r>
          </a:p>
          <a:p>
            <a:pPr lvl="1"/>
            <a:r>
              <a:rPr lang="en-US" dirty="0"/>
              <a:t>Appropriate whether or not you trust the client</a:t>
            </a:r>
          </a:p>
          <a:p>
            <a:pPr lvl="1"/>
            <a:r>
              <a:rPr lang="en-US" dirty="0"/>
              <a:t>Monolith and Microservices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4F42419-5CF2-473A-ADB5-AAFB4802AD36}"/>
              </a:ext>
            </a:extLst>
          </p:cNvPr>
          <p:cNvSpPr txBox="1">
            <a:spLocks/>
          </p:cNvSpPr>
          <p:nvPr/>
        </p:nvSpPr>
        <p:spPr>
          <a:xfrm>
            <a:off x="6094520" y="169068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Client</a:t>
            </a:r>
          </a:p>
          <a:p>
            <a:pPr lvl="1"/>
            <a:r>
              <a:rPr lang="en-US" dirty="0"/>
              <a:t>No proxy server</a:t>
            </a:r>
          </a:p>
          <a:p>
            <a:pPr lvl="1"/>
            <a:r>
              <a:rPr lang="en-US" dirty="0"/>
              <a:t>Less latency</a:t>
            </a:r>
          </a:p>
          <a:p>
            <a:pPr lvl="1"/>
            <a:r>
              <a:rPr lang="en-US" dirty="0"/>
              <a:t>Only appropriate if you trust the client</a:t>
            </a:r>
          </a:p>
          <a:p>
            <a:pPr lvl="1"/>
            <a:r>
              <a:rPr lang="en-US" dirty="0"/>
              <a:t>Usually,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713107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Computer with solid fill">
            <a:extLst>
              <a:ext uri="{FF2B5EF4-FFF2-40B4-BE49-F238E27FC236}">
                <a16:creationId xmlns:a16="http://schemas.microsoft.com/office/drawing/2014/main" id="{04A71431-014F-4FAD-804F-41D5799E2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1373819"/>
            <a:ext cx="914400" cy="914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73DE98-37B0-4EEC-B2C4-506CA446A3C7}"/>
              </a:ext>
            </a:extLst>
          </p:cNvPr>
          <p:cNvSpPr/>
          <p:nvPr/>
        </p:nvSpPr>
        <p:spPr>
          <a:xfrm>
            <a:off x="2416298" y="1495425"/>
            <a:ext cx="151447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Client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91AA4A4-E279-46C2-B219-859C282D22A3}"/>
              </a:ext>
            </a:extLst>
          </p:cNvPr>
          <p:cNvSpPr/>
          <p:nvPr/>
        </p:nvSpPr>
        <p:spPr>
          <a:xfrm>
            <a:off x="1464816" y="1690688"/>
            <a:ext cx="843378" cy="21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C7DED7-1DE0-4ED1-A577-73C9DBC3A7A9}"/>
              </a:ext>
            </a:extLst>
          </p:cNvPr>
          <p:cNvSpPr/>
          <p:nvPr/>
        </p:nvSpPr>
        <p:spPr>
          <a:xfrm>
            <a:off x="6380086" y="367545"/>
            <a:ext cx="4585548" cy="20125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F6A4C40-569C-466F-AB80-ACB0F698D55C}"/>
              </a:ext>
            </a:extLst>
          </p:cNvPr>
          <p:cNvSpPr/>
          <p:nvPr/>
        </p:nvSpPr>
        <p:spPr>
          <a:xfrm rot="3552746">
            <a:off x="3707693" y="2749122"/>
            <a:ext cx="758362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812104-CF32-4587-A634-D1399C0177D5}"/>
              </a:ext>
            </a:extLst>
          </p:cNvPr>
          <p:cNvSpPr/>
          <p:nvPr/>
        </p:nvSpPr>
        <p:spPr>
          <a:xfrm>
            <a:off x="3822115" y="3532759"/>
            <a:ext cx="20193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Proxy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E2324B-5DA6-428D-AEDD-A1116BF30A0B}"/>
              </a:ext>
            </a:extLst>
          </p:cNvPr>
          <p:cNvSpPr/>
          <p:nvPr/>
        </p:nvSpPr>
        <p:spPr>
          <a:xfrm>
            <a:off x="6532486" y="519945"/>
            <a:ext cx="4585548" cy="20125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4EB9FE-3A7F-40D9-9220-53EB79A57B4D}"/>
              </a:ext>
            </a:extLst>
          </p:cNvPr>
          <p:cNvSpPr/>
          <p:nvPr/>
        </p:nvSpPr>
        <p:spPr>
          <a:xfrm>
            <a:off x="6684886" y="672345"/>
            <a:ext cx="4585548" cy="20125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4EB16E-6D82-4C36-BFAA-BD8274FCE4FC}"/>
              </a:ext>
            </a:extLst>
          </p:cNvPr>
          <p:cNvSpPr/>
          <p:nvPr/>
        </p:nvSpPr>
        <p:spPr>
          <a:xfrm>
            <a:off x="6837286" y="824745"/>
            <a:ext cx="4585548" cy="20125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Service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B66688B-6860-4359-A034-770C6E8D726E}"/>
              </a:ext>
            </a:extLst>
          </p:cNvPr>
          <p:cNvSpPr/>
          <p:nvPr/>
        </p:nvSpPr>
        <p:spPr>
          <a:xfrm rot="19091194">
            <a:off x="5812934" y="2804090"/>
            <a:ext cx="758362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5CD0665-76D1-4DA1-B01E-B48533E07803}"/>
              </a:ext>
            </a:extLst>
          </p:cNvPr>
          <p:cNvSpPr/>
          <p:nvPr/>
        </p:nvSpPr>
        <p:spPr>
          <a:xfrm rot="19091194">
            <a:off x="5965334" y="2956490"/>
            <a:ext cx="758362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60096A3-0680-4E78-843A-C8DA0F60B6CA}"/>
              </a:ext>
            </a:extLst>
          </p:cNvPr>
          <p:cNvSpPr/>
          <p:nvPr/>
        </p:nvSpPr>
        <p:spPr>
          <a:xfrm rot="19091194">
            <a:off x="6117734" y="3108890"/>
            <a:ext cx="758362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015A46A-2CB9-4DB4-AF30-0678EF4EF387}"/>
              </a:ext>
            </a:extLst>
          </p:cNvPr>
          <p:cNvSpPr/>
          <p:nvPr/>
        </p:nvSpPr>
        <p:spPr>
          <a:xfrm rot="19091194">
            <a:off x="6270134" y="3261290"/>
            <a:ext cx="758362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412538-C4CE-44B4-A9DC-1B9F71A4B5C6}"/>
              </a:ext>
            </a:extLst>
          </p:cNvPr>
          <p:cNvSpPr/>
          <p:nvPr/>
        </p:nvSpPr>
        <p:spPr>
          <a:xfrm>
            <a:off x="6192115" y="4325509"/>
            <a:ext cx="4585548" cy="20125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Backend Service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5918B84-F115-481A-B7D0-9155DAA1BB5C}"/>
              </a:ext>
            </a:extLst>
          </p:cNvPr>
          <p:cNvSpPr/>
          <p:nvPr/>
        </p:nvSpPr>
        <p:spPr>
          <a:xfrm rot="5400000">
            <a:off x="8556287" y="3368198"/>
            <a:ext cx="758362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549DAA-7095-4EF4-9EEA-AFE9DC33A990}"/>
              </a:ext>
            </a:extLst>
          </p:cNvPr>
          <p:cNvSpPr/>
          <p:nvPr/>
        </p:nvSpPr>
        <p:spPr>
          <a:xfrm>
            <a:off x="6344515" y="4477909"/>
            <a:ext cx="4585548" cy="20125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Backend Service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3F8D5-C584-4F5F-8DE1-91B5CDCBF90E}"/>
              </a:ext>
            </a:extLst>
          </p:cNvPr>
          <p:cNvSpPr/>
          <p:nvPr/>
        </p:nvSpPr>
        <p:spPr>
          <a:xfrm>
            <a:off x="6496915" y="4630309"/>
            <a:ext cx="4585548" cy="20125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Backend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8E29CD-0998-4070-8980-056D0B2725F2}"/>
              </a:ext>
            </a:extLst>
          </p:cNvPr>
          <p:cNvSpPr/>
          <p:nvPr/>
        </p:nvSpPr>
        <p:spPr>
          <a:xfrm>
            <a:off x="6649315" y="4782709"/>
            <a:ext cx="4585548" cy="20125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Backend Service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21EA11C-3E62-4F04-B694-E95E5ADAAB13}"/>
              </a:ext>
            </a:extLst>
          </p:cNvPr>
          <p:cNvSpPr/>
          <p:nvPr/>
        </p:nvSpPr>
        <p:spPr>
          <a:xfrm rot="5400000">
            <a:off x="8708687" y="3520598"/>
            <a:ext cx="758362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7751D81-BD46-4FC2-8202-A361EC14379A}"/>
              </a:ext>
            </a:extLst>
          </p:cNvPr>
          <p:cNvSpPr/>
          <p:nvPr/>
        </p:nvSpPr>
        <p:spPr>
          <a:xfrm rot="5400000">
            <a:off x="8861087" y="3672998"/>
            <a:ext cx="758362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85F80A9-BC58-42FD-B130-E8C81BD278BD}"/>
              </a:ext>
            </a:extLst>
          </p:cNvPr>
          <p:cNvSpPr/>
          <p:nvPr/>
        </p:nvSpPr>
        <p:spPr>
          <a:xfrm rot="5400000">
            <a:off x="9013487" y="3825398"/>
            <a:ext cx="758362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4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66654-7684-42B2-BDB8-04B38C09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What is Spring framework in java? - Getting started with ...">
            <a:extLst>
              <a:ext uri="{FF2B5EF4-FFF2-40B4-BE49-F238E27FC236}">
                <a16:creationId xmlns:a16="http://schemas.microsoft.com/office/drawing/2014/main" id="{2CDB46AE-EF0A-4F24-B83C-72E79A22DC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30" y="241424"/>
            <a:ext cx="10784139" cy="609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768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CDBD-1F1A-4C43-8107-25B20BF1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327"/>
            <a:ext cx="10515600" cy="1325563"/>
          </a:xfrm>
        </p:spPr>
        <p:txBody>
          <a:bodyPr/>
          <a:lstStyle/>
          <a:p>
            <a:r>
              <a:rPr lang="en-US" dirty="0"/>
              <a:t>Not Messaging Queues (HTTP request)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4DC127C-5E6E-4493-99D0-91A0CEEFC433}"/>
              </a:ext>
            </a:extLst>
          </p:cNvPr>
          <p:cNvSpPr/>
          <p:nvPr/>
        </p:nvSpPr>
        <p:spPr>
          <a:xfrm>
            <a:off x="665825" y="2594499"/>
            <a:ext cx="2157274" cy="16690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C7CB85-3E80-41C9-83A8-2102268AC1C0}"/>
              </a:ext>
            </a:extLst>
          </p:cNvPr>
          <p:cNvSpPr/>
          <p:nvPr/>
        </p:nvSpPr>
        <p:spPr>
          <a:xfrm>
            <a:off x="7361067" y="1306497"/>
            <a:ext cx="2157274" cy="166900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298F45-8A83-42EE-9F9A-16D7E0A2D4C0}"/>
              </a:ext>
            </a:extLst>
          </p:cNvPr>
          <p:cNvSpPr/>
          <p:nvPr/>
        </p:nvSpPr>
        <p:spPr>
          <a:xfrm>
            <a:off x="7361067" y="3048001"/>
            <a:ext cx="2157274" cy="166900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C7877-3E74-4C34-98C0-E29C9B3E7E65}"/>
              </a:ext>
            </a:extLst>
          </p:cNvPr>
          <p:cNvSpPr/>
          <p:nvPr/>
        </p:nvSpPr>
        <p:spPr>
          <a:xfrm>
            <a:off x="7361067" y="4816475"/>
            <a:ext cx="2157274" cy="166900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84044D-9996-4321-AEDB-FEFC5B12EE67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2823099" y="2140998"/>
            <a:ext cx="4537968" cy="1288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B3BCCB-8684-4B2C-8686-BC0BF59429F8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823099" y="3429000"/>
            <a:ext cx="4537968" cy="453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D422B1-A9D8-493F-B6A8-CE08EFDF3FC8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2823099" y="3429000"/>
            <a:ext cx="4537968" cy="222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621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CDBD-1F1A-4C43-8107-25B20BF10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Messaging Queues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4DC127C-5E6E-4493-99D0-91A0CEEFC433}"/>
              </a:ext>
            </a:extLst>
          </p:cNvPr>
          <p:cNvSpPr/>
          <p:nvPr/>
        </p:nvSpPr>
        <p:spPr>
          <a:xfrm>
            <a:off x="541909" y="2213500"/>
            <a:ext cx="2157274" cy="16690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C7CB85-3E80-41C9-83A8-2102268AC1C0}"/>
              </a:ext>
            </a:extLst>
          </p:cNvPr>
          <p:cNvSpPr/>
          <p:nvPr/>
        </p:nvSpPr>
        <p:spPr>
          <a:xfrm>
            <a:off x="7897428" y="856187"/>
            <a:ext cx="2157274" cy="166900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298F45-8A83-42EE-9F9A-16D7E0A2D4C0}"/>
              </a:ext>
            </a:extLst>
          </p:cNvPr>
          <p:cNvSpPr/>
          <p:nvPr/>
        </p:nvSpPr>
        <p:spPr>
          <a:xfrm>
            <a:off x="8328733" y="2836331"/>
            <a:ext cx="2157274" cy="166900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C7877-3E74-4C34-98C0-E29C9B3E7E65}"/>
              </a:ext>
            </a:extLst>
          </p:cNvPr>
          <p:cNvSpPr/>
          <p:nvPr/>
        </p:nvSpPr>
        <p:spPr>
          <a:xfrm>
            <a:off x="8503328" y="5052327"/>
            <a:ext cx="2157274" cy="166900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82F0B5B2-CE19-4C5B-BB53-A724F1E95A58}"/>
              </a:ext>
            </a:extLst>
          </p:cNvPr>
          <p:cNvSpPr/>
          <p:nvPr/>
        </p:nvSpPr>
        <p:spPr>
          <a:xfrm>
            <a:off x="4367814" y="1629392"/>
            <a:ext cx="2157274" cy="4856085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Messaging Queue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F4F32B6-A3E0-41B0-A02D-DEBDE1F254A9}"/>
              </a:ext>
            </a:extLst>
          </p:cNvPr>
          <p:cNvSpPr/>
          <p:nvPr/>
        </p:nvSpPr>
        <p:spPr>
          <a:xfrm>
            <a:off x="3133817" y="2725445"/>
            <a:ext cx="1074199" cy="594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Beveled 6">
            <a:extLst>
              <a:ext uri="{FF2B5EF4-FFF2-40B4-BE49-F238E27FC236}">
                <a16:creationId xmlns:a16="http://schemas.microsoft.com/office/drawing/2014/main" id="{73A0EFFF-278B-44C3-9260-FDD18ABB89E5}"/>
              </a:ext>
            </a:extLst>
          </p:cNvPr>
          <p:cNvSpPr/>
          <p:nvPr/>
        </p:nvSpPr>
        <p:spPr>
          <a:xfrm>
            <a:off x="4799492" y="2534067"/>
            <a:ext cx="1429305" cy="710213"/>
          </a:xfrm>
          <a:prstGeom prst="beve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FA66DA-0725-475F-861D-615FDB785408}"/>
              </a:ext>
            </a:extLst>
          </p:cNvPr>
          <p:cNvCxnSpPr>
            <a:stCxn id="5" idx="2"/>
          </p:cNvCxnSpPr>
          <p:nvPr/>
        </p:nvCxnSpPr>
        <p:spPr>
          <a:xfrm flipH="1">
            <a:off x="6598330" y="1690688"/>
            <a:ext cx="1299098" cy="1034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C48E20-B41B-4634-A047-9C6CCDB7BA2A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6684886" y="2920753"/>
            <a:ext cx="1643847" cy="750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EA7AC8-8C0D-4EC0-91F1-9FCB68895026}"/>
              </a:ext>
            </a:extLst>
          </p:cNvPr>
          <p:cNvCxnSpPr>
            <a:cxnSpLocks/>
            <a:stCxn id="11" idx="2"/>
          </p:cNvCxnSpPr>
          <p:nvPr/>
        </p:nvCxnSpPr>
        <p:spPr>
          <a:xfrm flipH="1" flipV="1">
            <a:off x="6598330" y="3036587"/>
            <a:ext cx="1904998" cy="2850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862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94CC3-1506-40F3-9F0C-C463A578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Architecture for MS Pirate App</a:t>
            </a:r>
          </a:p>
        </p:txBody>
      </p:sp>
      <p:pic>
        <p:nvPicPr>
          <p:cNvPr id="4" name="Graphic 3" descr="Computer with solid fill">
            <a:extLst>
              <a:ext uri="{FF2B5EF4-FFF2-40B4-BE49-F238E27FC236}">
                <a16:creationId xmlns:a16="http://schemas.microsoft.com/office/drawing/2014/main" id="{C0EA7676-A307-4BCA-AD58-F8AE08C01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1373819"/>
            <a:ext cx="914400" cy="914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19D8F53-EEA1-404F-B760-BABABB02C26B}"/>
              </a:ext>
            </a:extLst>
          </p:cNvPr>
          <p:cNvSpPr/>
          <p:nvPr/>
        </p:nvSpPr>
        <p:spPr>
          <a:xfrm>
            <a:off x="2416298" y="1495425"/>
            <a:ext cx="151447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Client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20686AA-6206-4C58-B92A-4335B2A09141}"/>
              </a:ext>
            </a:extLst>
          </p:cNvPr>
          <p:cNvSpPr/>
          <p:nvPr/>
        </p:nvSpPr>
        <p:spPr>
          <a:xfrm>
            <a:off x="1464816" y="1690688"/>
            <a:ext cx="843378" cy="21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53C5A0-BDA2-4CBB-8C94-628C999DDAB3}"/>
              </a:ext>
            </a:extLst>
          </p:cNvPr>
          <p:cNvSpPr/>
          <p:nvPr/>
        </p:nvSpPr>
        <p:spPr>
          <a:xfrm>
            <a:off x="4790885" y="2595252"/>
            <a:ext cx="1754080" cy="6770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Pirate Server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F812FAE-7DE4-4117-96CF-5DCE97EC4C63}"/>
              </a:ext>
            </a:extLst>
          </p:cNvPr>
          <p:cNvSpPr/>
          <p:nvPr/>
        </p:nvSpPr>
        <p:spPr>
          <a:xfrm rot="5400000">
            <a:off x="2908470" y="2607785"/>
            <a:ext cx="53012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86239A-F011-458F-BD6B-BD42B51B5D22}"/>
              </a:ext>
            </a:extLst>
          </p:cNvPr>
          <p:cNvSpPr/>
          <p:nvPr/>
        </p:nvSpPr>
        <p:spPr>
          <a:xfrm>
            <a:off x="2308194" y="3268571"/>
            <a:ext cx="1754080" cy="7159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Hire Pirate Service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94B2397-66B5-48E0-8334-017F5C4D6CC5}"/>
              </a:ext>
            </a:extLst>
          </p:cNvPr>
          <p:cNvSpPr/>
          <p:nvPr/>
        </p:nvSpPr>
        <p:spPr>
          <a:xfrm rot="19683520">
            <a:off x="4244418" y="3379521"/>
            <a:ext cx="53012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2406566-1732-4F63-9C1B-847487205E2A}"/>
              </a:ext>
            </a:extLst>
          </p:cNvPr>
          <p:cNvSpPr/>
          <p:nvPr/>
        </p:nvSpPr>
        <p:spPr>
          <a:xfrm rot="2734418">
            <a:off x="4280192" y="2044222"/>
            <a:ext cx="53012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6FAA59-BBEB-45FB-B7C3-A2B972302F71}"/>
              </a:ext>
            </a:extLst>
          </p:cNvPr>
          <p:cNvSpPr/>
          <p:nvPr/>
        </p:nvSpPr>
        <p:spPr>
          <a:xfrm rot="5400000">
            <a:off x="2908469" y="4152059"/>
            <a:ext cx="53012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F90FBD-0262-4ADC-8C29-BCD090A479A0}"/>
              </a:ext>
            </a:extLst>
          </p:cNvPr>
          <p:cNvSpPr/>
          <p:nvPr/>
        </p:nvSpPr>
        <p:spPr>
          <a:xfrm>
            <a:off x="7225313" y="4727499"/>
            <a:ext cx="1754080" cy="7159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Hire Service Processor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D34E1F9-B245-411A-91EF-EEA139066100}"/>
              </a:ext>
            </a:extLst>
          </p:cNvPr>
          <p:cNvSpPr/>
          <p:nvPr/>
        </p:nvSpPr>
        <p:spPr>
          <a:xfrm rot="10800000">
            <a:off x="6273985" y="4863424"/>
            <a:ext cx="53012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WS Monitoring with Datadog | Datadog">
            <a:extLst>
              <a:ext uri="{FF2B5EF4-FFF2-40B4-BE49-F238E27FC236}">
                <a16:creationId xmlns:a16="http://schemas.microsoft.com/office/drawing/2014/main" id="{53CD9224-8DC3-42C2-B167-D70B01FB3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861" y="4646953"/>
            <a:ext cx="1928745" cy="123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WS Monitoring | Datadog">
            <a:extLst>
              <a:ext uri="{FF2B5EF4-FFF2-40B4-BE49-F238E27FC236}">
                <a16:creationId xmlns:a16="http://schemas.microsoft.com/office/drawing/2014/main" id="{78826B6D-27DC-4034-B0C8-410A9FD99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905" y="4589486"/>
            <a:ext cx="1928745" cy="123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CBB834EA-2357-4D6D-B265-88C50DBE3BB9}"/>
              </a:ext>
            </a:extLst>
          </p:cNvPr>
          <p:cNvSpPr/>
          <p:nvPr/>
        </p:nvSpPr>
        <p:spPr>
          <a:xfrm>
            <a:off x="4106101" y="4872277"/>
            <a:ext cx="53012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63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94CC3-1506-40F3-9F0C-C463A578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Architecture for MS Pirate App</a:t>
            </a:r>
          </a:p>
        </p:txBody>
      </p:sp>
      <p:pic>
        <p:nvPicPr>
          <p:cNvPr id="4" name="Graphic 3" descr="Computer with solid fill">
            <a:extLst>
              <a:ext uri="{FF2B5EF4-FFF2-40B4-BE49-F238E27FC236}">
                <a16:creationId xmlns:a16="http://schemas.microsoft.com/office/drawing/2014/main" id="{C0EA7676-A307-4BCA-AD58-F8AE08C01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1373819"/>
            <a:ext cx="914400" cy="914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19D8F53-EEA1-404F-B760-BABABB02C26B}"/>
              </a:ext>
            </a:extLst>
          </p:cNvPr>
          <p:cNvSpPr/>
          <p:nvPr/>
        </p:nvSpPr>
        <p:spPr>
          <a:xfrm>
            <a:off x="2416298" y="1495425"/>
            <a:ext cx="151447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Client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20686AA-6206-4C58-B92A-4335B2A09141}"/>
              </a:ext>
            </a:extLst>
          </p:cNvPr>
          <p:cNvSpPr/>
          <p:nvPr/>
        </p:nvSpPr>
        <p:spPr>
          <a:xfrm>
            <a:off x="1464816" y="1690688"/>
            <a:ext cx="843378" cy="21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53C5A0-BDA2-4CBB-8C94-628C999DDAB3}"/>
              </a:ext>
            </a:extLst>
          </p:cNvPr>
          <p:cNvSpPr/>
          <p:nvPr/>
        </p:nvSpPr>
        <p:spPr>
          <a:xfrm>
            <a:off x="4790885" y="2595252"/>
            <a:ext cx="1754080" cy="6770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Pirate Server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F812FAE-7DE4-4117-96CF-5DCE97EC4C63}"/>
              </a:ext>
            </a:extLst>
          </p:cNvPr>
          <p:cNvSpPr/>
          <p:nvPr/>
        </p:nvSpPr>
        <p:spPr>
          <a:xfrm rot="5400000">
            <a:off x="2908470" y="2607785"/>
            <a:ext cx="53012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86239A-F011-458F-BD6B-BD42B51B5D22}"/>
              </a:ext>
            </a:extLst>
          </p:cNvPr>
          <p:cNvSpPr/>
          <p:nvPr/>
        </p:nvSpPr>
        <p:spPr>
          <a:xfrm>
            <a:off x="2308194" y="3271569"/>
            <a:ext cx="1754080" cy="7159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Hire Pirate Service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94B2397-66B5-48E0-8334-017F5C4D6CC5}"/>
              </a:ext>
            </a:extLst>
          </p:cNvPr>
          <p:cNvSpPr/>
          <p:nvPr/>
        </p:nvSpPr>
        <p:spPr>
          <a:xfrm rot="19683520">
            <a:off x="4244418" y="3379521"/>
            <a:ext cx="53012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2406566-1732-4F63-9C1B-847487205E2A}"/>
              </a:ext>
            </a:extLst>
          </p:cNvPr>
          <p:cNvSpPr/>
          <p:nvPr/>
        </p:nvSpPr>
        <p:spPr>
          <a:xfrm rot="2734418">
            <a:off x="4280192" y="2044222"/>
            <a:ext cx="53012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6FAA59-BBEB-45FB-B7C3-A2B972302F71}"/>
              </a:ext>
            </a:extLst>
          </p:cNvPr>
          <p:cNvSpPr/>
          <p:nvPr/>
        </p:nvSpPr>
        <p:spPr>
          <a:xfrm rot="5400000">
            <a:off x="2908469" y="4152059"/>
            <a:ext cx="53012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F90FBD-0262-4ADC-8C29-BCD090A479A0}"/>
              </a:ext>
            </a:extLst>
          </p:cNvPr>
          <p:cNvSpPr/>
          <p:nvPr/>
        </p:nvSpPr>
        <p:spPr>
          <a:xfrm>
            <a:off x="2308194" y="4809331"/>
            <a:ext cx="1754080" cy="7159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Hire Service Processor</a:t>
            </a:r>
          </a:p>
        </p:txBody>
      </p:sp>
    </p:spTree>
    <p:extLst>
      <p:ext uri="{BB962C8B-B14F-4D97-AF65-F5344CB8AC3E}">
        <p14:creationId xmlns:p14="http://schemas.microsoft.com/office/powerpoint/2010/main" val="1659501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7FB1-123A-4CE2-883E-8E37B5A5E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Richardson Maturity Model</a:t>
            </a:r>
          </a:p>
        </p:txBody>
      </p:sp>
      <p:pic>
        <p:nvPicPr>
          <p:cNvPr id="1026" name="Picture 2" descr="What is the Richardson Maturity Model? | Nordic APIs">
            <a:extLst>
              <a:ext uri="{FF2B5EF4-FFF2-40B4-BE49-F238E27FC236}">
                <a16:creationId xmlns:a16="http://schemas.microsoft.com/office/drawing/2014/main" id="{C7717581-54F7-4BDD-B9A2-9799C9E56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0"/>
            <a:ext cx="11169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62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7AEF-473B-43AA-BA61-FD13FB04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DB6A4-621B-4CE2-B5CA-255399BB1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Compared with MSA as an alternative to monolithic</a:t>
            </a:r>
          </a:p>
          <a:p>
            <a:r>
              <a:rPr lang="en-US" dirty="0"/>
              <a:t>Separate into components</a:t>
            </a:r>
          </a:p>
          <a:p>
            <a:r>
              <a:rPr lang="en-US" dirty="0"/>
              <a:t>MSA is within an individual project</a:t>
            </a:r>
          </a:p>
          <a:p>
            <a:r>
              <a:rPr lang="en-US" dirty="0"/>
              <a:t>SOA is across projects</a:t>
            </a:r>
          </a:p>
          <a:p>
            <a:r>
              <a:rPr lang="en-US" dirty="0"/>
              <a:t>Core appeal is reuse</a:t>
            </a:r>
          </a:p>
          <a:p>
            <a:r>
              <a:rPr lang="en-US" dirty="0"/>
              <a:t>Abstraction of “services” into reusable parts that can be consumed by several consumers</a:t>
            </a:r>
          </a:p>
        </p:txBody>
      </p:sp>
    </p:spTree>
    <p:extLst>
      <p:ext uri="{BB962C8B-B14F-4D97-AF65-F5344CB8AC3E}">
        <p14:creationId xmlns:p14="http://schemas.microsoft.com/office/powerpoint/2010/main" val="131825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64F6-E5F1-4532-8B16-6CC9E4BEF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 Continued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35A8591-EE54-475E-AB77-53FA8D362DF4}"/>
              </a:ext>
            </a:extLst>
          </p:cNvPr>
          <p:cNvSpPr/>
          <p:nvPr/>
        </p:nvSpPr>
        <p:spPr>
          <a:xfrm>
            <a:off x="5969307" y="3266983"/>
            <a:ext cx="2024108" cy="1571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 Service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D62689-CF2A-4313-8028-668BBD071CF2}"/>
              </a:ext>
            </a:extLst>
          </p:cNvPr>
          <p:cNvSpPr/>
          <p:nvPr/>
        </p:nvSpPr>
        <p:spPr>
          <a:xfrm>
            <a:off x="3945199" y="1581704"/>
            <a:ext cx="2024108" cy="15713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UI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9DDD57-B6FB-489A-9B36-A0823D3C7088}"/>
              </a:ext>
            </a:extLst>
          </p:cNvPr>
          <p:cNvSpPr/>
          <p:nvPr/>
        </p:nvSpPr>
        <p:spPr>
          <a:xfrm>
            <a:off x="7652921" y="1581704"/>
            <a:ext cx="2024108" cy="15713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UI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C6A7BC-DCCA-48F6-B44B-3D0D366C17CF}"/>
              </a:ext>
            </a:extLst>
          </p:cNvPr>
          <p:cNvCxnSpPr>
            <a:stCxn id="5" idx="5"/>
            <a:endCxn id="4" idx="0"/>
          </p:cNvCxnSpPr>
          <p:nvPr/>
        </p:nvCxnSpPr>
        <p:spPr>
          <a:xfrm>
            <a:off x="5672883" y="2922933"/>
            <a:ext cx="1308478" cy="34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890255-627A-4626-B83A-D17882C9AF03}"/>
              </a:ext>
            </a:extLst>
          </p:cNvPr>
          <p:cNvCxnSpPr>
            <a:cxnSpLocks/>
            <a:stCxn id="6" idx="4"/>
            <a:endCxn id="4" idx="0"/>
          </p:cNvCxnSpPr>
          <p:nvPr/>
        </p:nvCxnSpPr>
        <p:spPr>
          <a:xfrm flipH="1">
            <a:off x="6981361" y="3153052"/>
            <a:ext cx="1683614" cy="11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97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CD9B-8E8F-42E9-8E95-9F45BBA8B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 more…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0A4DC3F-D6F2-49F9-8727-2654A44838F6}"/>
              </a:ext>
            </a:extLst>
          </p:cNvPr>
          <p:cNvSpPr/>
          <p:nvPr/>
        </p:nvSpPr>
        <p:spPr>
          <a:xfrm>
            <a:off x="4394446" y="3799643"/>
            <a:ext cx="2423604" cy="2077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App</a:t>
            </a:r>
          </a:p>
          <a:p>
            <a:pPr algn="ctr"/>
            <a:r>
              <a:rPr lang="en-US" dirty="0"/>
              <a:t>(API for managing pirates)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DD23FD-BEF4-433B-8874-D6CD69ECAECD}"/>
              </a:ext>
            </a:extLst>
          </p:cNvPr>
          <p:cNvSpPr/>
          <p:nvPr/>
        </p:nvSpPr>
        <p:spPr>
          <a:xfrm>
            <a:off x="2555659" y="1351624"/>
            <a:ext cx="2423604" cy="20773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 Angular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F76D9C8-02F8-4C85-9174-60BC56043264}"/>
              </a:ext>
            </a:extLst>
          </p:cNvPr>
          <p:cNvSpPr/>
          <p:nvPr/>
        </p:nvSpPr>
        <p:spPr>
          <a:xfrm>
            <a:off x="6457025" y="1351623"/>
            <a:ext cx="2423604" cy="20773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React</a:t>
            </a:r>
          </a:p>
        </p:txBody>
      </p:sp>
    </p:spTree>
    <p:extLst>
      <p:ext uri="{BB962C8B-B14F-4D97-AF65-F5344CB8AC3E}">
        <p14:creationId xmlns:p14="http://schemas.microsoft.com/office/powerpoint/2010/main" val="405993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5837A-7980-4C2B-B068-4AAF7121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C8108-A797-4215-9010-B461268DA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Tight coupling</a:t>
            </a:r>
          </a:p>
          <a:p>
            <a:r>
              <a:rPr lang="en-US" dirty="0"/>
              <a:t>Self-reliant</a:t>
            </a:r>
          </a:p>
          <a:p>
            <a:r>
              <a:rPr lang="en-US" dirty="0"/>
              <a:t>Handling all of the services in one place</a:t>
            </a:r>
          </a:p>
          <a:p>
            <a:r>
              <a:rPr lang="en-US" dirty="0"/>
              <a:t>If one breaks, the whole thing is broken</a:t>
            </a:r>
          </a:p>
          <a:p>
            <a:r>
              <a:rPr lang="en-US" dirty="0"/>
              <a:t>More difficult to maintain for large apps</a:t>
            </a:r>
          </a:p>
          <a:p>
            <a:r>
              <a:rPr lang="en-US" dirty="0"/>
              <a:t>Starts off easy when small</a:t>
            </a:r>
          </a:p>
          <a:p>
            <a:r>
              <a:rPr lang="en-US" dirty="0"/>
              <a:t>Slow, unscalable, unreliable, </a:t>
            </a:r>
            <a:r>
              <a:rPr lang="en-US" dirty="0" err="1"/>
              <a:t>unflexible</a:t>
            </a:r>
            <a:endParaRPr lang="en-US" dirty="0"/>
          </a:p>
          <a:p>
            <a:r>
              <a:rPr lang="en-US" dirty="0"/>
              <a:t>Hard to test and upgrade</a:t>
            </a:r>
          </a:p>
        </p:txBody>
      </p:sp>
    </p:spTree>
    <p:extLst>
      <p:ext uri="{BB962C8B-B14F-4D97-AF65-F5344CB8AC3E}">
        <p14:creationId xmlns:p14="http://schemas.microsoft.com/office/powerpoint/2010/main" val="1317421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5807-7A24-48F0-B409-2FDA4C05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2D7EA-AF72-4FCA-9AE0-31EBAD001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MSA is an approach to discovering a single app as a suite of smaller services and each of the small services are running on its own process and communicate with various mechanisms</a:t>
            </a:r>
          </a:p>
          <a:p>
            <a:r>
              <a:rPr lang="en-US" dirty="0"/>
              <a:t>Easier to maintain</a:t>
            </a:r>
          </a:p>
          <a:p>
            <a:r>
              <a:rPr lang="en-US" dirty="0"/>
              <a:t>Fault tolerance (resistance to failure)</a:t>
            </a:r>
          </a:p>
          <a:p>
            <a:r>
              <a:rPr lang="en-US" dirty="0"/>
              <a:t>Loose coupling</a:t>
            </a:r>
          </a:p>
          <a:p>
            <a:r>
              <a:rPr lang="en-US" dirty="0"/>
              <a:t>Can be independently deployed</a:t>
            </a:r>
          </a:p>
          <a:p>
            <a:r>
              <a:rPr lang="en-US" dirty="0"/>
              <a:t>Organized around business processes (service for payments, service for inventory, etc.)</a:t>
            </a:r>
          </a:p>
          <a:p>
            <a:r>
              <a:rPr lang="en-US" dirty="0"/>
              <a:t>Large complex apps</a:t>
            </a:r>
          </a:p>
          <a:p>
            <a:r>
              <a:rPr lang="en-US" dirty="0"/>
              <a:t>Modularity, easy to read develop and test, scalability, good for </a:t>
            </a:r>
            <a:r>
              <a:rPr lang="en-US" dirty="0" err="1"/>
              <a:t>devops</a:t>
            </a:r>
            <a:endParaRPr lang="en-US" dirty="0"/>
          </a:p>
          <a:p>
            <a:r>
              <a:rPr lang="en-US" dirty="0"/>
              <a:t>Higher chance of failure (at all)</a:t>
            </a:r>
          </a:p>
          <a:p>
            <a:r>
              <a:rPr lang="en-US" dirty="0"/>
              <a:t>Harder to test more complex interactions between components</a:t>
            </a:r>
          </a:p>
          <a:p>
            <a:r>
              <a:rPr lang="en-US" dirty="0"/>
              <a:t>Potentially higher latency, separation</a:t>
            </a:r>
          </a:p>
        </p:txBody>
      </p:sp>
    </p:spTree>
    <p:extLst>
      <p:ext uri="{BB962C8B-B14F-4D97-AF65-F5344CB8AC3E}">
        <p14:creationId xmlns:p14="http://schemas.microsoft.com/office/powerpoint/2010/main" val="33807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35C68-A9FF-4E60-A9BD-71C59118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 vs Microservice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E62A4-39D4-4261-B912-A91C885E0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Monolith</a:t>
            </a:r>
          </a:p>
          <a:p>
            <a:pPr lvl="1"/>
            <a:r>
              <a:rPr lang="en-US" dirty="0"/>
              <a:t>Suitable for small apps</a:t>
            </a:r>
          </a:p>
          <a:p>
            <a:pPr lvl="1"/>
            <a:r>
              <a:rPr lang="en-US" dirty="0"/>
              <a:t>More Simple</a:t>
            </a:r>
          </a:p>
          <a:p>
            <a:pPr lvl="2"/>
            <a:r>
              <a:rPr lang="en-US" dirty="0"/>
              <a:t>Less Expensive Team</a:t>
            </a:r>
          </a:p>
          <a:p>
            <a:pPr lvl="1"/>
            <a:r>
              <a:rPr lang="en-US" dirty="0"/>
              <a:t>Must scale everything evenly</a:t>
            </a:r>
          </a:p>
          <a:p>
            <a:pPr lvl="1"/>
            <a:r>
              <a:rPr lang="en-US" dirty="0"/>
              <a:t>Simple deployments</a:t>
            </a:r>
          </a:p>
          <a:p>
            <a:pPr lvl="1"/>
            <a:r>
              <a:rPr lang="en-US" dirty="0"/>
              <a:t>$$- Better for smaller apps</a:t>
            </a:r>
          </a:p>
          <a:p>
            <a:pPr lvl="1"/>
            <a:r>
              <a:rPr lang="en-US" dirty="0"/>
              <a:t>More waterfall oriented</a:t>
            </a:r>
          </a:p>
          <a:p>
            <a:pPr lvl="1"/>
            <a:r>
              <a:rPr lang="en-US" dirty="0"/>
              <a:t>Large teams for large apps</a:t>
            </a:r>
          </a:p>
          <a:p>
            <a:pPr lvl="1"/>
            <a:r>
              <a:rPr lang="en-US" dirty="0"/>
              <a:t>Tight-couple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67F2E1-BAB8-4CEB-800E-307F214F6274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Microservices</a:t>
            </a:r>
          </a:p>
          <a:p>
            <a:pPr lvl="1"/>
            <a:r>
              <a:rPr lang="en-US" dirty="0"/>
              <a:t>Suitable for enterprise app if they are more complex</a:t>
            </a:r>
          </a:p>
          <a:p>
            <a:pPr lvl="1"/>
            <a:r>
              <a:rPr lang="en-US" dirty="0"/>
              <a:t>More complex</a:t>
            </a:r>
          </a:p>
          <a:p>
            <a:pPr lvl="2"/>
            <a:r>
              <a:rPr lang="en-US" dirty="0"/>
              <a:t>Potentially more bugs</a:t>
            </a:r>
          </a:p>
          <a:p>
            <a:pPr lvl="2"/>
            <a:r>
              <a:rPr lang="en-US" dirty="0"/>
              <a:t>More Resources</a:t>
            </a:r>
          </a:p>
          <a:p>
            <a:pPr lvl="2"/>
            <a:r>
              <a:rPr lang="en-US" dirty="0"/>
              <a:t>More Testing</a:t>
            </a:r>
          </a:p>
          <a:p>
            <a:pPr lvl="2"/>
            <a:r>
              <a:rPr lang="en-US" dirty="0"/>
              <a:t>More Expensive Team</a:t>
            </a:r>
          </a:p>
          <a:p>
            <a:pPr lvl="1"/>
            <a:r>
              <a:rPr lang="en-US" dirty="0"/>
              <a:t>Scaling- Scales better because you can scale out only  </a:t>
            </a:r>
          </a:p>
          <a:p>
            <a:pPr lvl="1"/>
            <a:r>
              <a:rPr lang="en-US" dirty="0"/>
              <a:t>Complex deployments</a:t>
            </a:r>
          </a:p>
          <a:p>
            <a:pPr lvl="1"/>
            <a:r>
              <a:rPr lang="en-US" dirty="0"/>
              <a:t>$$ - Better for very large applications regarding maintenance, infrastructure, computing resources etc.</a:t>
            </a:r>
          </a:p>
          <a:p>
            <a:pPr lvl="1"/>
            <a:r>
              <a:rPr lang="en-US" dirty="0"/>
              <a:t>Better for scrum with large applications</a:t>
            </a:r>
          </a:p>
          <a:p>
            <a:pPr lvl="1"/>
            <a:r>
              <a:rPr lang="en-US" dirty="0"/>
              <a:t>“right-sized” teams</a:t>
            </a:r>
          </a:p>
          <a:p>
            <a:pPr lvl="1"/>
            <a:r>
              <a:rPr lang="en-US" dirty="0"/>
              <a:t>Polyglot Architecture</a:t>
            </a:r>
          </a:p>
          <a:p>
            <a:pPr lvl="1"/>
            <a:r>
              <a:rPr lang="en-US" dirty="0"/>
              <a:t>Loose-couple</a:t>
            </a:r>
          </a:p>
        </p:txBody>
      </p:sp>
    </p:spTree>
    <p:extLst>
      <p:ext uri="{BB962C8B-B14F-4D97-AF65-F5344CB8AC3E}">
        <p14:creationId xmlns:p14="http://schemas.microsoft.com/office/powerpoint/2010/main" val="929360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717</Words>
  <Application>Microsoft Office PowerPoint</Application>
  <PresentationFormat>Widescreen</PresentationFormat>
  <Paragraphs>162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Week 7 Spring Boot and Microservices</vt:lpstr>
      <vt:lpstr>PowerPoint Presentation</vt:lpstr>
      <vt:lpstr>Richardson Maturity Model</vt:lpstr>
      <vt:lpstr>SOA</vt:lpstr>
      <vt:lpstr>SOA Continued</vt:lpstr>
      <vt:lpstr>SOA more…</vt:lpstr>
      <vt:lpstr>Monolithic architectures</vt:lpstr>
      <vt:lpstr>Microservices architecture</vt:lpstr>
      <vt:lpstr>Monolith vs Microservice</vt:lpstr>
      <vt:lpstr>What are we breaking when we move to MSA?</vt:lpstr>
      <vt:lpstr>Spring Cloud</vt:lpstr>
      <vt:lpstr>Netflix OSS</vt:lpstr>
      <vt:lpstr>Proposed Architecture</vt:lpstr>
      <vt:lpstr>“Real world” example</vt:lpstr>
      <vt:lpstr>Alternate “Real world” example</vt:lpstr>
      <vt:lpstr>Server-Side Load Balancing</vt:lpstr>
      <vt:lpstr>Client Load Balancing</vt:lpstr>
      <vt:lpstr>Client vs Server Side LB</vt:lpstr>
      <vt:lpstr>PowerPoint Presentation</vt:lpstr>
      <vt:lpstr>Not Messaging Queues (HTTP request)</vt:lpstr>
      <vt:lpstr>Messaging Queues</vt:lpstr>
      <vt:lpstr>Proposed Architecture for MS Pirate App</vt:lpstr>
      <vt:lpstr>Proposed Architecture for MS Pirate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Ona</dc:creator>
  <cp:lastModifiedBy>William Ona</cp:lastModifiedBy>
  <cp:revision>31</cp:revision>
  <dcterms:created xsi:type="dcterms:W3CDTF">2020-12-22T15:41:24Z</dcterms:created>
  <dcterms:modified xsi:type="dcterms:W3CDTF">2020-12-29T18:28:30Z</dcterms:modified>
</cp:coreProperties>
</file>