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65" r:id="rId14"/>
    <p:sldId id="266" r:id="rId15"/>
    <p:sldId id="268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75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8843-3D81-4354-9625-6D626FF96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16AF-754B-46E2-AD42-D73AF7EA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F98F-D8FA-4054-8B3B-D9B3B83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D536-E2A0-4D76-87FC-A60261AF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5EEE-ED2C-47A8-BC94-0DE8420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DB6A-CD8D-4B62-AA05-E226A90E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7D5-8FA8-464C-98D3-C65E9EBA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D5B9-44D2-47B8-9376-A7E554E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D0FB-CBDB-4795-B3C9-8457973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AD4-AF38-4390-9AA7-3E017097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0B0CE-FC2C-493C-98AF-973669D0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7E31-A311-4B5D-A9F9-928B16AA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237-3169-4D94-90C1-FA88D2C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B290-D18F-4C5D-AF52-B94688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225-5BBC-4ADA-B5C4-76737DCC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026A-EC98-44C8-9F60-2C281DB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4AE-4AAE-4F09-8FC0-B2A377E3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ED7F-987D-424F-8F98-7ABBB19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4104-3356-4A94-B5A1-1110B691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C6D5-1E1B-4D72-9ECE-78324782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D97-B41B-406C-B1A9-F04379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CB0F-0489-4C11-B19F-A3F0B47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4E2-D47C-40A1-97D4-34578E6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A9A3-A067-4B4D-81AC-3D9FB10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741B-2338-4701-93B3-A77FA7C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7A9-3F9D-41BD-94F6-85ABE71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B5F-5FD7-4E9A-89AE-13E4BD5C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FDC-D54A-4F3C-90E4-5E8A7C77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8185-A89B-45E1-8504-5EC8E32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6A23-9D5E-47CD-AC84-95EE184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94E3-9CF6-43D8-97B2-090EE48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CD2F-5A67-49B2-A835-3B96703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7878-D525-4694-B1B3-37636EC3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B72E4-9F13-4C42-BD2E-F8A7AB48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B573-252E-42FE-8A97-2905719A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4B2E3-D5A3-4C03-8541-3174822D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FE3BF-84B9-4FD1-8DA6-9016845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3566-722F-43A8-8231-AF8C04BB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AF78-A205-42BD-AC9C-A5ACF87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A31-49A9-4BDF-B4C2-14F8BD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5F39-8E46-4F66-BA61-3B3D154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B6A9-CA36-4F51-922D-558CE5B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5057-D623-40C5-88F0-1F3B2CE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8D04-352F-4A87-AEB8-34F9840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49E7-F3DF-4DE0-A0BC-B330138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6F166-501B-451C-BC9B-8479B8F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78A-CE1D-4F2B-AAAB-894FB4D4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1BD-49EC-4D7D-BD91-5FBF6511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5DE4-2189-42A5-A8EF-7FC4019B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BABA-8BCC-4902-85B8-1B1A61B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1C0B-3954-46C2-B237-C45B98A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0672-D79D-45E6-B633-8BA19FA7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969-76CD-4279-B4A7-88E9E5A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7C8C7-6A5C-409D-BCD9-9922BBE8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AAA6-D5A8-41AD-A717-111BE543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1AE1-14E9-4A56-AC90-3E6C6AE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36B-DC85-49DB-AFC8-95F27AF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ED0E-7885-499F-9B97-4181DD8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E65F0-BD72-4005-B8C0-54CE72F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4931-6A32-4835-904C-179223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12D1-9AA9-4603-9E32-853CF62B8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58C-5BA3-4CAE-A097-38A65857127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769E-10C3-4FC7-BA6F-C41A82566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F910-9C07-46A3-AAE5-1011183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6668-7388-4DE0-9F14-F651D2B8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3DDB-A7A1-42A7-A834-89D0A488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Spring Boot and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13F3-5397-4A2E-9444-804FD7467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1EB-D2F3-4824-869D-75360CA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we breaking when we move to MSA?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421A-D618-4A13-A63C-61EAF94A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Different locations and deployments (client having to know multiple locations)</a:t>
            </a:r>
          </a:p>
          <a:p>
            <a:pPr lvl="1"/>
            <a:r>
              <a:rPr lang="en-US" dirty="0"/>
              <a:t>Solution: API Gateway -&gt; Netflix </a:t>
            </a:r>
            <a:r>
              <a:rPr lang="en-US" dirty="0" err="1"/>
              <a:t>Zuul</a:t>
            </a:r>
            <a:r>
              <a:rPr lang="en-US" dirty="0"/>
              <a:t> or Spring Cloud Gateway</a:t>
            </a:r>
          </a:p>
          <a:p>
            <a:r>
              <a:rPr lang="en-US" dirty="0"/>
              <a:t>Services knowing each other’s location</a:t>
            </a:r>
          </a:p>
          <a:p>
            <a:pPr lvl="1"/>
            <a:r>
              <a:rPr lang="en-US" dirty="0"/>
              <a:t>Solution: Service Registry -&gt; Netflix Eureka or Spring Cloud Consul (does more than service registry)</a:t>
            </a:r>
          </a:p>
          <a:p>
            <a:r>
              <a:rPr lang="en-US" dirty="0"/>
              <a:t>Multiple languages -&gt; APIs</a:t>
            </a:r>
          </a:p>
          <a:p>
            <a:r>
              <a:rPr lang="en-US" dirty="0"/>
              <a:t>Multiple points of failure (less change of overall failure, higher change of </a:t>
            </a:r>
            <a:r>
              <a:rPr lang="en-US" u="sng" dirty="0"/>
              <a:t>A</a:t>
            </a:r>
            <a:r>
              <a:rPr lang="en-US" dirty="0"/>
              <a:t> failure)</a:t>
            </a:r>
          </a:p>
          <a:p>
            <a:pPr lvl="1"/>
            <a:r>
              <a:rPr lang="en-US" dirty="0"/>
              <a:t>Recovering from a failure (Fault Tolerance)</a:t>
            </a:r>
          </a:p>
          <a:p>
            <a:pPr lvl="2"/>
            <a:r>
              <a:rPr lang="en-US" dirty="0"/>
              <a:t>Circuit Breaker Design Pattern -&gt; Netflix </a:t>
            </a:r>
            <a:r>
              <a:rPr lang="en-US" dirty="0" err="1"/>
              <a:t>Hystrix</a:t>
            </a:r>
            <a:endParaRPr lang="en-US" dirty="0"/>
          </a:p>
          <a:p>
            <a:r>
              <a:rPr lang="en-US" dirty="0"/>
              <a:t>Load Balancing: Netflix Ribbon (Client Side Load balancing)</a:t>
            </a:r>
          </a:p>
          <a:p>
            <a:r>
              <a:rPr lang="en-US" dirty="0"/>
              <a:t>Distributed Configuration – Spring Cloud Config</a:t>
            </a:r>
          </a:p>
          <a:p>
            <a:r>
              <a:rPr lang="en-US" dirty="0"/>
              <a:t>DB – Lacking Consistency, different dialects/types of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Solution: Messaging Queues (Rabbit MQ, Apache Kafka, AWS SQS/SNS )</a:t>
            </a:r>
          </a:p>
          <a:p>
            <a:pPr lvl="1"/>
            <a:r>
              <a:rPr lang="en-US" dirty="0"/>
              <a:t>“Eventual Consistency” is used to remedy consistency issues across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Timing/Communication -&gt; Messaging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8D7-35D6-4374-B7B1-87C8AED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6243-CC72-4BEE-879F-B73A185CF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umbrella term that refers to a set of technologies that help you do microservices with Spring Boot </a:t>
            </a:r>
            <a:r>
              <a:rPr lang="en-US" dirty="0" err="1"/>
              <a:t>Aplications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F18-B60F-4736-847E-8D3E14F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E3D2-5C14-4E5C-86EA-598F705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that Netflix</a:t>
            </a:r>
          </a:p>
          <a:p>
            <a:r>
              <a:rPr lang="en-US" dirty="0"/>
              <a:t>The make open-source software, some of which is really helpful for supporting MS structures</a:t>
            </a:r>
          </a:p>
          <a:p>
            <a:r>
              <a:rPr lang="en-US" dirty="0"/>
              <a:t>Eureka, </a:t>
            </a:r>
            <a:r>
              <a:rPr lang="en-US" dirty="0" err="1"/>
              <a:t>Zuul</a:t>
            </a:r>
            <a:r>
              <a:rPr lang="en-US" dirty="0"/>
              <a:t>, </a:t>
            </a:r>
            <a:r>
              <a:rPr lang="en-US" dirty="0" err="1"/>
              <a:t>Hystrix</a:t>
            </a:r>
            <a:r>
              <a:rPr lang="en-US" dirty="0"/>
              <a:t>, Ribbon, etc.</a:t>
            </a:r>
          </a:p>
        </p:txBody>
      </p:sp>
    </p:spTree>
    <p:extLst>
      <p:ext uri="{BB962C8B-B14F-4D97-AF65-F5344CB8AC3E}">
        <p14:creationId xmlns:p14="http://schemas.microsoft.com/office/powerpoint/2010/main" val="343343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B61B-E78E-4FE2-884A-7E6A553B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948D89-3FA5-4009-B34C-2225CAA7A8A7}"/>
              </a:ext>
            </a:extLst>
          </p:cNvPr>
          <p:cNvSpPr/>
          <p:nvPr/>
        </p:nvSpPr>
        <p:spPr>
          <a:xfrm>
            <a:off x="266330" y="180327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C5A958-BBE7-48D7-8138-39077BE7CEC7}"/>
              </a:ext>
            </a:extLst>
          </p:cNvPr>
          <p:cNvSpPr/>
          <p:nvPr/>
        </p:nvSpPr>
        <p:spPr>
          <a:xfrm>
            <a:off x="3213717" y="2361460"/>
            <a:ext cx="2654423" cy="1067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579C4F-291E-485A-9609-365B95CCE059}"/>
              </a:ext>
            </a:extLst>
          </p:cNvPr>
          <p:cNvSpPr/>
          <p:nvPr/>
        </p:nvSpPr>
        <p:spPr>
          <a:xfrm>
            <a:off x="7547498" y="1269506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156CE-8B08-4ED4-ABBD-9257128445CB}"/>
              </a:ext>
            </a:extLst>
          </p:cNvPr>
          <p:cNvSpPr/>
          <p:nvPr/>
        </p:nvSpPr>
        <p:spPr>
          <a:xfrm>
            <a:off x="5718698" y="3525913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65190F-E5AF-4F65-997C-FD2A10F136AF}"/>
              </a:ext>
            </a:extLst>
          </p:cNvPr>
          <p:cNvSpPr/>
          <p:nvPr/>
        </p:nvSpPr>
        <p:spPr>
          <a:xfrm>
            <a:off x="8794810" y="3701988"/>
            <a:ext cx="2281561" cy="2183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Service 3</a:t>
            </a:r>
          </a:p>
        </p:txBody>
      </p:sp>
    </p:spTree>
    <p:extLst>
      <p:ext uri="{BB962C8B-B14F-4D97-AF65-F5344CB8AC3E}">
        <p14:creationId xmlns:p14="http://schemas.microsoft.com/office/powerpoint/2010/main" val="316037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01"/>
            <a:ext cx="10515600" cy="1325563"/>
          </a:xfrm>
        </p:spPr>
        <p:txBody>
          <a:bodyPr/>
          <a:lstStyle/>
          <a:p>
            <a:r>
              <a:rPr lang="en-US" dirty="0"/>
              <a:t>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149294" y="3426827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 rot="5400000">
            <a:off x="416510" y="259174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F2CEB-F1B1-4035-A200-502B80ECB3ED}"/>
              </a:ext>
            </a:extLst>
          </p:cNvPr>
          <p:cNvSpPr/>
          <p:nvPr/>
        </p:nvSpPr>
        <p:spPr>
          <a:xfrm>
            <a:off x="5823661" y="2939570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64F848-DBE4-4544-ADE5-096FC8F8D6DF}"/>
              </a:ext>
            </a:extLst>
          </p:cNvPr>
          <p:cNvSpPr/>
          <p:nvPr/>
        </p:nvSpPr>
        <p:spPr>
          <a:xfrm rot="1541951">
            <a:off x="4136312" y="248292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3173535" y="421957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529D0-D4DE-4CEF-9E73-D7F9293B44FD}"/>
              </a:ext>
            </a:extLst>
          </p:cNvPr>
          <p:cNvSpPr/>
          <p:nvPr/>
        </p:nvSpPr>
        <p:spPr>
          <a:xfrm>
            <a:off x="6096000" y="5526073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5400000">
            <a:off x="2643680" y="302529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3E49611-7D2E-4C48-8797-09DF80CC669B}"/>
              </a:ext>
            </a:extLst>
          </p:cNvPr>
          <p:cNvSpPr/>
          <p:nvPr/>
        </p:nvSpPr>
        <p:spPr>
          <a:xfrm rot="1633641">
            <a:off x="4861566" y="5090765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B792D8-F267-48D2-B9EF-A67115400ED8}"/>
              </a:ext>
            </a:extLst>
          </p:cNvPr>
          <p:cNvSpPr/>
          <p:nvPr/>
        </p:nvSpPr>
        <p:spPr>
          <a:xfrm rot="16200000">
            <a:off x="6117054" y="4487220"/>
            <a:ext cx="927687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2CCAA-6069-4054-8772-E977E96D787F}"/>
              </a:ext>
            </a:extLst>
          </p:cNvPr>
          <p:cNvSpPr/>
          <p:nvPr/>
        </p:nvSpPr>
        <p:spPr>
          <a:xfrm>
            <a:off x="6180848" y="1459939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752055-2475-42A1-99ED-9AACE56878DA}"/>
              </a:ext>
            </a:extLst>
          </p:cNvPr>
          <p:cNvSpPr/>
          <p:nvPr/>
        </p:nvSpPr>
        <p:spPr>
          <a:xfrm>
            <a:off x="4418121" y="1695496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6F39ADE-32BB-4A85-B1E1-1B4AC77C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1073" y="1075053"/>
            <a:ext cx="621437" cy="621437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6EE0DB02-D2D2-4746-9126-5F99936E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500" y="2583745"/>
            <a:ext cx="621437" cy="621437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462E0E98-2C12-4CCF-B9DF-1705A09FD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082" y="3898946"/>
            <a:ext cx="621437" cy="621437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E41BBA71-E311-440C-BC1C-996507702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136" y="5215354"/>
            <a:ext cx="621437" cy="621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50B857-453D-490B-8ED9-0A7F1366FA5B}"/>
              </a:ext>
            </a:extLst>
          </p:cNvPr>
          <p:cNvSpPr/>
          <p:nvPr/>
        </p:nvSpPr>
        <p:spPr>
          <a:xfrm>
            <a:off x="2527519" y="1225118"/>
            <a:ext cx="1514475" cy="103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Zuul</a:t>
            </a:r>
            <a:r>
              <a:rPr lang="en-US" dirty="0"/>
              <a:t>/Spring Cloud Gateway)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79C463-3C28-4C40-BECA-D3D56AE4CB17}"/>
              </a:ext>
            </a:extLst>
          </p:cNvPr>
          <p:cNvSpPr/>
          <p:nvPr/>
        </p:nvSpPr>
        <p:spPr>
          <a:xfrm rot="18499376">
            <a:off x="1731346" y="2735769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66122-2D8D-4210-87A7-4F6E48FAF7FA}"/>
              </a:ext>
            </a:extLst>
          </p:cNvPr>
          <p:cNvSpPr/>
          <p:nvPr/>
        </p:nvSpPr>
        <p:spPr>
          <a:xfrm>
            <a:off x="9465974" y="303764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B94E9B-E7D8-4C9C-ADD8-50EE790FBEA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695323" y="1840939"/>
            <a:ext cx="1770651" cy="15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EFECE-A7C5-492E-8B22-782EA1BF37D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7338136" y="3320570"/>
            <a:ext cx="2127838" cy="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085235-BDE6-4A0B-9B92-16199E2C682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610475" y="3418643"/>
            <a:ext cx="1855499" cy="24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7DB02B-7D6A-4650-9A16-F857DE38E3D6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4688010" y="3418643"/>
            <a:ext cx="4777964" cy="11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D0DC1-CC8E-4E01-8EBF-ABEE11AED8B9}"/>
              </a:ext>
            </a:extLst>
          </p:cNvPr>
          <p:cNvSpPr/>
          <p:nvPr/>
        </p:nvSpPr>
        <p:spPr>
          <a:xfrm>
            <a:off x="9419600" y="4588296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1692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D4E3-8FEC-4EBD-8BF0-37DD04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“Real world” example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76059329-DFC4-4145-A8EF-0DE00D43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6376A-3011-4F17-B022-1FA618A36AFD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3D4895-E0A1-4873-A59A-33EFE9C06CC6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B3216-3E46-454C-B52C-77269CCED0B1}"/>
              </a:ext>
            </a:extLst>
          </p:cNvPr>
          <p:cNvSpPr/>
          <p:nvPr/>
        </p:nvSpPr>
        <p:spPr>
          <a:xfrm>
            <a:off x="6096000" y="392063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F082D-EBED-4BDE-974B-7FFAED8B7ACB}"/>
              </a:ext>
            </a:extLst>
          </p:cNvPr>
          <p:cNvSpPr/>
          <p:nvPr/>
        </p:nvSpPr>
        <p:spPr>
          <a:xfrm rot="2772621">
            <a:off x="4001964" y="2954278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D3EEED04-BF6A-4BE0-9DAA-4DDC17709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223" y="3190192"/>
            <a:ext cx="1242874" cy="12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Load Balancing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86290323-1587-44CA-B349-5C60A07B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26" y="2590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647FD7-296F-4D40-8217-78B9EF8FCC42}"/>
              </a:ext>
            </a:extLst>
          </p:cNvPr>
          <p:cNvSpPr/>
          <p:nvPr/>
        </p:nvSpPr>
        <p:spPr>
          <a:xfrm rot="1845751">
            <a:off x="1434504" y="3430421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D196-F935-4088-8C1C-6A8F9413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Load Balancing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9A4F-871B-41A2-8A99-F20F206381D2}"/>
              </a:ext>
            </a:extLst>
          </p:cNvPr>
          <p:cNvSpPr/>
          <p:nvPr/>
        </p:nvSpPr>
        <p:spPr>
          <a:xfrm>
            <a:off x="2442058" y="3419659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1012-6B64-4859-9B52-4640E3134763}"/>
              </a:ext>
            </a:extLst>
          </p:cNvPr>
          <p:cNvSpPr/>
          <p:nvPr/>
        </p:nvSpPr>
        <p:spPr>
          <a:xfrm>
            <a:off x="6149315" y="197242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499E2E-A933-4611-BDD7-2AF03E6D9465}"/>
              </a:ext>
            </a:extLst>
          </p:cNvPr>
          <p:cNvSpPr/>
          <p:nvPr/>
        </p:nvSpPr>
        <p:spPr>
          <a:xfrm rot="20420128">
            <a:off x="4130107" y="2624531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FB27F-BC34-4220-A707-A89E1FA34526}"/>
              </a:ext>
            </a:extLst>
          </p:cNvPr>
          <p:cNvSpPr/>
          <p:nvPr/>
        </p:nvSpPr>
        <p:spPr>
          <a:xfrm>
            <a:off x="6326360" y="3347297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5A740B-A591-4E83-914E-384AC5EB01C4}"/>
              </a:ext>
            </a:extLst>
          </p:cNvPr>
          <p:cNvSpPr/>
          <p:nvPr/>
        </p:nvSpPr>
        <p:spPr>
          <a:xfrm>
            <a:off x="4418121" y="3515094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3C0DF-0B61-482F-8A8E-64DF270080B9}"/>
              </a:ext>
            </a:extLst>
          </p:cNvPr>
          <p:cNvSpPr/>
          <p:nvPr/>
        </p:nvSpPr>
        <p:spPr>
          <a:xfrm>
            <a:off x="6301579" y="4549956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73A626-C99A-48D3-9017-48912E3A78FC}"/>
              </a:ext>
            </a:extLst>
          </p:cNvPr>
          <p:cNvSpPr/>
          <p:nvPr/>
        </p:nvSpPr>
        <p:spPr>
          <a:xfrm rot="1082470">
            <a:off x="4442903" y="4413393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EBF23-39D9-4C98-ACBF-026CF02D572D}"/>
              </a:ext>
            </a:extLst>
          </p:cNvPr>
          <p:cNvSpPr/>
          <p:nvPr/>
        </p:nvSpPr>
        <p:spPr>
          <a:xfrm>
            <a:off x="5813259" y="5438601"/>
            <a:ext cx="1514475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0C6206-60F1-46B8-B5B9-AE6D4F90FF42}"/>
              </a:ext>
            </a:extLst>
          </p:cNvPr>
          <p:cNvSpPr/>
          <p:nvPr/>
        </p:nvSpPr>
        <p:spPr>
          <a:xfrm rot="1922045">
            <a:off x="3958281" y="4926969"/>
            <a:ext cx="167787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68E3-09D7-493F-A7B3-DD8FA2B9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 Server Side 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F55B-9425-4870-99E4-96F1A94C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Proxy server (“extra hop”)</a:t>
            </a:r>
          </a:p>
          <a:p>
            <a:pPr lvl="1"/>
            <a:r>
              <a:rPr lang="en-US" dirty="0"/>
              <a:t>Involves more latency</a:t>
            </a:r>
          </a:p>
          <a:p>
            <a:pPr lvl="1"/>
            <a:r>
              <a:rPr lang="en-US" dirty="0"/>
              <a:t>Appropriate whether or not you trust the client</a:t>
            </a:r>
          </a:p>
          <a:p>
            <a:pPr lvl="1"/>
            <a:r>
              <a:rPr lang="en-US" dirty="0"/>
              <a:t>Monolith and Microservices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42419-5CF2-473A-ADB5-AAFB4802AD36}"/>
              </a:ext>
            </a:extLst>
          </p:cNvPr>
          <p:cNvSpPr txBox="1">
            <a:spLocks/>
          </p:cNvSpPr>
          <p:nvPr/>
        </p:nvSpPr>
        <p:spPr>
          <a:xfrm>
            <a:off x="609452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pPr lvl="1"/>
            <a:r>
              <a:rPr lang="en-US" dirty="0"/>
              <a:t>No proxy server</a:t>
            </a:r>
          </a:p>
          <a:p>
            <a:pPr lvl="1"/>
            <a:r>
              <a:rPr lang="en-US" dirty="0"/>
              <a:t>Less latency</a:t>
            </a:r>
          </a:p>
          <a:p>
            <a:pPr lvl="1"/>
            <a:r>
              <a:rPr lang="en-US" dirty="0"/>
              <a:t>Only appropriate if you trust the client</a:t>
            </a:r>
          </a:p>
          <a:p>
            <a:pPr lvl="1"/>
            <a:r>
              <a:rPr lang="en-US" dirty="0"/>
              <a:t>Usually,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1310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04A71431-014F-4FAD-804F-41D5799E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3DE98-37B0-4EEC-B2C4-506CA446A3C7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1AA4A4-E279-46C2-B219-859C282D22A3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7DED7-1DE0-4ED1-A577-73C9DBC3A7A9}"/>
              </a:ext>
            </a:extLst>
          </p:cNvPr>
          <p:cNvSpPr/>
          <p:nvPr/>
        </p:nvSpPr>
        <p:spPr>
          <a:xfrm>
            <a:off x="6380086" y="3675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6A4C40-569C-466F-AB80-ACB0F698D55C}"/>
              </a:ext>
            </a:extLst>
          </p:cNvPr>
          <p:cNvSpPr/>
          <p:nvPr/>
        </p:nvSpPr>
        <p:spPr>
          <a:xfrm rot="3552746">
            <a:off x="3707693" y="2749122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812104-CF32-4587-A634-D1399C0177D5}"/>
              </a:ext>
            </a:extLst>
          </p:cNvPr>
          <p:cNvSpPr/>
          <p:nvPr/>
        </p:nvSpPr>
        <p:spPr>
          <a:xfrm>
            <a:off x="3822115" y="3532759"/>
            <a:ext cx="20193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2324B-5DA6-428D-AEDD-A1116BF30A0B}"/>
              </a:ext>
            </a:extLst>
          </p:cNvPr>
          <p:cNvSpPr/>
          <p:nvPr/>
        </p:nvSpPr>
        <p:spPr>
          <a:xfrm>
            <a:off x="6532486" y="5199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EB9FE-3A7F-40D9-9220-53EB79A57B4D}"/>
              </a:ext>
            </a:extLst>
          </p:cNvPr>
          <p:cNvSpPr/>
          <p:nvPr/>
        </p:nvSpPr>
        <p:spPr>
          <a:xfrm>
            <a:off x="6684886" y="6723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EB16E-6D82-4C36-BFAA-BD8274FCE4FC}"/>
              </a:ext>
            </a:extLst>
          </p:cNvPr>
          <p:cNvSpPr/>
          <p:nvPr/>
        </p:nvSpPr>
        <p:spPr>
          <a:xfrm>
            <a:off x="6837286" y="824745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66688B-6860-4359-A034-770C6E8D726E}"/>
              </a:ext>
            </a:extLst>
          </p:cNvPr>
          <p:cNvSpPr/>
          <p:nvPr/>
        </p:nvSpPr>
        <p:spPr>
          <a:xfrm rot="19091194">
            <a:off x="5812934" y="28040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CD0665-76D1-4DA1-B01E-B48533E07803}"/>
              </a:ext>
            </a:extLst>
          </p:cNvPr>
          <p:cNvSpPr/>
          <p:nvPr/>
        </p:nvSpPr>
        <p:spPr>
          <a:xfrm rot="19091194">
            <a:off x="5965334" y="29564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0096A3-0680-4E78-843A-C8DA0F60B6CA}"/>
              </a:ext>
            </a:extLst>
          </p:cNvPr>
          <p:cNvSpPr/>
          <p:nvPr/>
        </p:nvSpPr>
        <p:spPr>
          <a:xfrm rot="19091194">
            <a:off x="6117734" y="31088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5A46A-2CB9-4DB4-AF30-0678EF4EF387}"/>
              </a:ext>
            </a:extLst>
          </p:cNvPr>
          <p:cNvSpPr/>
          <p:nvPr/>
        </p:nvSpPr>
        <p:spPr>
          <a:xfrm rot="19091194">
            <a:off x="6270134" y="3261290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12538-C4CE-44B4-A9DC-1B9F71A4B5C6}"/>
              </a:ext>
            </a:extLst>
          </p:cNvPr>
          <p:cNvSpPr/>
          <p:nvPr/>
        </p:nvSpPr>
        <p:spPr>
          <a:xfrm>
            <a:off x="6192115" y="43255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918B84-F115-481A-B7D0-9155DAA1BB5C}"/>
              </a:ext>
            </a:extLst>
          </p:cNvPr>
          <p:cNvSpPr/>
          <p:nvPr/>
        </p:nvSpPr>
        <p:spPr>
          <a:xfrm rot="5400000">
            <a:off x="8556287" y="33681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49DAA-7095-4EF4-9EEA-AFE9DC33A990}"/>
              </a:ext>
            </a:extLst>
          </p:cNvPr>
          <p:cNvSpPr/>
          <p:nvPr/>
        </p:nvSpPr>
        <p:spPr>
          <a:xfrm>
            <a:off x="6344515" y="44779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3F8D5-C584-4F5F-8DE1-91B5CDCBF90E}"/>
              </a:ext>
            </a:extLst>
          </p:cNvPr>
          <p:cNvSpPr/>
          <p:nvPr/>
        </p:nvSpPr>
        <p:spPr>
          <a:xfrm>
            <a:off x="6496915" y="46303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8E29CD-0998-4070-8980-056D0B2725F2}"/>
              </a:ext>
            </a:extLst>
          </p:cNvPr>
          <p:cNvSpPr/>
          <p:nvPr/>
        </p:nvSpPr>
        <p:spPr>
          <a:xfrm>
            <a:off x="6649315" y="4782709"/>
            <a:ext cx="4585548" cy="20125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Backend Service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1EA11C-3E62-4F04-B694-E95E5ADAAB13}"/>
              </a:ext>
            </a:extLst>
          </p:cNvPr>
          <p:cNvSpPr/>
          <p:nvPr/>
        </p:nvSpPr>
        <p:spPr>
          <a:xfrm rot="5400000">
            <a:off x="8708687" y="35205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7751D81-BD46-4FC2-8202-A361EC14379A}"/>
              </a:ext>
            </a:extLst>
          </p:cNvPr>
          <p:cNvSpPr/>
          <p:nvPr/>
        </p:nvSpPr>
        <p:spPr>
          <a:xfrm rot="5400000">
            <a:off x="8861087" y="36729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5F80A9-BC58-42FD-B130-E8C81BD278BD}"/>
              </a:ext>
            </a:extLst>
          </p:cNvPr>
          <p:cNvSpPr/>
          <p:nvPr/>
        </p:nvSpPr>
        <p:spPr>
          <a:xfrm rot="5400000">
            <a:off x="9013487" y="3825398"/>
            <a:ext cx="758362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6654-7684-42B2-BDB8-04B38C0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Spring framework in java? - Getting started with ...">
            <a:extLst>
              <a:ext uri="{FF2B5EF4-FFF2-40B4-BE49-F238E27FC236}">
                <a16:creationId xmlns:a16="http://schemas.microsoft.com/office/drawing/2014/main" id="{2CDB46AE-EF0A-4F24-B83C-72E79A22DC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0" y="241424"/>
            <a:ext cx="10784139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6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325563"/>
          </a:xfrm>
        </p:spPr>
        <p:txBody>
          <a:bodyPr/>
          <a:lstStyle/>
          <a:p>
            <a:r>
              <a:rPr lang="en-US" dirty="0"/>
              <a:t>Not Messaging Queues (HTTP request)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665825" y="2594499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361067" y="130649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7361067" y="304800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7361067" y="4816475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4044D-9996-4321-AEDB-FEFC5B12EE6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2823099" y="2140998"/>
            <a:ext cx="4537968" cy="128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3BCCB-8684-4B2C-8686-BC0BF59429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823099" y="3429000"/>
            <a:ext cx="4537968" cy="4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D422B1-A9D8-493F-B6A8-CE08EFDF3FC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823099" y="3429000"/>
            <a:ext cx="4537968" cy="22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2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DBD-1F1A-4C43-8107-25B20BF1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Queues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C127C-5E6E-4493-99D0-91A0CEEFC433}"/>
              </a:ext>
            </a:extLst>
          </p:cNvPr>
          <p:cNvSpPr/>
          <p:nvPr/>
        </p:nvSpPr>
        <p:spPr>
          <a:xfrm>
            <a:off x="541909" y="2213500"/>
            <a:ext cx="2157274" cy="166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7CB85-3E80-41C9-83A8-2102268AC1C0}"/>
              </a:ext>
            </a:extLst>
          </p:cNvPr>
          <p:cNvSpPr/>
          <p:nvPr/>
        </p:nvSpPr>
        <p:spPr>
          <a:xfrm>
            <a:off x="7897428" y="85618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98F45-8A83-42EE-9F9A-16D7E0A2D4C0}"/>
              </a:ext>
            </a:extLst>
          </p:cNvPr>
          <p:cNvSpPr/>
          <p:nvPr/>
        </p:nvSpPr>
        <p:spPr>
          <a:xfrm>
            <a:off x="8328733" y="2836331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C7877-3E74-4C34-98C0-E29C9B3E7E65}"/>
              </a:ext>
            </a:extLst>
          </p:cNvPr>
          <p:cNvSpPr/>
          <p:nvPr/>
        </p:nvSpPr>
        <p:spPr>
          <a:xfrm>
            <a:off x="8503328" y="5052327"/>
            <a:ext cx="2157274" cy="1669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2F0B5B2-CE19-4C5B-BB53-A724F1E95A58}"/>
              </a:ext>
            </a:extLst>
          </p:cNvPr>
          <p:cNvSpPr/>
          <p:nvPr/>
        </p:nvSpPr>
        <p:spPr>
          <a:xfrm>
            <a:off x="4367814" y="1629392"/>
            <a:ext cx="2157274" cy="485608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Queue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4F32B6-A3E0-41B0-A02D-DEBDE1F254A9}"/>
              </a:ext>
            </a:extLst>
          </p:cNvPr>
          <p:cNvSpPr/>
          <p:nvPr/>
        </p:nvSpPr>
        <p:spPr>
          <a:xfrm>
            <a:off x="3133817" y="2725445"/>
            <a:ext cx="1074199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73A0EFFF-278B-44C3-9260-FDD18ABB89E5}"/>
              </a:ext>
            </a:extLst>
          </p:cNvPr>
          <p:cNvSpPr/>
          <p:nvPr/>
        </p:nvSpPr>
        <p:spPr>
          <a:xfrm>
            <a:off x="4799492" y="2534067"/>
            <a:ext cx="1429305" cy="710213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A66DA-0725-475F-861D-615FDB785408}"/>
              </a:ext>
            </a:extLst>
          </p:cNvPr>
          <p:cNvCxnSpPr>
            <a:stCxn id="5" idx="2"/>
          </p:cNvCxnSpPr>
          <p:nvPr/>
        </p:nvCxnSpPr>
        <p:spPr>
          <a:xfrm flipH="1">
            <a:off x="6598330" y="1690688"/>
            <a:ext cx="1299098" cy="103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48E20-B41B-4634-A047-9C6CCDB7BA2A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684886" y="2920753"/>
            <a:ext cx="1643847" cy="7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A7AC8-8C0D-4EC0-91F1-9FCB68895026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598330" y="3036587"/>
            <a:ext cx="1904998" cy="28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6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4CC3-1506-40F3-9F0C-C463A578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MS Pirate App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0EA7676-A307-4BCA-AD58-F8AE08C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D8F53-EEA1-404F-B760-BABABB02C26B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0686AA-6206-4C58-B92A-4335B2A09141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3C5A0-BDA2-4CBB-8C94-628C999DDAB3}"/>
              </a:ext>
            </a:extLst>
          </p:cNvPr>
          <p:cNvSpPr/>
          <p:nvPr/>
        </p:nvSpPr>
        <p:spPr>
          <a:xfrm>
            <a:off x="4790885" y="2595252"/>
            <a:ext cx="1754080" cy="677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812FAE-7DE4-4117-96CF-5DCE97EC4C63}"/>
              </a:ext>
            </a:extLst>
          </p:cNvPr>
          <p:cNvSpPr/>
          <p:nvPr/>
        </p:nvSpPr>
        <p:spPr>
          <a:xfrm rot="5400000">
            <a:off x="2908470" y="2607785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239A-F011-458F-BD6B-BD42B51B5D22}"/>
              </a:ext>
            </a:extLst>
          </p:cNvPr>
          <p:cNvSpPr/>
          <p:nvPr/>
        </p:nvSpPr>
        <p:spPr>
          <a:xfrm>
            <a:off x="2308194" y="3268571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Pirate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4B2397-66B5-48E0-8334-017F5C4D6CC5}"/>
              </a:ext>
            </a:extLst>
          </p:cNvPr>
          <p:cNvSpPr/>
          <p:nvPr/>
        </p:nvSpPr>
        <p:spPr>
          <a:xfrm rot="19683520">
            <a:off x="4244418" y="3379521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406566-1732-4F63-9C1B-847487205E2A}"/>
              </a:ext>
            </a:extLst>
          </p:cNvPr>
          <p:cNvSpPr/>
          <p:nvPr/>
        </p:nvSpPr>
        <p:spPr>
          <a:xfrm rot="2734418">
            <a:off x="4280192" y="2044222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6FAA59-BBEB-45FB-B7C3-A2B972302F71}"/>
              </a:ext>
            </a:extLst>
          </p:cNvPr>
          <p:cNvSpPr/>
          <p:nvPr/>
        </p:nvSpPr>
        <p:spPr>
          <a:xfrm rot="5400000">
            <a:off x="2908469" y="4152059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90FBD-0262-4ADC-8C29-BCD090A479A0}"/>
              </a:ext>
            </a:extLst>
          </p:cNvPr>
          <p:cNvSpPr/>
          <p:nvPr/>
        </p:nvSpPr>
        <p:spPr>
          <a:xfrm>
            <a:off x="7225313" y="4727499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Service Processor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D34E1F9-B245-411A-91EF-EEA139066100}"/>
              </a:ext>
            </a:extLst>
          </p:cNvPr>
          <p:cNvSpPr/>
          <p:nvPr/>
        </p:nvSpPr>
        <p:spPr>
          <a:xfrm rot="10800000">
            <a:off x="6273985" y="4863424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Monitoring with Datadog | Datadog">
            <a:extLst>
              <a:ext uri="{FF2B5EF4-FFF2-40B4-BE49-F238E27FC236}">
                <a16:creationId xmlns:a16="http://schemas.microsoft.com/office/drawing/2014/main" id="{53CD9224-8DC3-42C2-B167-D70B01FB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61" y="4646953"/>
            <a:ext cx="1928745" cy="12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Monitoring | Datadog">
            <a:extLst>
              <a:ext uri="{FF2B5EF4-FFF2-40B4-BE49-F238E27FC236}">
                <a16:creationId xmlns:a16="http://schemas.microsoft.com/office/drawing/2014/main" id="{78826B6D-27DC-4034-B0C8-410A9FD9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05" y="4589486"/>
            <a:ext cx="1928745" cy="12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BB834EA-2357-4D6D-B265-88C50DBE3BB9}"/>
              </a:ext>
            </a:extLst>
          </p:cNvPr>
          <p:cNvSpPr/>
          <p:nvPr/>
        </p:nvSpPr>
        <p:spPr>
          <a:xfrm>
            <a:off x="4106101" y="4872277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125E1-BEAD-46EA-A911-76920634C444}"/>
              </a:ext>
            </a:extLst>
          </p:cNvPr>
          <p:cNvSpPr/>
          <p:nvPr/>
        </p:nvSpPr>
        <p:spPr>
          <a:xfrm>
            <a:off x="7703162" y="173133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(Eureka)</a:t>
            </a:r>
          </a:p>
        </p:txBody>
      </p:sp>
    </p:spTree>
    <p:extLst>
      <p:ext uri="{BB962C8B-B14F-4D97-AF65-F5344CB8AC3E}">
        <p14:creationId xmlns:p14="http://schemas.microsoft.com/office/powerpoint/2010/main" val="3330263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4CC3-1506-40F3-9F0C-C463A578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MS Pirate App – no queue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C0EA7676-A307-4BCA-AD58-F8AE08C0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73819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9D8F53-EEA1-404F-B760-BABABB02C26B}"/>
              </a:ext>
            </a:extLst>
          </p:cNvPr>
          <p:cNvSpPr/>
          <p:nvPr/>
        </p:nvSpPr>
        <p:spPr>
          <a:xfrm>
            <a:off x="2416298" y="1495425"/>
            <a:ext cx="151447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0686AA-6206-4C58-B92A-4335B2A09141}"/>
              </a:ext>
            </a:extLst>
          </p:cNvPr>
          <p:cNvSpPr/>
          <p:nvPr/>
        </p:nvSpPr>
        <p:spPr>
          <a:xfrm>
            <a:off x="1464816" y="1690688"/>
            <a:ext cx="843378" cy="2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3C5A0-BDA2-4CBB-8C94-628C999DDAB3}"/>
              </a:ext>
            </a:extLst>
          </p:cNvPr>
          <p:cNvSpPr/>
          <p:nvPr/>
        </p:nvSpPr>
        <p:spPr>
          <a:xfrm>
            <a:off x="4790885" y="2595252"/>
            <a:ext cx="1754080" cy="677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812FAE-7DE4-4117-96CF-5DCE97EC4C63}"/>
              </a:ext>
            </a:extLst>
          </p:cNvPr>
          <p:cNvSpPr/>
          <p:nvPr/>
        </p:nvSpPr>
        <p:spPr>
          <a:xfrm rot="5400000">
            <a:off x="2908470" y="2607785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239A-F011-458F-BD6B-BD42B51B5D22}"/>
              </a:ext>
            </a:extLst>
          </p:cNvPr>
          <p:cNvSpPr/>
          <p:nvPr/>
        </p:nvSpPr>
        <p:spPr>
          <a:xfrm>
            <a:off x="2308194" y="3271569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Pirate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4B2397-66B5-48E0-8334-017F5C4D6CC5}"/>
              </a:ext>
            </a:extLst>
          </p:cNvPr>
          <p:cNvSpPr/>
          <p:nvPr/>
        </p:nvSpPr>
        <p:spPr>
          <a:xfrm rot="19683520">
            <a:off x="4244418" y="3379521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406566-1732-4F63-9C1B-847487205E2A}"/>
              </a:ext>
            </a:extLst>
          </p:cNvPr>
          <p:cNvSpPr/>
          <p:nvPr/>
        </p:nvSpPr>
        <p:spPr>
          <a:xfrm rot="2734418">
            <a:off x="4280192" y="2044222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6FAA59-BBEB-45FB-B7C3-A2B972302F71}"/>
              </a:ext>
            </a:extLst>
          </p:cNvPr>
          <p:cNvSpPr/>
          <p:nvPr/>
        </p:nvSpPr>
        <p:spPr>
          <a:xfrm rot="5400000">
            <a:off x="2908469" y="4152059"/>
            <a:ext cx="530129" cy="426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90FBD-0262-4ADC-8C29-BCD090A479A0}"/>
              </a:ext>
            </a:extLst>
          </p:cNvPr>
          <p:cNvSpPr/>
          <p:nvPr/>
        </p:nvSpPr>
        <p:spPr>
          <a:xfrm>
            <a:off x="2308194" y="4809331"/>
            <a:ext cx="1754080" cy="715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 Service Processor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F6C0B-C218-4B70-8AF3-F379156878DB}"/>
              </a:ext>
            </a:extLst>
          </p:cNvPr>
          <p:cNvSpPr/>
          <p:nvPr/>
        </p:nvSpPr>
        <p:spPr>
          <a:xfrm>
            <a:off x="7703162" y="1731333"/>
            <a:ext cx="1514475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Registry</a:t>
            </a:r>
          </a:p>
          <a:p>
            <a:pPr algn="ctr"/>
            <a:r>
              <a:rPr lang="en-US" dirty="0"/>
              <a:t>(Eureka)</a:t>
            </a:r>
          </a:p>
        </p:txBody>
      </p:sp>
    </p:spTree>
    <p:extLst>
      <p:ext uri="{BB962C8B-B14F-4D97-AF65-F5344CB8AC3E}">
        <p14:creationId xmlns:p14="http://schemas.microsoft.com/office/powerpoint/2010/main" val="165950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9AB3-C811-4999-BDD3-A070BE6D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1026" name="Picture 2" descr="How Docker Can Help You Become A More Effective Data Scientist">
            <a:extLst>
              <a:ext uri="{FF2B5EF4-FFF2-40B4-BE49-F238E27FC236}">
                <a16:creationId xmlns:a16="http://schemas.microsoft.com/office/drawing/2014/main" id="{9C15D329-5DFA-49AF-93F2-43EABB18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41" y="1306152"/>
            <a:ext cx="9231465" cy="424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0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A3EA-5B66-4AFF-B391-9C7EA057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1DDFE-3548-404B-BB23-823480117FAD}"/>
              </a:ext>
            </a:extLst>
          </p:cNvPr>
          <p:cNvSpPr/>
          <p:nvPr/>
        </p:nvSpPr>
        <p:spPr>
          <a:xfrm>
            <a:off x="1677971" y="4996206"/>
            <a:ext cx="9436231" cy="754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906D5-5822-4860-A813-0E129F964785}"/>
              </a:ext>
            </a:extLst>
          </p:cNvPr>
          <p:cNvSpPr/>
          <p:nvPr/>
        </p:nvSpPr>
        <p:spPr>
          <a:xfrm>
            <a:off x="1677971" y="4495016"/>
            <a:ext cx="9436231" cy="501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348B2-9DD1-4C82-B93E-53288D67F116}"/>
              </a:ext>
            </a:extLst>
          </p:cNvPr>
          <p:cNvSpPr/>
          <p:nvPr/>
        </p:nvSpPr>
        <p:spPr>
          <a:xfrm>
            <a:off x="1677971" y="4003253"/>
            <a:ext cx="4741683" cy="501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54E71-A571-448E-B70C-6B3CF3072C46}"/>
              </a:ext>
            </a:extLst>
          </p:cNvPr>
          <p:cNvSpPr/>
          <p:nvPr/>
        </p:nvSpPr>
        <p:spPr>
          <a:xfrm>
            <a:off x="6372519" y="4003253"/>
            <a:ext cx="4741683" cy="501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B5C8F-7F3F-442E-89BB-A614796A2EA9}"/>
              </a:ext>
            </a:extLst>
          </p:cNvPr>
          <p:cNvSpPr/>
          <p:nvPr/>
        </p:nvSpPr>
        <p:spPr>
          <a:xfrm>
            <a:off x="1677971" y="5750351"/>
            <a:ext cx="9436231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6DB9A-DBC9-4CF0-88B5-CFA7E610EEEE}"/>
              </a:ext>
            </a:extLst>
          </p:cNvPr>
          <p:cNvSpPr/>
          <p:nvPr/>
        </p:nvSpPr>
        <p:spPr>
          <a:xfrm>
            <a:off x="1677972" y="3506777"/>
            <a:ext cx="4694548" cy="501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and Dependencies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4D2CE-9ACB-4057-9778-8F9EE9E9F230}"/>
              </a:ext>
            </a:extLst>
          </p:cNvPr>
          <p:cNvSpPr/>
          <p:nvPr/>
        </p:nvSpPr>
        <p:spPr>
          <a:xfrm>
            <a:off x="6372518" y="3511490"/>
            <a:ext cx="4741685" cy="501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and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A103E-F195-4DFE-9DE4-8370CCFEDBF0}"/>
              </a:ext>
            </a:extLst>
          </p:cNvPr>
          <p:cNvSpPr/>
          <p:nvPr/>
        </p:nvSpPr>
        <p:spPr>
          <a:xfrm>
            <a:off x="1677972" y="3024441"/>
            <a:ext cx="4694548" cy="50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727A8-D177-4285-B57F-28DD9D706012}"/>
              </a:ext>
            </a:extLst>
          </p:cNvPr>
          <p:cNvSpPr/>
          <p:nvPr/>
        </p:nvSpPr>
        <p:spPr>
          <a:xfrm>
            <a:off x="6363093" y="3019727"/>
            <a:ext cx="4751111" cy="501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2308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3B8-D106-4C7E-8E4E-5F55F0F1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F9B6C-1607-4433-B3F0-A0FD2BE37246}"/>
              </a:ext>
            </a:extLst>
          </p:cNvPr>
          <p:cNvSpPr/>
          <p:nvPr/>
        </p:nvSpPr>
        <p:spPr>
          <a:xfrm>
            <a:off x="1677971" y="4996206"/>
            <a:ext cx="9436231" cy="754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30723-88BB-45AA-8E3D-6646EB9171F0}"/>
              </a:ext>
            </a:extLst>
          </p:cNvPr>
          <p:cNvSpPr/>
          <p:nvPr/>
        </p:nvSpPr>
        <p:spPr>
          <a:xfrm>
            <a:off x="1677971" y="5750351"/>
            <a:ext cx="9436231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5DF61-603C-4CB6-B6BC-84E528B2DD73}"/>
              </a:ext>
            </a:extLst>
          </p:cNvPr>
          <p:cNvSpPr/>
          <p:nvPr/>
        </p:nvSpPr>
        <p:spPr>
          <a:xfrm>
            <a:off x="1677971" y="4451021"/>
            <a:ext cx="9436231" cy="545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8D556-A86D-459A-B895-B90F79999E57}"/>
              </a:ext>
            </a:extLst>
          </p:cNvPr>
          <p:cNvSpPr/>
          <p:nvPr/>
        </p:nvSpPr>
        <p:spPr>
          <a:xfrm>
            <a:off x="7871381" y="1776241"/>
            <a:ext cx="3242820" cy="2674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5D821F-5D19-4B9D-B15B-8C1F0B84B21A}"/>
              </a:ext>
            </a:extLst>
          </p:cNvPr>
          <p:cNvSpPr/>
          <p:nvPr/>
        </p:nvSpPr>
        <p:spPr>
          <a:xfrm>
            <a:off x="8408709" y="3820283"/>
            <a:ext cx="2246722" cy="545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AD960-BDB4-4D0E-B5A6-C67C3C196094}"/>
              </a:ext>
            </a:extLst>
          </p:cNvPr>
          <p:cNvSpPr/>
          <p:nvPr/>
        </p:nvSpPr>
        <p:spPr>
          <a:xfrm>
            <a:off x="8408709" y="3275098"/>
            <a:ext cx="2246722" cy="545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9BA78-4FA3-48F2-824B-DAC48AA26965}"/>
              </a:ext>
            </a:extLst>
          </p:cNvPr>
          <p:cNvSpPr/>
          <p:nvPr/>
        </p:nvSpPr>
        <p:spPr>
          <a:xfrm>
            <a:off x="4628560" y="1776241"/>
            <a:ext cx="3242820" cy="2674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309C8-AD8F-413E-B613-65BDA1060F63}"/>
              </a:ext>
            </a:extLst>
          </p:cNvPr>
          <p:cNvSpPr/>
          <p:nvPr/>
        </p:nvSpPr>
        <p:spPr>
          <a:xfrm>
            <a:off x="5165888" y="3820283"/>
            <a:ext cx="2246722" cy="545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82304-3E6A-4054-8551-6EB72869183B}"/>
              </a:ext>
            </a:extLst>
          </p:cNvPr>
          <p:cNvSpPr/>
          <p:nvPr/>
        </p:nvSpPr>
        <p:spPr>
          <a:xfrm>
            <a:off x="5165888" y="3275098"/>
            <a:ext cx="2246722" cy="545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47BC4-F822-435E-BCB2-DE514F5EF1D3}"/>
              </a:ext>
            </a:extLst>
          </p:cNvPr>
          <p:cNvSpPr/>
          <p:nvPr/>
        </p:nvSpPr>
        <p:spPr>
          <a:xfrm>
            <a:off x="1677970" y="1776239"/>
            <a:ext cx="2950590" cy="2674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50BD2-1F3B-41D6-9F5C-1A8A5400F9F1}"/>
              </a:ext>
            </a:extLst>
          </p:cNvPr>
          <p:cNvSpPr/>
          <p:nvPr/>
        </p:nvSpPr>
        <p:spPr>
          <a:xfrm>
            <a:off x="2125534" y="3820281"/>
            <a:ext cx="2044256" cy="545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0B0820-E3BE-41AC-94A8-E055A6A639EE}"/>
              </a:ext>
            </a:extLst>
          </p:cNvPr>
          <p:cNvSpPr/>
          <p:nvPr/>
        </p:nvSpPr>
        <p:spPr>
          <a:xfrm>
            <a:off x="2125534" y="3275096"/>
            <a:ext cx="2044256" cy="5451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 App</a:t>
            </a:r>
          </a:p>
        </p:txBody>
      </p:sp>
    </p:spTree>
    <p:extLst>
      <p:ext uri="{BB962C8B-B14F-4D97-AF65-F5344CB8AC3E}">
        <p14:creationId xmlns:p14="http://schemas.microsoft.com/office/powerpoint/2010/main" val="232791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16-B3B4-421E-B2AB-83475183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1C6E0-9310-4F7D-9003-D452A2E4E145}"/>
              </a:ext>
            </a:extLst>
          </p:cNvPr>
          <p:cNvSpPr/>
          <p:nvPr/>
        </p:nvSpPr>
        <p:spPr>
          <a:xfrm>
            <a:off x="838200" y="4392891"/>
            <a:ext cx="11406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1894-94B1-467F-B8BA-A76C4E8AF453}"/>
              </a:ext>
            </a:extLst>
          </p:cNvPr>
          <p:cNvSpPr txBox="1"/>
          <p:nvPr/>
        </p:nvSpPr>
        <p:spPr>
          <a:xfrm>
            <a:off x="537328" y="6240544"/>
            <a:ext cx="36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–jar “name-of-jar”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06F38DF4-053C-4731-872C-4ACE0CB0CB9D}"/>
              </a:ext>
            </a:extLst>
          </p:cNvPr>
          <p:cNvSpPr/>
          <p:nvPr/>
        </p:nvSpPr>
        <p:spPr>
          <a:xfrm>
            <a:off x="428920" y="1932716"/>
            <a:ext cx="1941921" cy="20329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EAFC92-EC2E-4016-AEE9-FD4997769D0B}"/>
              </a:ext>
            </a:extLst>
          </p:cNvPr>
          <p:cNvSpPr/>
          <p:nvPr/>
        </p:nvSpPr>
        <p:spPr>
          <a:xfrm>
            <a:off x="2479249" y="3032362"/>
            <a:ext cx="1725106" cy="933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build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02448B-1A25-4401-BB38-D2B9F31C9435}"/>
              </a:ext>
            </a:extLst>
          </p:cNvPr>
          <p:cNvSpPr/>
          <p:nvPr/>
        </p:nvSpPr>
        <p:spPr>
          <a:xfrm>
            <a:off x="4312763" y="2326064"/>
            <a:ext cx="2243579" cy="2205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Image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81C4B3-0EEE-48B6-82EA-5D5666E89F89}"/>
              </a:ext>
            </a:extLst>
          </p:cNvPr>
          <p:cNvSpPr/>
          <p:nvPr/>
        </p:nvSpPr>
        <p:spPr>
          <a:xfrm>
            <a:off x="6773158" y="3032362"/>
            <a:ext cx="1725106" cy="933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run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D8B4F-88BC-40B1-B558-C23081102E58}"/>
              </a:ext>
            </a:extLst>
          </p:cNvPr>
          <p:cNvSpPr/>
          <p:nvPr/>
        </p:nvSpPr>
        <p:spPr>
          <a:xfrm>
            <a:off x="8890262" y="2488676"/>
            <a:ext cx="3119486" cy="19042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04761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8432-9799-4BA0-885B-BF4E1DD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Pirate server + Docker + Kubernetes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0FCD00-DC8C-4E80-948C-49D5A772569E}"/>
              </a:ext>
            </a:extLst>
          </p:cNvPr>
          <p:cNvSpPr/>
          <p:nvPr/>
        </p:nvSpPr>
        <p:spPr>
          <a:xfrm>
            <a:off x="8765085" y="2528576"/>
            <a:ext cx="250753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43350BF-EAB6-4C50-A08E-54FB6B4E50F6}"/>
              </a:ext>
            </a:extLst>
          </p:cNvPr>
          <p:cNvSpPr/>
          <p:nvPr/>
        </p:nvSpPr>
        <p:spPr>
          <a:xfrm>
            <a:off x="169683" y="1784956"/>
            <a:ext cx="4553146" cy="413836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Manifest.yaml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37C1B6-4040-417E-A3F6-526B2030B331}"/>
              </a:ext>
            </a:extLst>
          </p:cNvPr>
          <p:cNvSpPr/>
          <p:nvPr/>
        </p:nvSpPr>
        <p:spPr>
          <a:xfrm>
            <a:off x="3742441" y="3381866"/>
            <a:ext cx="1253765" cy="85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rkshop for SQLSaturday Lisbon 2019: Kubernetes with ...">
            <a:extLst>
              <a:ext uri="{FF2B5EF4-FFF2-40B4-BE49-F238E27FC236}">
                <a16:creationId xmlns:a16="http://schemas.microsoft.com/office/drawing/2014/main" id="{D6DBFED4-D14B-40FE-B449-4D3EBE8A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06" y="3222861"/>
            <a:ext cx="2351694" cy="117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A90A0B1-A6AB-43C4-8109-9323A4DE65EE}"/>
              </a:ext>
            </a:extLst>
          </p:cNvPr>
          <p:cNvSpPr/>
          <p:nvPr/>
        </p:nvSpPr>
        <p:spPr>
          <a:xfrm>
            <a:off x="7711433" y="3320390"/>
            <a:ext cx="719977" cy="85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19C317-9B49-4B12-9E87-7ED5E19A2096}"/>
              </a:ext>
            </a:extLst>
          </p:cNvPr>
          <p:cNvSpPr/>
          <p:nvPr/>
        </p:nvSpPr>
        <p:spPr>
          <a:xfrm>
            <a:off x="8917485" y="2680976"/>
            <a:ext cx="250753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F0A9DB-391F-4A24-AB70-DE22A97EBC2A}"/>
              </a:ext>
            </a:extLst>
          </p:cNvPr>
          <p:cNvSpPr/>
          <p:nvPr/>
        </p:nvSpPr>
        <p:spPr>
          <a:xfrm>
            <a:off x="9069885" y="2833376"/>
            <a:ext cx="250753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Pirate Server</a:t>
            </a:r>
          </a:p>
        </p:txBody>
      </p:sp>
    </p:spTree>
    <p:extLst>
      <p:ext uri="{BB962C8B-B14F-4D97-AF65-F5344CB8AC3E}">
        <p14:creationId xmlns:p14="http://schemas.microsoft.com/office/powerpoint/2010/main" val="294114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FB1-123A-4CE2-883E-8E37B5A5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1026" name="Picture 2" descr="What is the Richardson Maturity Model? | Nordic APIs">
            <a:extLst>
              <a:ext uri="{FF2B5EF4-FFF2-40B4-BE49-F238E27FC236}">
                <a16:creationId xmlns:a16="http://schemas.microsoft.com/office/drawing/2014/main" id="{C7717581-54F7-4BDD-B9A2-9799C9E5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1116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7AEF-473B-43AA-BA61-FD13FB0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B6A4-621B-4CE2-B5CA-255399BB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MSA as an alternative to monolithic</a:t>
            </a:r>
          </a:p>
          <a:p>
            <a:r>
              <a:rPr lang="en-US" dirty="0"/>
              <a:t>Separate into components</a:t>
            </a:r>
          </a:p>
          <a:p>
            <a:r>
              <a:rPr lang="en-US" dirty="0"/>
              <a:t>MSA is within an individual project</a:t>
            </a:r>
          </a:p>
          <a:p>
            <a:r>
              <a:rPr lang="en-US" dirty="0"/>
              <a:t>SOA is across projects</a:t>
            </a:r>
          </a:p>
          <a:p>
            <a:r>
              <a:rPr lang="en-US" dirty="0"/>
              <a:t>Core appeal is reuse</a:t>
            </a:r>
          </a:p>
          <a:p>
            <a:r>
              <a:rPr lang="en-US" dirty="0"/>
              <a:t>Abstraction of “services” into reusable parts that can be consumed by several consumers</a:t>
            </a:r>
          </a:p>
        </p:txBody>
      </p:sp>
    </p:spTree>
    <p:extLst>
      <p:ext uri="{BB962C8B-B14F-4D97-AF65-F5344CB8AC3E}">
        <p14:creationId xmlns:p14="http://schemas.microsoft.com/office/powerpoint/2010/main" val="13182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64F6-E5F1-4532-8B16-6CC9E4BE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Continued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5A8591-EE54-475E-AB77-53FA8D362DF4}"/>
              </a:ext>
            </a:extLst>
          </p:cNvPr>
          <p:cNvSpPr/>
          <p:nvPr/>
        </p:nvSpPr>
        <p:spPr>
          <a:xfrm>
            <a:off x="5969307" y="3266983"/>
            <a:ext cx="2024108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D62689-CF2A-4313-8028-668BBD071CF2}"/>
              </a:ext>
            </a:extLst>
          </p:cNvPr>
          <p:cNvSpPr/>
          <p:nvPr/>
        </p:nvSpPr>
        <p:spPr>
          <a:xfrm>
            <a:off x="3945199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DDD57-B6FB-489A-9B36-A0823D3C7088}"/>
              </a:ext>
            </a:extLst>
          </p:cNvPr>
          <p:cNvSpPr/>
          <p:nvPr/>
        </p:nvSpPr>
        <p:spPr>
          <a:xfrm>
            <a:off x="7652921" y="1581704"/>
            <a:ext cx="2024108" cy="15713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A7BC-DCCA-48F6-B44B-3D0D366C17CF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5672883" y="2922933"/>
            <a:ext cx="1308478" cy="3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90255-627A-4626-B83A-D17882C9AF03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981361" y="3153052"/>
            <a:ext cx="1683614" cy="1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7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D9B-8E8F-42E9-8E95-9F45BBA8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more…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4DC3F-D6F2-49F9-8727-2654A44838F6}"/>
              </a:ext>
            </a:extLst>
          </p:cNvPr>
          <p:cNvSpPr/>
          <p:nvPr/>
        </p:nvSpPr>
        <p:spPr>
          <a:xfrm>
            <a:off x="4394446" y="3799643"/>
            <a:ext cx="2423604" cy="2077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App</a:t>
            </a:r>
          </a:p>
          <a:p>
            <a:pPr algn="ctr"/>
            <a:r>
              <a:rPr lang="en-US" dirty="0"/>
              <a:t>(API for managing pirates)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DD23FD-BEF4-433B-8874-D6CD69ECAECD}"/>
              </a:ext>
            </a:extLst>
          </p:cNvPr>
          <p:cNvSpPr/>
          <p:nvPr/>
        </p:nvSpPr>
        <p:spPr>
          <a:xfrm>
            <a:off x="2555659" y="1351624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Angular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6D9C8-02F8-4C85-9174-60BC56043264}"/>
              </a:ext>
            </a:extLst>
          </p:cNvPr>
          <p:cNvSpPr/>
          <p:nvPr/>
        </p:nvSpPr>
        <p:spPr>
          <a:xfrm>
            <a:off x="6457025" y="1351623"/>
            <a:ext cx="2423604" cy="2077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React</a:t>
            </a:r>
          </a:p>
        </p:txBody>
      </p:sp>
    </p:spTree>
    <p:extLst>
      <p:ext uri="{BB962C8B-B14F-4D97-AF65-F5344CB8AC3E}">
        <p14:creationId xmlns:p14="http://schemas.microsoft.com/office/powerpoint/2010/main" val="40599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37A-7980-4C2B-B068-4AAF712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8108-A797-4215-9010-B461268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Self-reliant</a:t>
            </a:r>
          </a:p>
          <a:p>
            <a:r>
              <a:rPr lang="en-US" dirty="0"/>
              <a:t>Handling all of the services in one place</a:t>
            </a:r>
          </a:p>
          <a:p>
            <a:r>
              <a:rPr lang="en-US" dirty="0"/>
              <a:t>If one breaks, the whole thing is broken</a:t>
            </a:r>
          </a:p>
          <a:p>
            <a:r>
              <a:rPr lang="en-US" dirty="0"/>
              <a:t>More difficult to maintain for large apps</a:t>
            </a:r>
          </a:p>
          <a:p>
            <a:r>
              <a:rPr lang="en-US" dirty="0"/>
              <a:t>Starts off easy when small</a:t>
            </a:r>
          </a:p>
          <a:p>
            <a:r>
              <a:rPr lang="en-US" dirty="0"/>
              <a:t>Slow, unscalable, unreliable, </a:t>
            </a:r>
            <a:r>
              <a:rPr lang="en-US" dirty="0" err="1"/>
              <a:t>unflexible</a:t>
            </a:r>
            <a:endParaRPr lang="en-US" dirty="0"/>
          </a:p>
          <a:p>
            <a:r>
              <a:rPr lang="en-US" dirty="0"/>
              <a:t>Hard to test and upgrade</a:t>
            </a:r>
          </a:p>
        </p:txBody>
      </p:sp>
    </p:spTree>
    <p:extLst>
      <p:ext uri="{BB962C8B-B14F-4D97-AF65-F5344CB8AC3E}">
        <p14:creationId xmlns:p14="http://schemas.microsoft.com/office/powerpoint/2010/main" val="13174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5807-7A24-48F0-B409-2FDA4C05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D7EA-AF72-4FCA-9AE0-31EBAD0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MSA is an approach to discovering a single app as a suite of smaller services and each of the small services are running on its own process and communicate with various mechanisms</a:t>
            </a:r>
          </a:p>
          <a:p>
            <a:r>
              <a:rPr lang="en-US" dirty="0"/>
              <a:t>Easier to maintain</a:t>
            </a:r>
          </a:p>
          <a:p>
            <a:r>
              <a:rPr lang="en-US" dirty="0"/>
              <a:t>Fault tolerance (resistance to failure)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Can be independently deployed</a:t>
            </a:r>
          </a:p>
          <a:p>
            <a:r>
              <a:rPr lang="en-US" dirty="0"/>
              <a:t>Organized around business processes (service for payments, service for inventory, etc.)</a:t>
            </a:r>
          </a:p>
          <a:p>
            <a:r>
              <a:rPr lang="en-US" dirty="0"/>
              <a:t>Large complex apps</a:t>
            </a:r>
          </a:p>
          <a:p>
            <a:r>
              <a:rPr lang="en-US" dirty="0"/>
              <a:t>Modularity, easy to read develop and test, scalability, good for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Higher chance of failure (at all)</a:t>
            </a:r>
          </a:p>
          <a:p>
            <a:r>
              <a:rPr lang="en-US" dirty="0"/>
              <a:t>Harder to test more complex interactions between components</a:t>
            </a:r>
          </a:p>
          <a:p>
            <a:r>
              <a:rPr lang="en-US" dirty="0"/>
              <a:t>Potentially higher latency, separation</a:t>
            </a:r>
          </a:p>
        </p:txBody>
      </p:sp>
    </p:spTree>
    <p:extLst>
      <p:ext uri="{BB962C8B-B14F-4D97-AF65-F5344CB8AC3E}">
        <p14:creationId xmlns:p14="http://schemas.microsoft.com/office/powerpoint/2010/main" val="3380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C68-A9FF-4E60-A9BD-71C5911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vs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2A4-39D4-4261-B912-A91C885E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Monolith</a:t>
            </a:r>
          </a:p>
          <a:p>
            <a:pPr lvl="1"/>
            <a:r>
              <a:rPr lang="en-US" dirty="0"/>
              <a:t>Suitable for small apps</a:t>
            </a:r>
          </a:p>
          <a:p>
            <a:pPr lvl="1"/>
            <a:r>
              <a:rPr lang="en-US" dirty="0"/>
              <a:t>More Simple</a:t>
            </a:r>
          </a:p>
          <a:p>
            <a:pPr lvl="2"/>
            <a:r>
              <a:rPr lang="en-US" dirty="0"/>
              <a:t>Less Expensive Team</a:t>
            </a:r>
          </a:p>
          <a:p>
            <a:pPr lvl="1"/>
            <a:r>
              <a:rPr lang="en-US" dirty="0"/>
              <a:t>Must scale everything evenly</a:t>
            </a:r>
          </a:p>
          <a:p>
            <a:pPr lvl="1"/>
            <a:r>
              <a:rPr lang="en-US" dirty="0"/>
              <a:t>Simple deployments</a:t>
            </a:r>
          </a:p>
          <a:p>
            <a:pPr lvl="1"/>
            <a:r>
              <a:rPr lang="en-US" dirty="0"/>
              <a:t>$$- Better for smaller apps</a:t>
            </a:r>
          </a:p>
          <a:p>
            <a:pPr lvl="1"/>
            <a:r>
              <a:rPr lang="en-US" dirty="0"/>
              <a:t>More waterfall oriented</a:t>
            </a:r>
          </a:p>
          <a:p>
            <a:pPr lvl="1"/>
            <a:r>
              <a:rPr lang="en-US" dirty="0"/>
              <a:t>Large teams for large apps</a:t>
            </a:r>
          </a:p>
          <a:p>
            <a:pPr lvl="1"/>
            <a:r>
              <a:rPr lang="en-US" dirty="0"/>
              <a:t>Tight-couple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67F2E1-BAB8-4CEB-800E-307F214F627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Microservices</a:t>
            </a:r>
          </a:p>
          <a:p>
            <a:pPr lvl="1"/>
            <a:r>
              <a:rPr lang="en-US" dirty="0"/>
              <a:t>Suitable for enterprise app if they are more complex</a:t>
            </a:r>
          </a:p>
          <a:p>
            <a:pPr lvl="1"/>
            <a:r>
              <a:rPr lang="en-US" dirty="0"/>
              <a:t>More complex</a:t>
            </a:r>
          </a:p>
          <a:p>
            <a:pPr lvl="2"/>
            <a:r>
              <a:rPr lang="en-US" dirty="0"/>
              <a:t>Potentially more bugs</a:t>
            </a:r>
          </a:p>
          <a:p>
            <a:pPr lvl="2"/>
            <a:r>
              <a:rPr lang="en-US" dirty="0"/>
              <a:t>More Resources</a:t>
            </a:r>
          </a:p>
          <a:p>
            <a:pPr lvl="2"/>
            <a:r>
              <a:rPr lang="en-US" dirty="0"/>
              <a:t>More Testing</a:t>
            </a:r>
          </a:p>
          <a:p>
            <a:pPr lvl="2"/>
            <a:r>
              <a:rPr lang="en-US" dirty="0"/>
              <a:t>More Expensive Team</a:t>
            </a:r>
          </a:p>
          <a:p>
            <a:pPr lvl="1"/>
            <a:r>
              <a:rPr lang="en-US" dirty="0"/>
              <a:t>Scaling- Scales better because you can scale out only  </a:t>
            </a:r>
          </a:p>
          <a:p>
            <a:pPr lvl="1"/>
            <a:r>
              <a:rPr lang="en-US" dirty="0"/>
              <a:t>Complex deployments</a:t>
            </a:r>
          </a:p>
          <a:p>
            <a:pPr lvl="1"/>
            <a:r>
              <a:rPr lang="en-US" dirty="0"/>
              <a:t>$$ - Better for very large applications regarding maintenance, infrastructure, computing resources etc.</a:t>
            </a:r>
          </a:p>
          <a:p>
            <a:pPr lvl="1"/>
            <a:r>
              <a:rPr lang="en-US" dirty="0"/>
              <a:t>Better for scrum with large applications</a:t>
            </a:r>
          </a:p>
          <a:p>
            <a:pPr lvl="1"/>
            <a:r>
              <a:rPr lang="en-US" dirty="0"/>
              <a:t>“right-sized” teams</a:t>
            </a:r>
          </a:p>
          <a:p>
            <a:pPr lvl="1"/>
            <a:r>
              <a:rPr lang="en-US" dirty="0"/>
              <a:t>Polyglot Architecture</a:t>
            </a:r>
          </a:p>
          <a:p>
            <a:pPr lvl="1"/>
            <a:r>
              <a:rPr lang="en-US" dirty="0"/>
              <a:t>Loose-couple</a:t>
            </a:r>
          </a:p>
        </p:txBody>
      </p:sp>
    </p:spTree>
    <p:extLst>
      <p:ext uri="{BB962C8B-B14F-4D97-AF65-F5344CB8AC3E}">
        <p14:creationId xmlns:p14="http://schemas.microsoft.com/office/powerpoint/2010/main" val="9293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807</Words>
  <Application>Microsoft Office PowerPoint</Application>
  <PresentationFormat>Widescreen</PresentationFormat>
  <Paragraphs>203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Week 7 Spring Boot and Microservices</vt:lpstr>
      <vt:lpstr>PowerPoint Presentation</vt:lpstr>
      <vt:lpstr>Richardson Maturity Model</vt:lpstr>
      <vt:lpstr>SOA</vt:lpstr>
      <vt:lpstr>SOA Continued</vt:lpstr>
      <vt:lpstr>SOA more…</vt:lpstr>
      <vt:lpstr>Monolithic architectures</vt:lpstr>
      <vt:lpstr>Microservices architecture</vt:lpstr>
      <vt:lpstr>Monolith vs Microservice</vt:lpstr>
      <vt:lpstr>What are we breaking when we move to MSA?</vt:lpstr>
      <vt:lpstr>Spring Cloud</vt:lpstr>
      <vt:lpstr>Netflix OSS</vt:lpstr>
      <vt:lpstr>Proposed Architecture</vt:lpstr>
      <vt:lpstr>“Real world” example</vt:lpstr>
      <vt:lpstr>Alternate “Real world” example</vt:lpstr>
      <vt:lpstr>Server-Side Load Balancing</vt:lpstr>
      <vt:lpstr>Client Load Balancing</vt:lpstr>
      <vt:lpstr>Client vs Server Side LB</vt:lpstr>
      <vt:lpstr>PowerPoint Presentation</vt:lpstr>
      <vt:lpstr>Not Messaging Queues (HTTP request)</vt:lpstr>
      <vt:lpstr>Messaging Queues</vt:lpstr>
      <vt:lpstr>Proposed Architecture for MS Pirate App</vt:lpstr>
      <vt:lpstr>Proposed Architecture for MS Pirate App – no queue</vt:lpstr>
      <vt:lpstr>Docker</vt:lpstr>
      <vt:lpstr>Virtual Machine</vt:lpstr>
      <vt:lpstr>Containerization</vt:lpstr>
      <vt:lpstr>Workflow for Docker</vt:lpstr>
      <vt:lpstr>Pirate server + Docker +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Ona</dc:creator>
  <cp:lastModifiedBy>William Ona</cp:lastModifiedBy>
  <cp:revision>38</cp:revision>
  <dcterms:created xsi:type="dcterms:W3CDTF">2020-12-22T15:41:24Z</dcterms:created>
  <dcterms:modified xsi:type="dcterms:W3CDTF">2020-12-30T18:20:17Z</dcterms:modified>
</cp:coreProperties>
</file>