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92" r:id="rId2"/>
    <p:sldId id="339" r:id="rId3"/>
    <p:sldId id="340" r:id="rId4"/>
    <p:sldId id="365" r:id="rId5"/>
    <p:sldId id="366" r:id="rId6"/>
    <p:sldId id="343" r:id="rId7"/>
    <p:sldId id="344" r:id="rId8"/>
    <p:sldId id="345" r:id="rId9"/>
    <p:sldId id="346" r:id="rId10"/>
    <p:sldId id="347" r:id="rId11"/>
    <p:sldId id="337" r:id="rId12"/>
    <p:sldId id="258" r:id="rId13"/>
    <p:sldId id="257" r:id="rId14"/>
    <p:sldId id="290" r:id="rId15"/>
    <p:sldId id="260" r:id="rId16"/>
    <p:sldId id="259" r:id="rId17"/>
    <p:sldId id="262" r:id="rId18"/>
    <p:sldId id="263" r:id="rId19"/>
    <p:sldId id="264" r:id="rId20"/>
    <p:sldId id="265" r:id="rId21"/>
    <p:sldId id="283" r:id="rId22"/>
    <p:sldId id="261" r:id="rId23"/>
    <p:sldId id="266" r:id="rId24"/>
    <p:sldId id="268" r:id="rId25"/>
    <p:sldId id="267" r:id="rId26"/>
    <p:sldId id="269" r:id="rId27"/>
    <p:sldId id="270" r:id="rId28"/>
    <p:sldId id="271" r:id="rId29"/>
    <p:sldId id="276" r:id="rId30"/>
    <p:sldId id="277" r:id="rId31"/>
    <p:sldId id="272" r:id="rId32"/>
    <p:sldId id="273" r:id="rId33"/>
    <p:sldId id="275" r:id="rId34"/>
    <p:sldId id="278" r:id="rId35"/>
    <p:sldId id="284" r:id="rId36"/>
    <p:sldId id="281" r:id="rId37"/>
    <p:sldId id="282" r:id="rId38"/>
    <p:sldId id="285" r:id="rId39"/>
    <p:sldId id="287" r:id="rId40"/>
    <p:sldId id="288" r:id="rId41"/>
    <p:sldId id="289" r:id="rId42"/>
    <p:sldId id="291" r:id="rId43"/>
    <p:sldId id="348" r:id="rId44"/>
    <p:sldId id="349" r:id="rId45"/>
    <p:sldId id="350" r:id="rId46"/>
    <p:sldId id="351" r:id="rId47"/>
    <p:sldId id="352" r:id="rId48"/>
    <p:sldId id="353" r:id="rId49"/>
    <p:sldId id="354" r:id="rId50"/>
    <p:sldId id="355" r:id="rId51"/>
    <p:sldId id="356" r:id="rId52"/>
    <p:sldId id="357" r:id="rId53"/>
    <p:sldId id="359" r:id="rId54"/>
    <p:sldId id="360" r:id="rId55"/>
    <p:sldId id="361" r:id="rId56"/>
    <p:sldId id="363" r:id="rId57"/>
    <p:sldId id="364" r:id="rId58"/>
    <p:sldId id="33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D02"/>
    <a:srgbClr val="FF33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05" autoAdjust="0"/>
  </p:normalViewPr>
  <p:slideViewPr>
    <p:cSldViewPr>
      <p:cViewPr varScale="1">
        <p:scale>
          <a:sx n="86" d="100"/>
          <a:sy n="86" d="100"/>
        </p:scale>
        <p:origin x="-17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PH" sz="2800" smtClean="0"/>
              <a:t>EMPLOYMENT</a:t>
            </a:r>
            <a:r>
              <a:rPr lang="en-PH" sz="2800" baseline="0" smtClean="0"/>
              <a:t> RATE</a:t>
            </a:r>
            <a:endParaRPr lang="en-US" sz="2800"/>
          </a:p>
        </c:rich>
      </c:tx>
      <c:layout>
        <c:manualLayout>
          <c:xMode val="edge"/>
          <c:yMode val="edge"/>
          <c:x val="0.098789695207018"/>
          <c:y val="0.0161290322580645"/>
        </c:manualLayout>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7487408668511"/>
          <c:y val="0.145540386080772"/>
          <c:w val="0.879558061999007"/>
          <c:h val="0.606000338667344"/>
        </c:manualLayout>
      </c:layout>
      <c:pie3DChart>
        <c:varyColors val="1"/>
        <c:ser>
          <c:idx val="0"/>
          <c:order val="0"/>
          <c:tx>
            <c:strRef>
              <c:f>Sheet1!$B$1</c:f>
              <c:strCache>
                <c:ptCount val="1"/>
                <c:pt idx="0">
                  <c:v>Sales</c:v>
                </c:pt>
              </c:strCache>
            </c:strRef>
          </c:tx>
          <c:explosion val="7"/>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Lbls>
            <c:dLbl>
              <c:idx val="0"/>
              <c:layout>
                <c:manualLayout>
                  <c:x val="-0.170256737274038"/>
                  <c:y val="0.0379087054677606"/>
                </c:manualLayout>
              </c:layout>
              <c:tx>
                <c:rich>
                  <a:bodyPr/>
                  <a:lstStyle/>
                  <a:p>
                    <a:r>
                      <a:rPr lang="en-US" sz="2400" smtClean="0"/>
                      <a:t>40</a:t>
                    </a:r>
                    <a:r>
                      <a:rPr lang="en-US" sz="2400" dirty="0"/>
                      <a:t>%</a:t>
                    </a:r>
                    <a:endParaRPr lang="en-US" dirty="0"/>
                  </a:p>
                </c:rich>
              </c:tx>
              <c:showLegendKey val="0"/>
              <c:showVal val="0"/>
              <c:showCatName val="1"/>
              <c:showSerName val="0"/>
              <c:showPercent val="1"/>
              <c:showBubbleSize val="0"/>
            </c:dLbl>
            <c:dLbl>
              <c:idx val="1"/>
              <c:layout>
                <c:manualLayout>
                  <c:x val="0.192751839118702"/>
                  <c:y val="-0.125766752932107"/>
                </c:manualLayout>
              </c:layout>
              <c:tx>
                <c:rich>
                  <a:bodyPr/>
                  <a:lstStyle/>
                  <a:p>
                    <a:r>
                      <a:rPr lang="en-US" sz="2400" dirty="0"/>
                      <a:t>
60%</a:t>
                    </a:r>
                    <a:endParaRPr lang="en-US" dirty="0"/>
                  </a:p>
                </c:rich>
              </c:tx>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Employed</c:v>
                </c:pt>
                <c:pt idx="1">
                  <c:v>Unemployed</c:v>
                </c:pt>
              </c:strCache>
            </c:strRef>
          </c:cat>
          <c:val>
            <c:numRef>
              <c:f>Sheet1!$B$2:$B$3</c:f>
              <c:numCache>
                <c:formatCode>General</c:formatCode>
                <c:ptCount val="2"/>
                <c:pt idx="0">
                  <c:v>200000.0</c:v>
                </c:pt>
                <c:pt idx="1">
                  <c:v>300000.0</c:v>
                </c:pt>
              </c:numCache>
            </c:numRef>
          </c:val>
        </c:ser>
        <c:dLbls>
          <c:showLegendKey val="0"/>
          <c:showVal val="0"/>
          <c:showCatName val="0"/>
          <c:showSerName val="0"/>
          <c:showPercent val="0"/>
          <c:showBubbleSize val="0"/>
          <c:showLeaderLines val="1"/>
        </c:dLbls>
      </c:pie3DChart>
      <c:spPr>
        <a:noFill/>
        <a:ln>
          <a:noFill/>
        </a:ln>
        <a:effectLst/>
      </c:spPr>
    </c:plotArea>
    <c:legend>
      <c:legendPos val="l"/>
      <c:layout>
        <c:manualLayout>
          <c:xMode val="edge"/>
          <c:yMode val="edge"/>
          <c:x val="0.027027027027027"/>
          <c:y val="0.162650918635171"/>
          <c:w val="0.201790924783051"/>
          <c:h val="0.17293455253577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b="0" dirty="0" smtClean="0"/>
              <a:t>MATCHING JOB RATE</a:t>
            </a:r>
            <a:endParaRPr lang="en-US" sz="3200" b="0" dirty="0"/>
          </a:p>
        </c:rich>
      </c:tx>
      <c:layout>
        <c:manualLayout>
          <c:xMode val="edge"/>
          <c:yMode val="edge"/>
          <c:x val="0.360173763001847"/>
          <c:y val="0.0168361959653669"/>
        </c:manualLayout>
      </c:layout>
      <c:overlay val="0"/>
      <c:spPr>
        <a:noFill/>
        <a:ln>
          <a:noFill/>
        </a:ln>
        <a:effectLst/>
      </c:spPr>
    </c:title>
    <c:autoTitleDeleted val="0"/>
    <c:view3D>
      <c:rotX val="30"/>
      <c:rotY val="5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825617283950617"/>
          <c:y val="0.197058835876475"/>
          <c:w val="0.917438271604938"/>
          <c:h val="0.678992514963114"/>
        </c:manualLayout>
      </c:layout>
      <c:pie3DChart>
        <c:varyColors val="1"/>
        <c:ser>
          <c:idx val="0"/>
          <c:order val="0"/>
          <c:tx>
            <c:strRef>
              <c:f>Sheet1!$B$1</c:f>
              <c:strCache>
                <c:ptCount val="1"/>
                <c:pt idx="0">
                  <c:v>Employed Disection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explosion val="24"/>
            <c:spPr>
              <a:solidFill>
                <a:schemeClr val="accent2"/>
              </a:solidFill>
              <a:ln w="25400">
                <a:solidFill>
                  <a:schemeClr val="lt1"/>
                </a:solidFill>
              </a:ln>
              <a:effectLst/>
              <a:sp3d contourW="25400">
                <a:contourClr>
                  <a:schemeClr val="lt1"/>
                </a:contourClr>
              </a:sp3d>
            </c:spPr>
          </c:dPt>
          <c:dLbls>
            <c:dLbl>
              <c:idx val="0"/>
              <c:layout>
                <c:manualLayout>
                  <c:x val="-0.126990801497035"/>
                  <c:y val="-0.0944733750585234"/>
                </c:manualLayout>
              </c:layout>
              <c:tx>
                <c:rich>
                  <a:bodyPr rot="0" spcFirstLastPara="1" vertOverflow="ellipsis" vert="horz" wrap="square" lIns="38100" tIns="19050" rIns="38100" bIns="19050" anchor="ctr" anchorCtr="1">
                    <a:spAutoFit/>
                  </a:bodyPr>
                  <a:lstStyle/>
                  <a:p>
                    <a:pPr>
                      <a:defRPr sz="2800" b="0" i="0" u="none" strike="noStrike" kern="1200" baseline="0">
                        <a:solidFill>
                          <a:srgbClr val="FFFFFF"/>
                        </a:solidFill>
                        <a:latin typeface="+mn-lt"/>
                        <a:ea typeface="+mn-ea"/>
                        <a:cs typeface="+mn-cs"/>
                      </a:defRPr>
                    </a:pPr>
                    <a:r>
                      <a:rPr lang="en-US" sz="2800" b="0" dirty="0" smtClean="0">
                        <a:solidFill>
                          <a:srgbClr val="FFFFFF"/>
                        </a:solidFill>
                      </a:rPr>
                      <a:t>25%</a:t>
                    </a:r>
                    <a:endParaRPr lang="en-US" sz="2800" b="0" dirty="0">
                      <a:solidFill>
                        <a:srgbClr val="FFFFFF"/>
                      </a:solidFill>
                    </a:endParaRPr>
                  </a:p>
                </c:rich>
              </c:tx>
              <c:spPr>
                <a:noFill/>
                <a:ln>
                  <a:noFill/>
                </a:ln>
                <a:effectLst/>
              </c:spPr>
              <c:showLegendKey val="0"/>
              <c:showVal val="1"/>
              <c:showCatName val="1"/>
              <c:showSerName val="0"/>
              <c:showPercent val="1"/>
              <c:showBubbleSize val="0"/>
            </c:dLbl>
            <c:dLbl>
              <c:idx val="1"/>
              <c:layout>
                <c:manualLayout>
                  <c:x val="0.19294449304948"/>
                  <c:y val="0.0842304720564441"/>
                </c:manualLayout>
              </c:layout>
              <c:tx>
                <c:rich>
                  <a:bodyPr rot="0" spcFirstLastPara="1" vertOverflow="ellipsis" vert="horz" wrap="square" lIns="38100" tIns="19050" rIns="38100" bIns="19050" anchor="ctr" anchorCtr="1">
                    <a:spAutoFit/>
                  </a:bodyPr>
                  <a:lstStyle/>
                  <a:p>
                    <a:pPr>
                      <a:defRPr sz="2800" b="0" i="0" u="none" strike="noStrike" kern="1200" baseline="0">
                        <a:solidFill>
                          <a:srgbClr val="FFFFFF"/>
                        </a:solidFill>
                        <a:latin typeface="+mn-lt"/>
                        <a:ea typeface="+mn-ea"/>
                        <a:cs typeface="+mn-cs"/>
                      </a:defRPr>
                    </a:pPr>
                    <a:r>
                      <a:rPr lang="en-US" sz="2800" dirty="0" smtClean="0">
                        <a:solidFill>
                          <a:srgbClr val="FFFFFF"/>
                        </a:solidFill>
                      </a:rPr>
                      <a:t>75%</a:t>
                    </a:r>
                    <a:endParaRPr lang="en-US" sz="2800" dirty="0">
                      <a:solidFill>
                        <a:srgbClr val="FFFFFF"/>
                      </a:solidFill>
                    </a:endParaRPr>
                  </a:p>
                </c:rich>
              </c:tx>
              <c:spPr>
                <a:noFill/>
                <a:ln>
                  <a:noFill/>
                </a:ln>
                <a:effectLst/>
              </c:spPr>
              <c:showLegendKey val="0"/>
              <c:showVal val="1"/>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0"/>
            <c:extLst>
              <c:ext xmlns:c15="http://schemas.microsoft.com/office/drawing/2012/chart" uri="{CE6537A1-D6FC-4f65-9D91-7224C49458BB}">
                <c15:layout/>
              </c:ext>
            </c:extLst>
          </c:dLbls>
          <c:cat>
            <c:strRef>
              <c:f>Sheet1!$A$2:$A$3</c:f>
              <c:strCache>
                <c:ptCount val="2"/>
                <c:pt idx="0">
                  <c:v>Matched Job</c:v>
                </c:pt>
                <c:pt idx="1">
                  <c:v>Mismatched Job</c:v>
                </c:pt>
              </c:strCache>
            </c:strRef>
          </c:cat>
          <c:val>
            <c:numRef>
              <c:f>Sheet1!$B$2:$B$3</c:f>
              <c:numCache>
                <c:formatCode>#,##0</c:formatCode>
                <c:ptCount val="2"/>
                <c:pt idx="0">
                  <c:v>50000.0</c:v>
                </c:pt>
                <c:pt idx="1">
                  <c:v>150000.0</c:v>
                </c:pt>
              </c:numCache>
            </c:numRef>
          </c:val>
        </c:ser>
        <c:dLbls>
          <c:showLegendKey val="0"/>
          <c:showVal val="0"/>
          <c:showCatName val="0"/>
          <c:showSerName val="0"/>
          <c:showPercent val="0"/>
          <c:showBubbleSize val="0"/>
          <c:showLeaderLines val="0"/>
        </c:dLbls>
      </c:pie3DChart>
      <c:spPr>
        <a:noFill/>
        <a:ln>
          <a:noFill/>
        </a:ln>
        <a:effectLst/>
      </c:spPr>
    </c:plotArea>
    <c:legend>
      <c:legendPos val="l"/>
      <c:layout>
        <c:manualLayout>
          <c:xMode val="edge"/>
          <c:yMode val="edge"/>
          <c:x val="0.00925925925925926"/>
          <c:y val="0.166515943678726"/>
          <c:w val="0.227775590551181"/>
          <c:h val="0.16693287152369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41F09-C65A-4CEB-8711-AF63EEB45836}" type="datetimeFigureOut">
              <a:rPr lang="en-PH" smtClean="0"/>
              <a:t>5/7/15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B832BF-2398-4F8B-98B8-20BEB5B1F97D}" type="slidenum">
              <a:rPr lang="en-PH" smtClean="0"/>
              <a:t>‹#›</a:t>
            </a:fld>
            <a:endParaRPr lang="en-PH"/>
          </a:p>
        </p:txBody>
      </p:sp>
    </p:spTree>
    <p:extLst>
      <p:ext uri="{BB962C8B-B14F-4D97-AF65-F5344CB8AC3E}">
        <p14:creationId xmlns:p14="http://schemas.microsoft.com/office/powerpoint/2010/main" val="3765731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12</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21</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22</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23</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24</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25</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26</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27</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28</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29</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30</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13</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31</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32</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33</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34</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35</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36</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37</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38</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39</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40</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14</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41</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42</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15</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smtClean="0"/>
              <a:t>16</a:t>
            </a:fld>
            <a:endParaRPr lang="en-PH"/>
          </a:p>
        </p:txBody>
      </p:sp>
    </p:spTree>
    <p:extLst>
      <p:ext uri="{BB962C8B-B14F-4D97-AF65-F5344CB8AC3E}">
        <p14:creationId xmlns:p14="http://schemas.microsoft.com/office/powerpoint/2010/main" val="299646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17</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18</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19</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6B832BF-2398-4F8B-98B8-20BEB5B1F97D}" type="slidenum">
              <a:rPr lang="en-PH">
                <a:solidFill>
                  <a:prstClr val="black"/>
                </a:solidFill>
              </a:rPr>
              <a:pPr/>
              <a:t>20</a:t>
            </a:fld>
            <a:endParaRPr lang="en-PH">
              <a:solidFill>
                <a:prstClr val="black"/>
              </a:solidFill>
            </a:endParaRPr>
          </a:p>
        </p:txBody>
      </p:sp>
    </p:spTree>
    <p:extLst>
      <p:ext uri="{BB962C8B-B14F-4D97-AF65-F5344CB8AC3E}">
        <p14:creationId xmlns:p14="http://schemas.microsoft.com/office/powerpoint/2010/main" val="299646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3BD39188-79FF-4E1F-9B10-B3C83FBDB7B0}" type="datetimeFigureOut">
              <a:rPr lang="en-PH" smtClean="0"/>
              <a:t>5/7/15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66573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BD39188-79FF-4E1F-9B10-B3C83FBDB7B0}" type="datetimeFigureOut">
              <a:rPr lang="en-PH" smtClean="0"/>
              <a:t>5/7/15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338941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BD39188-79FF-4E1F-9B10-B3C83FBDB7B0}" type="datetimeFigureOut">
              <a:rPr lang="en-PH" smtClean="0"/>
              <a:t>5/7/15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203339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BD39188-79FF-4E1F-9B10-B3C83FBDB7B0}" type="datetimeFigureOut">
              <a:rPr lang="en-PH" smtClean="0"/>
              <a:t>5/7/15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218859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9188-79FF-4E1F-9B10-B3C83FBDB7B0}" type="datetimeFigureOut">
              <a:rPr lang="en-PH" smtClean="0"/>
              <a:t>5/7/15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134747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3BD39188-79FF-4E1F-9B10-B3C83FBDB7B0}" type="datetimeFigureOut">
              <a:rPr lang="en-PH" smtClean="0"/>
              <a:t>5/7/15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259334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3BD39188-79FF-4E1F-9B10-B3C83FBDB7B0}" type="datetimeFigureOut">
              <a:rPr lang="en-PH" smtClean="0"/>
              <a:t>5/7/15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60863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3BD39188-79FF-4E1F-9B10-B3C83FBDB7B0}" type="datetimeFigureOut">
              <a:rPr lang="en-PH" smtClean="0"/>
              <a:t>5/7/15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324939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39188-79FF-4E1F-9B10-B3C83FBDB7B0}" type="datetimeFigureOut">
              <a:rPr lang="en-PH" smtClean="0"/>
              <a:t>5/7/15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411233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39188-79FF-4E1F-9B10-B3C83FBDB7B0}" type="datetimeFigureOut">
              <a:rPr lang="en-PH" smtClean="0"/>
              <a:t>5/7/15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24961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39188-79FF-4E1F-9B10-B3C83FBDB7B0}" type="datetimeFigureOut">
              <a:rPr lang="en-PH" smtClean="0"/>
              <a:t>5/7/15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4B04FEB-8962-49D9-96D5-51C91F4D555B}" type="slidenum">
              <a:rPr lang="en-PH" smtClean="0"/>
              <a:t>‹#›</a:t>
            </a:fld>
            <a:endParaRPr lang="en-PH"/>
          </a:p>
        </p:txBody>
      </p:sp>
    </p:spTree>
    <p:extLst>
      <p:ext uri="{BB962C8B-B14F-4D97-AF65-F5344CB8AC3E}">
        <p14:creationId xmlns:p14="http://schemas.microsoft.com/office/powerpoint/2010/main" val="114006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39188-79FF-4E1F-9B10-B3C83FBDB7B0}" type="datetimeFigureOut">
              <a:rPr lang="en-PH" smtClean="0"/>
              <a:t>5/7/15</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04FEB-8962-49D9-96D5-51C91F4D555B}" type="slidenum">
              <a:rPr lang="en-PH" smtClean="0"/>
              <a:t>‹#›</a:t>
            </a:fld>
            <a:endParaRPr lang="en-PH"/>
          </a:p>
        </p:txBody>
      </p:sp>
    </p:spTree>
    <p:extLst>
      <p:ext uri="{BB962C8B-B14F-4D97-AF65-F5344CB8AC3E}">
        <p14:creationId xmlns:p14="http://schemas.microsoft.com/office/powerpoint/2010/main" val="1582769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 Target="slide43.xml"/><Relationship Id="rId4" Type="http://schemas.openxmlformats.org/officeDocument/2006/relationships/image" Target="../media/image2.png"/><Relationship Id="rId5" Type="http://schemas.openxmlformats.org/officeDocument/2006/relationships/slide" Target="slide13.xml"/><Relationship Id="rId6"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slide" Target="slide38.xm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22.xml"/><Relationship Id="rId5" Type="http://schemas.openxmlformats.org/officeDocument/2006/relationships/slide" Target="slide31.xml"/><Relationship Id="rId6" Type="http://schemas.openxmlformats.org/officeDocument/2006/relationships/slide" Target="slide32.xml"/><Relationship Id="rId7" Type="http://schemas.openxmlformats.org/officeDocument/2006/relationships/slide" Target="slide33.xml"/><Relationship Id="rId8"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4" Type="http://schemas.openxmlformats.org/officeDocument/2006/relationships/slide" Target="slide16.xml"/><Relationship Id="rId5" Type="http://schemas.openxmlformats.org/officeDocument/2006/relationships/slide" Target="slide22.xml"/><Relationship Id="rId6" Type="http://schemas.openxmlformats.org/officeDocument/2006/relationships/slide" Target="slide31.xml"/><Relationship Id="rId7" Type="http://schemas.openxmlformats.org/officeDocument/2006/relationships/slide" Target="slide32.xml"/><Relationship Id="rId8" Type="http://schemas.openxmlformats.org/officeDocument/2006/relationships/slide" Target="slide33.xml"/><Relationship Id="rId9"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slide" Target="slide16.xml"/><Relationship Id="rId5" Type="http://schemas.openxmlformats.org/officeDocument/2006/relationships/slide" Target="slide22.xml"/><Relationship Id="rId6" Type="http://schemas.openxmlformats.org/officeDocument/2006/relationships/slide" Target="slide31.xml"/><Relationship Id="rId7" Type="http://schemas.openxmlformats.org/officeDocument/2006/relationships/slide" Target="slide32.xml"/><Relationship Id="rId8" Type="http://schemas.openxmlformats.org/officeDocument/2006/relationships/slide" Target="slide33.xml"/><Relationship Id="rId9"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4" Type="http://schemas.openxmlformats.org/officeDocument/2006/relationships/slide" Target="slide16.xml"/><Relationship Id="rId5" Type="http://schemas.openxmlformats.org/officeDocument/2006/relationships/slide" Target="slide22.xml"/><Relationship Id="rId6" Type="http://schemas.openxmlformats.org/officeDocument/2006/relationships/slide" Target="slide31.xml"/><Relationship Id="rId7" Type="http://schemas.openxmlformats.org/officeDocument/2006/relationships/slide" Target="slide32.xml"/><Relationship Id="rId8" Type="http://schemas.openxmlformats.org/officeDocument/2006/relationships/slide" Target="slide33.xml"/><Relationship Id="rId9"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slide" Target="slide16.xml"/><Relationship Id="rId5" Type="http://schemas.openxmlformats.org/officeDocument/2006/relationships/slide" Target="slide22.xml"/><Relationship Id="rId6" Type="http://schemas.openxmlformats.org/officeDocument/2006/relationships/slide" Target="slide31.xml"/><Relationship Id="rId7" Type="http://schemas.openxmlformats.org/officeDocument/2006/relationships/slide" Target="slide32.xml"/><Relationship Id="rId8" Type="http://schemas.openxmlformats.org/officeDocument/2006/relationships/slide" Target="slide33.xml"/><Relationship Id="rId9"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4" Type="http://schemas.openxmlformats.org/officeDocument/2006/relationships/slide" Target="slide16.xml"/><Relationship Id="rId5" Type="http://schemas.openxmlformats.org/officeDocument/2006/relationships/slide" Target="slide22.xml"/><Relationship Id="rId6" Type="http://schemas.openxmlformats.org/officeDocument/2006/relationships/slide" Target="slide31.xml"/><Relationship Id="rId7" Type="http://schemas.openxmlformats.org/officeDocument/2006/relationships/slide" Target="slide32.xml"/><Relationship Id="rId8" Type="http://schemas.openxmlformats.org/officeDocument/2006/relationships/slide" Target="slide33.xml"/><Relationship Id="rId9"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22.xml"/><Relationship Id="rId5" Type="http://schemas.openxmlformats.org/officeDocument/2006/relationships/slide" Target="slide31.xml"/><Relationship Id="rId6" Type="http://schemas.openxmlformats.org/officeDocument/2006/relationships/slide" Target="slide32.xml"/><Relationship Id="rId7" Type="http://schemas.openxmlformats.org/officeDocument/2006/relationships/slide" Target="slide33.xml"/><Relationship Id="rId8"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1" Type="http://schemas.openxmlformats.org/officeDocument/2006/relationships/slide" Target="slide15.xml"/><Relationship Id="rId12" Type="http://schemas.openxmlformats.org/officeDocument/2006/relationships/slide" Target="slide24.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slide29.xm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slide" Target="slide16.xml"/><Relationship Id="rId7" Type="http://schemas.openxmlformats.org/officeDocument/2006/relationships/slide" Target="slide22.xml"/><Relationship Id="rId8" Type="http://schemas.openxmlformats.org/officeDocument/2006/relationships/slide" Target="slide31.xml"/><Relationship Id="rId9" Type="http://schemas.openxmlformats.org/officeDocument/2006/relationships/slide" Target="slide32.xml"/><Relationship Id="rId10" Type="http://schemas.openxmlformats.org/officeDocument/2006/relationships/slide" Target="slide33.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slide" Target="slide16.xml"/><Relationship Id="rId7" Type="http://schemas.openxmlformats.org/officeDocument/2006/relationships/slide" Target="slide22.xml"/><Relationship Id="rId8" Type="http://schemas.openxmlformats.org/officeDocument/2006/relationships/slide" Target="slide31.xml"/><Relationship Id="rId9" Type="http://schemas.openxmlformats.org/officeDocument/2006/relationships/slide" Target="slide32.xml"/><Relationship Id="rId10" Type="http://schemas.openxmlformats.org/officeDocument/2006/relationships/slide" Target="slide33.xml"/><Relationship Id="rId11"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1" Type="http://schemas.openxmlformats.org/officeDocument/2006/relationships/slide" Target="slide33.xml"/><Relationship Id="rId12"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slide25.xml"/><Relationship Id="rId4" Type="http://schemas.openxmlformats.org/officeDocument/2006/relationships/image" Target="../media/image4.png"/><Relationship Id="rId5" Type="http://schemas.openxmlformats.org/officeDocument/2006/relationships/image" Target="../media/image3.png"/><Relationship Id="rId6" Type="http://schemas.microsoft.com/office/2007/relationships/hdphoto" Target="../media/hdphoto1.wdp"/><Relationship Id="rId7" Type="http://schemas.openxmlformats.org/officeDocument/2006/relationships/slide" Target="slide16.xml"/><Relationship Id="rId8" Type="http://schemas.openxmlformats.org/officeDocument/2006/relationships/slide" Target="slide22.xml"/><Relationship Id="rId9" Type="http://schemas.openxmlformats.org/officeDocument/2006/relationships/slide" Target="slide31.xml"/><Relationship Id="rId10" Type="http://schemas.openxmlformats.org/officeDocument/2006/relationships/slide" Target="slide32.xml"/></Relationships>
</file>

<file path=ppt/slides/_rels/slide25.xml.rels><?xml version="1.0" encoding="UTF-8" standalone="yes"?>
<Relationships xmlns="http://schemas.openxmlformats.org/package/2006/relationships"><Relationship Id="rId11" Type="http://schemas.openxmlformats.org/officeDocument/2006/relationships/slide" Target="slide33.xml"/><Relationship Id="rId12"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slide" Target="slide25.xml"/><Relationship Id="rId6" Type="http://schemas.openxmlformats.org/officeDocument/2006/relationships/slide" Target="slide34.xml"/><Relationship Id="rId7" Type="http://schemas.openxmlformats.org/officeDocument/2006/relationships/slide" Target="slide16.xml"/><Relationship Id="rId8" Type="http://schemas.openxmlformats.org/officeDocument/2006/relationships/slide" Target="slide22.xml"/><Relationship Id="rId9" Type="http://schemas.openxmlformats.org/officeDocument/2006/relationships/slide" Target="slide31.xml"/><Relationship Id="rId10" Type="http://schemas.openxmlformats.org/officeDocument/2006/relationships/slide" Target="slide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5" Type="http://schemas.openxmlformats.org/officeDocument/2006/relationships/slide" Target="slide25.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slide" Target="slide25.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slide" Target="slide24.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5.xml"/><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22.xml"/><Relationship Id="rId5" Type="http://schemas.openxmlformats.org/officeDocument/2006/relationships/slide" Target="slide31.xml"/><Relationship Id="rId6" Type="http://schemas.openxmlformats.org/officeDocument/2006/relationships/slide" Target="slide32.xml"/><Relationship Id="rId7" Type="http://schemas.openxmlformats.org/officeDocument/2006/relationships/slide" Target="slide33.xml"/><Relationship Id="rId8"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22.xml"/><Relationship Id="rId5" Type="http://schemas.openxmlformats.org/officeDocument/2006/relationships/slide" Target="slide31.xml"/><Relationship Id="rId6" Type="http://schemas.openxmlformats.org/officeDocument/2006/relationships/slide" Target="slide32.xml"/><Relationship Id="rId7" Type="http://schemas.openxmlformats.org/officeDocument/2006/relationships/slide" Target="slide33.xml"/><Relationship Id="rId8"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slide" Target="slide12.xml"/><Relationship Id="rId6" Type="http://schemas.openxmlformats.org/officeDocument/2006/relationships/slide" Target="slide32.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6.wdp"/><Relationship Id="rId5" Type="http://schemas.openxmlformats.org/officeDocument/2006/relationships/slide" Target="slide37.xml"/><Relationship Id="rId6" Type="http://schemas.openxmlformats.org/officeDocument/2006/relationships/slide" Target="slide28.xml"/><Relationship Id="rId7" Type="http://schemas.openxmlformats.org/officeDocument/2006/relationships/slide" Target="slide35.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6.wdp"/><Relationship Id="rId5" Type="http://schemas.openxmlformats.org/officeDocument/2006/relationships/slide" Target="slide37.xml"/><Relationship Id="rId6" Type="http://schemas.openxmlformats.org/officeDocument/2006/relationships/slide" Target="slide28.xml"/><Relationship Id="rId7" Type="http://schemas.openxmlformats.org/officeDocument/2006/relationships/slide" Target="slide36.xml"/><Relationship Id="rId8" Type="http://schemas.openxmlformats.org/officeDocument/2006/relationships/slide" Target="slide34.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7.wdp"/><Relationship Id="rId5" Type="http://schemas.openxmlformats.org/officeDocument/2006/relationships/slide" Target="slide37.xml"/><Relationship Id="rId6" Type="http://schemas.openxmlformats.org/officeDocument/2006/relationships/slide" Target="slide28.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8.wdp"/><Relationship Id="rId5" Type="http://schemas.openxmlformats.org/officeDocument/2006/relationships/slide" Target="slide25.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3" Type="http://schemas.openxmlformats.org/officeDocument/2006/relationships/slide" Target="slide38.xml"/><Relationship Id="rId4" Type="http://schemas.openxmlformats.org/officeDocument/2006/relationships/slide" Target="slide39.xml"/><Relationship Id="rId5" Type="http://schemas.openxmlformats.org/officeDocument/2006/relationships/slide" Target="slide40.xml"/><Relationship Id="rId6" Type="http://schemas.openxmlformats.org/officeDocument/2006/relationships/slide" Target="slide41.xml"/><Relationship Id="rId7" Type="http://schemas.openxmlformats.org/officeDocument/2006/relationships/slide" Target="slide42.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3" Type="http://schemas.openxmlformats.org/officeDocument/2006/relationships/slide" Target="slide25.xml"/><Relationship Id="rId4" Type="http://schemas.openxmlformats.org/officeDocument/2006/relationships/slide" Target="slide38.xml"/><Relationship Id="rId5" Type="http://schemas.openxmlformats.org/officeDocument/2006/relationships/slide" Target="slide39.xml"/><Relationship Id="rId6" Type="http://schemas.openxmlformats.org/officeDocument/2006/relationships/slide" Target="slide40.xml"/><Relationship Id="rId7" Type="http://schemas.openxmlformats.org/officeDocument/2006/relationships/slide" Target="slide41.xml"/><Relationship Id="rId8" Type="http://schemas.openxmlformats.org/officeDocument/2006/relationships/slide" Target="slide42.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slide" Target="slide25.xml"/><Relationship Id="rId4" Type="http://schemas.openxmlformats.org/officeDocument/2006/relationships/slide" Target="slide38.xml"/><Relationship Id="rId5" Type="http://schemas.openxmlformats.org/officeDocument/2006/relationships/slide" Target="slide39.xml"/><Relationship Id="rId6" Type="http://schemas.openxmlformats.org/officeDocument/2006/relationships/slide" Target="slide40.xml"/><Relationship Id="rId7" Type="http://schemas.openxmlformats.org/officeDocument/2006/relationships/slide" Target="slide41.xml"/><Relationship Id="rId8" Type="http://schemas.openxmlformats.org/officeDocument/2006/relationships/slide" Target="slide42.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3" Type="http://schemas.openxmlformats.org/officeDocument/2006/relationships/slide" Target="slide25.xml"/><Relationship Id="rId4" Type="http://schemas.openxmlformats.org/officeDocument/2006/relationships/slide" Target="slide38.xml"/><Relationship Id="rId5" Type="http://schemas.openxmlformats.org/officeDocument/2006/relationships/slide" Target="slide39.xml"/><Relationship Id="rId6" Type="http://schemas.openxmlformats.org/officeDocument/2006/relationships/slide" Target="slide40.xml"/><Relationship Id="rId7" Type="http://schemas.openxmlformats.org/officeDocument/2006/relationships/slide" Target="slide41.xml"/><Relationship Id="rId8" Type="http://schemas.openxmlformats.org/officeDocument/2006/relationships/slide" Target="slide42.xm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9.wdp"/><Relationship Id="rId5" Type="http://schemas.openxmlformats.org/officeDocument/2006/relationships/slide" Target="slide12.xml"/><Relationship Id="rId6" Type="http://schemas.openxmlformats.org/officeDocument/2006/relationships/slide" Target="slide38.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hart" Target="../charts/char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2" name="Title 1"/>
          <p:cNvSpPr>
            <a:spLocks noGrp="1"/>
          </p:cNvSpPr>
          <p:nvPr>
            <p:ph type="ctrTitle"/>
          </p:nvPr>
        </p:nvSpPr>
        <p:spPr>
          <a:xfrm>
            <a:off x="685800" y="-381000"/>
            <a:ext cx="7848600" cy="4191000"/>
          </a:xfrm>
        </p:spPr>
        <p:txBody>
          <a:bodyPr>
            <a:noAutofit/>
          </a:bodyPr>
          <a:lstStyle/>
          <a:p>
            <a:pPr algn="l"/>
            <a:r>
              <a:rPr lang="en-US" b="1" dirty="0" smtClean="0">
                <a:solidFill>
                  <a:schemeClr val="bg1"/>
                </a:solidFill>
              </a:rPr>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Tiger Jump: Development of </a:t>
            </a:r>
            <a:r>
              <a:rPr lang="en-US" b="1" dirty="0" smtClean="0">
                <a:solidFill>
                  <a:schemeClr val="bg1"/>
                </a:solidFill>
                <a:latin typeface="Adobe Heiti Std R" panose="020B0400000000000000" pitchFamily="34" charset="-128"/>
                <a:ea typeface="Adobe Heiti Std R" panose="020B0400000000000000" pitchFamily="34" charset="-128"/>
              </a:rPr>
              <a:t>UST Student Career Portal using </a:t>
            </a:r>
            <a:r>
              <a:rPr lang="en-US" b="1" dirty="0" err="1" smtClean="0">
                <a:solidFill>
                  <a:schemeClr val="bg1"/>
                </a:solidFill>
                <a:latin typeface="Adobe Heiti Std R" panose="020B0400000000000000" pitchFamily="34" charset="-128"/>
                <a:ea typeface="Adobe Heiti Std R" panose="020B0400000000000000" pitchFamily="34" charset="-128"/>
              </a:rPr>
              <a:t>Angular.js</a:t>
            </a:r>
            <a:r>
              <a:rPr lang="en-US" b="1" dirty="0" smtClean="0">
                <a:solidFill>
                  <a:schemeClr val="bg1"/>
                </a:solidFill>
                <a:latin typeface="Adobe Heiti Std R" panose="020B0400000000000000" pitchFamily="34" charset="-128"/>
                <a:ea typeface="Adobe Heiti Std R" panose="020B0400000000000000" pitchFamily="34" charset="-128"/>
              </a:rPr>
              <a:t> and Java </a:t>
            </a:r>
            <a:r>
              <a:rPr lang="en-US" b="1" dirty="0" err="1" smtClean="0">
                <a:solidFill>
                  <a:schemeClr val="bg1"/>
                </a:solidFill>
                <a:latin typeface="Adobe Heiti Std R" panose="020B0400000000000000" pitchFamily="34" charset="-128"/>
                <a:ea typeface="Adobe Heiti Std R" panose="020B0400000000000000" pitchFamily="34" charset="-128"/>
              </a:rPr>
              <a:t>RESTful</a:t>
            </a:r>
            <a:endParaRPr lang="en-US" b="1" dirty="0">
              <a:solidFill>
                <a:schemeClr val="bg1"/>
              </a:solidFill>
            </a:endParaRPr>
          </a:p>
        </p:txBody>
      </p:sp>
      <p:sp>
        <p:nvSpPr>
          <p:cNvPr id="3" name="Subtitle 2"/>
          <p:cNvSpPr>
            <a:spLocks noGrp="1"/>
          </p:cNvSpPr>
          <p:nvPr>
            <p:ph type="subTitle" idx="1"/>
          </p:nvPr>
        </p:nvSpPr>
        <p:spPr>
          <a:xfrm>
            <a:off x="2133600" y="4038600"/>
            <a:ext cx="6400800" cy="2209800"/>
          </a:xfrm>
        </p:spPr>
        <p:txBody>
          <a:bodyPr>
            <a:noAutofit/>
          </a:bodyPr>
          <a:lstStyle/>
          <a:p>
            <a:pPr algn="r"/>
            <a:r>
              <a:rPr lang="en-PH" sz="2200" b="1" dirty="0" smtClean="0">
                <a:solidFill>
                  <a:schemeClr val="accent5">
                    <a:lumMod val="40000"/>
                    <a:lumOff val="60000"/>
                  </a:schemeClr>
                </a:solidFill>
                <a:latin typeface="Arial"/>
                <a:ea typeface="Adobe Heiti Std R" panose="020B0400000000000000" pitchFamily="34" charset="-128"/>
                <a:cs typeface="Arial"/>
              </a:rPr>
              <a:t>Bravo, Adrian L.</a:t>
            </a:r>
          </a:p>
          <a:p>
            <a:pPr algn="r"/>
            <a:r>
              <a:rPr lang="en-PH" sz="2200" b="1" dirty="0" smtClean="0">
                <a:solidFill>
                  <a:schemeClr val="accent5">
                    <a:lumMod val="40000"/>
                    <a:lumOff val="60000"/>
                  </a:schemeClr>
                </a:solidFill>
                <a:latin typeface="Arial"/>
                <a:ea typeface="Adobe Heiti Std R" panose="020B0400000000000000" pitchFamily="34" charset="-128"/>
                <a:cs typeface="Arial"/>
              </a:rPr>
              <a:t>Carbon, John Matthew H.</a:t>
            </a:r>
          </a:p>
          <a:p>
            <a:pPr algn="r"/>
            <a:r>
              <a:rPr lang="en-PH" sz="2200" b="1" dirty="0" smtClean="0">
                <a:solidFill>
                  <a:schemeClr val="accent5">
                    <a:lumMod val="40000"/>
                    <a:lumOff val="60000"/>
                  </a:schemeClr>
                </a:solidFill>
                <a:latin typeface="Arial"/>
                <a:ea typeface="Adobe Heiti Std R" panose="020B0400000000000000" pitchFamily="34" charset="-128"/>
                <a:cs typeface="Arial"/>
              </a:rPr>
              <a:t>Leano, Alvin B.</a:t>
            </a:r>
          </a:p>
          <a:p>
            <a:pPr algn="r"/>
            <a:r>
              <a:rPr lang="en-PH" sz="2200" b="1" dirty="0" smtClean="0">
                <a:solidFill>
                  <a:schemeClr val="accent5">
                    <a:lumMod val="40000"/>
                    <a:lumOff val="60000"/>
                  </a:schemeClr>
                </a:solidFill>
                <a:latin typeface="Arial"/>
                <a:ea typeface="Adobe Heiti Std R" panose="020B0400000000000000" pitchFamily="34" charset="-128"/>
                <a:cs typeface="Arial"/>
              </a:rPr>
              <a:t>Tan, Ron Bryan S</a:t>
            </a:r>
            <a:r>
              <a:rPr lang="en-PH" sz="2200" b="1" dirty="0" smtClean="0">
                <a:solidFill>
                  <a:schemeClr val="accent5">
                    <a:lumMod val="40000"/>
                    <a:lumOff val="60000"/>
                  </a:schemeClr>
                </a:solidFill>
                <a:latin typeface="Arial"/>
                <a:cs typeface="Arial"/>
              </a:rPr>
              <a:t>. </a:t>
            </a:r>
          </a:p>
          <a:p>
            <a:pPr algn="r"/>
            <a:r>
              <a:rPr lang="en-PH" sz="2200" b="1" dirty="0">
                <a:solidFill>
                  <a:schemeClr val="accent5">
                    <a:lumMod val="40000"/>
                    <a:lumOff val="60000"/>
                  </a:schemeClr>
                </a:solidFill>
                <a:latin typeface="Arial"/>
                <a:cs typeface="Arial"/>
              </a:rPr>
              <a:t>Llamas, Jairus Ferdinand</a:t>
            </a:r>
            <a:r>
              <a:rPr lang="en-US" sz="2200" dirty="0">
                <a:solidFill>
                  <a:schemeClr val="accent5">
                    <a:lumMod val="40000"/>
                    <a:lumOff val="60000"/>
                  </a:schemeClr>
                </a:solidFill>
                <a:latin typeface="Arial"/>
                <a:cs typeface="Arial"/>
              </a:rPr>
              <a:t> </a:t>
            </a:r>
            <a:endParaRPr lang="en-PH" sz="2200" b="1" dirty="0" smtClean="0">
              <a:solidFill>
                <a:schemeClr val="accent5">
                  <a:lumMod val="40000"/>
                  <a:lumOff val="60000"/>
                </a:schemeClr>
              </a:solidFill>
              <a:latin typeface="Arial"/>
              <a:cs typeface="Arial"/>
            </a:endParaRPr>
          </a:p>
          <a:p>
            <a:pPr algn="r"/>
            <a:r>
              <a:rPr lang="en-PH" sz="2200" b="1" dirty="0" smtClean="0">
                <a:solidFill>
                  <a:schemeClr val="accent5">
                    <a:lumMod val="40000"/>
                    <a:lumOff val="60000"/>
                  </a:schemeClr>
                </a:solidFill>
                <a:latin typeface="Arial"/>
                <a:cs typeface="Arial"/>
              </a:rPr>
              <a:t> </a:t>
            </a:r>
            <a:endParaRPr lang="en-US" sz="2200" b="1" dirty="0">
              <a:solidFill>
                <a:schemeClr val="accent5">
                  <a:lumMod val="40000"/>
                  <a:lumOff val="60000"/>
                </a:schemeClr>
              </a:solidFill>
              <a:latin typeface="Arial"/>
              <a:cs typeface="Arial"/>
            </a:endParaRPr>
          </a:p>
        </p:txBody>
      </p:sp>
      <p:pic>
        <p:nvPicPr>
          <p:cNvPr id="16" name="Picture 15"/>
          <p:cNvPicPr>
            <a:picLocks noChangeAspect="1"/>
          </p:cNvPicPr>
          <p:nvPr/>
        </p:nvPicPr>
        <p:blipFill>
          <a:blip r:embed="rId2"/>
          <a:stretch>
            <a:fillRect/>
          </a:stretch>
        </p:blipFill>
        <p:spPr>
          <a:xfrm>
            <a:off x="0" y="0"/>
            <a:ext cx="9144000" cy="493928"/>
          </a:xfrm>
          <a:prstGeom prst="rect">
            <a:avLst/>
          </a:prstGeom>
        </p:spPr>
      </p:pic>
    </p:spTree>
    <p:extLst>
      <p:ext uri="{BB962C8B-B14F-4D97-AF65-F5344CB8AC3E}">
        <p14:creationId xmlns:p14="http://schemas.microsoft.com/office/powerpoint/2010/main" val="285312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DESCRIPTION</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8" name="Content Placeholder 2"/>
          <p:cNvSpPr txBox="1">
            <a:spLocks/>
          </p:cNvSpPr>
          <p:nvPr/>
        </p:nvSpPr>
        <p:spPr>
          <a:xfrm>
            <a:off x="685800" y="15700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PH" dirty="0" smtClean="0"/>
          </a:p>
          <a:p>
            <a:r>
              <a:rPr lang="en-PH" dirty="0" smtClean="0"/>
              <a:t>Technology</a:t>
            </a:r>
          </a:p>
          <a:p>
            <a:pPr lvl="1"/>
            <a:r>
              <a:rPr lang="en-PH" dirty="0" smtClean="0"/>
              <a:t>Use of Angular.js, Java RESTful, MySQL</a:t>
            </a:r>
          </a:p>
          <a:p>
            <a:pPr lvl="1"/>
            <a:endParaRPr lang="en-PH" dirty="0"/>
          </a:p>
        </p:txBody>
      </p:sp>
    </p:spTree>
    <p:extLst>
      <p:ext uri="{BB962C8B-B14F-4D97-AF65-F5344CB8AC3E}">
        <p14:creationId xmlns:p14="http://schemas.microsoft.com/office/powerpoint/2010/main" val="38113343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5" name="Picture 4"/>
          <p:cNvPicPr>
            <a:picLocks noChangeAspect="1"/>
          </p:cNvPicPr>
          <p:nvPr/>
        </p:nvPicPr>
        <p:blipFill>
          <a:blip r:embed="rId2"/>
          <a:stretch>
            <a:fillRect/>
          </a:stretch>
        </p:blipFill>
        <p:spPr>
          <a:xfrm>
            <a:off x="0" y="0"/>
            <a:ext cx="9144000" cy="493928"/>
          </a:xfrm>
          <a:prstGeom prst="rect">
            <a:avLst/>
          </a:prstGeom>
        </p:spPr>
      </p:pic>
      <p:sp>
        <p:nvSpPr>
          <p:cNvPr id="3" name="Content Placeholder 2"/>
          <p:cNvSpPr>
            <a:spLocks noGrp="1"/>
          </p:cNvSpPr>
          <p:nvPr>
            <p:ph idx="1"/>
          </p:nvPr>
        </p:nvSpPr>
        <p:spPr>
          <a:xfrm>
            <a:off x="457200" y="2971800"/>
            <a:ext cx="8229600" cy="2362200"/>
          </a:xfrm>
        </p:spPr>
        <p:txBody>
          <a:bodyPr>
            <a:normAutofit/>
          </a:bodyPr>
          <a:lstStyle/>
          <a:p>
            <a:pPr marL="0" indent="0" algn="ctr">
              <a:buNone/>
            </a:pPr>
            <a:r>
              <a:rPr lang="en-US" sz="6600" dirty="0" smtClean="0">
                <a:solidFill>
                  <a:srgbClr val="FFFFFF"/>
                </a:solidFill>
                <a:latin typeface="Adobe Fan Heiti Std B" panose="020B0700000000000000" pitchFamily="34" charset="-128"/>
                <a:ea typeface="Adobe Fan Heiti Std B" panose="020B0700000000000000" pitchFamily="34" charset="-128"/>
              </a:rPr>
              <a:t>Prototype</a:t>
            </a:r>
            <a:endParaRPr lang="en-US" sz="6600" dirty="0">
              <a:solidFill>
                <a:srgbClr val="FFFFFF"/>
              </a:solidFill>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7981146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16" name="TextBox 15"/>
          <p:cNvSpPr txBox="1"/>
          <p:nvPr/>
        </p:nvSpPr>
        <p:spPr>
          <a:xfrm>
            <a:off x="304800" y="3669268"/>
            <a:ext cx="8458200" cy="369332"/>
          </a:xfrm>
          <a:prstGeom prst="rect">
            <a:avLst/>
          </a:prstGeom>
          <a:noFill/>
        </p:spPr>
        <p:txBody>
          <a:bodyPr wrap="square" rtlCol="0">
            <a:spAutoFit/>
          </a:bodyPr>
          <a:lstStyle/>
          <a:p>
            <a:pPr algn="ctr"/>
            <a:r>
              <a:rPr lang="en-PH" b="1" dirty="0" smtClean="0">
                <a:solidFill>
                  <a:schemeClr val="bg1"/>
                </a:solidFill>
              </a:rPr>
              <a:t>CAREER PORTAL</a:t>
            </a:r>
            <a:endParaRPr lang="en-PH" b="1" dirty="0">
              <a:solidFill>
                <a:schemeClr val="bg1"/>
              </a:solidFill>
            </a:endParaRPr>
          </a:p>
        </p:txBody>
      </p:sp>
      <p:sp>
        <p:nvSpPr>
          <p:cNvPr id="22" name="TextBox 21"/>
          <p:cNvSpPr txBox="1"/>
          <p:nvPr/>
        </p:nvSpPr>
        <p:spPr>
          <a:xfrm>
            <a:off x="478409" y="1799255"/>
            <a:ext cx="1812163" cy="276999"/>
          </a:xfrm>
          <a:prstGeom prst="rect">
            <a:avLst/>
          </a:prstGeom>
          <a:noFill/>
        </p:spPr>
        <p:txBody>
          <a:bodyPr wrap="none" rtlCol="0">
            <a:spAutoFit/>
          </a:bodyPr>
          <a:lstStyle/>
          <a:p>
            <a:r>
              <a:rPr lang="en-PH" sz="1200" dirty="0" smtClean="0"/>
              <a:t>www.ustcareerportal.com</a:t>
            </a:r>
            <a:endParaRPr lang="en-PH" sz="1200" dirty="0"/>
          </a:p>
        </p:txBody>
      </p:sp>
      <p:pic>
        <p:nvPicPr>
          <p:cNvPr id="1026" name="Picture 2" descr="http://upload.wikimedia.org/wikipedia/en/thumb/2/24/Seal_of_the_University_of_Santo_Tomas.svg/1024px-Seal_of_the_University_of_Santo_Tomas.svg.png">
            <a:hlinkClick r:id="rId3" action="ppaction://hlinksldjump"/>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1" t="-4464" r="-10446" b="-1882"/>
          <a:stretch/>
        </p:blipFill>
        <p:spPr bwMode="auto">
          <a:xfrm>
            <a:off x="4076700" y="2801658"/>
            <a:ext cx="958785" cy="93214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04800" y="1186934"/>
            <a:ext cx="782330" cy="369332"/>
          </a:xfrm>
          <a:prstGeom prst="rect">
            <a:avLst/>
          </a:prstGeom>
          <a:noFill/>
        </p:spPr>
        <p:txBody>
          <a:bodyPr wrap="none" rtlCol="0">
            <a:spAutoFit/>
          </a:bodyPr>
          <a:lstStyle/>
          <a:p>
            <a:r>
              <a:rPr lang="en-PH" dirty="0" smtClean="0"/>
              <a:t>LOGIN</a:t>
            </a:r>
            <a:endParaRPr lang="en-PH" dirty="0"/>
          </a:p>
        </p:txBody>
      </p:sp>
      <p:sp>
        <p:nvSpPr>
          <p:cNvPr id="24" name="Rectangle 23">
            <a:hlinkClick r:id="rId5" action="ppaction://hlinksldjump"/>
          </p:cNvPr>
          <p:cNvSpPr/>
          <p:nvPr/>
        </p:nvSpPr>
        <p:spPr>
          <a:xfrm>
            <a:off x="3487761" y="4191000"/>
            <a:ext cx="21031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solidFill>
                  <a:schemeClr val="bg1">
                    <a:lumMod val="65000"/>
                  </a:schemeClr>
                </a:solidFill>
              </a:rPr>
              <a:t>STUDENT NO.</a:t>
            </a:r>
            <a:endParaRPr lang="en-PH" sz="1200" dirty="0">
              <a:solidFill>
                <a:schemeClr val="bg1">
                  <a:lumMod val="65000"/>
                </a:schemeClr>
              </a:solidFill>
            </a:endParaRPr>
          </a:p>
        </p:txBody>
      </p:sp>
      <p:sp>
        <p:nvSpPr>
          <p:cNvPr id="25" name="Rectangle 24">
            <a:hlinkClick r:id="rId6" action="ppaction://hlinksldjump"/>
          </p:cNvPr>
          <p:cNvSpPr/>
          <p:nvPr/>
        </p:nvSpPr>
        <p:spPr>
          <a:xfrm>
            <a:off x="3487761" y="4485981"/>
            <a:ext cx="21031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solidFill>
                  <a:schemeClr val="bg1">
                    <a:lumMod val="65000"/>
                  </a:schemeClr>
                </a:solidFill>
              </a:rPr>
              <a:t>PASSWORD</a:t>
            </a:r>
            <a:endParaRPr lang="en-PH" sz="1200" dirty="0">
              <a:solidFill>
                <a:schemeClr val="bg1">
                  <a:lumMod val="65000"/>
                </a:schemeClr>
              </a:solidFill>
            </a:endParaRPr>
          </a:p>
        </p:txBody>
      </p:sp>
      <p:sp>
        <p:nvSpPr>
          <p:cNvPr id="26" name="Rounded Rectangle 25"/>
          <p:cNvSpPr/>
          <p:nvPr/>
        </p:nvSpPr>
        <p:spPr>
          <a:xfrm>
            <a:off x="3905054" y="4886619"/>
            <a:ext cx="1371600"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LOGIN</a:t>
            </a:r>
            <a:endParaRPr lang="en-PH" b="1" dirty="0"/>
          </a:p>
        </p:txBody>
      </p:sp>
    </p:spTree>
    <p:extLst>
      <p:ext uri="{BB962C8B-B14F-4D97-AF65-F5344CB8AC3E}">
        <p14:creationId xmlns:p14="http://schemas.microsoft.com/office/powerpoint/2010/main" val="1018392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16" name="TextBox 15"/>
          <p:cNvSpPr txBox="1"/>
          <p:nvPr/>
        </p:nvSpPr>
        <p:spPr>
          <a:xfrm>
            <a:off x="304800" y="3669268"/>
            <a:ext cx="8458200" cy="369332"/>
          </a:xfrm>
          <a:prstGeom prst="rect">
            <a:avLst/>
          </a:prstGeom>
          <a:noFill/>
        </p:spPr>
        <p:txBody>
          <a:bodyPr wrap="square" rtlCol="0">
            <a:spAutoFit/>
          </a:bodyPr>
          <a:lstStyle/>
          <a:p>
            <a:pPr algn="ctr"/>
            <a:r>
              <a:rPr lang="en-PH" b="1" dirty="0" smtClean="0">
                <a:solidFill>
                  <a:schemeClr val="bg1"/>
                </a:solidFill>
              </a:rPr>
              <a:t>CAREER PORTAL</a:t>
            </a:r>
            <a:endParaRPr lang="en-PH" b="1" dirty="0">
              <a:solidFill>
                <a:schemeClr val="bg1"/>
              </a:solidFill>
            </a:endParaRPr>
          </a:p>
        </p:txBody>
      </p:sp>
      <p:sp>
        <p:nvSpPr>
          <p:cNvPr id="17" name="Rectangle 16"/>
          <p:cNvSpPr/>
          <p:nvPr/>
        </p:nvSpPr>
        <p:spPr>
          <a:xfrm>
            <a:off x="3487761" y="4191000"/>
            <a:ext cx="21031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solidFill>
                  <a:schemeClr val="tx1"/>
                </a:solidFill>
              </a:rPr>
              <a:t>2012042076</a:t>
            </a:r>
            <a:endParaRPr lang="en-PH" sz="1200" dirty="0">
              <a:solidFill>
                <a:schemeClr val="tx1"/>
              </a:solidFill>
            </a:endParaRPr>
          </a:p>
        </p:txBody>
      </p:sp>
      <p:sp>
        <p:nvSpPr>
          <p:cNvPr id="18" name="Rectangle 17"/>
          <p:cNvSpPr/>
          <p:nvPr/>
        </p:nvSpPr>
        <p:spPr>
          <a:xfrm>
            <a:off x="3487761" y="4485981"/>
            <a:ext cx="21031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solidFill>
                  <a:sysClr val="windowText" lastClr="000000"/>
                </a:solidFill>
              </a:rPr>
              <a:t>••••••••••</a:t>
            </a:r>
            <a:endParaRPr lang="en-PH" sz="1200" dirty="0">
              <a:solidFill>
                <a:sysClr val="windowText" lastClr="000000"/>
              </a:solidFill>
            </a:endParaRPr>
          </a:p>
        </p:txBody>
      </p:sp>
      <p:sp>
        <p:nvSpPr>
          <p:cNvPr id="19" name="Rounded Rectangle 18">
            <a:hlinkClick r:id="rId3" action="ppaction://hlinksldjump"/>
          </p:cNvPr>
          <p:cNvSpPr/>
          <p:nvPr/>
        </p:nvSpPr>
        <p:spPr>
          <a:xfrm>
            <a:off x="3905054" y="4886619"/>
            <a:ext cx="1371600"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LOGIN</a:t>
            </a:r>
            <a:endParaRPr lang="en-PH" b="1" dirty="0"/>
          </a:p>
        </p:txBody>
      </p:sp>
      <p:sp>
        <p:nvSpPr>
          <p:cNvPr id="22" name="TextBox 21"/>
          <p:cNvSpPr txBox="1"/>
          <p:nvPr/>
        </p:nvSpPr>
        <p:spPr>
          <a:xfrm>
            <a:off x="478409" y="1799255"/>
            <a:ext cx="1812163" cy="276999"/>
          </a:xfrm>
          <a:prstGeom prst="rect">
            <a:avLst/>
          </a:prstGeom>
          <a:noFill/>
        </p:spPr>
        <p:txBody>
          <a:bodyPr wrap="none" rtlCol="0">
            <a:spAutoFit/>
          </a:bodyPr>
          <a:lstStyle/>
          <a:p>
            <a:r>
              <a:rPr lang="en-PH" sz="1200" dirty="0" smtClean="0"/>
              <a:t>www.ustcareerportal.com</a:t>
            </a:r>
            <a:endParaRPr lang="en-PH" sz="1200" dirty="0"/>
          </a:p>
        </p:txBody>
      </p:sp>
      <p:pic>
        <p:nvPicPr>
          <p:cNvPr id="1026" name="Picture 2" descr="http://upload.wikimedia.org/wikipedia/en/thumb/2/24/Seal_of_the_University_of_Santo_Tomas.svg/1024px-Seal_of_the_University_of_Santo_Tomas.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1" t="-4464" r="-10446" b="-1882"/>
          <a:stretch/>
        </p:blipFill>
        <p:spPr bwMode="auto">
          <a:xfrm>
            <a:off x="4076700" y="2801658"/>
            <a:ext cx="958785" cy="93214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04800" y="1186934"/>
            <a:ext cx="782330" cy="369332"/>
          </a:xfrm>
          <a:prstGeom prst="rect">
            <a:avLst/>
          </a:prstGeom>
          <a:noFill/>
        </p:spPr>
        <p:txBody>
          <a:bodyPr wrap="none" rtlCol="0">
            <a:spAutoFit/>
          </a:bodyPr>
          <a:lstStyle/>
          <a:p>
            <a:r>
              <a:rPr lang="en-PH" dirty="0" smtClean="0"/>
              <a:t>LOGIN</a:t>
            </a:r>
            <a:endParaRPr lang="en-PH" dirty="0"/>
          </a:p>
        </p:txBody>
      </p:sp>
    </p:spTree>
    <p:extLst>
      <p:ext uri="{BB962C8B-B14F-4D97-AF65-F5344CB8AC3E}">
        <p14:creationId xmlns:p14="http://schemas.microsoft.com/office/powerpoint/2010/main" val="11930190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16" name="TextBox 15"/>
          <p:cNvSpPr txBox="1"/>
          <p:nvPr/>
        </p:nvSpPr>
        <p:spPr>
          <a:xfrm>
            <a:off x="304800" y="3669268"/>
            <a:ext cx="8458200" cy="369332"/>
          </a:xfrm>
          <a:prstGeom prst="rect">
            <a:avLst/>
          </a:prstGeom>
          <a:noFill/>
        </p:spPr>
        <p:txBody>
          <a:bodyPr wrap="square" rtlCol="0">
            <a:spAutoFit/>
          </a:bodyPr>
          <a:lstStyle/>
          <a:p>
            <a:pPr algn="ctr"/>
            <a:r>
              <a:rPr lang="en-PH" b="1" dirty="0" smtClean="0">
                <a:solidFill>
                  <a:schemeClr val="bg1"/>
                </a:solidFill>
              </a:rPr>
              <a:t>CAREER PORTAL</a:t>
            </a:r>
            <a:endParaRPr lang="en-PH" b="1" dirty="0">
              <a:solidFill>
                <a:schemeClr val="bg1"/>
              </a:solidFill>
            </a:endParaRPr>
          </a:p>
        </p:txBody>
      </p:sp>
      <p:sp>
        <p:nvSpPr>
          <p:cNvPr id="17" name="Rectangle 16"/>
          <p:cNvSpPr/>
          <p:nvPr/>
        </p:nvSpPr>
        <p:spPr>
          <a:xfrm>
            <a:off x="3487761" y="4191000"/>
            <a:ext cx="21031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solidFill>
                  <a:schemeClr val="tx1"/>
                </a:solidFill>
              </a:rPr>
              <a:t>2010000001</a:t>
            </a:r>
            <a:endParaRPr lang="en-PH" sz="1200" dirty="0">
              <a:solidFill>
                <a:schemeClr val="tx1"/>
              </a:solidFill>
            </a:endParaRPr>
          </a:p>
        </p:txBody>
      </p:sp>
      <p:sp>
        <p:nvSpPr>
          <p:cNvPr id="18" name="Rectangle 17"/>
          <p:cNvSpPr/>
          <p:nvPr/>
        </p:nvSpPr>
        <p:spPr>
          <a:xfrm>
            <a:off x="3487761" y="4485981"/>
            <a:ext cx="21031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solidFill>
                  <a:sysClr val="windowText" lastClr="000000"/>
                </a:solidFill>
              </a:rPr>
              <a:t>••••••••••</a:t>
            </a:r>
            <a:endParaRPr lang="en-PH" sz="1200" dirty="0">
              <a:solidFill>
                <a:sysClr val="windowText" lastClr="000000"/>
              </a:solidFill>
            </a:endParaRPr>
          </a:p>
        </p:txBody>
      </p:sp>
      <p:sp>
        <p:nvSpPr>
          <p:cNvPr id="19" name="Rounded Rectangle 18">
            <a:hlinkClick r:id="rId3" action="ppaction://hlinksldjump"/>
          </p:cNvPr>
          <p:cNvSpPr/>
          <p:nvPr/>
        </p:nvSpPr>
        <p:spPr>
          <a:xfrm>
            <a:off x="3905054" y="4886619"/>
            <a:ext cx="1371600"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LOGIN</a:t>
            </a:r>
            <a:endParaRPr lang="en-PH" b="1" dirty="0"/>
          </a:p>
        </p:txBody>
      </p:sp>
      <p:sp>
        <p:nvSpPr>
          <p:cNvPr id="22" name="TextBox 21"/>
          <p:cNvSpPr txBox="1"/>
          <p:nvPr/>
        </p:nvSpPr>
        <p:spPr>
          <a:xfrm>
            <a:off x="478409" y="1799255"/>
            <a:ext cx="1812163" cy="276999"/>
          </a:xfrm>
          <a:prstGeom prst="rect">
            <a:avLst/>
          </a:prstGeom>
          <a:noFill/>
        </p:spPr>
        <p:txBody>
          <a:bodyPr wrap="none" rtlCol="0">
            <a:spAutoFit/>
          </a:bodyPr>
          <a:lstStyle/>
          <a:p>
            <a:r>
              <a:rPr lang="en-PH" sz="1200" dirty="0" smtClean="0"/>
              <a:t>www.ustcareerportal.com</a:t>
            </a:r>
            <a:endParaRPr lang="en-PH" sz="1200" dirty="0"/>
          </a:p>
        </p:txBody>
      </p:sp>
      <p:pic>
        <p:nvPicPr>
          <p:cNvPr id="1026" name="Picture 2" descr="http://upload.wikimedia.org/wikipedia/en/thumb/2/24/Seal_of_the_University_of_Santo_Tomas.svg/1024px-Seal_of_the_University_of_Santo_Tomas.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1" t="-4464" r="-10446" b="-1882"/>
          <a:stretch/>
        </p:blipFill>
        <p:spPr bwMode="auto">
          <a:xfrm>
            <a:off x="4076700" y="2801658"/>
            <a:ext cx="958785" cy="93214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04800" y="1186934"/>
            <a:ext cx="782330" cy="369332"/>
          </a:xfrm>
          <a:prstGeom prst="rect">
            <a:avLst/>
          </a:prstGeom>
          <a:noFill/>
        </p:spPr>
        <p:txBody>
          <a:bodyPr wrap="none" rtlCol="0">
            <a:spAutoFit/>
          </a:bodyPr>
          <a:lstStyle/>
          <a:p>
            <a:r>
              <a:rPr lang="en-PH" dirty="0" smtClean="0"/>
              <a:t>LOGIN</a:t>
            </a:r>
            <a:endParaRPr lang="en-PH" dirty="0"/>
          </a:p>
        </p:txBody>
      </p:sp>
    </p:spTree>
    <p:extLst>
      <p:ext uri="{BB962C8B-B14F-4D97-AF65-F5344CB8AC3E}">
        <p14:creationId xmlns:p14="http://schemas.microsoft.com/office/powerpoint/2010/main" val="7443274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250511" cy="276999"/>
          </a:xfrm>
          <a:prstGeom prst="rect">
            <a:avLst/>
          </a:prstGeom>
          <a:noFill/>
        </p:spPr>
        <p:txBody>
          <a:bodyPr wrap="none" rtlCol="0">
            <a:spAutoFit/>
          </a:bodyPr>
          <a:lstStyle/>
          <a:p>
            <a:r>
              <a:rPr lang="en-PH" sz="1200" dirty="0" smtClean="0"/>
              <a:t>www.ustcareerportal.com/home</a:t>
            </a:r>
            <a:endParaRPr lang="en-PH" sz="1200" dirty="0"/>
          </a:p>
        </p:txBody>
      </p:sp>
      <p:sp>
        <p:nvSpPr>
          <p:cNvPr id="23" name="TextBox 22"/>
          <p:cNvSpPr txBox="1"/>
          <p:nvPr/>
        </p:nvSpPr>
        <p:spPr>
          <a:xfrm>
            <a:off x="304800" y="1186934"/>
            <a:ext cx="1726442" cy="369332"/>
          </a:xfrm>
          <a:prstGeom prst="rect">
            <a:avLst/>
          </a:prstGeom>
          <a:noFill/>
        </p:spPr>
        <p:txBody>
          <a:bodyPr wrap="none" rtlCol="0">
            <a:spAutoFit/>
          </a:bodyPr>
          <a:lstStyle/>
          <a:p>
            <a:r>
              <a:rPr lang="en-PH" dirty="0" smtClean="0"/>
              <a:t>STUDENT HOME</a:t>
            </a:r>
            <a:endParaRPr lang="en-PH" dirty="0"/>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2">
            <a:hlinkClick r:id="rId3"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t>PORTFOLIO</a:t>
            </a:r>
            <a:endParaRPr lang="en-PH" sz="1000" b="1" dirty="0"/>
          </a:p>
        </p:txBody>
      </p:sp>
      <p:sp>
        <p:nvSpPr>
          <p:cNvPr id="24" name="Rectangle 23">
            <a:hlinkClick r:id="rId4"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25" name="Rectangle 24">
            <a:hlinkClick r:id="rId5"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26" name="Rectangle 25">
            <a:hlinkClick r:id="rId6"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27" name="Rectangle 26">
            <a:hlinkClick r:id="rId7"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9" name="Rectangle 8"/>
          <p:cNvSpPr/>
          <p:nvPr/>
        </p:nvSpPr>
        <p:spPr>
          <a:xfrm>
            <a:off x="5514200" y="3067110"/>
            <a:ext cx="2743200" cy="3476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ectangle 28"/>
          <p:cNvSpPr/>
          <p:nvPr/>
        </p:nvSpPr>
        <p:spPr>
          <a:xfrm>
            <a:off x="8086146" y="3085326"/>
            <a:ext cx="152400" cy="3458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p:cNvSpPr txBox="1"/>
          <p:nvPr/>
        </p:nvSpPr>
        <p:spPr>
          <a:xfrm>
            <a:off x="5394658" y="2667000"/>
            <a:ext cx="2562921" cy="400110"/>
          </a:xfrm>
          <a:prstGeom prst="rect">
            <a:avLst/>
          </a:prstGeom>
          <a:noFill/>
        </p:spPr>
        <p:txBody>
          <a:bodyPr wrap="none" rtlCol="0">
            <a:spAutoFit/>
          </a:bodyPr>
          <a:lstStyle/>
          <a:p>
            <a:r>
              <a:rPr lang="en-PH" sz="2000" dirty="0" smtClean="0">
                <a:solidFill>
                  <a:srgbClr val="00B0F0"/>
                </a:solidFill>
                <a:latin typeface="Arial "/>
              </a:rPr>
              <a:t>ANNOUNCEMENTS</a:t>
            </a:r>
            <a:endParaRPr lang="en-PH" sz="2000" dirty="0">
              <a:solidFill>
                <a:srgbClr val="00B0F0"/>
              </a:solidFill>
              <a:latin typeface="Arial "/>
            </a:endParaRPr>
          </a:p>
        </p:txBody>
      </p:sp>
      <p:sp>
        <p:nvSpPr>
          <p:cNvPr id="30" name="TextBox 29"/>
          <p:cNvSpPr txBox="1"/>
          <p:nvPr/>
        </p:nvSpPr>
        <p:spPr>
          <a:xfrm rot="16200000">
            <a:off x="8036495" y="3040306"/>
            <a:ext cx="261610" cy="276999"/>
          </a:xfrm>
          <a:prstGeom prst="rect">
            <a:avLst/>
          </a:prstGeom>
          <a:noFill/>
        </p:spPr>
        <p:txBody>
          <a:bodyPr wrap="none" rtlCol="0">
            <a:spAutoFit/>
          </a:bodyPr>
          <a:lstStyle/>
          <a:p>
            <a:r>
              <a:rPr lang="en-PH" sz="1200" b="1" dirty="0" smtClean="0"/>
              <a:t>&gt;</a:t>
            </a:r>
            <a:endParaRPr lang="en-PH" sz="1200" b="1" dirty="0"/>
          </a:p>
        </p:txBody>
      </p:sp>
      <p:sp>
        <p:nvSpPr>
          <p:cNvPr id="31" name="Rectangle 30"/>
          <p:cNvSpPr/>
          <p:nvPr/>
        </p:nvSpPr>
        <p:spPr>
          <a:xfrm>
            <a:off x="8117052" y="3251478"/>
            <a:ext cx="109441" cy="3200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a:hlinkClick r:id="rId8"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C000"/>
                </a:solidFill>
              </a:rPr>
              <a:t>HOME</a:t>
            </a:r>
            <a:endParaRPr lang="en-PH" sz="1050" b="1" dirty="0">
              <a:solidFill>
                <a:srgbClr val="FFC000"/>
              </a:solidFill>
            </a:endParaRPr>
          </a:p>
        </p:txBody>
      </p:sp>
      <p:sp>
        <p:nvSpPr>
          <p:cNvPr id="32" name="TextBox 31"/>
          <p:cNvSpPr txBox="1"/>
          <p:nvPr/>
        </p:nvSpPr>
        <p:spPr>
          <a:xfrm>
            <a:off x="736788" y="2667000"/>
            <a:ext cx="1712328" cy="400110"/>
          </a:xfrm>
          <a:prstGeom prst="rect">
            <a:avLst/>
          </a:prstGeom>
          <a:noFill/>
        </p:spPr>
        <p:txBody>
          <a:bodyPr wrap="none" rtlCol="0">
            <a:spAutoFit/>
          </a:bodyPr>
          <a:lstStyle/>
          <a:p>
            <a:r>
              <a:rPr lang="en-PH" sz="2000" dirty="0" smtClean="0">
                <a:solidFill>
                  <a:srgbClr val="00B0F0"/>
                </a:solidFill>
                <a:latin typeface="Arial "/>
              </a:rPr>
              <a:t>NEWS FEED</a:t>
            </a:r>
            <a:endParaRPr lang="en-PH" sz="2000" dirty="0">
              <a:solidFill>
                <a:srgbClr val="00B0F0"/>
              </a:solidFill>
              <a:latin typeface="Arial "/>
            </a:endParaRPr>
          </a:p>
        </p:txBody>
      </p:sp>
      <p:sp>
        <p:nvSpPr>
          <p:cNvPr id="34" name="Rectangle 33"/>
          <p:cNvSpPr/>
          <p:nvPr/>
        </p:nvSpPr>
        <p:spPr>
          <a:xfrm>
            <a:off x="838200" y="3067109"/>
            <a:ext cx="4495800" cy="297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16"/>
          <p:cNvSpPr/>
          <p:nvPr/>
        </p:nvSpPr>
        <p:spPr>
          <a:xfrm>
            <a:off x="5565411" y="3112763"/>
            <a:ext cx="2472816" cy="438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Rectangle 37"/>
          <p:cNvSpPr/>
          <p:nvPr/>
        </p:nvSpPr>
        <p:spPr>
          <a:xfrm>
            <a:off x="5561481" y="3589601"/>
            <a:ext cx="2476745" cy="438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5562119" y="4065655"/>
            <a:ext cx="2476107" cy="438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904581" y="3131617"/>
            <a:ext cx="4343400" cy="22306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p:cNvSpPr/>
          <p:nvPr/>
        </p:nvSpPr>
        <p:spPr>
          <a:xfrm>
            <a:off x="904581" y="4814548"/>
            <a:ext cx="4343400" cy="54773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1029091" y="5410200"/>
            <a:ext cx="1005840" cy="5522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3105346" y="5410593"/>
            <a:ext cx="1005840" cy="55225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p:cNvSpPr/>
          <p:nvPr/>
        </p:nvSpPr>
        <p:spPr>
          <a:xfrm>
            <a:off x="2067611" y="5410200"/>
            <a:ext cx="1005840" cy="55225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Rectangle 45"/>
          <p:cNvSpPr/>
          <p:nvPr/>
        </p:nvSpPr>
        <p:spPr>
          <a:xfrm>
            <a:off x="4134124" y="5410593"/>
            <a:ext cx="1005840" cy="55225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904581" y="5414217"/>
            <a:ext cx="124510" cy="552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Rectangle 49"/>
          <p:cNvSpPr/>
          <p:nvPr/>
        </p:nvSpPr>
        <p:spPr>
          <a:xfrm>
            <a:off x="5123471" y="5408413"/>
            <a:ext cx="124510" cy="5580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TextBox 46"/>
          <p:cNvSpPr txBox="1"/>
          <p:nvPr/>
        </p:nvSpPr>
        <p:spPr>
          <a:xfrm rot="10800000">
            <a:off x="838200" y="5548220"/>
            <a:ext cx="261610" cy="276999"/>
          </a:xfrm>
          <a:prstGeom prst="rect">
            <a:avLst/>
          </a:prstGeom>
          <a:noFill/>
        </p:spPr>
        <p:txBody>
          <a:bodyPr wrap="none" rtlCol="0">
            <a:spAutoFit/>
          </a:bodyPr>
          <a:lstStyle/>
          <a:p>
            <a:r>
              <a:rPr lang="en-PH" sz="1200" b="1" dirty="0" smtClean="0">
                <a:solidFill>
                  <a:schemeClr val="tx1">
                    <a:lumMod val="50000"/>
                    <a:lumOff val="50000"/>
                  </a:schemeClr>
                </a:solidFill>
              </a:rPr>
              <a:t>&gt;</a:t>
            </a:r>
            <a:endParaRPr lang="en-PH" sz="1200" b="1" dirty="0">
              <a:solidFill>
                <a:schemeClr val="tx1">
                  <a:lumMod val="50000"/>
                  <a:lumOff val="50000"/>
                </a:schemeClr>
              </a:solidFill>
            </a:endParaRPr>
          </a:p>
        </p:txBody>
      </p:sp>
      <p:sp>
        <p:nvSpPr>
          <p:cNvPr id="48" name="TextBox 47"/>
          <p:cNvSpPr txBox="1"/>
          <p:nvPr/>
        </p:nvSpPr>
        <p:spPr>
          <a:xfrm rot="10800000" flipV="1">
            <a:off x="5057482" y="5542962"/>
            <a:ext cx="261610" cy="276999"/>
          </a:xfrm>
          <a:prstGeom prst="rect">
            <a:avLst/>
          </a:prstGeom>
          <a:noFill/>
        </p:spPr>
        <p:txBody>
          <a:bodyPr wrap="none" rtlCol="0">
            <a:spAutoFit/>
          </a:bodyPr>
          <a:lstStyle/>
          <a:p>
            <a:r>
              <a:rPr lang="en-PH" sz="1200" b="1" dirty="0" smtClean="0">
                <a:solidFill>
                  <a:schemeClr val="tx1">
                    <a:lumMod val="50000"/>
                    <a:lumOff val="50000"/>
                  </a:schemeClr>
                </a:solidFill>
              </a:rPr>
              <a:t>&gt;</a:t>
            </a:r>
            <a:endParaRPr lang="en-PH" sz="1200" b="1" dirty="0">
              <a:solidFill>
                <a:schemeClr val="tx1">
                  <a:lumMod val="50000"/>
                  <a:lumOff val="50000"/>
                </a:schemeClr>
              </a:solidFill>
            </a:endParaRPr>
          </a:p>
        </p:txBody>
      </p:sp>
      <p:sp>
        <p:nvSpPr>
          <p:cNvPr id="51" name="TextBox 50"/>
          <p:cNvSpPr txBox="1"/>
          <p:nvPr/>
        </p:nvSpPr>
        <p:spPr>
          <a:xfrm>
            <a:off x="949863" y="4812268"/>
            <a:ext cx="1899238" cy="369332"/>
          </a:xfrm>
          <a:prstGeom prst="rect">
            <a:avLst/>
          </a:prstGeom>
          <a:noFill/>
        </p:spPr>
        <p:txBody>
          <a:bodyPr wrap="none" rtlCol="0">
            <a:spAutoFit/>
          </a:bodyPr>
          <a:lstStyle/>
          <a:p>
            <a:r>
              <a:rPr lang="en-PH" dirty="0" smtClean="0"/>
              <a:t>NAME OF ARTICLE</a:t>
            </a:r>
            <a:endParaRPr lang="en-PH" dirty="0"/>
          </a:p>
        </p:txBody>
      </p:sp>
      <p:sp>
        <p:nvSpPr>
          <p:cNvPr id="52" name="TextBox 51"/>
          <p:cNvSpPr txBox="1"/>
          <p:nvPr/>
        </p:nvSpPr>
        <p:spPr>
          <a:xfrm>
            <a:off x="955168" y="5021006"/>
            <a:ext cx="1055097" cy="246221"/>
          </a:xfrm>
          <a:prstGeom prst="rect">
            <a:avLst/>
          </a:prstGeom>
          <a:noFill/>
        </p:spPr>
        <p:txBody>
          <a:bodyPr wrap="none" rtlCol="0">
            <a:spAutoFit/>
          </a:bodyPr>
          <a:lstStyle/>
          <a:p>
            <a:r>
              <a:rPr lang="en-PH" sz="1000" dirty="0" smtClean="0">
                <a:solidFill>
                  <a:schemeClr val="tx1">
                    <a:lumMod val="75000"/>
                    <a:lumOff val="25000"/>
                  </a:schemeClr>
                </a:solidFill>
              </a:rPr>
              <a:t>Brief Description</a:t>
            </a:r>
            <a:endParaRPr lang="en-PH" sz="1000" dirty="0">
              <a:solidFill>
                <a:schemeClr val="tx1">
                  <a:lumMod val="75000"/>
                  <a:lumOff val="25000"/>
                </a:schemeClr>
              </a:solidFill>
            </a:endParaRPr>
          </a:p>
        </p:txBody>
      </p:sp>
      <p:sp>
        <p:nvSpPr>
          <p:cNvPr id="53" name="TextBox 52"/>
          <p:cNvSpPr txBox="1"/>
          <p:nvPr/>
        </p:nvSpPr>
        <p:spPr>
          <a:xfrm>
            <a:off x="752573" y="6153090"/>
            <a:ext cx="2688231" cy="400110"/>
          </a:xfrm>
          <a:prstGeom prst="rect">
            <a:avLst/>
          </a:prstGeom>
          <a:noFill/>
        </p:spPr>
        <p:txBody>
          <a:bodyPr wrap="none" rtlCol="0">
            <a:spAutoFit/>
          </a:bodyPr>
          <a:lstStyle/>
          <a:p>
            <a:r>
              <a:rPr lang="en-PH" sz="2000" dirty="0" smtClean="0">
                <a:solidFill>
                  <a:srgbClr val="00B0F0"/>
                </a:solidFill>
                <a:latin typeface="Arial "/>
              </a:rPr>
              <a:t>RECENT ACTIVITIES</a:t>
            </a:r>
            <a:endParaRPr lang="en-PH" sz="2000" dirty="0">
              <a:solidFill>
                <a:srgbClr val="00B0F0"/>
              </a:solidFill>
              <a:latin typeface="Arial "/>
            </a:endParaRPr>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Tree>
    <p:extLst>
      <p:ext uri="{BB962C8B-B14F-4D97-AF65-F5344CB8AC3E}">
        <p14:creationId xmlns:p14="http://schemas.microsoft.com/office/powerpoint/2010/main" val="2248402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300630" cy="276999"/>
          </a:xfrm>
          <a:prstGeom prst="rect">
            <a:avLst/>
          </a:prstGeom>
          <a:noFill/>
        </p:spPr>
        <p:txBody>
          <a:bodyPr wrap="none" rtlCol="0">
            <a:spAutoFit/>
          </a:bodyPr>
          <a:lstStyle/>
          <a:p>
            <a:r>
              <a:rPr lang="en-PH" sz="1200" dirty="0" smtClean="0"/>
              <a:t>www.ustcareerportal.com/profile</a:t>
            </a:r>
            <a:endParaRPr lang="en-PH" sz="1200" dirty="0"/>
          </a:p>
        </p:txBody>
      </p:sp>
      <p:sp>
        <p:nvSpPr>
          <p:cNvPr id="23" name="TextBox 22"/>
          <p:cNvSpPr txBox="1"/>
          <p:nvPr/>
        </p:nvSpPr>
        <p:spPr>
          <a:xfrm>
            <a:off x="304800" y="1186934"/>
            <a:ext cx="951864" cy="369332"/>
          </a:xfrm>
          <a:prstGeom prst="rect">
            <a:avLst/>
          </a:prstGeom>
          <a:noFill/>
        </p:spPr>
        <p:txBody>
          <a:bodyPr wrap="none" rtlCol="0">
            <a:spAutoFit/>
          </a:bodyPr>
          <a:lstStyle/>
          <a:p>
            <a:r>
              <a:rPr lang="en-PH" dirty="0" smtClean="0"/>
              <a:t>PROFILE</a:t>
            </a:r>
            <a:endParaRPr lang="en-PH" dirty="0"/>
          </a:p>
        </p:txBody>
      </p:sp>
      <p:sp>
        <p:nvSpPr>
          <p:cNvPr id="2" name="Rectangle 1"/>
          <p:cNvSpPr/>
          <p:nvPr/>
        </p:nvSpPr>
        <p:spPr>
          <a:xfrm>
            <a:off x="585404" y="2295427"/>
            <a:ext cx="7861641" cy="42483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p:cNvSpPr/>
          <p:nvPr/>
        </p:nvSpPr>
        <p:spPr>
          <a:xfrm>
            <a:off x="1066800" y="3067110"/>
            <a:ext cx="6858000" cy="3476663"/>
          </a:xfrm>
          <a:prstGeom prst="rect">
            <a:avLst/>
          </a:prstGeom>
          <a:solidFill>
            <a:schemeClr val="bg1"/>
          </a:solidFill>
          <a:ln w="952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p:cNvSpPr/>
          <p:nvPr/>
        </p:nvSpPr>
        <p:spPr>
          <a:xfrm>
            <a:off x="1600200" y="3550370"/>
            <a:ext cx="979205" cy="990600"/>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t>PHOTO</a:t>
            </a:r>
            <a:endParaRPr lang="en-PH" dirty="0"/>
          </a:p>
        </p:txBody>
      </p:sp>
      <p:sp>
        <p:nvSpPr>
          <p:cNvPr id="40" name="Rectangle 39">
            <a:hlinkClick r:id="rId3" action="ppaction://hlinksldjump"/>
          </p:cNvPr>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42" name="Rectangle 41"/>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p:cNvSpPr txBox="1"/>
          <p:nvPr/>
        </p:nvSpPr>
        <p:spPr>
          <a:xfrm>
            <a:off x="2731621" y="3478376"/>
            <a:ext cx="1295547" cy="369332"/>
          </a:xfrm>
          <a:prstGeom prst="rect">
            <a:avLst/>
          </a:prstGeom>
          <a:noFill/>
        </p:spPr>
        <p:txBody>
          <a:bodyPr wrap="none" rtlCol="0">
            <a:spAutoFit/>
          </a:bodyPr>
          <a:lstStyle/>
          <a:p>
            <a:r>
              <a:rPr lang="en-PH" b="1" dirty="0" smtClean="0"/>
              <a:t>FULL NAME</a:t>
            </a:r>
            <a:endParaRPr lang="en-PH" b="1" dirty="0"/>
          </a:p>
        </p:txBody>
      </p:sp>
      <p:sp>
        <p:nvSpPr>
          <p:cNvPr id="44" name="TextBox 43"/>
          <p:cNvSpPr txBox="1"/>
          <p:nvPr/>
        </p:nvSpPr>
        <p:spPr>
          <a:xfrm>
            <a:off x="2741048" y="3728062"/>
            <a:ext cx="1789592" cy="276999"/>
          </a:xfrm>
          <a:prstGeom prst="rect">
            <a:avLst/>
          </a:prstGeom>
          <a:noFill/>
        </p:spPr>
        <p:txBody>
          <a:bodyPr wrap="none" rtlCol="0">
            <a:spAutoFit/>
          </a:bodyPr>
          <a:lstStyle/>
          <a:p>
            <a:r>
              <a:rPr lang="en-PH" sz="1200" i="1" dirty="0" smtClean="0"/>
              <a:t>PROFESSIONAL HEADLINE</a:t>
            </a:r>
            <a:endParaRPr lang="en-PH" sz="1200" i="1" dirty="0"/>
          </a:p>
        </p:txBody>
      </p:sp>
      <p:sp>
        <p:nvSpPr>
          <p:cNvPr id="45" name="TextBox 44"/>
          <p:cNvSpPr txBox="1"/>
          <p:nvPr/>
        </p:nvSpPr>
        <p:spPr>
          <a:xfrm>
            <a:off x="2759116" y="3889889"/>
            <a:ext cx="761875" cy="276999"/>
          </a:xfrm>
          <a:prstGeom prst="rect">
            <a:avLst/>
          </a:prstGeom>
          <a:noFill/>
        </p:spPr>
        <p:txBody>
          <a:bodyPr wrap="none" rtlCol="0">
            <a:spAutoFit/>
          </a:bodyPr>
          <a:lstStyle/>
          <a:p>
            <a:r>
              <a:rPr lang="en-PH" sz="1200" dirty="0" smtClean="0"/>
              <a:t>ADDRESS</a:t>
            </a:r>
            <a:endParaRPr lang="en-PH" sz="1200" dirty="0"/>
          </a:p>
        </p:txBody>
      </p:sp>
      <p:sp>
        <p:nvSpPr>
          <p:cNvPr id="46" name="TextBox 45"/>
          <p:cNvSpPr txBox="1"/>
          <p:nvPr/>
        </p:nvSpPr>
        <p:spPr>
          <a:xfrm>
            <a:off x="2762054" y="4052347"/>
            <a:ext cx="1295547" cy="261610"/>
          </a:xfrm>
          <a:prstGeom prst="rect">
            <a:avLst/>
          </a:prstGeom>
          <a:noFill/>
        </p:spPr>
        <p:txBody>
          <a:bodyPr wrap="none" rtlCol="0">
            <a:spAutoFit/>
          </a:bodyPr>
          <a:lstStyle/>
          <a:p>
            <a:r>
              <a:rPr lang="en-PH" sz="1100" dirty="0" smtClean="0"/>
              <a:t>CONTACT NUMBER</a:t>
            </a:r>
            <a:endParaRPr lang="en-PH" sz="1100" dirty="0"/>
          </a:p>
        </p:txBody>
      </p:sp>
      <p:sp>
        <p:nvSpPr>
          <p:cNvPr id="43" name="Rectangle 42"/>
          <p:cNvSpPr/>
          <p:nvPr/>
        </p:nvSpPr>
        <p:spPr>
          <a:xfrm>
            <a:off x="1600200" y="5118219"/>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TextBox 47"/>
          <p:cNvSpPr txBox="1"/>
          <p:nvPr/>
        </p:nvSpPr>
        <p:spPr>
          <a:xfrm>
            <a:off x="1505146" y="4718109"/>
            <a:ext cx="1218347" cy="400110"/>
          </a:xfrm>
          <a:prstGeom prst="rect">
            <a:avLst/>
          </a:prstGeom>
          <a:noFill/>
        </p:spPr>
        <p:txBody>
          <a:bodyPr wrap="none" rtlCol="0">
            <a:spAutoFit/>
          </a:bodyPr>
          <a:lstStyle/>
          <a:p>
            <a:r>
              <a:rPr lang="en-PH" sz="2000" dirty="0" smtClean="0">
                <a:solidFill>
                  <a:srgbClr val="00B0F0"/>
                </a:solidFill>
              </a:rPr>
              <a:t>Education</a:t>
            </a:r>
            <a:endParaRPr lang="en-PH" sz="2000" dirty="0">
              <a:solidFill>
                <a:srgbClr val="00B0F0"/>
              </a:solidFill>
            </a:endParaRPr>
          </a:p>
        </p:txBody>
      </p:sp>
      <p:sp>
        <p:nvSpPr>
          <p:cNvPr id="49" name="TextBox 48"/>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4" name="Rectangle 33">
            <a:hlinkClick r:id="rId4"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rgbClr val="F6BD02"/>
                </a:solidFill>
              </a:rPr>
              <a:t>PORTFOLIO</a:t>
            </a:r>
            <a:endParaRPr lang="en-PH" sz="1000" b="1" dirty="0">
              <a:solidFill>
                <a:srgbClr val="F6BD02"/>
              </a:solidFill>
            </a:endParaRPr>
          </a:p>
        </p:txBody>
      </p:sp>
      <p:sp>
        <p:nvSpPr>
          <p:cNvPr id="35" name="Rectangle 34">
            <a:hlinkClick r:id="rId5"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36" name="Rectangle 35">
            <a:hlinkClick r:id="rId6"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37" name="Rectangle 36">
            <a:hlinkClick r:id="rId7"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38" name="Rectangle 37">
            <a:hlinkClick r:id="rId8"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39" name="Rectangle 38">
            <a:hlinkClick r:id="rId9"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2358248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00630" cy="276999"/>
          </a:xfrm>
          <a:prstGeom prst="rect">
            <a:avLst/>
          </a:prstGeom>
          <a:noFill/>
        </p:spPr>
        <p:txBody>
          <a:bodyPr wrap="none" rtlCol="0">
            <a:spAutoFit/>
          </a:bodyPr>
          <a:lstStyle/>
          <a:p>
            <a:r>
              <a:rPr lang="en-PH" sz="1200" dirty="0" smtClean="0">
                <a:solidFill>
                  <a:prstClr val="black"/>
                </a:solidFill>
              </a:rPr>
              <a:t>www.ustcareerportal.com/profile</a:t>
            </a:r>
            <a:endParaRPr lang="en-PH" sz="1200" dirty="0">
              <a:solidFill>
                <a:prstClr val="black"/>
              </a:solidFill>
            </a:endParaRPr>
          </a:p>
        </p:txBody>
      </p:sp>
      <p:sp>
        <p:nvSpPr>
          <p:cNvPr id="23" name="TextBox 22"/>
          <p:cNvSpPr txBox="1"/>
          <p:nvPr/>
        </p:nvSpPr>
        <p:spPr>
          <a:xfrm>
            <a:off x="304800" y="1186934"/>
            <a:ext cx="951864" cy="369332"/>
          </a:xfrm>
          <a:prstGeom prst="rect">
            <a:avLst/>
          </a:prstGeom>
          <a:noFill/>
        </p:spPr>
        <p:txBody>
          <a:bodyPr wrap="none" rtlCol="0">
            <a:spAutoFit/>
          </a:bodyPr>
          <a:lstStyle/>
          <a:p>
            <a:r>
              <a:rPr lang="en-PH" dirty="0">
                <a:solidFill>
                  <a:prstClr val="black"/>
                </a:solidFill>
              </a:rPr>
              <a:t>PROFILE</a:t>
            </a:r>
          </a:p>
        </p:txBody>
      </p:sp>
      <p:sp>
        <p:nvSpPr>
          <p:cNvPr id="2" name="Rectangle 1"/>
          <p:cNvSpPr/>
          <p:nvPr/>
        </p:nvSpPr>
        <p:spPr>
          <a:xfrm>
            <a:off x="585404" y="2295427"/>
            <a:ext cx="7861641" cy="42483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9" name="Rectangle 8"/>
          <p:cNvSpPr/>
          <p:nvPr/>
        </p:nvSpPr>
        <p:spPr>
          <a:xfrm>
            <a:off x="1066800" y="2296230"/>
            <a:ext cx="6858000" cy="4247544"/>
          </a:xfrm>
          <a:prstGeom prst="rect">
            <a:avLst/>
          </a:prstGeom>
          <a:solidFill>
            <a:schemeClr val="bg1"/>
          </a:solidFill>
          <a:ln w="952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a:hlinkClick r:id="rId3" action="ppaction://hlinksldjump"/>
          </p:cNvPr>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3" name="Rectangle 42"/>
          <p:cNvSpPr/>
          <p:nvPr/>
        </p:nvSpPr>
        <p:spPr>
          <a:xfrm>
            <a:off x="1600200" y="2908419"/>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8" name="TextBox 47"/>
          <p:cNvSpPr txBox="1"/>
          <p:nvPr/>
        </p:nvSpPr>
        <p:spPr>
          <a:xfrm>
            <a:off x="1505146" y="2508309"/>
            <a:ext cx="699230" cy="400110"/>
          </a:xfrm>
          <a:prstGeom prst="rect">
            <a:avLst/>
          </a:prstGeom>
          <a:noFill/>
        </p:spPr>
        <p:txBody>
          <a:bodyPr wrap="none" rtlCol="0">
            <a:spAutoFit/>
          </a:bodyPr>
          <a:lstStyle/>
          <a:p>
            <a:r>
              <a:rPr lang="en-PH" sz="2000" dirty="0" smtClean="0">
                <a:solidFill>
                  <a:srgbClr val="00B0F0"/>
                </a:solidFill>
              </a:rPr>
              <a:t>Skills</a:t>
            </a:r>
            <a:endParaRPr lang="en-PH" sz="2000" dirty="0">
              <a:solidFill>
                <a:srgbClr val="00B0F0"/>
              </a:solidFill>
            </a:endParaRPr>
          </a:p>
        </p:txBody>
      </p:sp>
      <p:sp>
        <p:nvSpPr>
          <p:cNvPr id="42" name="Rectangle 41"/>
          <p:cNvSpPr/>
          <p:nvPr/>
        </p:nvSpPr>
        <p:spPr>
          <a:xfrm>
            <a:off x="8631598" y="323266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4" name="Rectangle 33"/>
          <p:cNvSpPr/>
          <p:nvPr/>
        </p:nvSpPr>
        <p:spPr>
          <a:xfrm>
            <a:off x="1600200" y="4844450"/>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5" name="TextBox 34"/>
          <p:cNvSpPr txBox="1"/>
          <p:nvPr/>
        </p:nvSpPr>
        <p:spPr>
          <a:xfrm>
            <a:off x="1505146" y="4444340"/>
            <a:ext cx="958917" cy="400110"/>
          </a:xfrm>
          <a:prstGeom prst="rect">
            <a:avLst/>
          </a:prstGeom>
          <a:noFill/>
        </p:spPr>
        <p:txBody>
          <a:bodyPr wrap="none" rtlCol="0">
            <a:spAutoFit/>
          </a:bodyPr>
          <a:lstStyle/>
          <a:p>
            <a:r>
              <a:rPr lang="en-PH" sz="2000" dirty="0" smtClean="0">
                <a:solidFill>
                  <a:srgbClr val="00B0F0"/>
                </a:solidFill>
              </a:rPr>
              <a:t>Awards</a:t>
            </a:r>
            <a:endParaRPr lang="en-PH" sz="2000" dirty="0">
              <a:solidFill>
                <a:srgbClr val="00B0F0"/>
              </a:solidFill>
            </a:endParaRPr>
          </a:p>
        </p:txBody>
      </p:sp>
      <p:sp>
        <p:nvSpPr>
          <p:cNvPr id="36" name="Rectangle 35"/>
          <p:cNvSpPr/>
          <p:nvPr/>
        </p:nvSpPr>
        <p:spPr>
          <a:xfrm>
            <a:off x="420355" y="2107677"/>
            <a:ext cx="8026689" cy="182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7" name="TextBox 36"/>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0" name="Rectangle 29">
            <a:hlinkClick r:id="rId4"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rgbClr val="F6BD02"/>
                </a:solidFill>
              </a:rPr>
              <a:t>PORTFOLIO</a:t>
            </a:r>
            <a:endParaRPr lang="en-PH" sz="1000" b="1" dirty="0">
              <a:solidFill>
                <a:srgbClr val="F6BD02"/>
              </a:solidFill>
            </a:endParaRPr>
          </a:p>
        </p:txBody>
      </p:sp>
      <p:sp>
        <p:nvSpPr>
          <p:cNvPr id="31" name="Rectangle 30">
            <a:hlinkClick r:id="rId5"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32" name="Rectangle 31">
            <a:hlinkClick r:id="rId6"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44" name="Rectangle 43">
            <a:hlinkClick r:id="rId7"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5" name="Rectangle 44">
            <a:hlinkClick r:id="rId8"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6" name="Rectangle 45">
            <a:hlinkClick r:id="rId9"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25706441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00630" cy="276999"/>
          </a:xfrm>
          <a:prstGeom prst="rect">
            <a:avLst/>
          </a:prstGeom>
          <a:noFill/>
        </p:spPr>
        <p:txBody>
          <a:bodyPr wrap="none" rtlCol="0">
            <a:spAutoFit/>
          </a:bodyPr>
          <a:lstStyle/>
          <a:p>
            <a:r>
              <a:rPr lang="en-PH" sz="1200" dirty="0" smtClean="0">
                <a:solidFill>
                  <a:prstClr val="black"/>
                </a:solidFill>
              </a:rPr>
              <a:t>www.ustcareerportal.com/profile</a:t>
            </a:r>
            <a:endParaRPr lang="en-PH" sz="1200" dirty="0">
              <a:solidFill>
                <a:prstClr val="black"/>
              </a:solidFill>
            </a:endParaRPr>
          </a:p>
        </p:txBody>
      </p:sp>
      <p:sp>
        <p:nvSpPr>
          <p:cNvPr id="23" name="TextBox 22"/>
          <p:cNvSpPr txBox="1"/>
          <p:nvPr/>
        </p:nvSpPr>
        <p:spPr>
          <a:xfrm>
            <a:off x="304800" y="1186934"/>
            <a:ext cx="951864" cy="369332"/>
          </a:xfrm>
          <a:prstGeom prst="rect">
            <a:avLst/>
          </a:prstGeom>
          <a:noFill/>
        </p:spPr>
        <p:txBody>
          <a:bodyPr wrap="none" rtlCol="0">
            <a:spAutoFit/>
          </a:bodyPr>
          <a:lstStyle/>
          <a:p>
            <a:r>
              <a:rPr lang="en-PH" dirty="0">
                <a:solidFill>
                  <a:prstClr val="black"/>
                </a:solidFill>
              </a:rPr>
              <a:t>PROFILE</a:t>
            </a:r>
          </a:p>
        </p:txBody>
      </p:sp>
      <p:sp>
        <p:nvSpPr>
          <p:cNvPr id="2" name="Rectangle 1"/>
          <p:cNvSpPr/>
          <p:nvPr/>
        </p:nvSpPr>
        <p:spPr>
          <a:xfrm>
            <a:off x="585404" y="2295427"/>
            <a:ext cx="7861641" cy="42483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9" name="Rectangle 8"/>
          <p:cNvSpPr/>
          <p:nvPr/>
        </p:nvSpPr>
        <p:spPr>
          <a:xfrm>
            <a:off x="1066800" y="2296230"/>
            <a:ext cx="6858000" cy="4247544"/>
          </a:xfrm>
          <a:prstGeom prst="rect">
            <a:avLst/>
          </a:prstGeom>
          <a:solidFill>
            <a:schemeClr val="bg1"/>
          </a:solidFill>
          <a:ln w="952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a:hlinkClick r:id="rId3" action="ppaction://hlinksldjump"/>
          </p:cNvPr>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3" name="Rectangle 42"/>
          <p:cNvSpPr/>
          <p:nvPr/>
        </p:nvSpPr>
        <p:spPr>
          <a:xfrm>
            <a:off x="1600200" y="3232073"/>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8" name="TextBox 47"/>
          <p:cNvSpPr txBox="1"/>
          <p:nvPr/>
        </p:nvSpPr>
        <p:spPr>
          <a:xfrm>
            <a:off x="1505146" y="2831963"/>
            <a:ext cx="1332416" cy="400110"/>
          </a:xfrm>
          <a:prstGeom prst="rect">
            <a:avLst/>
          </a:prstGeom>
          <a:noFill/>
        </p:spPr>
        <p:txBody>
          <a:bodyPr wrap="none" rtlCol="0">
            <a:spAutoFit/>
          </a:bodyPr>
          <a:lstStyle/>
          <a:p>
            <a:r>
              <a:rPr lang="en-PH" sz="2000" dirty="0" smtClean="0">
                <a:solidFill>
                  <a:srgbClr val="00B0F0"/>
                </a:solidFill>
              </a:rPr>
              <a:t>Experience</a:t>
            </a:r>
            <a:endParaRPr lang="en-PH" sz="2000" dirty="0">
              <a:solidFill>
                <a:srgbClr val="00B0F0"/>
              </a:solidFill>
            </a:endParaRPr>
          </a:p>
        </p:txBody>
      </p:sp>
      <p:sp>
        <p:nvSpPr>
          <p:cNvPr id="42" name="Rectangle 41"/>
          <p:cNvSpPr/>
          <p:nvPr/>
        </p:nvSpPr>
        <p:spPr>
          <a:xfrm>
            <a:off x="8631598" y="437566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4" name="Rectangle 33"/>
          <p:cNvSpPr/>
          <p:nvPr/>
        </p:nvSpPr>
        <p:spPr>
          <a:xfrm>
            <a:off x="1600200" y="5193636"/>
            <a:ext cx="5638800" cy="1350136"/>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5" name="TextBox 34"/>
          <p:cNvSpPr txBox="1"/>
          <p:nvPr/>
        </p:nvSpPr>
        <p:spPr>
          <a:xfrm>
            <a:off x="1505146" y="4793525"/>
            <a:ext cx="1363643" cy="400110"/>
          </a:xfrm>
          <a:prstGeom prst="rect">
            <a:avLst/>
          </a:prstGeom>
          <a:noFill/>
        </p:spPr>
        <p:txBody>
          <a:bodyPr wrap="none" rtlCol="0">
            <a:spAutoFit/>
          </a:bodyPr>
          <a:lstStyle/>
          <a:p>
            <a:r>
              <a:rPr lang="en-PH" sz="2000" dirty="0" smtClean="0">
                <a:solidFill>
                  <a:srgbClr val="00B0F0"/>
                </a:solidFill>
              </a:rPr>
              <a:t>Certificates</a:t>
            </a:r>
            <a:endParaRPr lang="en-PH" sz="2000" dirty="0">
              <a:solidFill>
                <a:srgbClr val="00B0F0"/>
              </a:solidFill>
            </a:endParaRPr>
          </a:p>
        </p:txBody>
      </p:sp>
      <p:sp>
        <p:nvSpPr>
          <p:cNvPr id="29" name="Rectangle 28"/>
          <p:cNvSpPr/>
          <p:nvPr/>
        </p:nvSpPr>
        <p:spPr>
          <a:xfrm>
            <a:off x="420355" y="2107677"/>
            <a:ext cx="8026689" cy="182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0" name="Rectangle 29"/>
          <p:cNvSpPr/>
          <p:nvPr/>
        </p:nvSpPr>
        <p:spPr>
          <a:xfrm>
            <a:off x="1600200" y="2296229"/>
            <a:ext cx="5638800" cy="44814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1" name="TextBox 30"/>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a:hlinkClick r:id="rId4"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rgbClr val="F6BD02"/>
                </a:solidFill>
              </a:rPr>
              <a:t>PORTFOLIO</a:t>
            </a:r>
            <a:endParaRPr lang="en-PH" sz="1000" b="1" dirty="0">
              <a:solidFill>
                <a:srgbClr val="F6BD02"/>
              </a:solidFill>
            </a:endParaRPr>
          </a:p>
        </p:txBody>
      </p:sp>
      <p:sp>
        <p:nvSpPr>
          <p:cNvPr id="38" name="Rectangle 37">
            <a:hlinkClick r:id="rId5"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39" name="Rectangle 38">
            <a:hlinkClick r:id="rId6"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44" name="Rectangle 43">
            <a:hlinkClick r:id="rId7"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5" name="Rectangle 44">
            <a:hlinkClick r:id="rId8"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6" name="Rectangle 45">
            <a:hlinkClick r:id="rId9"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26560027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00630" cy="276999"/>
          </a:xfrm>
          <a:prstGeom prst="rect">
            <a:avLst/>
          </a:prstGeom>
          <a:noFill/>
        </p:spPr>
        <p:txBody>
          <a:bodyPr wrap="none" rtlCol="0">
            <a:spAutoFit/>
          </a:bodyPr>
          <a:lstStyle/>
          <a:p>
            <a:r>
              <a:rPr lang="en-PH" sz="1200" dirty="0" smtClean="0">
                <a:solidFill>
                  <a:prstClr val="black"/>
                </a:solidFill>
              </a:rPr>
              <a:t>www.ustcareerportal.com/profile</a:t>
            </a:r>
            <a:endParaRPr lang="en-PH" sz="1200" dirty="0">
              <a:solidFill>
                <a:prstClr val="black"/>
              </a:solidFill>
            </a:endParaRPr>
          </a:p>
        </p:txBody>
      </p:sp>
      <p:sp>
        <p:nvSpPr>
          <p:cNvPr id="23" name="TextBox 22"/>
          <p:cNvSpPr txBox="1"/>
          <p:nvPr/>
        </p:nvSpPr>
        <p:spPr>
          <a:xfrm>
            <a:off x="304800" y="1186934"/>
            <a:ext cx="951864" cy="369332"/>
          </a:xfrm>
          <a:prstGeom prst="rect">
            <a:avLst/>
          </a:prstGeom>
          <a:noFill/>
        </p:spPr>
        <p:txBody>
          <a:bodyPr wrap="none" rtlCol="0">
            <a:spAutoFit/>
          </a:bodyPr>
          <a:lstStyle/>
          <a:p>
            <a:r>
              <a:rPr lang="en-PH" dirty="0">
                <a:solidFill>
                  <a:prstClr val="black"/>
                </a:solidFill>
              </a:rPr>
              <a:t>PROFILE</a:t>
            </a:r>
          </a:p>
        </p:txBody>
      </p:sp>
      <p:sp>
        <p:nvSpPr>
          <p:cNvPr id="2" name="Rectangle 1"/>
          <p:cNvSpPr/>
          <p:nvPr/>
        </p:nvSpPr>
        <p:spPr>
          <a:xfrm>
            <a:off x="585404" y="2295427"/>
            <a:ext cx="7861641" cy="42483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9" name="Rectangle 8"/>
          <p:cNvSpPr/>
          <p:nvPr/>
        </p:nvSpPr>
        <p:spPr>
          <a:xfrm>
            <a:off x="1066800" y="2296230"/>
            <a:ext cx="6858000" cy="4247544"/>
          </a:xfrm>
          <a:prstGeom prst="rect">
            <a:avLst/>
          </a:prstGeom>
          <a:solidFill>
            <a:schemeClr val="bg1"/>
          </a:solidFill>
          <a:ln w="952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a:hlinkClick r:id="rId3" action="ppaction://hlinksldjump"/>
          </p:cNvPr>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3" name="Rectangle 42"/>
          <p:cNvSpPr/>
          <p:nvPr/>
        </p:nvSpPr>
        <p:spPr>
          <a:xfrm>
            <a:off x="1600200" y="2286001"/>
            <a:ext cx="5638800" cy="381000"/>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8" name="TextBox 47"/>
          <p:cNvSpPr txBox="1"/>
          <p:nvPr/>
        </p:nvSpPr>
        <p:spPr>
          <a:xfrm>
            <a:off x="1505146" y="2743200"/>
            <a:ext cx="1999715" cy="400110"/>
          </a:xfrm>
          <a:prstGeom prst="rect">
            <a:avLst/>
          </a:prstGeom>
          <a:noFill/>
        </p:spPr>
        <p:txBody>
          <a:bodyPr wrap="none" rtlCol="0">
            <a:spAutoFit/>
          </a:bodyPr>
          <a:lstStyle/>
          <a:p>
            <a:r>
              <a:rPr lang="en-PH" sz="2000" dirty="0" smtClean="0">
                <a:solidFill>
                  <a:srgbClr val="00B0F0"/>
                </a:solidFill>
              </a:rPr>
              <a:t>Honors &amp; Awards</a:t>
            </a:r>
            <a:endParaRPr lang="en-PH" sz="2000" dirty="0">
              <a:solidFill>
                <a:srgbClr val="00B0F0"/>
              </a:solidFill>
            </a:endParaRPr>
          </a:p>
        </p:txBody>
      </p:sp>
      <p:sp>
        <p:nvSpPr>
          <p:cNvPr id="42" name="Rectangle 41"/>
          <p:cNvSpPr/>
          <p:nvPr/>
        </p:nvSpPr>
        <p:spPr>
          <a:xfrm>
            <a:off x="8631598" y="5410200"/>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4" name="Rectangle 33"/>
          <p:cNvSpPr/>
          <p:nvPr/>
        </p:nvSpPr>
        <p:spPr>
          <a:xfrm>
            <a:off x="1600200" y="5042019"/>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5" name="TextBox 34"/>
          <p:cNvSpPr txBox="1"/>
          <p:nvPr/>
        </p:nvSpPr>
        <p:spPr>
          <a:xfrm>
            <a:off x="1505146" y="4641909"/>
            <a:ext cx="2167901" cy="400110"/>
          </a:xfrm>
          <a:prstGeom prst="rect">
            <a:avLst/>
          </a:prstGeom>
          <a:noFill/>
        </p:spPr>
        <p:txBody>
          <a:bodyPr wrap="none" rtlCol="0">
            <a:spAutoFit/>
          </a:bodyPr>
          <a:lstStyle/>
          <a:p>
            <a:r>
              <a:rPr lang="en-PH" sz="2000" dirty="0" smtClean="0">
                <a:solidFill>
                  <a:srgbClr val="00B0F0"/>
                </a:solidFill>
              </a:rPr>
              <a:t>Seminars Attended</a:t>
            </a:r>
            <a:endParaRPr lang="en-PH" sz="2000" dirty="0">
              <a:solidFill>
                <a:srgbClr val="00B0F0"/>
              </a:solidFill>
            </a:endParaRPr>
          </a:p>
        </p:txBody>
      </p:sp>
      <p:sp>
        <p:nvSpPr>
          <p:cNvPr id="29" name="Rectangle 28"/>
          <p:cNvSpPr/>
          <p:nvPr/>
        </p:nvSpPr>
        <p:spPr>
          <a:xfrm>
            <a:off x="420355" y="2107677"/>
            <a:ext cx="8026689" cy="182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0" name="Rectangle 29"/>
          <p:cNvSpPr/>
          <p:nvPr/>
        </p:nvSpPr>
        <p:spPr>
          <a:xfrm>
            <a:off x="1600201" y="3137019"/>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1" name="TextBox 30"/>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a:hlinkClick r:id="rId4"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rgbClr val="F6BD02"/>
                </a:solidFill>
              </a:rPr>
              <a:t>PORTFOLIO</a:t>
            </a:r>
            <a:endParaRPr lang="en-PH" sz="1000" b="1" dirty="0">
              <a:solidFill>
                <a:srgbClr val="F6BD02"/>
              </a:solidFill>
            </a:endParaRPr>
          </a:p>
        </p:txBody>
      </p:sp>
      <p:sp>
        <p:nvSpPr>
          <p:cNvPr id="38" name="Rectangle 37">
            <a:hlinkClick r:id="rId5"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39" name="Rectangle 38">
            <a:hlinkClick r:id="rId6"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44" name="Rectangle 43">
            <a:hlinkClick r:id="rId7"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5" name="Rectangle 44">
            <a:hlinkClick r:id="rId8"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6" name="Rectangle 45">
            <a:hlinkClick r:id="rId9"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3064989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5" name="Picture 4"/>
          <p:cNvPicPr>
            <a:picLocks noChangeAspect="1"/>
          </p:cNvPicPr>
          <p:nvPr/>
        </p:nvPicPr>
        <p:blipFill>
          <a:blip r:embed="rId2"/>
          <a:stretch>
            <a:fillRect/>
          </a:stretch>
        </p:blipFill>
        <p:spPr>
          <a:xfrm>
            <a:off x="0" y="0"/>
            <a:ext cx="9144000" cy="493928"/>
          </a:xfrm>
          <a:prstGeom prst="rect">
            <a:avLst/>
          </a:prstGeom>
        </p:spPr>
      </p:pic>
      <p:sp>
        <p:nvSpPr>
          <p:cNvPr id="6" name="Title 1"/>
          <p:cNvSpPr txBox="1">
            <a:spLocks/>
          </p:cNvSpPr>
          <p:nvPr/>
        </p:nvSpPr>
        <p:spPr>
          <a:xfrm>
            <a:off x="457200" y="25908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4800" dirty="0" smtClean="0">
                <a:solidFill>
                  <a:schemeClr val="bg1"/>
                </a:solidFill>
                <a:latin typeface="Arial"/>
                <a:ea typeface="Adobe Heiti Std R" panose="020B0400000000000000" pitchFamily="34" charset="-128"/>
                <a:cs typeface="Arial"/>
              </a:rPr>
              <a:t>CHAPTER 1</a:t>
            </a:r>
            <a:endParaRPr lang="en-US" sz="4800" dirty="0">
              <a:solidFill>
                <a:schemeClr val="bg1"/>
              </a:solidFill>
              <a:latin typeface="Arial"/>
              <a:ea typeface="Adobe Heiti Std R" panose="020B0400000000000000" pitchFamily="34" charset="-128"/>
              <a:cs typeface="Arial"/>
            </a:endParaRPr>
          </a:p>
        </p:txBody>
      </p:sp>
      <p:sp>
        <p:nvSpPr>
          <p:cNvPr id="3" name="Content Placeholder 2"/>
          <p:cNvSpPr>
            <a:spLocks noGrp="1"/>
          </p:cNvSpPr>
          <p:nvPr>
            <p:ph idx="1"/>
          </p:nvPr>
        </p:nvSpPr>
        <p:spPr>
          <a:xfrm>
            <a:off x="457200" y="3733800"/>
            <a:ext cx="8229600" cy="2362200"/>
          </a:xfrm>
        </p:spPr>
        <p:txBody>
          <a:bodyPr/>
          <a:lstStyle/>
          <a:p>
            <a:pPr marL="0" indent="0" algn="ctr">
              <a:buNone/>
            </a:pPr>
            <a:r>
              <a:rPr lang="en-US" sz="3600" dirty="0" smtClean="0">
                <a:solidFill>
                  <a:srgbClr val="FFFFFF"/>
                </a:solidFill>
                <a:latin typeface="Adobe Fan Heiti Std B" panose="020B0700000000000000" pitchFamily="34" charset="-128"/>
                <a:ea typeface="Adobe Fan Heiti Std B" panose="020B0700000000000000" pitchFamily="34" charset="-128"/>
              </a:rPr>
              <a:t>Introduction</a:t>
            </a:r>
            <a:endParaRPr lang="en-US" sz="3600" dirty="0">
              <a:solidFill>
                <a:srgbClr val="FFFFFF"/>
              </a:solidFill>
              <a:latin typeface="Adobe Fan Heiti Std B" panose="020B0700000000000000" pitchFamily="34" charset="-128"/>
              <a:ea typeface="Adobe Fan Heiti Std B" panose="020B0700000000000000" pitchFamily="34" charset="-128"/>
            </a:endParaRPr>
          </a:p>
        </p:txBody>
      </p:sp>
      <p:cxnSp>
        <p:nvCxnSpPr>
          <p:cNvPr id="7" name="Straight Connector 6"/>
          <p:cNvCxnSpPr/>
          <p:nvPr/>
        </p:nvCxnSpPr>
        <p:spPr>
          <a:xfrm>
            <a:off x="609600" y="3657600"/>
            <a:ext cx="78486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206201" y="179906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23724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00630" cy="276999"/>
          </a:xfrm>
          <a:prstGeom prst="rect">
            <a:avLst/>
          </a:prstGeom>
          <a:noFill/>
        </p:spPr>
        <p:txBody>
          <a:bodyPr wrap="none" rtlCol="0">
            <a:spAutoFit/>
          </a:bodyPr>
          <a:lstStyle/>
          <a:p>
            <a:r>
              <a:rPr lang="en-PH" sz="1200" dirty="0" smtClean="0">
                <a:solidFill>
                  <a:prstClr val="black"/>
                </a:solidFill>
              </a:rPr>
              <a:t>www.ustcareerportal.com/profile</a:t>
            </a:r>
            <a:endParaRPr lang="en-PH" sz="1200" dirty="0">
              <a:solidFill>
                <a:prstClr val="black"/>
              </a:solidFill>
            </a:endParaRPr>
          </a:p>
        </p:txBody>
      </p:sp>
      <p:sp>
        <p:nvSpPr>
          <p:cNvPr id="23" name="TextBox 22"/>
          <p:cNvSpPr txBox="1"/>
          <p:nvPr/>
        </p:nvSpPr>
        <p:spPr>
          <a:xfrm>
            <a:off x="304800" y="1186934"/>
            <a:ext cx="951864" cy="369332"/>
          </a:xfrm>
          <a:prstGeom prst="rect">
            <a:avLst/>
          </a:prstGeom>
          <a:noFill/>
        </p:spPr>
        <p:txBody>
          <a:bodyPr wrap="none" rtlCol="0">
            <a:spAutoFit/>
          </a:bodyPr>
          <a:lstStyle/>
          <a:p>
            <a:r>
              <a:rPr lang="en-PH" dirty="0">
                <a:solidFill>
                  <a:prstClr val="black"/>
                </a:solidFill>
              </a:rPr>
              <a:t>PROFILE</a:t>
            </a:r>
          </a:p>
        </p:txBody>
      </p:sp>
      <p:sp>
        <p:nvSpPr>
          <p:cNvPr id="2" name="Rectangle 1"/>
          <p:cNvSpPr/>
          <p:nvPr/>
        </p:nvSpPr>
        <p:spPr>
          <a:xfrm>
            <a:off x="585404" y="2295427"/>
            <a:ext cx="7861641" cy="42483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9" name="Rectangle 8"/>
          <p:cNvSpPr/>
          <p:nvPr/>
        </p:nvSpPr>
        <p:spPr>
          <a:xfrm>
            <a:off x="1066800" y="2296230"/>
            <a:ext cx="6858000" cy="4247544"/>
          </a:xfrm>
          <a:prstGeom prst="rect">
            <a:avLst/>
          </a:prstGeom>
          <a:solidFill>
            <a:schemeClr val="bg1"/>
          </a:solidFill>
          <a:ln w="952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3" name="Rectangle 42"/>
          <p:cNvSpPr/>
          <p:nvPr/>
        </p:nvSpPr>
        <p:spPr>
          <a:xfrm>
            <a:off x="1600200" y="2286000"/>
            <a:ext cx="5638800" cy="1371600"/>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2" name="Rectangle 41"/>
          <p:cNvSpPr/>
          <p:nvPr/>
        </p:nvSpPr>
        <p:spPr>
          <a:xfrm>
            <a:off x="8631598" y="5871385"/>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4" name="Rectangle 33"/>
          <p:cNvSpPr/>
          <p:nvPr/>
        </p:nvSpPr>
        <p:spPr>
          <a:xfrm>
            <a:off x="1600200" y="4173131"/>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5" name="TextBox 34"/>
          <p:cNvSpPr txBox="1"/>
          <p:nvPr/>
        </p:nvSpPr>
        <p:spPr>
          <a:xfrm>
            <a:off x="1505146" y="3773021"/>
            <a:ext cx="2167901" cy="400110"/>
          </a:xfrm>
          <a:prstGeom prst="rect">
            <a:avLst/>
          </a:prstGeom>
          <a:noFill/>
        </p:spPr>
        <p:txBody>
          <a:bodyPr wrap="none" rtlCol="0">
            <a:spAutoFit/>
          </a:bodyPr>
          <a:lstStyle/>
          <a:p>
            <a:r>
              <a:rPr lang="en-PH" sz="2000" dirty="0" smtClean="0">
                <a:solidFill>
                  <a:srgbClr val="00B0F0"/>
                </a:solidFill>
              </a:rPr>
              <a:t>Seminars Attended</a:t>
            </a:r>
            <a:endParaRPr lang="en-PH" sz="2000" dirty="0">
              <a:solidFill>
                <a:srgbClr val="00B0F0"/>
              </a:solidFill>
            </a:endParaRPr>
          </a:p>
        </p:txBody>
      </p:sp>
      <p:sp>
        <p:nvSpPr>
          <p:cNvPr id="29" name="Rectangle 28"/>
          <p:cNvSpPr/>
          <p:nvPr/>
        </p:nvSpPr>
        <p:spPr>
          <a:xfrm>
            <a:off x="420355" y="2107677"/>
            <a:ext cx="8026689" cy="182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1" name="TextBox 30"/>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2" name="Rounded Rectangle 31">
            <a:hlinkClick r:id="rId3" action="ppaction://hlinksldjump"/>
          </p:cNvPr>
          <p:cNvSpPr/>
          <p:nvPr/>
        </p:nvSpPr>
        <p:spPr>
          <a:xfrm>
            <a:off x="6324600" y="5867400"/>
            <a:ext cx="914400"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EDIT</a:t>
            </a:r>
            <a:endParaRPr lang="en-PH" b="1" dirty="0"/>
          </a:p>
        </p:txBody>
      </p:sp>
      <p:sp>
        <p:nvSpPr>
          <p:cNvPr id="30" name="Rectangle 29">
            <a:hlinkClick r:id="rId4"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rgbClr val="F6BD02"/>
                </a:solidFill>
              </a:rPr>
              <a:t>PORTFOLIO</a:t>
            </a:r>
            <a:endParaRPr lang="en-PH" sz="1000" b="1" dirty="0">
              <a:solidFill>
                <a:srgbClr val="F6BD02"/>
              </a:solidFill>
            </a:endParaRPr>
          </a:p>
        </p:txBody>
      </p:sp>
      <p:sp>
        <p:nvSpPr>
          <p:cNvPr id="38" name="Rectangle 37">
            <a:hlinkClick r:id="rId5"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39" name="Rectangle 38">
            <a:hlinkClick r:id="rId6"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44" name="Rectangle 43">
            <a:hlinkClick r:id="rId7"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5" name="Rectangle 44">
            <a:hlinkClick r:id="rId8"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6" name="Rectangle 45">
            <a:hlinkClick r:id="rId9"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1847358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00630" cy="276999"/>
          </a:xfrm>
          <a:prstGeom prst="rect">
            <a:avLst/>
          </a:prstGeom>
          <a:noFill/>
        </p:spPr>
        <p:txBody>
          <a:bodyPr wrap="none" rtlCol="0">
            <a:spAutoFit/>
          </a:bodyPr>
          <a:lstStyle/>
          <a:p>
            <a:r>
              <a:rPr lang="en-PH" sz="1200" dirty="0" smtClean="0">
                <a:solidFill>
                  <a:prstClr val="black"/>
                </a:solidFill>
              </a:rPr>
              <a:t>www.ustcareerportal.com/profile</a:t>
            </a:r>
            <a:endParaRPr lang="en-PH" sz="1200" dirty="0">
              <a:solidFill>
                <a:prstClr val="black"/>
              </a:solidFill>
            </a:endParaRPr>
          </a:p>
        </p:txBody>
      </p:sp>
      <p:sp>
        <p:nvSpPr>
          <p:cNvPr id="23" name="TextBox 22"/>
          <p:cNvSpPr txBox="1"/>
          <p:nvPr/>
        </p:nvSpPr>
        <p:spPr>
          <a:xfrm>
            <a:off x="304800" y="1186934"/>
            <a:ext cx="951864" cy="369332"/>
          </a:xfrm>
          <a:prstGeom prst="rect">
            <a:avLst/>
          </a:prstGeom>
          <a:noFill/>
        </p:spPr>
        <p:txBody>
          <a:bodyPr wrap="none" rtlCol="0">
            <a:spAutoFit/>
          </a:bodyPr>
          <a:lstStyle/>
          <a:p>
            <a:r>
              <a:rPr lang="en-PH" dirty="0">
                <a:solidFill>
                  <a:prstClr val="black"/>
                </a:solidFill>
              </a:rPr>
              <a:t>PROFILE</a:t>
            </a:r>
          </a:p>
        </p:txBody>
      </p:sp>
      <p:sp>
        <p:nvSpPr>
          <p:cNvPr id="2" name="Rectangle 1"/>
          <p:cNvSpPr/>
          <p:nvPr/>
        </p:nvSpPr>
        <p:spPr>
          <a:xfrm>
            <a:off x="585404" y="2295427"/>
            <a:ext cx="7861641" cy="42483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9" name="Rectangle 8"/>
          <p:cNvSpPr/>
          <p:nvPr/>
        </p:nvSpPr>
        <p:spPr>
          <a:xfrm>
            <a:off x="1066800" y="2296230"/>
            <a:ext cx="6858000" cy="4247544"/>
          </a:xfrm>
          <a:prstGeom prst="rect">
            <a:avLst/>
          </a:prstGeom>
          <a:solidFill>
            <a:schemeClr val="bg1"/>
          </a:solidFill>
          <a:ln w="952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3" name="Rectangle 42"/>
          <p:cNvSpPr/>
          <p:nvPr/>
        </p:nvSpPr>
        <p:spPr>
          <a:xfrm>
            <a:off x="1600200" y="2286000"/>
            <a:ext cx="5638800" cy="1371600"/>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2" name="Rectangle 41"/>
          <p:cNvSpPr/>
          <p:nvPr/>
        </p:nvSpPr>
        <p:spPr>
          <a:xfrm>
            <a:off x="8631598" y="5871385"/>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4" name="Rectangle 33"/>
          <p:cNvSpPr/>
          <p:nvPr/>
        </p:nvSpPr>
        <p:spPr>
          <a:xfrm>
            <a:off x="1600200" y="4173131"/>
            <a:ext cx="5638800" cy="143498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5" name="TextBox 34"/>
          <p:cNvSpPr txBox="1"/>
          <p:nvPr/>
        </p:nvSpPr>
        <p:spPr>
          <a:xfrm>
            <a:off x="1505146" y="3773021"/>
            <a:ext cx="2167901" cy="400110"/>
          </a:xfrm>
          <a:prstGeom prst="rect">
            <a:avLst/>
          </a:prstGeom>
          <a:noFill/>
        </p:spPr>
        <p:txBody>
          <a:bodyPr wrap="none" rtlCol="0">
            <a:spAutoFit/>
          </a:bodyPr>
          <a:lstStyle/>
          <a:p>
            <a:r>
              <a:rPr lang="en-PH" sz="2000" dirty="0" smtClean="0">
                <a:solidFill>
                  <a:srgbClr val="00B0F0"/>
                </a:solidFill>
              </a:rPr>
              <a:t>Seminars Attended</a:t>
            </a:r>
            <a:endParaRPr lang="en-PH" sz="2000" dirty="0">
              <a:solidFill>
                <a:srgbClr val="00B0F0"/>
              </a:solidFill>
            </a:endParaRPr>
          </a:p>
        </p:txBody>
      </p:sp>
      <p:sp>
        <p:nvSpPr>
          <p:cNvPr id="29" name="Rectangle 28"/>
          <p:cNvSpPr/>
          <p:nvPr/>
        </p:nvSpPr>
        <p:spPr>
          <a:xfrm>
            <a:off x="420355" y="2107677"/>
            <a:ext cx="8026689" cy="182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1" name="TextBox 30"/>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2" name="Rounded Rectangle 31">
            <a:hlinkClick r:id="rId3" action="ppaction://hlinksldjump"/>
          </p:cNvPr>
          <p:cNvSpPr/>
          <p:nvPr/>
        </p:nvSpPr>
        <p:spPr>
          <a:xfrm>
            <a:off x="6324600" y="5867400"/>
            <a:ext cx="914400"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SAVE</a:t>
            </a:r>
            <a:endParaRPr lang="en-PH" b="1" dirty="0"/>
          </a:p>
        </p:txBody>
      </p:sp>
      <p:sp>
        <p:nvSpPr>
          <p:cNvPr id="30" name="Rectangle 29">
            <a:hlinkClick r:id="rId3"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rgbClr val="F6BD02"/>
                </a:solidFill>
              </a:rPr>
              <a:t>PORTFOLIO</a:t>
            </a:r>
            <a:endParaRPr lang="en-PH" sz="1000" b="1" dirty="0">
              <a:solidFill>
                <a:srgbClr val="F6BD02"/>
              </a:solidFill>
            </a:endParaRPr>
          </a:p>
        </p:txBody>
      </p:sp>
      <p:sp>
        <p:nvSpPr>
          <p:cNvPr id="38" name="Rectangle 37">
            <a:hlinkClick r:id="rId4"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EXPLORE</a:t>
            </a:r>
            <a:endParaRPr lang="en-PH" sz="1050" b="1" dirty="0"/>
          </a:p>
        </p:txBody>
      </p:sp>
      <p:sp>
        <p:nvSpPr>
          <p:cNvPr id="39" name="Rectangle 38">
            <a:hlinkClick r:id="rId5"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44" name="Rectangle 43">
            <a:hlinkClick r:id="rId6"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5" name="Rectangle 44">
            <a:hlinkClick r:id="rId7"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6" name="Rectangle 45">
            <a:hlinkClick r:id="rId8"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33" name="Rounded Rectangle 32">
            <a:hlinkClick r:id="rId3" action="ppaction://hlinksldjump"/>
          </p:cNvPr>
          <p:cNvSpPr/>
          <p:nvPr/>
        </p:nvSpPr>
        <p:spPr>
          <a:xfrm>
            <a:off x="5334000" y="5867400"/>
            <a:ext cx="914400"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CANCEL</a:t>
            </a:r>
            <a:endParaRPr lang="en-PH" b="1" dirty="0"/>
          </a:p>
        </p:txBody>
      </p:sp>
    </p:spTree>
    <p:extLst>
      <p:ext uri="{BB962C8B-B14F-4D97-AF65-F5344CB8AC3E}">
        <p14:creationId xmlns:p14="http://schemas.microsoft.com/office/powerpoint/2010/main" val="10398829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solidFill>
                  <a:prstClr val="black"/>
                </a:solidFill>
              </a:rPr>
              <a:t>www.ustcareerportal.com/explore</a:t>
            </a:r>
            <a:endParaRPr lang="en-PH" sz="1200" dirty="0">
              <a:solidFill>
                <a:prstClr val="black"/>
              </a:solidFill>
            </a:endParaRP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2" name="Rectangle 41"/>
          <p:cNvSpPr/>
          <p:nvPr/>
        </p:nvSpPr>
        <p:spPr>
          <a:xfrm>
            <a:off x="8631598" y="2238096"/>
            <a:ext cx="109441" cy="17373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29" name="TextBox 28"/>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16" name="Rectangle 15">
            <a:hlinkClick r:id="rId3" action="ppaction://hlinksldjump"/>
          </p:cNvPr>
          <p:cNvSpPr/>
          <p:nvPr/>
        </p:nvSpPr>
        <p:spPr>
          <a:xfrm>
            <a:off x="1419518" y="2761270"/>
            <a:ext cx="5590881" cy="272534"/>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dirty="0" smtClean="0">
                <a:solidFill>
                  <a:schemeClr val="bg1">
                    <a:lumMod val="75000"/>
                  </a:schemeClr>
                </a:solidFill>
              </a:rPr>
              <a:t>Search Job Skills, Location, or Position</a:t>
            </a:r>
            <a:endParaRPr lang="en-PH" dirty="0">
              <a:solidFill>
                <a:schemeClr val="bg1">
                  <a:lumMod val="75000"/>
                </a:schemeClr>
              </a:solidFill>
            </a:endParaRPr>
          </a:p>
        </p:txBody>
      </p:sp>
      <p:sp>
        <p:nvSpPr>
          <p:cNvPr id="46" name="Rectangle 45"/>
          <p:cNvSpPr/>
          <p:nvPr/>
        </p:nvSpPr>
        <p:spPr>
          <a:xfrm>
            <a:off x="7010400" y="2761270"/>
            <a:ext cx="457200" cy="279240"/>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2800" y="2819779"/>
            <a:ext cx="164592" cy="1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ectangle 48">
            <a:hlinkClick r:id="rId6"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50" name="Rectangle 49">
            <a:hlinkClick r:id="rId7"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EXPLORE</a:t>
            </a:r>
            <a:endParaRPr lang="en-PH" sz="1050" b="1" dirty="0">
              <a:solidFill>
                <a:srgbClr val="F6BD02"/>
              </a:solidFill>
            </a:endParaRPr>
          </a:p>
        </p:txBody>
      </p:sp>
      <p:sp>
        <p:nvSpPr>
          <p:cNvPr id="51" name="Rectangle 50">
            <a:hlinkClick r:id="rId8"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52" name="Rectangle 51">
            <a:hlinkClick r:id="rId9"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53" name="Rectangle 52">
            <a:hlinkClick r:id="rId10"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54" name="Rectangle 53">
            <a:hlinkClick r:id="rId11"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48" name="Rectangle 47">
            <a:hlinkClick r:id="rId12" action="ppaction://hlinksldjump"/>
          </p:cNvPr>
          <p:cNvSpPr/>
          <p:nvPr/>
        </p:nvSpPr>
        <p:spPr>
          <a:xfrm>
            <a:off x="1381027" y="3657600"/>
            <a:ext cx="1503228"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smtClean="0">
                <a:solidFill>
                  <a:prstClr val="white"/>
                </a:solidFill>
              </a:rPr>
              <a:t>IT</a:t>
            </a:r>
            <a:endParaRPr lang="en-PH" sz="1050" b="1" dirty="0">
              <a:solidFill>
                <a:prstClr val="white"/>
              </a:solidFill>
            </a:endParaRPr>
          </a:p>
        </p:txBody>
      </p:sp>
      <p:sp>
        <p:nvSpPr>
          <p:cNvPr id="55" name="Rectangle 54"/>
          <p:cNvSpPr/>
          <p:nvPr/>
        </p:nvSpPr>
        <p:spPr>
          <a:xfrm>
            <a:off x="2948059"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6" name="Rectangle 55"/>
          <p:cNvSpPr/>
          <p:nvPr/>
        </p:nvSpPr>
        <p:spPr>
          <a:xfrm>
            <a:off x="4506775"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7" name="TextBox 56"/>
          <p:cNvSpPr txBox="1"/>
          <p:nvPr/>
        </p:nvSpPr>
        <p:spPr>
          <a:xfrm>
            <a:off x="1276546" y="3146863"/>
            <a:ext cx="2387385" cy="461665"/>
          </a:xfrm>
          <a:prstGeom prst="rect">
            <a:avLst/>
          </a:prstGeom>
          <a:noFill/>
        </p:spPr>
        <p:txBody>
          <a:bodyPr wrap="none" rtlCol="0">
            <a:spAutoFit/>
          </a:bodyPr>
          <a:lstStyle/>
          <a:p>
            <a:r>
              <a:rPr lang="en-PH" sz="2400" dirty="0" smtClean="0">
                <a:solidFill>
                  <a:prstClr val="black"/>
                </a:solidFill>
              </a:rPr>
              <a:t>PICK A PROGRAM</a:t>
            </a:r>
            <a:endParaRPr lang="en-PH" sz="2400" dirty="0">
              <a:solidFill>
                <a:prstClr val="black"/>
              </a:solidFill>
            </a:endParaRPr>
          </a:p>
        </p:txBody>
      </p:sp>
      <p:sp>
        <p:nvSpPr>
          <p:cNvPr id="58" name="Rectangle 57"/>
          <p:cNvSpPr/>
          <p:nvPr/>
        </p:nvSpPr>
        <p:spPr>
          <a:xfrm>
            <a:off x="1371600"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9" name="Rectangle 58"/>
          <p:cNvSpPr/>
          <p:nvPr/>
        </p:nvSpPr>
        <p:spPr>
          <a:xfrm>
            <a:off x="2930316"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0" name="Rectangle 59"/>
          <p:cNvSpPr/>
          <p:nvPr/>
        </p:nvSpPr>
        <p:spPr>
          <a:xfrm>
            <a:off x="4495800"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1" name="Rectangle 60"/>
          <p:cNvSpPr/>
          <p:nvPr/>
        </p:nvSpPr>
        <p:spPr>
          <a:xfrm>
            <a:off x="6054516"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2" name="Rectangle 61"/>
          <p:cNvSpPr/>
          <p:nvPr/>
        </p:nvSpPr>
        <p:spPr>
          <a:xfrm>
            <a:off x="1371600"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3" name="Rectangle 62"/>
          <p:cNvSpPr/>
          <p:nvPr/>
        </p:nvSpPr>
        <p:spPr>
          <a:xfrm>
            <a:off x="2930316"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4" name="Rectangle 63"/>
          <p:cNvSpPr/>
          <p:nvPr/>
        </p:nvSpPr>
        <p:spPr>
          <a:xfrm>
            <a:off x="4495800"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5" name="Rectangle 64"/>
          <p:cNvSpPr/>
          <p:nvPr/>
        </p:nvSpPr>
        <p:spPr>
          <a:xfrm>
            <a:off x="6054516"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6" name="Rectangle 65"/>
          <p:cNvSpPr/>
          <p:nvPr/>
        </p:nvSpPr>
        <p:spPr>
          <a:xfrm>
            <a:off x="6063594"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Tree>
    <p:extLst>
      <p:ext uri="{BB962C8B-B14F-4D97-AF65-F5344CB8AC3E}">
        <p14:creationId xmlns:p14="http://schemas.microsoft.com/office/powerpoint/2010/main" val="13444950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solidFill>
                  <a:prstClr val="black"/>
                </a:solidFill>
              </a:rPr>
              <a:t>www.ustcareerportal.com/explore</a:t>
            </a:r>
            <a:endParaRPr lang="en-PH" sz="1200" dirty="0">
              <a:solidFill>
                <a:prstClr val="black"/>
              </a:solidFill>
            </a:endParaRP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a:solidFill>
                  <a:prstClr val="black"/>
                </a:solidFill>
              </a:rPr>
              <a:t>EXPLORE</a:t>
            </a:r>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2" name="Rectangle 41"/>
          <p:cNvSpPr/>
          <p:nvPr/>
        </p:nvSpPr>
        <p:spPr>
          <a:xfrm>
            <a:off x="8631598" y="2238096"/>
            <a:ext cx="109441" cy="17373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29" name="TextBox 28"/>
          <p:cNvSpPr txBox="1"/>
          <p:nvPr/>
        </p:nvSpPr>
        <p:spPr>
          <a:xfrm rot="5400000">
            <a:off x="8560468" y="6316906"/>
            <a:ext cx="261610" cy="276999"/>
          </a:xfrm>
          <a:prstGeom prst="rect">
            <a:avLst/>
          </a:prstGeom>
          <a:noFill/>
        </p:spPr>
        <p:txBody>
          <a:bodyPr wrap="none" rtlCol="0">
            <a:spAutoFit/>
          </a:bodyPr>
          <a:lstStyle/>
          <a:p>
            <a:r>
              <a:rPr lang="en-PH" sz="1200" b="1" dirty="0">
                <a:solidFill>
                  <a:prstClr val="black"/>
                </a:solidFill>
              </a:rPr>
              <a:t>&gt;</a:t>
            </a:r>
          </a:p>
        </p:txBody>
      </p:sp>
      <p:sp>
        <p:nvSpPr>
          <p:cNvPr id="30" name="Rectangle 29">
            <a:hlinkClick r:id="rId3" action="ppaction://hlinksldjump"/>
          </p:cNvPr>
          <p:cNvSpPr/>
          <p:nvPr/>
        </p:nvSpPr>
        <p:spPr>
          <a:xfrm>
            <a:off x="1381027" y="3657600"/>
            <a:ext cx="1503228"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smtClean="0">
                <a:solidFill>
                  <a:prstClr val="white"/>
                </a:solidFill>
              </a:rPr>
              <a:t>IT</a:t>
            </a:r>
            <a:endParaRPr lang="en-PH" sz="1050" b="1" dirty="0">
              <a:solidFill>
                <a:prstClr val="white"/>
              </a:solidFill>
            </a:endParaRPr>
          </a:p>
        </p:txBody>
      </p:sp>
      <p:sp>
        <p:nvSpPr>
          <p:cNvPr id="31" name="Rectangle 30"/>
          <p:cNvSpPr/>
          <p:nvPr/>
        </p:nvSpPr>
        <p:spPr>
          <a:xfrm>
            <a:off x="2948059"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32" name="Rectangle 31"/>
          <p:cNvSpPr/>
          <p:nvPr/>
        </p:nvSpPr>
        <p:spPr>
          <a:xfrm>
            <a:off x="4506775"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14" name="TextBox 13"/>
          <p:cNvSpPr txBox="1"/>
          <p:nvPr/>
        </p:nvSpPr>
        <p:spPr>
          <a:xfrm>
            <a:off x="1276546" y="3146863"/>
            <a:ext cx="2387385" cy="461665"/>
          </a:xfrm>
          <a:prstGeom prst="rect">
            <a:avLst/>
          </a:prstGeom>
          <a:noFill/>
        </p:spPr>
        <p:txBody>
          <a:bodyPr wrap="none" rtlCol="0">
            <a:spAutoFit/>
          </a:bodyPr>
          <a:lstStyle/>
          <a:p>
            <a:r>
              <a:rPr lang="en-PH" sz="2400" dirty="0" smtClean="0">
                <a:solidFill>
                  <a:prstClr val="black"/>
                </a:solidFill>
              </a:rPr>
              <a:t>PICK A PROGRAM</a:t>
            </a:r>
            <a:endParaRPr lang="en-PH" sz="2400" dirty="0">
              <a:solidFill>
                <a:prstClr val="black"/>
              </a:solidFill>
            </a:endParaRPr>
          </a:p>
        </p:txBody>
      </p:sp>
      <p:sp>
        <p:nvSpPr>
          <p:cNvPr id="46" name="Rectangle 45"/>
          <p:cNvSpPr/>
          <p:nvPr/>
        </p:nvSpPr>
        <p:spPr>
          <a:xfrm>
            <a:off x="1419518" y="2761270"/>
            <a:ext cx="5590881" cy="272534"/>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dirty="0" smtClean="0">
                <a:solidFill>
                  <a:schemeClr val="bg1">
                    <a:lumMod val="75000"/>
                  </a:schemeClr>
                </a:solidFill>
              </a:rPr>
              <a:t>Search Job Skills, Location, or Position</a:t>
            </a:r>
            <a:endParaRPr lang="en-PH" dirty="0">
              <a:solidFill>
                <a:schemeClr val="bg1">
                  <a:lumMod val="75000"/>
                </a:schemeClr>
              </a:solidFill>
            </a:endParaRPr>
          </a:p>
        </p:txBody>
      </p:sp>
      <p:sp>
        <p:nvSpPr>
          <p:cNvPr id="47" name="Rectangle 46"/>
          <p:cNvSpPr/>
          <p:nvPr/>
        </p:nvSpPr>
        <p:spPr>
          <a:xfrm>
            <a:off x="7010400" y="2761270"/>
            <a:ext cx="457200" cy="279240"/>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pic>
        <p:nvPicPr>
          <p:cNvPr id="48"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2800" y="2819779"/>
            <a:ext cx="164592" cy="1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a:hlinkClick r:id="rId6"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35" name="Rectangle 34">
            <a:hlinkClick r:id="rId7"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EXPLORE</a:t>
            </a:r>
            <a:endParaRPr lang="en-PH" sz="1050" b="1" dirty="0">
              <a:solidFill>
                <a:srgbClr val="F6BD02"/>
              </a:solidFill>
            </a:endParaRPr>
          </a:p>
        </p:txBody>
      </p:sp>
      <p:sp>
        <p:nvSpPr>
          <p:cNvPr id="36" name="Rectangle 35">
            <a:hlinkClick r:id="rId8"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37" name="Rectangle 36">
            <a:hlinkClick r:id="rId9"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38" name="Rectangle 37">
            <a:hlinkClick r:id="rId10"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39" name="Rectangle 38">
            <a:hlinkClick r:id="rId11"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33" name="Rectangle 32"/>
          <p:cNvSpPr/>
          <p:nvPr/>
        </p:nvSpPr>
        <p:spPr>
          <a:xfrm>
            <a:off x="1371600"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43" name="Rectangle 42"/>
          <p:cNvSpPr/>
          <p:nvPr/>
        </p:nvSpPr>
        <p:spPr>
          <a:xfrm>
            <a:off x="2930316"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44" name="Rectangle 43"/>
          <p:cNvSpPr/>
          <p:nvPr/>
        </p:nvSpPr>
        <p:spPr>
          <a:xfrm>
            <a:off x="4495800"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45" name="Rectangle 44"/>
          <p:cNvSpPr/>
          <p:nvPr/>
        </p:nvSpPr>
        <p:spPr>
          <a:xfrm>
            <a:off x="6054516"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49" name="Rectangle 48"/>
          <p:cNvSpPr/>
          <p:nvPr/>
        </p:nvSpPr>
        <p:spPr>
          <a:xfrm>
            <a:off x="1371600"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0" name="Rectangle 49"/>
          <p:cNvSpPr/>
          <p:nvPr/>
        </p:nvSpPr>
        <p:spPr>
          <a:xfrm>
            <a:off x="2930316"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1" name="Rectangle 50"/>
          <p:cNvSpPr/>
          <p:nvPr/>
        </p:nvSpPr>
        <p:spPr>
          <a:xfrm>
            <a:off x="4495800"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2" name="Rectangle 51"/>
          <p:cNvSpPr/>
          <p:nvPr/>
        </p:nvSpPr>
        <p:spPr>
          <a:xfrm>
            <a:off x="6054516"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3" name="Rectangle 52"/>
          <p:cNvSpPr/>
          <p:nvPr/>
        </p:nvSpPr>
        <p:spPr>
          <a:xfrm>
            <a:off x="6063594"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Tree>
    <p:extLst>
      <p:ext uri="{BB962C8B-B14F-4D97-AF65-F5344CB8AC3E}">
        <p14:creationId xmlns:p14="http://schemas.microsoft.com/office/powerpoint/2010/main" val="21405437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solidFill>
                  <a:prstClr val="black"/>
                </a:solidFill>
              </a:rPr>
              <a:t>www.ustcareerportal.com/explore</a:t>
            </a:r>
            <a:endParaRPr lang="en-PH" sz="1200" dirty="0">
              <a:solidFill>
                <a:prstClr val="black"/>
              </a:solidFill>
            </a:endParaRP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2" name="Rectangle 41"/>
          <p:cNvSpPr/>
          <p:nvPr/>
        </p:nvSpPr>
        <p:spPr>
          <a:xfrm>
            <a:off x="8631598" y="2238096"/>
            <a:ext cx="109441" cy="12801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29" name="TextBox 28"/>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0" name="Rectangle 29">
            <a:hlinkClick r:id="rId3" action="ppaction://hlinksldjump"/>
          </p:cNvPr>
          <p:cNvSpPr/>
          <p:nvPr/>
        </p:nvSpPr>
        <p:spPr>
          <a:xfrm>
            <a:off x="1381027" y="3667029"/>
            <a:ext cx="1503228"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smtClean="0">
                <a:solidFill>
                  <a:prstClr val="white"/>
                </a:solidFill>
              </a:rPr>
              <a:t>A</a:t>
            </a:r>
            <a:endParaRPr lang="en-PH" sz="1050" b="1" dirty="0">
              <a:solidFill>
                <a:prstClr val="white"/>
              </a:solidFill>
            </a:endParaRPr>
          </a:p>
        </p:txBody>
      </p:sp>
      <p:sp>
        <p:nvSpPr>
          <p:cNvPr id="31" name="Rectangle 30"/>
          <p:cNvSpPr/>
          <p:nvPr/>
        </p:nvSpPr>
        <p:spPr>
          <a:xfrm>
            <a:off x="2948059" y="3667029"/>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B</a:t>
            </a:r>
            <a:endParaRPr lang="en-PH" sz="1050" b="1" dirty="0">
              <a:solidFill>
                <a:prstClr val="white"/>
              </a:solidFill>
            </a:endParaRPr>
          </a:p>
        </p:txBody>
      </p:sp>
      <p:sp>
        <p:nvSpPr>
          <p:cNvPr id="32" name="Rectangle 31"/>
          <p:cNvSpPr/>
          <p:nvPr/>
        </p:nvSpPr>
        <p:spPr>
          <a:xfrm>
            <a:off x="4506775" y="3667029"/>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C</a:t>
            </a:r>
            <a:endParaRPr lang="en-PH" sz="1050" b="1" dirty="0">
              <a:solidFill>
                <a:prstClr val="white"/>
              </a:solidFill>
            </a:endParaRPr>
          </a:p>
        </p:txBody>
      </p:sp>
      <p:sp>
        <p:nvSpPr>
          <p:cNvPr id="34" name="Rectangle 33"/>
          <p:cNvSpPr/>
          <p:nvPr/>
        </p:nvSpPr>
        <p:spPr>
          <a:xfrm>
            <a:off x="6067349" y="3667029"/>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D</a:t>
            </a:r>
            <a:endParaRPr lang="en-PH" sz="1050" b="1" dirty="0">
              <a:solidFill>
                <a:prstClr val="white"/>
              </a:solidFill>
            </a:endParaRPr>
          </a:p>
        </p:txBody>
      </p:sp>
      <p:sp>
        <p:nvSpPr>
          <p:cNvPr id="35" name="Rectangle 34"/>
          <p:cNvSpPr/>
          <p:nvPr/>
        </p:nvSpPr>
        <p:spPr>
          <a:xfrm>
            <a:off x="1381491" y="4905083"/>
            <a:ext cx="1503228"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E</a:t>
            </a:r>
            <a:endParaRPr lang="en-PH" sz="1050" b="1" dirty="0">
              <a:solidFill>
                <a:prstClr val="white"/>
              </a:solidFill>
            </a:endParaRPr>
          </a:p>
        </p:txBody>
      </p:sp>
      <p:sp>
        <p:nvSpPr>
          <p:cNvPr id="36" name="Rectangle 35"/>
          <p:cNvSpPr/>
          <p:nvPr/>
        </p:nvSpPr>
        <p:spPr>
          <a:xfrm>
            <a:off x="2948523" y="4905083"/>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F</a:t>
            </a:r>
            <a:endParaRPr lang="en-PH" sz="1050" b="1" dirty="0">
              <a:solidFill>
                <a:prstClr val="white"/>
              </a:solidFill>
            </a:endParaRPr>
          </a:p>
        </p:txBody>
      </p:sp>
      <p:sp>
        <p:nvSpPr>
          <p:cNvPr id="37" name="Rectangle 36"/>
          <p:cNvSpPr/>
          <p:nvPr/>
        </p:nvSpPr>
        <p:spPr>
          <a:xfrm>
            <a:off x="4507239" y="4905083"/>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G</a:t>
            </a:r>
            <a:endParaRPr lang="en-PH" sz="1050" b="1" dirty="0">
              <a:solidFill>
                <a:prstClr val="white"/>
              </a:solidFill>
            </a:endParaRPr>
          </a:p>
        </p:txBody>
      </p:sp>
      <p:sp>
        <p:nvSpPr>
          <p:cNvPr id="38" name="Rectangle 37"/>
          <p:cNvSpPr/>
          <p:nvPr/>
        </p:nvSpPr>
        <p:spPr>
          <a:xfrm>
            <a:off x="6067813" y="4905083"/>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H</a:t>
            </a:r>
            <a:endParaRPr lang="en-PH" sz="1050" b="1" dirty="0">
              <a:solidFill>
                <a:prstClr val="white"/>
              </a:solidFill>
            </a:endParaRPr>
          </a:p>
        </p:txBody>
      </p:sp>
      <p:sp>
        <p:nvSpPr>
          <p:cNvPr id="14" name="TextBox 13"/>
          <p:cNvSpPr txBox="1"/>
          <p:nvPr/>
        </p:nvSpPr>
        <p:spPr>
          <a:xfrm>
            <a:off x="1276546" y="3156292"/>
            <a:ext cx="2845907" cy="461665"/>
          </a:xfrm>
          <a:prstGeom prst="rect">
            <a:avLst/>
          </a:prstGeom>
          <a:noFill/>
        </p:spPr>
        <p:txBody>
          <a:bodyPr wrap="none" rtlCol="0">
            <a:spAutoFit/>
          </a:bodyPr>
          <a:lstStyle/>
          <a:p>
            <a:r>
              <a:rPr lang="en-PH" sz="2400" dirty="0" smtClean="0"/>
              <a:t>CHOOSE A COMPANY</a:t>
            </a:r>
            <a:endParaRPr lang="en-PH" sz="2400" dirty="0"/>
          </a:p>
        </p:txBody>
      </p:sp>
      <p:sp>
        <p:nvSpPr>
          <p:cNvPr id="5" name="TextBox 4"/>
          <p:cNvSpPr txBox="1"/>
          <p:nvPr/>
        </p:nvSpPr>
        <p:spPr>
          <a:xfrm>
            <a:off x="1682036" y="4553133"/>
            <a:ext cx="901209" cy="261610"/>
          </a:xfrm>
          <a:prstGeom prst="rect">
            <a:avLst/>
          </a:prstGeom>
          <a:noFill/>
        </p:spPr>
        <p:txBody>
          <a:bodyPr wrap="none" rtlCol="0">
            <a:spAutoFit/>
          </a:bodyPr>
          <a:lstStyle/>
          <a:p>
            <a:r>
              <a:rPr lang="en-PH" sz="1100" dirty="0" smtClean="0"/>
              <a:t>COMPANY A</a:t>
            </a:r>
            <a:endParaRPr lang="en-PH" sz="1100" dirty="0"/>
          </a:p>
        </p:txBody>
      </p:sp>
      <p:sp>
        <p:nvSpPr>
          <p:cNvPr id="46" name="TextBox 45"/>
          <p:cNvSpPr txBox="1"/>
          <p:nvPr/>
        </p:nvSpPr>
        <p:spPr>
          <a:xfrm>
            <a:off x="1682035" y="5790403"/>
            <a:ext cx="901209" cy="261610"/>
          </a:xfrm>
          <a:prstGeom prst="rect">
            <a:avLst/>
          </a:prstGeom>
          <a:noFill/>
        </p:spPr>
        <p:txBody>
          <a:bodyPr wrap="none" rtlCol="0">
            <a:spAutoFit/>
          </a:bodyPr>
          <a:lstStyle/>
          <a:p>
            <a:r>
              <a:rPr lang="en-PH" sz="1100" dirty="0" smtClean="0"/>
              <a:t>COMPANY E</a:t>
            </a:r>
            <a:endParaRPr lang="en-PH" sz="1100" dirty="0"/>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60324"/>
          <a:stretch/>
        </p:blipFill>
        <p:spPr bwMode="auto">
          <a:xfrm>
            <a:off x="1372782" y="6178454"/>
            <a:ext cx="6188075" cy="3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3278104" y="4553133"/>
            <a:ext cx="901209" cy="261610"/>
          </a:xfrm>
          <a:prstGeom prst="rect">
            <a:avLst/>
          </a:prstGeom>
          <a:noFill/>
        </p:spPr>
        <p:txBody>
          <a:bodyPr wrap="none" rtlCol="0">
            <a:spAutoFit/>
          </a:bodyPr>
          <a:lstStyle/>
          <a:p>
            <a:r>
              <a:rPr lang="en-PH" sz="1100" dirty="0" smtClean="0"/>
              <a:t>COMPANY B</a:t>
            </a:r>
            <a:endParaRPr lang="en-PH" sz="1100" dirty="0"/>
          </a:p>
        </p:txBody>
      </p:sp>
      <p:sp>
        <p:nvSpPr>
          <p:cNvPr id="48" name="TextBox 47"/>
          <p:cNvSpPr txBox="1"/>
          <p:nvPr/>
        </p:nvSpPr>
        <p:spPr>
          <a:xfrm>
            <a:off x="3278103" y="5790403"/>
            <a:ext cx="901209" cy="261610"/>
          </a:xfrm>
          <a:prstGeom prst="rect">
            <a:avLst/>
          </a:prstGeom>
          <a:noFill/>
        </p:spPr>
        <p:txBody>
          <a:bodyPr wrap="none" rtlCol="0">
            <a:spAutoFit/>
          </a:bodyPr>
          <a:lstStyle/>
          <a:p>
            <a:r>
              <a:rPr lang="en-PH" sz="1100" dirty="0" smtClean="0"/>
              <a:t>COMPANY F</a:t>
            </a:r>
            <a:endParaRPr lang="en-PH" sz="1100" dirty="0"/>
          </a:p>
        </p:txBody>
      </p:sp>
      <p:sp>
        <p:nvSpPr>
          <p:cNvPr id="49" name="TextBox 48"/>
          <p:cNvSpPr txBox="1"/>
          <p:nvPr/>
        </p:nvSpPr>
        <p:spPr>
          <a:xfrm>
            <a:off x="4808248" y="4539779"/>
            <a:ext cx="901209" cy="261610"/>
          </a:xfrm>
          <a:prstGeom prst="rect">
            <a:avLst/>
          </a:prstGeom>
          <a:noFill/>
        </p:spPr>
        <p:txBody>
          <a:bodyPr wrap="none" rtlCol="0">
            <a:spAutoFit/>
          </a:bodyPr>
          <a:lstStyle/>
          <a:p>
            <a:r>
              <a:rPr lang="en-PH" sz="1100" dirty="0" smtClean="0"/>
              <a:t>COMPANY C</a:t>
            </a:r>
            <a:endParaRPr lang="en-PH" sz="1100" dirty="0"/>
          </a:p>
        </p:txBody>
      </p:sp>
      <p:sp>
        <p:nvSpPr>
          <p:cNvPr id="50" name="TextBox 49"/>
          <p:cNvSpPr txBox="1"/>
          <p:nvPr/>
        </p:nvSpPr>
        <p:spPr>
          <a:xfrm>
            <a:off x="4808247" y="5777049"/>
            <a:ext cx="901209" cy="261610"/>
          </a:xfrm>
          <a:prstGeom prst="rect">
            <a:avLst/>
          </a:prstGeom>
          <a:noFill/>
        </p:spPr>
        <p:txBody>
          <a:bodyPr wrap="none" rtlCol="0">
            <a:spAutoFit/>
          </a:bodyPr>
          <a:lstStyle/>
          <a:p>
            <a:r>
              <a:rPr lang="en-PH" sz="1100" dirty="0" smtClean="0"/>
              <a:t>COMPANY G</a:t>
            </a:r>
            <a:endParaRPr lang="en-PH" sz="1100" dirty="0"/>
          </a:p>
        </p:txBody>
      </p:sp>
      <p:sp>
        <p:nvSpPr>
          <p:cNvPr id="51" name="TextBox 50"/>
          <p:cNvSpPr txBox="1"/>
          <p:nvPr/>
        </p:nvSpPr>
        <p:spPr>
          <a:xfrm>
            <a:off x="6385223" y="4526425"/>
            <a:ext cx="901209" cy="261610"/>
          </a:xfrm>
          <a:prstGeom prst="rect">
            <a:avLst/>
          </a:prstGeom>
          <a:noFill/>
        </p:spPr>
        <p:txBody>
          <a:bodyPr wrap="none" rtlCol="0">
            <a:spAutoFit/>
          </a:bodyPr>
          <a:lstStyle/>
          <a:p>
            <a:r>
              <a:rPr lang="en-PH" sz="1100" dirty="0" smtClean="0"/>
              <a:t>COMPANY D</a:t>
            </a:r>
            <a:endParaRPr lang="en-PH" sz="1100" dirty="0"/>
          </a:p>
        </p:txBody>
      </p:sp>
      <p:sp>
        <p:nvSpPr>
          <p:cNvPr id="52" name="TextBox 51"/>
          <p:cNvSpPr txBox="1"/>
          <p:nvPr/>
        </p:nvSpPr>
        <p:spPr>
          <a:xfrm>
            <a:off x="6385222" y="5763695"/>
            <a:ext cx="901209" cy="261610"/>
          </a:xfrm>
          <a:prstGeom prst="rect">
            <a:avLst/>
          </a:prstGeom>
          <a:noFill/>
        </p:spPr>
        <p:txBody>
          <a:bodyPr wrap="none" rtlCol="0">
            <a:spAutoFit/>
          </a:bodyPr>
          <a:lstStyle/>
          <a:p>
            <a:r>
              <a:rPr lang="en-PH" sz="1100" dirty="0" smtClean="0"/>
              <a:t>COMPANY H</a:t>
            </a:r>
            <a:endParaRPr lang="en-PH" sz="1100" dirty="0"/>
          </a:p>
        </p:txBody>
      </p:sp>
      <p:sp>
        <p:nvSpPr>
          <p:cNvPr id="53" name="Rectangle 52"/>
          <p:cNvSpPr/>
          <p:nvPr/>
        </p:nvSpPr>
        <p:spPr>
          <a:xfrm>
            <a:off x="1419518" y="2761270"/>
            <a:ext cx="5590881" cy="272534"/>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dirty="0" smtClean="0">
                <a:solidFill>
                  <a:schemeClr val="bg1">
                    <a:lumMod val="75000"/>
                  </a:schemeClr>
                </a:solidFill>
              </a:rPr>
              <a:t>Search Job Skills, Location, or Position</a:t>
            </a:r>
            <a:endParaRPr lang="en-PH" dirty="0">
              <a:solidFill>
                <a:schemeClr val="bg1">
                  <a:lumMod val="75000"/>
                </a:schemeClr>
              </a:solidFill>
            </a:endParaRPr>
          </a:p>
        </p:txBody>
      </p:sp>
      <p:sp>
        <p:nvSpPr>
          <p:cNvPr id="54" name="Rectangle 53"/>
          <p:cNvSpPr/>
          <p:nvPr/>
        </p:nvSpPr>
        <p:spPr>
          <a:xfrm>
            <a:off x="7010400" y="2761270"/>
            <a:ext cx="457200" cy="279240"/>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pic>
        <p:nvPicPr>
          <p:cNvPr id="55" name="Picture 2"/>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2800" y="2819779"/>
            <a:ext cx="164592" cy="1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4">
            <a:hlinkClick r:id="rId7"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58" name="Rectangle 57">
            <a:hlinkClick r:id="rId8"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EXPLORE</a:t>
            </a:r>
            <a:endParaRPr lang="en-PH" sz="1050" b="1" dirty="0">
              <a:solidFill>
                <a:srgbClr val="F6BD02"/>
              </a:solidFill>
            </a:endParaRPr>
          </a:p>
        </p:txBody>
      </p:sp>
      <p:sp>
        <p:nvSpPr>
          <p:cNvPr id="59" name="Rectangle 58">
            <a:hlinkClick r:id="rId9"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60" name="Rectangle 59">
            <a:hlinkClick r:id="rId10"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61" name="Rectangle 60">
            <a:hlinkClick r:id="rId11"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62" name="Rectangle 61">
            <a:hlinkClick r:id="rId12"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39914975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solidFill>
                  <a:prstClr val="black"/>
                </a:solidFill>
              </a:rPr>
              <a:t>www.ustcareerportal.com/explore</a:t>
            </a:r>
            <a:endParaRPr lang="en-PH" sz="1200" dirty="0">
              <a:solidFill>
                <a:prstClr val="black"/>
              </a:solidFill>
            </a:endParaRP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2" name="TextBox 31"/>
          <p:cNvSpPr txBox="1"/>
          <p:nvPr/>
        </p:nvSpPr>
        <p:spPr>
          <a:xfrm>
            <a:off x="1041588" y="3200400"/>
            <a:ext cx="2301015" cy="400110"/>
          </a:xfrm>
          <a:prstGeom prst="rect">
            <a:avLst/>
          </a:prstGeom>
          <a:noFill/>
        </p:spPr>
        <p:txBody>
          <a:bodyPr wrap="none" rtlCol="0">
            <a:spAutoFit/>
          </a:bodyPr>
          <a:lstStyle/>
          <a:p>
            <a:r>
              <a:rPr lang="en-PH" sz="2000" b="1" dirty="0" smtClean="0">
                <a:latin typeface="Arial "/>
              </a:rPr>
              <a:t>COMPANY NAME</a:t>
            </a:r>
            <a:endParaRPr lang="en-PH" sz="2000" b="1" dirty="0">
              <a:latin typeface="Arial "/>
            </a:endParaRPr>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37" name="Rectangle 36"/>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a:solidFill>
                  <a:prstClr val="black"/>
                </a:solidFill>
              </a:rPr>
              <a:t>&gt;</a:t>
            </a:r>
          </a:p>
        </p:txBody>
      </p:sp>
      <p:sp>
        <p:nvSpPr>
          <p:cNvPr id="55" name="TextBox 54"/>
          <p:cNvSpPr txBox="1"/>
          <p:nvPr/>
        </p:nvSpPr>
        <p:spPr>
          <a:xfrm>
            <a:off x="1066800" y="5410200"/>
            <a:ext cx="1199367" cy="261610"/>
          </a:xfrm>
          <a:prstGeom prst="rect">
            <a:avLst/>
          </a:prstGeom>
          <a:noFill/>
        </p:spPr>
        <p:txBody>
          <a:bodyPr wrap="none" rtlCol="0">
            <a:spAutoFit/>
          </a:bodyPr>
          <a:lstStyle/>
          <a:p>
            <a:r>
              <a:rPr lang="en-PH" sz="1100" dirty="0" smtClean="0">
                <a:latin typeface="Arial "/>
              </a:rPr>
              <a:t>BACKGROUND</a:t>
            </a:r>
            <a:endParaRPr lang="en-PH" sz="1100" dirty="0">
              <a:latin typeface="Arial "/>
            </a:endParaRPr>
          </a:p>
        </p:txBody>
      </p:sp>
      <p:sp>
        <p:nvSpPr>
          <p:cNvPr id="56" name="Rectangle 55"/>
          <p:cNvSpPr/>
          <p:nvPr/>
        </p:nvSpPr>
        <p:spPr>
          <a:xfrm>
            <a:off x="1149913" y="3657600"/>
            <a:ext cx="3155855" cy="163529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b="1" dirty="0" smtClean="0"/>
              <a:t>PHOTO</a:t>
            </a:r>
            <a:endParaRPr lang="en-PH" b="1" dirty="0"/>
          </a:p>
        </p:txBody>
      </p:sp>
      <p:sp>
        <p:nvSpPr>
          <p:cNvPr id="57" name="Rectangle 56"/>
          <p:cNvSpPr/>
          <p:nvPr/>
        </p:nvSpPr>
        <p:spPr>
          <a:xfrm>
            <a:off x="1149913" y="5671810"/>
            <a:ext cx="3155855" cy="871961"/>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smtClean="0">
              <a:solidFill>
                <a:schemeClr val="tx1"/>
              </a:solidFill>
            </a:endParaRPr>
          </a:p>
          <a:p>
            <a:pPr algn="ctr"/>
            <a:endParaRPr lang="en-PH" dirty="0">
              <a:solidFill>
                <a:schemeClr val="tx1"/>
              </a:solidFill>
            </a:endParaRPr>
          </a:p>
          <a:p>
            <a:pPr algn="ctr"/>
            <a:r>
              <a:rPr lang="en-PH" sz="1400" dirty="0" smtClean="0">
                <a:solidFill>
                  <a:schemeClr val="tx1"/>
                </a:solidFill>
              </a:rPr>
              <a:t>DESCRIPTION</a:t>
            </a:r>
            <a:endParaRPr lang="en-PH" dirty="0">
              <a:solidFill>
                <a:schemeClr val="tx1"/>
              </a:solidFill>
            </a:endParaRPr>
          </a:p>
        </p:txBody>
      </p:sp>
      <p:sp>
        <p:nvSpPr>
          <p:cNvPr id="58" name="TextBox 57"/>
          <p:cNvSpPr txBox="1"/>
          <p:nvPr/>
        </p:nvSpPr>
        <p:spPr>
          <a:xfrm>
            <a:off x="4572000" y="3228638"/>
            <a:ext cx="795411" cy="261610"/>
          </a:xfrm>
          <a:prstGeom prst="rect">
            <a:avLst/>
          </a:prstGeom>
          <a:noFill/>
        </p:spPr>
        <p:txBody>
          <a:bodyPr wrap="none" rtlCol="0">
            <a:spAutoFit/>
          </a:bodyPr>
          <a:lstStyle/>
          <a:p>
            <a:r>
              <a:rPr lang="en-PH" sz="1100" dirty="0" smtClean="0">
                <a:latin typeface="Arial "/>
              </a:rPr>
              <a:t>JOB FOR</a:t>
            </a:r>
            <a:endParaRPr lang="en-PH" sz="1100" dirty="0">
              <a:latin typeface="Arial "/>
            </a:endParaRPr>
          </a:p>
        </p:txBody>
      </p:sp>
      <p:sp>
        <p:nvSpPr>
          <p:cNvPr id="59" name="Rectangle 58"/>
          <p:cNvSpPr/>
          <p:nvPr/>
        </p:nvSpPr>
        <p:spPr>
          <a:xfrm>
            <a:off x="4648201" y="3657600"/>
            <a:ext cx="3352800" cy="2362200"/>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tx1"/>
                </a:solidFill>
              </a:rPr>
              <a:t>DESCRIPTION</a:t>
            </a:r>
            <a:endParaRPr lang="en-PH" dirty="0">
              <a:solidFill>
                <a:schemeClr val="tx1"/>
              </a:solidFill>
            </a:endParaRPr>
          </a:p>
        </p:txBody>
      </p:sp>
      <p:sp>
        <p:nvSpPr>
          <p:cNvPr id="63" name="Rectangle 62"/>
          <p:cNvSpPr/>
          <p:nvPr/>
        </p:nvSpPr>
        <p:spPr>
          <a:xfrm>
            <a:off x="1419518" y="2761270"/>
            <a:ext cx="5590881" cy="272534"/>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dirty="0" smtClean="0">
                <a:solidFill>
                  <a:schemeClr val="bg1">
                    <a:lumMod val="75000"/>
                  </a:schemeClr>
                </a:solidFill>
              </a:rPr>
              <a:t>Search Job Skills, Location, or Position</a:t>
            </a:r>
            <a:endParaRPr lang="en-PH" dirty="0">
              <a:solidFill>
                <a:schemeClr val="bg1">
                  <a:lumMod val="75000"/>
                </a:schemeClr>
              </a:solidFill>
            </a:endParaRPr>
          </a:p>
        </p:txBody>
      </p:sp>
      <p:sp>
        <p:nvSpPr>
          <p:cNvPr id="64" name="Rectangle 63"/>
          <p:cNvSpPr/>
          <p:nvPr/>
        </p:nvSpPr>
        <p:spPr>
          <a:xfrm>
            <a:off x="7010400" y="2761270"/>
            <a:ext cx="457200" cy="279240"/>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pic>
        <p:nvPicPr>
          <p:cNvPr id="65"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2800" y="2819779"/>
            <a:ext cx="164592" cy="1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ectangle 65"/>
          <p:cNvSpPr/>
          <p:nvPr/>
        </p:nvSpPr>
        <p:spPr>
          <a:xfrm>
            <a:off x="5367411" y="3256920"/>
            <a:ext cx="2516546" cy="171816"/>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tx1">
                    <a:lumMod val="85000"/>
                    <a:lumOff val="15000"/>
                  </a:schemeClr>
                </a:solidFill>
              </a:rPr>
              <a:t>INFORMATION TECHNOLOGY</a:t>
            </a:r>
            <a:endParaRPr lang="en-PH" sz="1400" b="1" dirty="0">
              <a:solidFill>
                <a:schemeClr val="tx1">
                  <a:lumMod val="85000"/>
                  <a:lumOff val="15000"/>
                </a:schemeClr>
              </a:solidFill>
            </a:endParaRPr>
          </a:p>
        </p:txBody>
      </p:sp>
      <p:sp>
        <p:nvSpPr>
          <p:cNvPr id="67" name="Rectangle 66"/>
          <p:cNvSpPr/>
          <p:nvPr/>
        </p:nvSpPr>
        <p:spPr>
          <a:xfrm>
            <a:off x="7883957" y="3251407"/>
            <a:ext cx="114300" cy="177329"/>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sp>
        <p:nvSpPr>
          <p:cNvPr id="68" name="TextBox 67"/>
          <p:cNvSpPr txBox="1"/>
          <p:nvPr/>
        </p:nvSpPr>
        <p:spPr>
          <a:xfrm rot="5400000">
            <a:off x="7818701" y="3206006"/>
            <a:ext cx="261612" cy="276999"/>
          </a:xfrm>
          <a:prstGeom prst="rect">
            <a:avLst/>
          </a:prstGeom>
          <a:noFill/>
        </p:spPr>
        <p:txBody>
          <a:bodyPr wrap="square" rtlCol="0">
            <a:spAutoFit/>
          </a:bodyPr>
          <a:lstStyle/>
          <a:p>
            <a:r>
              <a:rPr lang="en-PH" sz="1200" b="1" dirty="0">
                <a:solidFill>
                  <a:schemeClr val="bg1"/>
                </a:solidFill>
              </a:rPr>
              <a:t>&gt;</a:t>
            </a:r>
          </a:p>
        </p:txBody>
      </p:sp>
      <p:sp>
        <p:nvSpPr>
          <p:cNvPr id="69" name="Rounded Rectangle 68">
            <a:hlinkClick r:id="rId5" action="ppaction://hlinksldjump"/>
          </p:cNvPr>
          <p:cNvSpPr/>
          <p:nvPr/>
        </p:nvSpPr>
        <p:spPr>
          <a:xfrm>
            <a:off x="4648201" y="6172200"/>
            <a:ext cx="1600199"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COMPANY LINK</a:t>
            </a:r>
            <a:endParaRPr lang="en-PH" b="1" dirty="0"/>
          </a:p>
        </p:txBody>
      </p:sp>
      <p:sp>
        <p:nvSpPr>
          <p:cNvPr id="70" name="Rounded Rectangle 69">
            <a:hlinkClick r:id="rId6" action="ppaction://hlinksldjump"/>
          </p:cNvPr>
          <p:cNvSpPr/>
          <p:nvPr/>
        </p:nvSpPr>
        <p:spPr>
          <a:xfrm>
            <a:off x="6369511" y="6172200"/>
            <a:ext cx="1628746" cy="2286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t>SEND RESUME</a:t>
            </a:r>
            <a:endParaRPr lang="en-PH" b="1" dirty="0"/>
          </a:p>
        </p:txBody>
      </p:sp>
      <p:sp>
        <p:nvSpPr>
          <p:cNvPr id="38" name="Rectangle 37">
            <a:hlinkClick r:id="rId7"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39" name="Rectangle 38">
            <a:hlinkClick r:id="rId8"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EXPLORE</a:t>
            </a:r>
            <a:endParaRPr lang="en-PH" sz="1050" b="1" dirty="0">
              <a:solidFill>
                <a:srgbClr val="F6BD02"/>
              </a:solidFill>
            </a:endParaRPr>
          </a:p>
        </p:txBody>
      </p:sp>
      <p:sp>
        <p:nvSpPr>
          <p:cNvPr id="40" name="Rectangle 39">
            <a:hlinkClick r:id="rId9"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41" name="Rectangle 40">
            <a:hlinkClick r:id="rId10"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2" name="Rectangle 41">
            <a:hlinkClick r:id="rId11"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3" name="Rectangle 42">
            <a:hlinkClick r:id="rId12"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47250574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Tree>
    <p:extLst>
      <p:ext uri="{BB962C8B-B14F-4D97-AF65-F5344CB8AC3E}">
        <p14:creationId xmlns:p14="http://schemas.microsoft.com/office/powerpoint/2010/main" val="20728560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a:solidFill>
                  <a:prstClr val="black"/>
                </a:solidFill>
              </a:rPr>
              <a:t>EXPLORE</a:t>
            </a:r>
          </a:p>
        </p:txBody>
      </p:sp>
      <p:sp>
        <p:nvSpPr>
          <p:cNvPr id="9" name="Rectangle 8"/>
          <p:cNvSpPr/>
          <p:nvPr/>
        </p:nvSpPr>
        <p:spPr>
          <a:xfrm>
            <a:off x="2819400" y="3657600"/>
            <a:ext cx="3200400" cy="9144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4" name="TextBox 13"/>
          <p:cNvSpPr txBox="1"/>
          <p:nvPr/>
        </p:nvSpPr>
        <p:spPr>
          <a:xfrm>
            <a:off x="3011562" y="3733800"/>
            <a:ext cx="1396729" cy="276999"/>
          </a:xfrm>
          <a:prstGeom prst="rect">
            <a:avLst/>
          </a:prstGeom>
          <a:noFill/>
        </p:spPr>
        <p:txBody>
          <a:bodyPr wrap="none" rtlCol="0">
            <a:spAutoFit/>
          </a:bodyPr>
          <a:lstStyle/>
          <a:p>
            <a:r>
              <a:rPr lang="en-PH" sz="1200" dirty="0" smtClean="0">
                <a:solidFill>
                  <a:prstClr val="black"/>
                </a:solidFill>
              </a:rPr>
              <a:t>Sending successful!</a:t>
            </a:r>
            <a:endParaRPr lang="en-PH" sz="1200" dirty="0">
              <a:solidFill>
                <a:prstClr val="black"/>
              </a:solidFill>
            </a:endParaRPr>
          </a:p>
        </p:txBody>
      </p:sp>
      <p:sp>
        <p:nvSpPr>
          <p:cNvPr id="48" name="Rounded Rectangle 47">
            <a:hlinkClick r:id="rId5" action="ppaction://hlinksldjump"/>
          </p:cNvPr>
          <p:cNvSpPr/>
          <p:nvPr/>
        </p:nvSpPr>
        <p:spPr>
          <a:xfrm>
            <a:off x="5076335"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prstClr val="white"/>
                </a:solidFill>
              </a:rPr>
              <a:t>OK</a:t>
            </a:r>
            <a:endParaRPr lang="en-PH" b="1" dirty="0">
              <a:solidFill>
                <a:prstClr val="white"/>
              </a:solidFill>
            </a:endParaRPr>
          </a:p>
        </p:txBody>
      </p:sp>
    </p:spTree>
    <p:extLst>
      <p:ext uri="{BB962C8B-B14F-4D97-AF65-F5344CB8AC3E}">
        <p14:creationId xmlns:p14="http://schemas.microsoft.com/office/powerpoint/2010/main" val="36454165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a:solidFill>
                  <a:prstClr val="black"/>
                </a:solidFill>
              </a:rPr>
              <a:t>EXPLORE</a:t>
            </a:r>
          </a:p>
        </p:txBody>
      </p:sp>
      <p:sp>
        <p:nvSpPr>
          <p:cNvPr id="9" name="Rectangle 8"/>
          <p:cNvSpPr/>
          <p:nvPr/>
        </p:nvSpPr>
        <p:spPr>
          <a:xfrm>
            <a:off x="2819400" y="3657600"/>
            <a:ext cx="3200400" cy="9144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4" name="TextBox 13"/>
          <p:cNvSpPr txBox="1"/>
          <p:nvPr/>
        </p:nvSpPr>
        <p:spPr>
          <a:xfrm>
            <a:off x="2971800" y="3733800"/>
            <a:ext cx="1367532" cy="276999"/>
          </a:xfrm>
          <a:prstGeom prst="rect">
            <a:avLst/>
          </a:prstGeom>
          <a:noFill/>
        </p:spPr>
        <p:txBody>
          <a:bodyPr wrap="none" rtlCol="0">
            <a:spAutoFit/>
          </a:bodyPr>
          <a:lstStyle/>
          <a:p>
            <a:r>
              <a:rPr lang="en-PH" sz="1200" dirty="0" smtClean="0">
                <a:solidFill>
                  <a:prstClr val="black"/>
                </a:solidFill>
              </a:rPr>
              <a:t>Operation Aborted</a:t>
            </a:r>
            <a:endParaRPr lang="en-PH" sz="1200" dirty="0">
              <a:solidFill>
                <a:prstClr val="black"/>
              </a:solidFill>
            </a:endParaRPr>
          </a:p>
        </p:txBody>
      </p:sp>
      <p:sp>
        <p:nvSpPr>
          <p:cNvPr id="48" name="Rounded Rectangle 47">
            <a:hlinkClick r:id="rId5" action="ppaction://hlinksldjump"/>
          </p:cNvPr>
          <p:cNvSpPr/>
          <p:nvPr/>
        </p:nvSpPr>
        <p:spPr>
          <a:xfrm>
            <a:off x="5077119"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a:solidFill>
                  <a:prstClr val="white"/>
                </a:solidFill>
              </a:rPr>
              <a:t>OK</a:t>
            </a:r>
            <a:endParaRPr lang="en-PH" b="1" dirty="0">
              <a:solidFill>
                <a:prstClr val="white"/>
              </a:solidFill>
            </a:endParaRPr>
          </a:p>
        </p:txBody>
      </p:sp>
    </p:spTree>
    <p:extLst>
      <p:ext uri="{BB962C8B-B14F-4D97-AF65-F5344CB8AC3E}">
        <p14:creationId xmlns:p14="http://schemas.microsoft.com/office/powerpoint/2010/main" val="25956911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solidFill>
                  <a:prstClr val="black"/>
                </a:solidFill>
              </a:rPr>
              <a:t>www.ustcareerportal.com/explore</a:t>
            </a:r>
            <a:endParaRPr lang="en-PH" sz="1200" dirty="0">
              <a:solidFill>
                <a:prstClr val="black"/>
              </a:solidFill>
            </a:endParaRP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 name="Rectangle 2"/>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24" name="Rectangle 23"/>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a:solidFill>
                  <a:srgbClr val="FFC000"/>
                </a:solidFill>
              </a:rPr>
              <a:t>EXPLORE</a:t>
            </a:r>
          </a:p>
        </p:txBody>
      </p:sp>
      <p:sp>
        <p:nvSpPr>
          <p:cNvPr id="25" name="Rectangle 24"/>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prstClr val="white"/>
                </a:solidFill>
              </a:rPr>
              <a:t>JOB POST</a:t>
            </a:r>
            <a:endParaRPr lang="en-PH" sz="1050" b="1" dirty="0">
              <a:solidFill>
                <a:prstClr val="white"/>
              </a:solidFill>
            </a:endParaRPr>
          </a:p>
        </p:txBody>
      </p:sp>
      <p:sp>
        <p:nvSpPr>
          <p:cNvPr id="33" name="Rectangle 32"/>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a:solidFill>
                  <a:prstClr val="white"/>
                </a:solidFill>
              </a:rPr>
              <a:t>HOME</a:t>
            </a: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2" name="Rectangle 41"/>
          <p:cNvSpPr/>
          <p:nvPr/>
        </p:nvSpPr>
        <p:spPr>
          <a:xfrm>
            <a:off x="8631598" y="2238096"/>
            <a:ext cx="109441" cy="17373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29" name="TextBox 28"/>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16" name="Rectangle 15"/>
          <p:cNvSpPr/>
          <p:nvPr/>
        </p:nvSpPr>
        <p:spPr>
          <a:xfrm>
            <a:off x="1419518" y="2761270"/>
            <a:ext cx="5590881" cy="272534"/>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dirty="0" smtClean="0">
                <a:solidFill>
                  <a:srgbClr val="000000"/>
                </a:solidFill>
              </a:rPr>
              <a:t>Web Developer</a:t>
            </a:r>
            <a:endParaRPr lang="en-PH" dirty="0">
              <a:solidFill>
                <a:srgbClr val="000000"/>
              </a:solidFill>
            </a:endParaRPr>
          </a:p>
        </p:txBody>
      </p:sp>
      <p:sp>
        <p:nvSpPr>
          <p:cNvPr id="46" name="Rectangle 45">
            <a:hlinkClick r:id="rId3" action="ppaction://hlinksldjump"/>
          </p:cNvPr>
          <p:cNvSpPr/>
          <p:nvPr/>
        </p:nvSpPr>
        <p:spPr>
          <a:xfrm>
            <a:off x="7010400" y="2761270"/>
            <a:ext cx="457200" cy="279240"/>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2800" y="2819779"/>
            <a:ext cx="164592" cy="1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ectangle 46"/>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8" name="Rectangle 47"/>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9" name="Rectangle 48">
            <a:hlinkClick r:id="rId6" action="ppaction://hlinksldjump"/>
          </p:cNvPr>
          <p:cNvSpPr/>
          <p:nvPr/>
        </p:nvSpPr>
        <p:spPr>
          <a:xfrm>
            <a:off x="1381027" y="3657600"/>
            <a:ext cx="1503228"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smtClean="0">
                <a:solidFill>
                  <a:prstClr val="white"/>
                </a:solidFill>
              </a:rPr>
              <a:t>IT</a:t>
            </a:r>
            <a:endParaRPr lang="en-PH" sz="1050" b="1" dirty="0">
              <a:solidFill>
                <a:prstClr val="white"/>
              </a:solidFill>
            </a:endParaRPr>
          </a:p>
        </p:txBody>
      </p:sp>
      <p:sp>
        <p:nvSpPr>
          <p:cNvPr id="50" name="Rectangle 49"/>
          <p:cNvSpPr/>
          <p:nvPr/>
        </p:nvSpPr>
        <p:spPr>
          <a:xfrm>
            <a:off x="2948059"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1" name="Rectangle 50"/>
          <p:cNvSpPr/>
          <p:nvPr/>
        </p:nvSpPr>
        <p:spPr>
          <a:xfrm>
            <a:off x="4506775"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2" name="TextBox 51"/>
          <p:cNvSpPr txBox="1"/>
          <p:nvPr/>
        </p:nvSpPr>
        <p:spPr>
          <a:xfrm>
            <a:off x="1276546" y="3146863"/>
            <a:ext cx="2387385" cy="461665"/>
          </a:xfrm>
          <a:prstGeom prst="rect">
            <a:avLst/>
          </a:prstGeom>
          <a:noFill/>
        </p:spPr>
        <p:txBody>
          <a:bodyPr wrap="none" rtlCol="0">
            <a:spAutoFit/>
          </a:bodyPr>
          <a:lstStyle/>
          <a:p>
            <a:r>
              <a:rPr lang="en-PH" sz="2400" dirty="0" smtClean="0">
                <a:solidFill>
                  <a:prstClr val="black"/>
                </a:solidFill>
              </a:rPr>
              <a:t>PICK A PROGRAM</a:t>
            </a:r>
            <a:endParaRPr lang="en-PH" sz="2400" dirty="0">
              <a:solidFill>
                <a:prstClr val="black"/>
              </a:solidFill>
            </a:endParaRPr>
          </a:p>
        </p:txBody>
      </p:sp>
      <p:sp>
        <p:nvSpPr>
          <p:cNvPr id="53" name="Rectangle 52"/>
          <p:cNvSpPr/>
          <p:nvPr/>
        </p:nvSpPr>
        <p:spPr>
          <a:xfrm>
            <a:off x="1371600"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4" name="Rectangle 53"/>
          <p:cNvSpPr/>
          <p:nvPr/>
        </p:nvSpPr>
        <p:spPr>
          <a:xfrm>
            <a:off x="2930316"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5" name="Rectangle 54"/>
          <p:cNvSpPr/>
          <p:nvPr/>
        </p:nvSpPr>
        <p:spPr>
          <a:xfrm>
            <a:off x="4495800"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6" name="Rectangle 55"/>
          <p:cNvSpPr/>
          <p:nvPr/>
        </p:nvSpPr>
        <p:spPr>
          <a:xfrm>
            <a:off x="6054516" y="46482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7" name="Rectangle 56"/>
          <p:cNvSpPr/>
          <p:nvPr/>
        </p:nvSpPr>
        <p:spPr>
          <a:xfrm>
            <a:off x="1371600"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8" name="Rectangle 57"/>
          <p:cNvSpPr/>
          <p:nvPr/>
        </p:nvSpPr>
        <p:spPr>
          <a:xfrm>
            <a:off x="2930316"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59" name="Rectangle 58"/>
          <p:cNvSpPr/>
          <p:nvPr/>
        </p:nvSpPr>
        <p:spPr>
          <a:xfrm>
            <a:off x="4495800"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0" name="Rectangle 59"/>
          <p:cNvSpPr/>
          <p:nvPr/>
        </p:nvSpPr>
        <p:spPr>
          <a:xfrm>
            <a:off x="6054516" y="56388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
        <p:nvSpPr>
          <p:cNvPr id="61" name="Rectangle 60"/>
          <p:cNvSpPr/>
          <p:nvPr/>
        </p:nvSpPr>
        <p:spPr>
          <a:xfrm>
            <a:off x="6063594" y="3657600"/>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50" b="1" dirty="0">
              <a:solidFill>
                <a:prstClr val="white"/>
              </a:solidFill>
            </a:endParaRPr>
          </a:p>
        </p:txBody>
      </p:sp>
    </p:spTree>
    <p:extLst>
      <p:ext uri="{BB962C8B-B14F-4D97-AF65-F5344CB8AC3E}">
        <p14:creationId xmlns:p14="http://schemas.microsoft.com/office/powerpoint/2010/main" val="14859781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chemeClr val="bg1"/>
                </a:solidFill>
                <a:latin typeface="Adobe Heiti Std R" panose="020B0400000000000000" pitchFamily="34" charset="-128"/>
                <a:ea typeface="Adobe Heiti Std R" panose="020B0400000000000000" pitchFamily="34" charset="-128"/>
              </a:rPr>
              <a:t>INTRODUCTION</a:t>
            </a:r>
            <a:endParaRPr lang="en-US" dirty="0">
              <a:solidFill>
                <a:schemeClr val="bg1"/>
              </a:solidFill>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a:xfrm>
            <a:off x="457200" y="1951037"/>
            <a:ext cx="8229600" cy="4525963"/>
          </a:xfrm>
        </p:spPr>
        <p:txBody>
          <a:bodyPr>
            <a:normAutofit/>
          </a:bodyPr>
          <a:lstStyle/>
          <a:p>
            <a:pPr marL="0" indent="0" algn="just">
              <a:buNone/>
            </a:pPr>
            <a:r>
              <a:rPr lang="en-PH" dirty="0"/>
              <a:t>The Counseling and Career Development Center needs a website that will make the students’ job application more efficient and well-prepared. </a:t>
            </a:r>
            <a:r>
              <a:rPr lang="en-PH" dirty="0" smtClean="0"/>
              <a:t>The website will be part of the guidance department’s plan in strengthening the relationship of the university with the partner companies and increasing the employability of the students.</a:t>
            </a:r>
            <a:endParaRPr lang="en-US" dirty="0"/>
          </a:p>
        </p:txBody>
      </p:sp>
    </p:spTree>
    <p:extLst>
      <p:ext uri="{BB962C8B-B14F-4D97-AF65-F5344CB8AC3E}">
        <p14:creationId xmlns:p14="http://schemas.microsoft.com/office/powerpoint/2010/main" val="213278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solidFill>
                  <a:prstClr val="black"/>
                </a:solidFill>
              </a:rPr>
              <a:t>www.ustcareerportal.com/explore</a:t>
            </a:r>
            <a:endParaRPr lang="en-PH" sz="1200" dirty="0">
              <a:solidFill>
                <a:prstClr val="black"/>
              </a:solidFill>
            </a:endParaRP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 name="Rectangle 2"/>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24" name="Rectangle 23"/>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a:solidFill>
                  <a:srgbClr val="FFC000"/>
                </a:solidFill>
              </a:rPr>
              <a:t>EXPLORE</a:t>
            </a:r>
          </a:p>
        </p:txBody>
      </p:sp>
      <p:sp>
        <p:nvSpPr>
          <p:cNvPr id="25" name="Rectangle 24"/>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prstClr val="white"/>
                </a:solidFill>
              </a:rPr>
              <a:t>JOB POST</a:t>
            </a:r>
            <a:endParaRPr lang="en-PH" sz="1050" b="1" dirty="0">
              <a:solidFill>
                <a:prstClr val="white"/>
              </a:solidFill>
            </a:endParaRPr>
          </a:p>
        </p:txBody>
      </p:sp>
      <p:sp>
        <p:nvSpPr>
          <p:cNvPr id="33" name="Rectangle 32"/>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a:solidFill>
                  <a:prstClr val="white"/>
                </a:solidFill>
              </a:rPr>
              <a:t>HOME</a:t>
            </a:r>
          </a:p>
        </p:txBody>
      </p:sp>
      <p:sp>
        <p:nvSpPr>
          <p:cNvPr id="40" name="Rectangle 39"/>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41" name="TextBox 40"/>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42" name="Rectangle 41"/>
          <p:cNvSpPr/>
          <p:nvPr/>
        </p:nvSpPr>
        <p:spPr>
          <a:xfrm>
            <a:off x="8631598" y="2238096"/>
            <a:ext cx="109441" cy="12801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29" name="TextBox 28"/>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30" name="Rectangle 29">
            <a:hlinkClick r:id="rId3" action="ppaction://hlinksldjump"/>
          </p:cNvPr>
          <p:cNvSpPr/>
          <p:nvPr/>
        </p:nvSpPr>
        <p:spPr>
          <a:xfrm>
            <a:off x="1381027" y="3667029"/>
            <a:ext cx="1503228"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smtClean="0">
                <a:solidFill>
                  <a:prstClr val="white"/>
                </a:solidFill>
              </a:rPr>
              <a:t>A</a:t>
            </a:r>
            <a:endParaRPr lang="en-PH" sz="1050" b="1" dirty="0">
              <a:solidFill>
                <a:prstClr val="white"/>
              </a:solidFill>
            </a:endParaRPr>
          </a:p>
        </p:txBody>
      </p:sp>
      <p:sp>
        <p:nvSpPr>
          <p:cNvPr id="31" name="Rectangle 30"/>
          <p:cNvSpPr/>
          <p:nvPr/>
        </p:nvSpPr>
        <p:spPr>
          <a:xfrm>
            <a:off x="2948059" y="3667029"/>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B</a:t>
            </a:r>
            <a:endParaRPr lang="en-PH" sz="1050" b="1" dirty="0">
              <a:solidFill>
                <a:prstClr val="white"/>
              </a:solidFill>
            </a:endParaRPr>
          </a:p>
        </p:txBody>
      </p:sp>
      <p:sp>
        <p:nvSpPr>
          <p:cNvPr id="32" name="Rectangle 31"/>
          <p:cNvSpPr/>
          <p:nvPr/>
        </p:nvSpPr>
        <p:spPr>
          <a:xfrm>
            <a:off x="4506775" y="3667029"/>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C</a:t>
            </a:r>
            <a:endParaRPr lang="en-PH" sz="1050" b="1" dirty="0">
              <a:solidFill>
                <a:prstClr val="white"/>
              </a:solidFill>
            </a:endParaRPr>
          </a:p>
        </p:txBody>
      </p:sp>
      <p:sp>
        <p:nvSpPr>
          <p:cNvPr id="34" name="Rectangle 33"/>
          <p:cNvSpPr/>
          <p:nvPr/>
        </p:nvSpPr>
        <p:spPr>
          <a:xfrm>
            <a:off x="6067349" y="3667029"/>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D</a:t>
            </a:r>
            <a:endParaRPr lang="en-PH" sz="1050" b="1" dirty="0">
              <a:solidFill>
                <a:prstClr val="white"/>
              </a:solidFill>
            </a:endParaRPr>
          </a:p>
        </p:txBody>
      </p:sp>
      <p:sp>
        <p:nvSpPr>
          <p:cNvPr id="35" name="Rectangle 34"/>
          <p:cNvSpPr/>
          <p:nvPr/>
        </p:nvSpPr>
        <p:spPr>
          <a:xfrm>
            <a:off x="1381491" y="4905083"/>
            <a:ext cx="1503228"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E</a:t>
            </a:r>
            <a:endParaRPr lang="en-PH" sz="1050" b="1" dirty="0">
              <a:solidFill>
                <a:prstClr val="white"/>
              </a:solidFill>
            </a:endParaRPr>
          </a:p>
        </p:txBody>
      </p:sp>
      <p:sp>
        <p:nvSpPr>
          <p:cNvPr id="36" name="Rectangle 35"/>
          <p:cNvSpPr/>
          <p:nvPr/>
        </p:nvSpPr>
        <p:spPr>
          <a:xfrm>
            <a:off x="2948523" y="4905083"/>
            <a:ext cx="1503228"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PH" sz="2800" b="1" dirty="0" smtClean="0">
                <a:solidFill>
                  <a:prstClr val="white"/>
                </a:solidFill>
              </a:rPr>
              <a:t>F</a:t>
            </a:r>
            <a:endParaRPr lang="en-PH" sz="1050" b="1" dirty="0">
              <a:solidFill>
                <a:prstClr val="white"/>
              </a:solidFill>
            </a:endParaRPr>
          </a:p>
        </p:txBody>
      </p:sp>
      <p:sp>
        <p:nvSpPr>
          <p:cNvPr id="14" name="TextBox 13"/>
          <p:cNvSpPr txBox="1"/>
          <p:nvPr/>
        </p:nvSpPr>
        <p:spPr>
          <a:xfrm>
            <a:off x="1276546" y="3156292"/>
            <a:ext cx="1120820" cy="461665"/>
          </a:xfrm>
          <a:prstGeom prst="rect">
            <a:avLst/>
          </a:prstGeom>
          <a:noFill/>
        </p:spPr>
        <p:txBody>
          <a:bodyPr wrap="none" rtlCol="0">
            <a:spAutoFit/>
          </a:bodyPr>
          <a:lstStyle/>
          <a:p>
            <a:r>
              <a:rPr lang="en-PH" sz="2400" dirty="0" smtClean="0"/>
              <a:t>RESULT</a:t>
            </a:r>
            <a:endParaRPr lang="en-PH" sz="2400" dirty="0"/>
          </a:p>
        </p:txBody>
      </p:sp>
      <p:sp>
        <p:nvSpPr>
          <p:cNvPr id="5" name="TextBox 4"/>
          <p:cNvSpPr txBox="1"/>
          <p:nvPr/>
        </p:nvSpPr>
        <p:spPr>
          <a:xfrm>
            <a:off x="1682036" y="4553133"/>
            <a:ext cx="901209" cy="261610"/>
          </a:xfrm>
          <a:prstGeom prst="rect">
            <a:avLst/>
          </a:prstGeom>
          <a:noFill/>
        </p:spPr>
        <p:txBody>
          <a:bodyPr wrap="none" rtlCol="0">
            <a:spAutoFit/>
          </a:bodyPr>
          <a:lstStyle/>
          <a:p>
            <a:r>
              <a:rPr lang="en-PH" sz="1100" dirty="0" smtClean="0"/>
              <a:t>COMPANY A</a:t>
            </a:r>
            <a:endParaRPr lang="en-PH" sz="1100" dirty="0"/>
          </a:p>
        </p:txBody>
      </p:sp>
      <p:sp>
        <p:nvSpPr>
          <p:cNvPr id="46" name="TextBox 45"/>
          <p:cNvSpPr txBox="1"/>
          <p:nvPr/>
        </p:nvSpPr>
        <p:spPr>
          <a:xfrm>
            <a:off x="1682035" y="5790403"/>
            <a:ext cx="901209" cy="261610"/>
          </a:xfrm>
          <a:prstGeom prst="rect">
            <a:avLst/>
          </a:prstGeom>
          <a:noFill/>
        </p:spPr>
        <p:txBody>
          <a:bodyPr wrap="none" rtlCol="0">
            <a:spAutoFit/>
          </a:bodyPr>
          <a:lstStyle/>
          <a:p>
            <a:r>
              <a:rPr lang="en-PH" sz="1100" dirty="0" smtClean="0"/>
              <a:t>COMPANY E</a:t>
            </a:r>
            <a:endParaRPr lang="en-PH" sz="1100" dirty="0"/>
          </a:p>
        </p:txBody>
      </p:sp>
      <p:sp>
        <p:nvSpPr>
          <p:cNvPr id="47" name="TextBox 46"/>
          <p:cNvSpPr txBox="1"/>
          <p:nvPr/>
        </p:nvSpPr>
        <p:spPr>
          <a:xfrm>
            <a:off x="3278104" y="4553133"/>
            <a:ext cx="901209" cy="261610"/>
          </a:xfrm>
          <a:prstGeom prst="rect">
            <a:avLst/>
          </a:prstGeom>
          <a:noFill/>
        </p:spPr>
        <p:txBody>
          <a:bodyPr wrap="none" rtlCol="0">
            <a:spAutoFit/>
          </a:bodyPr>
          <a:lstStyle/>
          <a:p>
            <a:r>
              <a:rPr lang="en-PH" sz="1100" dirty="0" smtClean="0"/>
              <a:t>COMPANY B</a:t>
            </a:r>
            <a:endParaRPr lang="en-PH" sz="1100" dirty="0"/>
          </a:p>
        </p:txBody>
      </p:sp>
      <p:sp>
        <p:nvSpPr>
          <p:cNvPr id="48" name="TextBox 47"/>
          <p:cNvSpPr txBox="1"/>
          <p:nvPr/>
        </p:nvSpPr>
        <p:spPr>
          <a:xfrm>
            <a:off x="3278103" y="5790403"/>
            <a:ext cx="901209" cy="261610"/>
          </a:xfrm>
          <a:prstGeom prst="rect">
            <a:avLst/>
          </a:prstGeom>
          <a:noFill/>
        </p:spPr>
        <p:txBody>
          <a:bodyPr wrap="none" rtlCol="0">
            <a:spAutoFit/>
          </a:bodyPr>
          <a:lstStyle/>
          <a:p>
            <a:r>
              <a:rPr lang="en-PH" sz="1100" dirty="0" smtClean="0"/>
              <a:t>COMPANY F</a:t>
            </a:r>
            <a:endParaRPr lang="en-PH" sz="1100" dirty="0"/>
          </a:p>
        </p:txBody>
      </p:sp>
      <p:sp>
        <p:nvSpPr>
          <p:cNvPr id="49" name="TextBox 48"/>
          <p:cNvSpPr txBox="1"/>
          <p:nvPr/>
        </p:nvSpPr>
        <p:spPr>
          <a:xfrm>
            <a:off x="4808248" y="4539779"/>
            <a:ext cx="901209" cy="261610"/>
          </a:xfrm>
          <a:prstGeom prst="rect">
            <a:avLst/>
          </a:prstGeom>
          <a:noFill/>
        </p:spPr>
        <p:txBody>
          <a:bodyPr wrap="none" rtlCol="0">
            <a:spAutoFit/>
          </a:bodyPr>
          <a:lstStyle/>
          <a:p>
            <a:r>
              <a:rPr lang="en-PH" sz="1100" dirty="0" smtClean="0"/>
              <a:t>COMPANY C</a:t>
            </a:r>
            <a:endParaRPr lang="en-PH" sz="1100" dirty="0"/>
          </a:p>
        </p:txBody>
      </p:sp>
      <p:sp>
        <p:nvSpPr>
          <p:cNvPr id="51" name="TextBox 50"/>
          <p:cNvSpPr txBox="1"/>
          <p:nvPr/>
        </p:nvSpPr>
        <p:spPr>
          <a:xfrm>
            <a:off x="6385223" y="4526425"/>
            <a:ext cx="901209" cy="261610"/>
          </a:xfrm>
          <a:prstGeom prst="rect">
            <a:avLst/>
          </a:prstGeom>
          <a:noFill/>
        </p:spPr>
        <p:txBody>
          <a:bodyPr wrap="none" rtlCol="0">
            <a:spAutoFit/>
          </a:bodyPr>
          <a:lstStyle/>
          <a:p>
            <a:r>
              <a:rPr lang="en-PH" sz="1100" dirty="0" smtClean="0"/>
              <a:t>COMPANY D</a:t>
            </a:r>
            <a:endParaRPr lang="en-PH" sz="1100" dirty="0"/>
          </a:p>
        </p:txBody>
      </p:sp>
      <p:sp>
        <p:nvSpPr>
          <p:cNvPr id="53" name="Rectangle 52"/>
          <p:cNvSpPr/>
          <p:nvPr/>
        </p:nvSpPr>
        <p:spPr>
          <a:xfrm>
            <a:off x="1419518" y="2761270"/>
            <a:ext cx="5590881" cy="272534"/>
          </a:xfrm>
          <a:prstGeom prst="rect">
            <a:avLst/>
          </a:prstGeom>
          <a:solidFill>
            <a:schemeClr val="bg1"/>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dirty="0" smtClean="0">
                <a:solidFill>
                  <a:srgbClr val="000000"/>
                </a:solidFill>
              </a:rPr>
              <a:t>Web Developer</a:t>
            </a:r>
            <a:endParaRPr lang="en-PH" dirty="0">
              <a:solidFill>
                <a:srgbClr val="000000"/>
              </a:solidFill>
            </a:endParaRPr>
          </a:p>
        </p:txBody>
      </p:sp>
      <p:sp>
        <p:nvSpPr>
          <p:cNvPr id="54" name="Rectangle 53"/>
          <p:cNvSpPr/>
          <p:nvPr/>
        </p:nvSpPr>
        <p:spPr>
          <a:xfrm>
            <a:off x="7010400" y="2761270"/>
            <a:ext cx="457200" cy="279240"/>
          </a:xfrm>
          <a:prstGeom prst="rect">
            <a:avLst/>
          </a:prstGeom>
          <a:solidFill>
            <a:srgbClr val="00B0F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000" b="1" dirty="0">
              <a:solidFill>
                <a:schemeClr val="bg1"/>
              </a:solidFill>
            </a:endParaRPr>
          </a:p>
        </p:txBody>
      </p:sp>
      <p:pic>
        <p:nvPicPr>
          <p:cNvPr id="55"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2800" y="2819779"/>
            <a:ext cx="164592" cy="1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57" name="Rectangle 56"/>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Tree>
    <p:extLst>
      <p:ext uri="{BB962C8B-B14F-4D97-AF65-F5344CB8AC3E}">
        <p14:creationId xmlns:p14="http://schemas.microsoft.com/office/powerpoint/2010/main" val="32171512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364750" cy="276999"/>
          </a:xfrm>
          <a:prstGeom prst="rect">
            <a:avLst/>
          </a:prstGeom>
          <a:noFill/>
        </p:spPr>
        <p:txBody>
          <a:bodyPr wrap="none" rtlCol="0">
            <a:spAutoFit/>
          </a:bodyPr>
          <a:lstStyle/>
          <a:p>
            <a:r>
              <a:rPr lang="en-PH" sz="1200" dirty="0" smtClean="0"/>
              <a:t>www.ustcareerportal.com/resume</a:t>
            </a:r>
            <a:endParaRPr lang="en-PH" sz="1200" dirty="0"/>
          </a:p>
        </p:txBody>
      </p:sp>
      <p:sp>
        <p:nvSpPr>
          <p:cNvPr id="23" name="TextBox 22"/>
          <p:cNvSpPr txBox="1"/>
          <p:nvPr/>
        </p:nvSpPr>
        <p:spPr>
          <a:xfrm>
            <a:off x="304800" y="1186934"/>
            <a:ext cx="982320" cy="369332"/>
          </a:xfrm>
          <a:prstGeom prst="rect">
            <a:avLst/>
          </a:prstGeom>
          <a:noFill/>
        </p:spPr>
        <p:txBody>
          <a:bodyPr wrap="none" rtlCol="0">
            <a:spAutoFit/>
          </a:bodyPr>
          <a:lstStyle/>
          <a:p>
            <a:r>
              <a:rPr lang="en-PH" dirty="0" smtClean="0"/>
              <a:t>RESUME</a:t>
            </a:r>
            <a:endParaRPr lang="en-PH" dirty="0"/>
          </a:p>
        </p:txBody>
      </p:sp>
      <p:sp>
        <p:nvSpPr>
          <p:cNvPr id="2" name="Rectangle 1"/>
          <p:cNvSpPr/>
          <p:nvPr/>
        </p:nvSpPr>
        <p:spPr>
          <a:xfrm>
            <a:off x="577446"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p:cNvSpPr/>
          <p:nvPr/>
        </p:nvSpPr>
        <p:spPr>
          <a:xfrm>
            <a:off x="8631598" y="2238096"/>
            <a:ext cx="109441" cy="20116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20" name="Rectangle 19"/>
          <p:cNvSpPr/>
          <p:nvPr/>
        </p:nvSpPr>
        <p:spPr>
          <a:xfrm>
            <a:off x="838200" y="3200400"/>
            <a:ext cx="7257855" cy="33433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TextBox 15"/>
          <p:cNvSpPr txBox="1"/>
          <p:nvPr/>
        </p:nvSpPr>
        <p:spPr>
          <a:xfrm>
            <a:off x="762000" y="2743200"/>
            <a:ext cx="1326004" cy="369332"/>
          </a:xfrm>
          <a:prstGeom prst="rect">
            <a:avLst/>
          </a:prstGeom>
          <a:noFill/>
        </p:spPr>
        <p:txBody>
          <a:bodyPr wrap="none" rtlCol="0">
            <a:spAutoFit/>
          </a:bodyPr>
          <a:lstStyle/>
          <a:p>
            <a:r>
              <a:rPr lang="en-PH" dirty="0" smtClean="0">
                <a:solidFill>
                  <a:srgbClr val="00B0F0"/>
                </a:solidFill>
                <a:latin typeface="Arial "/>
              </a:rPr>
              <a:t>JOB POST</a:t>
            </a:r>
            <a:endParaRPr lang="en-PH" dirty="0">
              <a:solidFill>
                <a:srgbClr val="00B0F0"/>
              </a:solidFill>
              <a:latin typeface="Arial "/>
            </a:endParaRPr>
          </a:p>
        </p:txBody>
      </p:sp>
      <p:sp>
        <p:nvSpPr>
          <p:cNvPr id="60" name="Rectangle 59"/>
          <p:cNvSpPr/>
          <p:nvPr/>
        </p:nvSpPr>
        <p:spPr>
          <a:xfrm>
            <a:off x="8095573" y="3209445"/>
            <a:ext cx="152400" cy="3324899"/>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p:cNvSpPr txBox="1"/>
          <p:nvPr/>
        </p:nvSpPr>
        <p:spPr>
          <a:xfrm rot="16200000">
            <a:off x="8036495" y="3145571"/>
            <a:ext cx="261610" cy="276999"/>
          </a:xfrm>
          <a:prstGeom prst="rect">
            <a:avLst/>
          </a:prstGeom>
          <a:noFill/>
        </p:spPr>
        <p:txBody>
          <a:bodyPr wrap="none" rtlCol="0">
            <a:spAutoFit/>
          </a:bodyPr>
          <a:lstStyle/>
          <a:p>
            <a:r>
              <a:rPr lang="en-PH" sz="1200" b="1" dirty="0" smtClean="0"/>
              <a:t>&gt;</a:t>
            </a:r>
            <a:endParaRPr lang="en-PH" sz="1200" b="1" dirty="0"/>
          </a:p>
        </p:txBody>
      </p:sp>
      <p:sp>
        <p:nvSpPr>
          <p:cNvPr id="62" name="Rectangle 61"/>
          <p:cNvSpPr/>
          <p:nvPr/>
        </p:nvSpPr>
        <p:spPr>
          <a:xfrm>
            <a:off x="8126479" y="3385024"/>
            <a:ext cx="109441"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Rectangle 37">
            <a:hlinkClick r:id="rId3"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900" b="1" dirty="0">
              <a:solidFill>
                <a:schemeClr val="bg1"/>
              </a:solidFill>
            </a:endParaRPr>
          </a:p>
        </p:txBody>
      </p:sp>
      <p:sp>
        <p:nvSpPr>
          <p:cNvPr id="39" name="Rectangle 38">
            <a:hlinkClick r:id="rId4"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EXPLORE</a:t>
            </a:r>
            <a:endParaRPr lang="en-PH" sz="1050" b="1" dirty="0">
              <a:solidFill>
                <a:srgbClr val="FFFFFF"/>
              </a:solidFill>
            </a:endParaRPr>
          </a:p>
        </p:txBody>
      </p:sp>
      <p:sp>
        <p:nvSpPr>
          <p:cNvPr id="40" name="Rectangle 39">
            <a:hlinkClick r:id="rId5"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JOB POST</a:t>
            </a:r>
            <a:endParaRPr lang="en-PH" sz="1050" b="1" dirty="0">
              <a:solidFill>
                <a:srgbClr val="F6BD02"/>
              </a:solidFill>
            </a:endParaRPr>
          </a:p>
        </p:txBody>
      </p:sp>
      <p:sp>
        <p:nvSpPr>
          <p:cNvPr id="41" name="Rectangle 40">
            <a:hlinkClick r:id="rId6"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ABOUT</a:t>
            </a:r>
            <a:endParaRPr lang="en-PH" sz="1050" b="1" dirty="0"/>
          </a:p>
        </p:txBody>
      </p:sp>
      <p:sp>
        <p:nvSpPr>
          <p:cNvPr id="42" name="Rectangle 41">
            <a:hlinkClick r:id="rId7"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43" name="Rectangle 42">
            <a:hlinkClick r:id="rId8"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44" name="Rectangle 43"/>
          <p:cNvSpPr/>
          <p:nvPr/>
        </p:nvSpPr>
        <p:spPr>
          <a:xfrm>
            <a:off x="990600" y="3352800"/>
            <a:ext cx="6934200" cy="685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solidFill>
                <a:schemeClr val="tx1"/>
              </a:solidFill>
            </a:endParaRPr>
          </a:p>
        </p:txBody>
      </p:sp>
      <p:sp>
        <p:nvSpPr>
          <p:cNvPr id="48" name="Rectangle 47"/>
          <p:cNvSpPr/>
          <p:nvPr/>
        </p:nvSpPr>
        <p:spPr>
          <a:xfrm>
            <a:off x="990600" y="4083954"/>
            <a:ext cx="6934200" cy="685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solidFill>
                <a:schemeClr val="tx1"/>
              </a:solidFill>
            </a:endParaRPr>
          </a:p>
        </p:txBody>
      </p:sp>
      <p:sp>
        <p:nvSpPr>
          <p:cNvPr id="49" name="Rectangle 48"/>
          <p:cNvSpPr/>
          <p:nvPr/>
        </p:nvSpPr>
        <p:spPr>
          <a:xfrm>
            <a:off x="990600" y="4816328"/>
            <a:ext cx="6934200" cy="685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solidFill>
                <a:schemeClr val="tx1"/>
              </a:solidFill>
            </a:endParaRPr>
          </a:p>
        </p:txBody>
      </p:sp>
      <p:sp>
        <p:nvSpPr>
          <p:cNvPr id="50" name="Rectangle 49"/>
          <p:cNvSpPr/>
          <p:nvPr/>
        </p:nvSpPr>
        <p:spPr>
          <a:xfrm>
            <a:off x="990600" y="5547482"/>
            <a:ext cx="6934200" cy="685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solidFill>
                <a:schemeClr val="tx1"/>
              </a:solidFill>
            </a:endParaRPr>
          </a:p>
        </p:txBody>
      </p:sp>
    </p:spTree>
    <p:extLst>
      <p:ext uri="{BB962C8B-B14F-4D97-AF65-F5344CB8AC3E}">
        <p14:creationId xmlns:p14="http://schemas.microsoft.com/office/powerpoint/2010/main" val="114008365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2" name="TextBox 21"/>
          <p:cNvSpPr txBox="1"/>
          <p:nvPr/>
        </p:nvSpPr>
        <p:spPr>
          <a:xfrm>
            <a:off x="478409" y="1799255"/>
            <a:ext cx="2262158" cy="276999"/>
          </a:xfrm>
          <a:prstGeom prst="rect">
            <a:avLst/>
          </a:prstGeom>
          <a:noFill/>
        </p:spPr>
        <p:txBody>
          <a:bodyPr wrap="none" rtlCol="0">
            <a:spAutoFit/>
          </a:bodyPr>
          <a:lstStyle/>
          <a:p>
            <a:r>
              <a:rPr lang="en-PH" sz="1200" dirty="0" smtClean="0">
                <a:solidFill>
                  <a:prstClr val="black"/>
                </a:solidFill>
              </a:rPr>
              <a:t>www.ustcareerportal.com/about</a:t>
            </a:r>
            <a:endParaRPr lang="en-PH" sz="1200" dirty="0">
              <a:solidFill>
                <a:prstClr val="black"/>
              </a:solidFill>
            </a:endParaRPr>
          </a:p>
        </p:txBody>
      </p:sp>
      <p:sp>
        <p:nvSpPr>
          <p:cNvPr id="23" name="TextBox 22"/>
          <p:cNvSpPr txBox="1"/>
          <p:nvPr/>
        </p:nvSpPr>
        <p:spPr>
          <a:xfrm>
            <a:off x="304800" y="1186934"/>
            <a:ext cx="854721" cy="369332"/>
          </a:xfrm>
          <a:prstGeom prst="rect">
            <a:avLst/>
          </a:prstGeom>
          <a:noFill/>
        </p:spPr>
        <p:txBody>
          <a:bodyPr wrap="none" rtlCol="0">
            <a:spAutoFit/>
          </a:bodyPr>
          <a:lstStyle/>
          <a:p>
            <a:r>
              <a:rPr lang="en-PH" dirty="0" smtClean="0">
                <a:solidFill>
                  <a:prstClr val="black"/>
                </a:solidFill>
              </a:rPr>
              <a:t>ABOUT</a:t>
            </a:r>
            <a:endParaRPr lang="en-PH" dirty="0">
              <a:solidFill>
                <a:prstClr val="black"/>
              </a:solidFill>
            </a:endParaRPr>
          </a:p>
        </p:txBody>
      </p:sp>
      <p:sp>
        <p:nvSpPr>
          <p:cNvPr id="2" name="Rectangle 1"/>
          <p:cNvSpPr/>
          <p:nvPr/>
        </p:nvSpPr>
        <p:spPr>
          <a:xfrm>
            <a:off x="596559"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a:solidFill>
                  <a:prstClr val="black"/>
                </a:solidFill>
              </a:rPr>
              <a:t>&gt;</a:t>
            </a:r>
          </a:p>
        </p:txBody>
      </p:sp>
      <p:sp>
        <p:nvSpPr>
          <p:cNvPr id="37" name="Rectangle 36"/>
          <p:cNvSpPr/>
          <p:nvPr/>
        </p:nvSpPr>
        <p:spPr>
          <a:xfrm>
            <a:off x="8631598" y="2238096"/>
            <a:ext cx="109441" cy="20116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a:solidFill>
                  <a:prstClr val="black"/>
                </a:solidFill>
              </a:rPr>
              <a:t>&gt;</a:t>
            </a:r>
          </a:p>
        </p:txBody>
      </p:sp>
      <p:sp>
        <p:nvSpPr>
          <p:cNvPr id="63" name="TextBox 62"/>
          <p:cNvSpPr txBox="1"/>
          <p:nvPr/>
        </p:nvSpPr>
        <p:spPr>
          <a:xfrm>
            <a:off x="4049445" y="2907268"/>
            <a:ext cx="979755" cy="369332"/>
          </a:xfrm>
          <a:prstGeom prst="rect">
            <a:avLst/>
          </a:prstGeom>
          <a:noFill/>
        </p:spPr>
        <p:txBody>
          <a:bodyPr wrap="none" rtlCol="0">
            <a:spAutoFit/>
          </a:bodyPr>
          <a:lstStyle/>
          <a:p>
            <a:r>
              <a:rPr lang="en-PH" dirty="0" smtClean="0">
                <a:solidFill>
                  <a:srgbClr val="00B0F0"/>
                </a:solidFill>
                <a:latin typeface="Arial "/>
              </a:rPr>
              <a:t>ABOUT</a:t>
            </a:r>
            <a:endParaRPr lang="en-PH" dirty="0">
              <a:solidFill>
                <a:srgbClr val="00B0F0"/>
              </a:solidFill>
              <a:latin typeface="Arial "/>
            </a:endParaRPr>
          </a:p>
        </p:txBody>
      </p:sp>
      <p:sp>
        <p:nvSpPr>
          <p:cNvPr id="38" name="Rectangle 37"/>
          <p:cNvSpPr/>
          <p:nvPr/>
        </p:nvSpPr>
        <p:spPr>
          <a:xfrm>
            <a:off x="1028308" y="3429001"/>
            <a:ext cx="7088328" cy="3105344"/>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tx1"/>
              </a:solidFill>
            </a:endParaRPr>
          </a:p>
          <a:p>
            <a:pPr algn="ctr"/>
            <a:r>
              <a:rPr lang="en-PH" sz="1400" dirty="0" smtClean="0">
                <a:solidFill>
                  <a:schemeClr val="tx1"/>
                </a:solidFill>
              </a:rPr>
              <a:t>DESCRIPTION</a:t>
            </a:r>
            <a:endParaRPr lang="en-PH" dirty="0">
              <a:solidFill>
                <a:schemeClr val="tx1"/>
              </a:solidFill>
            </a:endParaRPr>
          </a:p>
        </p:txBody>
      </p:sp>
      <p:sp>
        <p:nvSpPr>
          <p:cNvPr id="26" name="Rectangle 25">
            <a:hlinkClick r:id="rId3" action="ppaction://hlinksldjump"/>
          </p:cNvPr>
          <p:cNvSpPr/>
          <p:nvPr/>
        </p:nvSpPr>
        <p:spPr>
          <a:xfrm>
            <a:off x="1419519" y="2295426"/>
            <a:ext cx="809599" cy="219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00" b="1" dirty="0" smtClean="0">
                <a:solidFill>
                  <a:schemeClr val="bg1"/>
                </a:solidFill>
              </a:rPr>
              <a:t>PORTFOLIO</a:t>
            </a:r>
            <a:endParaRPr lang="en-PH" sz="1000" b="1" dirty="0">
              <a:solidFill>
                <a:schemeClr val="bg1"/>
              </a:solidFill>
            </a:endParaRPr>
          </a:p>
        </p:txBody>
      </p:sp>
      <p:sp>
        <p:nvSpPr>
          <p:cNvPr id="27" name="Rectangle 26">
            <a:hlinkClick r:id="rId4" action="ppaction://hlinksldjump"/>
          </p:cNvPr>
          <p:cNvSpPr/>
          <p:nvPr/>
        </p:nvSpPr>
        <p:spPr>
          <a:xfrm>
            <a:off x="2246721"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EXPLORE</a:t>
            </a:r>
            <a:endParaRPr lang="en-PH" sz="1050" b="1" dirty="0">
              <a:solidFill>
                <a:schemeClr val="bg1"/>
              </a:solidFill>
            </a:endParaRPr>
          </a:p>
        </p:txBody>
      </p:sp>
      <p:sp>
        <p:nvSpPr>
          <p:cNvPr id="28" name="Rectangle 27">
            <a:hlinkClick r:id="rId5" action="ppaction://hlinksldjump"/>
          </p:cNvPr>
          <p:cNvSpPr/>
          <p:nvPr/>
        </p:nvSpPr>
        <p:spPr>
          <a:xfrm>
            <a:off x="3077156" y="228874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JOB POST</a:t>
            </a:r>
            <a:endParaRPr lang="en-PH" sz="1050" b="1" dirty="0"/>
          </a:p>
        </p:txBody>
      </p:sp>
      <p:sp>
        <p:nvSpPr>
          <p:cNvPr id="29" name="Rectangle 28">
            <a:hlinkClick r:id="rId6" action="ppaction://hlinksldjump"/>
          </p:cNvPr>
          <p:cNvSpPr/>
          <p:nvPr/>
        </p:nvSpPr>
        <p:spPr>
          <a:xfrm>
            <a:off x="3900969" y="2289727"/>
            <a:ext cx="809599" cy="225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ABOUT</a:t>
            </a:r>
            <a:endParaRPr lang="en-PH" sz="1050" b="1" dirty="0">
              <a:solidFill>
                <a:srgbClr val="F6BD02"/>
              </a:solidFill>
            </a:endParaRPr>
          </a:p>
        </p:txBody>
      </p:sp>
      <p:sp>
        <p:nvSpPr>
          <p:cNvPr id="30" name="Rectangle 29">
            <a:hlinkClick r:id="rId7" action="ppaction://hlinksldjump"/>
          </p:cNvPr>
          <p:cNvSpPr/>
          <p:nvPr/>
        </p:nvSpPr>
        <p:spPr>
          <a:xfrm>
            <a:off x="4731459" y="2288747"/>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
        <p:nvSpPr>
          <p:cNvPr id="31" name="Rectangle 30">
            <a:hlinkClick r:id="rId8" action="ppaction://hlinksldjump"/>
          </p:cNvPr>
          <p:cNvSpPr/>
          <p:nvPr/>
        </p:nvSpPr>
        <p:spPr>
          <a:xfrm>
            <a:off x="581319" y="2286000"/>
            <a:ext cx="809599"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Tree>
    <p:extLst>
      <p:ext uri="{BB962C8B-B14F-4D97-AF65-F5344CB8AC3E}">
        <p14:creationId xmlns:p14="http://schemas.microsoft.com/office/powerpoint/2010/main" val="153711755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993594" cy="369332"/>
          </a:xfrm>
          <a:prstGeom prst="rect">
            <a:avLst/>
          </a:prstGeom>
          <a:noFill/>
        </p:spPr>
        <p:txBody>
          <a:bodyPr wrap="none" rtlCol="0">
            <a:spAutoFit/>
          </a:bodyPr>
          <a:lstStyle/>
          <a:p>
            <a:r>
              <a:rPr lang="en-PH" dirty="0" smtClean="0">
                <a:solidFill>
                  <a:prstClr val="black"/>
                </a:solidFill>
              </a:rPr>
              <a:t>LOGOUT</a:t>
            </a:r>
            <a:endParaRPr lang="en-PH" dirty="0">
              <a:solidFill>
                <a:prstClr val="black"/>
              </a:solidFill>
            </a:endParaRPr>
          </a:p>
        </p:txBody>
      </p:sp>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862"/>
          <a:stretch/>
        </p:blipFill>
        <p:spPr>
          <a:xfrm>
            <a:off x="304800" y="1596025"/>
            <a:ext cx="8473440" cy="5003800"/>
          </a:xfrm>
          <a:prstGeom prst="rect">
            <a:avLst/>
          </a:prstGeom>
        </p:spPr>
      </p:pic>
      <p:sp>
        <p:nvSpPr>
          <p:cNvPr id="53" name="Rectangle 52"/>
          <p:cNvSpPr/>
          <p:nvPr/>
        </p:nvSpPr>
        <p:spPr>
          <a:xfrm>
            <a:off x="2819400" y="3657600"/>
            <a:ext cx="3200400" cy="9144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7" name="TextBox 56"/>
          <p:cNvSpPr txBox="1"/>
          <p:nvPr/>
        </p:nvSpPr>
        <p:spPr>
          <a:xfrm>
            <a:off x="2984065" y="3733800"/>
            <a:ext cx="2269822" cy="276999"/>
          </a:xfrm>
          <a:prstGeom prst="rect">
            <a:avLst/>
          </a:prstGeom>
          <a:noFill/>
        </p:spPr>
        <p:txBody>
          <a:bodyPr wrap="none" rtlCol="0">
            <a:spAutoFit/>
          </a:bodyPr>
          <a:lstStyle/>
          <a:p>
            <a:r>
              <a:rPr lang="en-PH" sz="1200" dirty="0" smtClean="0"/>
              <a:t>Are you sure you want to logout?</a:t>
            </a:r>
            <a:endParaRPr lang="en-PH" sz="1200" dirty="0"/>
          </a:p>
        </p:txBody>
      </p:sp>
      <p:sp>
        <p:nvSpPr>
          <p:cNvPr id="58" name="Rounded Rectangle 57">
            <a:hlinkClick r:id="rId5" action="ppaction://hlinksldjump"/>
          </p:cNvPr>
          <p:cNvSpPr/>
          <p:nvPr/>
        </p:nvSpPr>
        <p:spPr>
          <a:xfrm>
            <a:off x="4296265" y="4267200"/>
            <a:ext cx="685800" cy="201543"/>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YES</a:t>
            </a:r>
            <a:endParaRPr lang="en-PH" b="1" dirty="0">
              <a:solidFill>
                <a:schemeClr val="tx1"/>
              </a:solidFill>
            </a:endParaRPr>
          </a:p>
        </p:txBody>
      </p:sp>
      <p:sp>
        <p:nvSpPr>
          <p:cNvPr id="59" name="Rounded Rectangle 58">
            <a:hlinkClick r:id="rId6" action="ppaction://hlinksldjump"/>
          </p:cNvPr>
          <p:cNvSpPr/>
          <p:nvPr/>
        </p:nvSpPr>
        <p:spPr>
          <a:xfrm>
            <a:off x="5048838"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bg1"/>
                </a:solidFill>
              </a:rPr>
              <a:t>NO</a:t>
            </a:r>
            <a:endParaRPr lang="en-PH" b="1" dirty="0">
              <a:solidFill>
                <a:schemeClr val="bg1"/>
              </a:solidFill>
            </a:endParaRPr>
          </a:p>
        </p:txBody>
      </p:sp>
    </p:spTree>
    <p:extLst>
      <p:ext uri="{BB962C8B-B14F-4D97-AF65-F5344CB8AC3E}">
        <p14:creationId xmlns:p14="http://schemas.microsoft.com/office/powerpoint/2010/main" val="124642506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9" name="Rectangle 8"/>
          <p:cNvSpPr/>
          <p:nvPr/>
        </p:nvSpPr>
        <p:spPr>
          <a:xfrm>
            <a:off x="2819400" y="3429000"/>
            <a:ext cx="3200400" cy="1143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ounded Rectangle 17">
            <a:hlinkClick r:id="rId5" action="ppaction://hlinksldjump"/>
          </p:cNvPr>
          <p:cNvSpPr/>
          <p:nvPr/>
        </p:nvSpPr>
        <p:spPr>
          <a:xfrm>
            <a:off x="4429027" y="4267200"/>
            <a:ext cx="685800" cy="201543"/>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SEND</a:t>
            </a:r>
            <a:endParaRPr lang="en-PH" b="1" dirty="0">
              <a:solidFill>
                <a:schemeClr val="tx1"/>
              </a:solidFill>
            </a:endParaRPr>
          </a:p>
        </p:txBody>
      </p:sp>
      <p:sp>
        <p:nvSpPr>
          <p:cNvPr id="48" name="Rounded Rectangle 47">
            <a:hlinkClick r:id="rId6" action="ppaction://hlinksldjump"/>
          </p:cNvPr>
          <p:cNvSpPr/>
          <p:nvPr/>
        </p:nvSpPr>
        <p:spPr>
          <a:xfrm>
            <a:off x="5181600"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bg1"/>
                </a:solidFill>
              </a:rPr>
              <a:t>CANCEL</a:t>
            </a:r>
            <a:endParaRPr lang="en-PH" b="1" dirty="0">
              <a:solidFill>
                <a:schemeClr val="bg1"/>
              </a:solidFill>
            </a:endParaRPr>
          </a:p>
        </p:txBody>
      </p:sp>
      <p:sp>
        <p:nvSpPr>
          <p:cNvPr id="10" name="Rounded Rectangle 9">
            <a:hlinkClick r:id="rId7" action="ppaction://hlinksldjump"/>
          </p:cNvPr>
          <p:cNvSpPr/>
          <p:nvPr/>
        </p:nvSpPr>
        <p:spPr>
          <a:xfrm>
            <a:off x="4050492" y="3577051"/>
            <a:ext cx="914399" cy="228600"/>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BROWSE</a:t>
            </a:r>
            <a:endParaRPr lang="en-PH" b="1" dirty="0">
              <a:solidFill>
                <a:schemeClr val="tx1"/>
              </a:solidFill>
            </a:endParaRPr>
          </a:p>
        </p:txBody>
      </p:sp>
      <p:sp>
        <p:nvSpPr>
          <p:cNvPr id="11" name="TextBox 10"/>
          <p:cNvSpPr txBox="1"/>
          <p:nvPr/>
        </p:nvSpPr>
        <p:spPr>
          <a:xfrm>
            <a:off x="2971800" y="3533001"/>
            <a:ext cx="1126405" cy="276999"/>
          </a:xfrm>
          <a:prstGeom prst="rect">
            <a:avLst/>
          </a:prstGeom>
          <a:noFill/>
        </p:spPr>
        <p:txBody>
          <a:bodyPr wrap="none" rtlCol="0">
            <a:spAutoFit/>
          </a:bodyPr>
          <a:lstStyle/>
          <a:p>
            <a:r>
              <a:rPr lang="en-PH" sz="1200" dirty="0" smtClean="0">
                <a:solidFill>
                  <a:prstClr val="black"/>
                </a:solidFill>
              </a:rPr>
              <a:t>Attach Resume </a:t>
            </a:r>
            <a:endParaRPr lang="en-PH" sz="1200" dirty="0">
              <a:solidFill>
                <a:prstClr val="black"/>
              </a:solidFill>
            </a:endParaRPr>
          </a:p>
        </p:txBody>
      </p:sp>
    </p:spTree>
    <p:extLst>
      <p:ext uri="{BB962C8B-B14F-4D97-AF65-F5344CB8AC3E}">
        <p14:creationId xmlns:p14="http://schemas.microsoft.com/office/powerpoint/2010/main" val="5504312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9" name="Rectangle 8"/>
          <p:cNvSpPr/>
          <p:nvPr/>
        </p:nvSpPr>
        <p:spPr>
          <a:xfrm>
            <a:off x="2819400" y="3429000"/>
            <a:ext cx="3200400" cy="1143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ounded Rectangle 17">
            <a:hlinkClick r:id="rId5" action="ppaction://hlinksldjump"/>
          </p:cNvPr>
          <p:cNvSpPr/>
          <p:nvPr/>
        </p:nvSpPr>
        <p:spPr>
          <a:xfrm>
            <a:off x="4429027" y="4267200"/>
            <a:ext cx="685800" cy="201543"/>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SEND</a:t>
            </a:r>
            <a:endParaRPr lang="en-PH" b="1" dirty="0">
              <a:solidFill>
                <a:schemeClr val="tx1"/>
              </a:solidFill>
            </a:endParaRPr>
          </a:p>
        </p:txBody>
      </p:sp>
      <p:sp>
        <p:nvSpPr>
          <p:cNvPr id="48" name="Rounded Rectangle 47">
            <a:hlinkClick r:id="rId6" action="ppaction://hlinksldjump"/>
          </p:cNvPr>
          <p:cNvSpPr/>
          <p:nvPr/>
        </p:nvSpPr>
        <p:spPr>
          <a:xfrm>
            <a:off x="5181600"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bg1"/>
                </a:solidFill>
              </a:rPr>
              <a:t>CANCEL</a:t>
            </a:r>
            <a:endParaRPr lang="en-PH" b="1" dirty="0">
              <a:solidFill>
                <a:schemeClr val="bg1"/>
              </a:solidFill>
            </a:endParaRPr>
          </a:p>
        </p:txBody>
      </p:sp>
      <p:sp>
        <p:nvSpPr>
          <p:cNvPr id="10" name="Rounded Rectangle 9">
            <a:hlinkClick r:id="rId7" action="ppaction://hlinksldjump"/>
          </p:cNvPr>
          <p:cNvSpPr/>
          <p:nvPr/>
        </p:nvSpPr>
        <p:spPr>
          <a:xfrm>
            <a:off x="4050492" y="3577051"/>
            <a:ext cx="914399" cy="228600"/>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BROWSE</a:t>
            </a:r>
            <a:endParaRPr lang="en-PH" b="1" dirty="0">
              <a:solidFill>
                <a:schemeClr val="tx1"/>
              </a:solidFill>
            </a:endParaRPr>
          </a:p>
        </p:txBody>
      </p:sp>
      <p:sp>
        <p:nvSpPr>
          <p:cNvPr id="11" name="TextBox 10"/>
          <p:cNvSpPr txBox="1"/>
          <p:nvPr/>
        </p:nvSpPr>
        <p:spPr>
          <a:xfrm>
            <a:off x="2971800" y="3533001"/>
            <a:ext cx="1126405" cy="276999"/>
          </a:xfrm>
          <a:prstGeom prst="rect">
            <a:avLst/>
          </a:prstGeom>
          <a:noFill/>
        </p:spPr>
        <p:txBody>
          <a:bodyPr wrap="none" rtlCol="0">
            <a:spAutoFit/>
          </a:bodyPr>
          <a:lstStyle/>
          <a:p>
            <a:r>
              <a:rPr lang="en-PH" sz="1200" dirty="0" smtClean="0">
                <a:solidFill>
                  <a:prstClr val="black"/>
                </a:solidFill>
              </a:rPr>
              <a:t>Attach Resume </a:t>
            </a:r>
            <a:endParaRPr lang="en-PH" sz="1200" dirty="0">
              <a:solidFill>
                <a:prstClr val="black"/>
              </a:solidFill>
            </a:endParaRPr>
          </a:p>
        </p:txBody>
      </p:sp>
      <p:sp>
        <p:nvSpPr>
          <p:cNvPr id="2" name="TextBox 1">
            <a:hlinkClick r:id="rId8" action="ppaction://hlinksldjump"/>
          </p:cNvPr>
          <p:cNvSpPr txBox="1"/>
          <p:nvPr/>
        </p:nvSpPr>
        <p:spPr>
          <a:xfrm>
            <a:off x="2962502" y="3841360"/>
            <a:ext cx="1441420" cy="307777"/>
          </a:xfrm>
          <a:prstGeom prst="rect">
            <a:avLst/>
          </a:prstGeom>
          <a:noFill/>
        </p:spPr>
        <p:txBody>
          <a:bodyPr wrap="none" rtlCol="0">
            <a:spAutoFit/>
          </a:bodyPr>
          <a:lstStyle/>
          <a:p>
            <a:r>
              <a:rPr lang="en-US" sz="1400" dirty="0" err="1" smtClean="0"/>
              <a:t>myResume.pdf</a:t>
            </a:r>
            <a:r>
              <a:rPr lang="en-US" sz="1400" dirty="0" smtClean="0"/>
              <a:t>  </a:t>
            </a:r>
            <a:r>
              <a:rPr lang="en-US" sz="1400" dirty="0" smtClean="0">
                <a:solidFill>
                  <a:srgbClr val="FF0000"/>
                </a:solidFill>
              </a:rPr>
              <a:t>x</a:t>
            </a:r>
            <a:endParaRPr lang="en-US" sz="1400" dirty="0">
              <a:solidFill>
                <a:srgbClr val="FF0000"/>
              </a:solidFill>
            </a:endParaRPr>
          </a:p>
        </p:txBody>
      </p:sp>
    </p:spTree>
    <p:extLst>
      <p:ext uri="{BB962C8B-B14F-4D97-AF65-F5344CB8AC3E}">
        <p14:creationId xmlns:p14="http://schemas.microsoft.com/office/powerpoint/2010/main" val="212664644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smtClean="0">
                <a:solidFill>
                  <a:prstClr val="black"/>
                </a:solidFill>
              </a:rPr>
              <a:t>EXPLORE</a:t>
            </a:r>
            <a:endParaRPr lang="en-PH" dirty="0">
              <a:solidFill>
                <a:prstClr val="black"/>
              </a:solidFill>
            </a:endParaRPr>
          </a:p>
        </p:txBody>
      </p:sp>
      <p:sp>
        <p:nvSpPr>
          <p:cNvPr id="9" name="Rectangle 8"/>
          <p:cNvSpPr/>
          <p:nvPr/>
        </p:nvSpPr>
        <p:spPr>
          <a:xfrm>
            <a:off x="2819400" y="3429000"/>
            <a:ext cx="3200400" cy="1143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ounded Rectangle 17">
            <a:hlinkClick r:id="rId5" action="ppaction://hlinksldjump"/>
          </p:cNvPr>
          <p:cNvSpPr/>
          <p:nvPr/>
        </p:nvSpPr>
        <p:spPr>
          <a:xfrm>
            <a:off x="4429027" y="4267200"/>
            <a:ext cx="685800" cy="201543"/>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SEND</a:t>
            </a:r>
            <a:endParaRPr lang="en-PH" b="1" dirty="0">
              <a:solidFill>
                <a:schemeClr val="tx1"/>
              </a:solidFill>
            </a:endParaRPr>
          </a:p>
        </p:txBody>
      </p:sp>
      <p:sp>
        <p:nvSpPr>
          <p:cNvPr id="48" name="Rounded Rectangle 47">
            <a:hlinkClick r:id="rId6" action="ppaction://hlinksldjump"/>
          </p:cNvPr>
          <p:cNvSpPr/>
          <p:nvPr/>
        </p:nvSpPr>
        <p:spPr>
          <a:xfrm>
            <a:off x="5181600"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bg1"/>
                </a:solidFill>
              </a:rPr>
              <a:t>CANCEL</a:t>
            </a:r>
            <a:endParaRPr lang="en-PH" b="1" dirty="0">
              <a:solidFill>
                <a:schemeClr val="bg1"/>
              </a:solidFill>
            </a:endParaRPr>
          </a:p>
        </p:txBody>
      </p:sp>
      <p:sp>
        <p:nvSpPr>
          <p:cNvPr id="11" name="TextBox 10"/>
          <p:cNvSpPr txBox="1"/>
          <p:nvPr/>
        </p:nvSpPr>
        <p:spPr>
          <a:xfrm>
            <a:off x="2971800" y="3533001"/>
            <a:ext cx="2929708" cy="276999"/>
          </a:xfrm>
          <a:prstGeom prst="rect">
            <a:avLst/>
          </a:prstGeom>
          <a:noFill/>
        </p:spPr>
        <p:txBody>
          <a:bodyPr wrap="none" rtlCol="0">
            <a:spAutoFit/>
          </a:bodyPr>
          <a:lstStyle/>
          <a:p>
            <a:r>
              <a:rPr lang="en-PH" sz="1200" dirty="0" smtClean="0">
                <a:solidFill>
                  <a:prstClr val="black"/>
                </a:solidFill>
              </a:rPr>
              <a:t>A</a:t>
            </a:r>
            <a:r>
              <a:rPr lang="en-US" sz="1200" dirty="0" smtClean="0">
                <a:solidFill>
                  <a:prstClr val="black"/>
                </a:solidFill>
              </a:rPr>
              <a:t>r</a:t>
            </a:r>
            <a:r>
              <a:rPr lang="en-PH" sz="1200" dirty="0" smtClean="0">
                <a:solidFill>
                  <a:prstClr val="black"/>
                </a:solidFill>
              </a:rPr>
              <a:t>e you sure you want to send your profile?</a:t>
            </a:r>
            <a:endParaRPr lang="en-PH" sz="1200" dirty="0">
              <a:solidFill>
                <a:prstClr val="black"/>
              </a:solidFill>
            </a:endParaRPr>
          </a:p>
        </p:txBody>
      </p:sp>
    </p:spTree>
    <p:extLst>
      <p:ext uri="{BB962C8B-B14F-4D97-AF65-F5344CB8AC3E}">
        <p14:creationId xmlns:p14="http://schemas.microsoft.com/office/powerpoint/2010/main" val="20294792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673"/>
          <a:stretch/>
        </p:blipFill>
        <p:spPr>
          <a:xfrm>
            <a:off x="304800" y="1600200"/>
            <a:ext cx="8489517" cy="5003800"/>
          </a:xfrm>
          <a:prstGeom prst="rect">
            <a:avLst/>
          </a:prstGeom>
        </p:spPr>
      </p:pic>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a:solidFill>
                  <a:prstClr val="black"/>
                </a:solidFill>
              </a:rPr>
              <a:t>PROTOTYPE</a:t>
            </a:r>
          </a:p>
        </p:txBody>
      </p:sp>
      <p:sp>
        <p:nvSpPr>
          <p:cNvPr id="23" name="TextBox 22"/>
          <p:cNvSpPr txBox="1"/>
          <p:nvPr/>
        </p:nvSpPr>
        <p:spPr>
          <a:xfrm>
            <a:off x="304800" y="1186934"/>
            <a:ext cx="1017971" cy="369332"/>
          </a:xfrm>
          <a:prstGeom prst="rect">
            <a:avLst/>
          </a:prstGeom>
          <a:noFill/>
        </p:spPr>
        <p:txBody>
          <a:bodyPr wrap="none" rtlCol="0">
            <a:spAutoFit/>
          </a:bodyPr>
          <a:lstStyle/>
          <a:p>
            <a:r>
              <a:rPr lang="en-PH" dirty="0">
                <a:solidFill>
                  <a:prstClr val="black"/>
                </a:solidFill>
              </a:rPr>
              <a:t>EXPLORE</a:t>
            </a:r>
          </a:p>
        </p:txBody>
      </p:sp>
      <p:sp>
        <p:nvSpPr>
          <p:cNvPr id="9" name="Rectangle 8"/>
          <p:cNvSpPr/>
          <p:nvPr/>
        </p:nvSpPr>
        <p:spPr>
          <a:xfrm>
            <a:off x="2819400" y="3657600"/>
            <a:ext cx="3200400" cy="9144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14" name="TextBox 13"/>
          <p:cNvSpPr txBox="1"/>
          <p:nvPr/>
        </p:nvSpPr>
        <p:spPr>
          <a:xfrm>
            <a:off x="3011562" y="3733800"/>
            <a:ext cx="935097" cy="276999"/>
          </a:xfrm>
          <a:prstGeom prst="rect">
            <a:avLst/>
          </a:prstGeom>
          <a:noFill/>
        </p:spPr>
        <p:txBody>
          <a:bodyPr wrap="none" rtlCol="0">
            <a:spAutoFit/>
          </a:bodyPr>
          <a:lstStyle/>
          <a:p>
            <a:r>
              <a:rPr lang="en-PH" sz="1200" dirty="0" smtClean="0">
                <a:solidFill>
                  <a:prstClr val="black"/>
                </a:solidFill>
              </a:rPr>
              <a:t>Profile sent.</a:t>
            </a:r>
            <a:endParaRPr lang="en-PH" sz="1200" dirty="0">
              <a:solidFill>
                <a:prstClr val="black"/>
              </a:solidFill>
            </a:endParaRPr>
          </a:p>
        </p:txBody>
      </p:sp>
      <p:sp>
        <p:nvSpPr>
          <p:cNvPr id="48" name="Rounded Rectangle 47">
            <a:hlinkClick r:id="rId5" action="ppaction://hlinksldjump"/>
          </p:cNvPr>
          <p:cNvSpPr/>
          <p:nvPr/>
        </p:nvSpPr>
        <p:spPr>
          <a:xfrm>
            <a:off x="5076335"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prstClr val="white"/>
                </a:solidFill>
              </a:rPr>
              <a:t>OK</a:t>
            </a:r>
            <a:endParaRPr lang="en-PH" b="1" dirty="0">
              <a:solidFill>
                <a:prstClr val="white"/>
              </a:solidFill>
            </a:endParaRPr>
          </a:p>
        </p:txBody>
      </p:sp>
    </p:spTree>
    <p:extLst>
      <p:ext uri="{BB962C8B-B14F-4D97-AF65-F5344CB8AC3E}">
        <p14:creationId xmlns:p14="http://schemas.microsoft.com/office/powerpoint/2010/main" val="123709693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644173" cy="276999"/>
          </a:xfrm>
          <a:prstGeom prst="rect">
            <a:avLst/>
          </a:prstGeom>
          <a:noFill/>
        </p:spPr>
        <p:txBody>
          <a:bodyPr wrap="none" rtlCol="0">
            <a:spAutoFit/>
          </a:bodyPr>
          <a:lstStyle/>
          <a:p>
            <a:r>
              <a:rPr lang="en-PH" sz="1200" dirty="0" smtClean="0"/>
              <a:t>www.ustcareerportal.com/homeadmin</a:t>
            </a:r>
            <a:endParaRPr lang="en-PH" sz="1200" dirty="0"/>
          </a:p>
        </p:txBody>
      </p:sp>
      <p:sp>
        <p:nvSpPr>
          <p:cNvPr id="23" name="TextBox 22"/>
          <p:cNvSpPr txBox="1"/>
          <p:nvPr/>
        </p:nvSpPr>
        <p:spPr>
          <a:xfrm>
            <a:off x="304800" y="1186934"/>
            <a:ext cx="1523674" cy="369332"/>
          </a:xfrm>
          <a:prstGeom prst="rect">
            <a:avLst/>
          </a:prstGeom>
          <a:noFill/>
        </p:spPr>
        <p:txBody>
          <a:bodyPr wrap="none" rtlCol="0">
            <a:spAutoFit/>
          </a:bodyPr>
          <a:lstStyle/>
          <a:p>
            <a:r>
              <a:rPr lang="en-PH" dirty="0" smtClean="0"/>
              <a:t>ADMIN HOME</a:t>
            </a:r>
            <a:endParaRPr lang="en-PH" dirty="0"/>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a:hlinkClick r:id="rId3" action="ppaction://hlinksldjump"/>
          </p:cNvPr>
          <p:cNvSpPr/>
          <p:nvPr/>
        </p:nvSpPr>
        <p:spPr>
          <a:xfrm>
            <a:off x="581316"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C000"/>
                </a:solidFill>
              </a:rPr>
              <a:t>HOME</a:t>
            </a:r>
            <a:endParaRPr lang="en-PH" sz="1050" b="1" dirty="0">
              <a:solidFill>
                <a:srgbClr val="FFC000"/>
              </a:solidFill>
            </a:endParaRPr>
          </a:p>
        </p:txBody>
      </p:sp>
      <p:sp>
        <p:nvSpPr>
          <p:cNvPr id="32" name="TextBox 31"/>
          <p:cNvSpPr txBox="1"/>
          <p:nvPr/>
        </p:nvSpPr>
        <p:spPr>
          <a:xfrm>
            <a:off x="736788" y="2667000"/>
            <a:ext cx="1723674" cy="400110"/>
          </a:xfrm>
          <a:prstGeom prst="rect">
            <a:avLst/>
          </a:prstGeom>
          <a:noFill/>
        </p:spPr>
        <p:txBody>
          <a:bodyPr wrap="none" rtlCol="0">
            <a:spAutoFit/>
          </a:bodyPr>
          <a:lstStyle/>
          <a:p>
            <a:r>
              <a:rPr lang="en-PH" sz="2000" dirty="0" smtClean="0">
                <a:solidFill>
                  <a:srgbClr val="00B0F0"/>
                </a:solidFill>
                <a:latin typeface="Arial "/>
              </a:rPr>
              <a:t>REMINDERS</a:t>
            </a:r>
            <a:endParaRPr lang="en-PH" sz="2000" dirty="0">
              <a:solidFill>
                <a:srgbClr val="00B0F0"/>
              </a:solidFill>
              <a:latin typeface="Arial "/>
            </a:endParaRPr>
          </a:p>
        </p:txBody>
      </p:sp>
      <p:sp>
        <p:nvSpPr>
          <p:cNvPr id="34" name="Rectangle 33"/>
          <p:cNvSpPr/>
          <p:nvPr/>
        </p:nvSpPr>
        <p:spPr>
          <a:xfrm>
            <a:off x="838200" y="3067108"/>
            <a:ext cx="7391400" cy="34860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sp>
        <p:nvSpPr>
          <p:cNvPr id="56" name="Rectangle 55">
            <a:hlinkClick r:id="rId4" action="ppaction://hlinksldjump"/>
          </p:cNvPr>
          <p:cNvSpPr/>
          <p:nvPr/>
        </p:nvSpPr>
        <p:spPr>
          <a:xfrm>
            <a:off x="16444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COMPANIES</a:t>
            </a:r>
            <a:endParaRPr lang="en-PH" sz="1050" b="1" dirty="0">
              <a:solidFill>
                <a:srgbClr val="FFFFFF"/>
              </a:solidFill>
            </a:endParaRPr>
          </a:p>
        </p:txBody>
      </p:sp>
      <p:sp>
        <p:nvSpPr>
          <p:cNvPr id="57" name="Rectangle 56">
            <a:hlinkClick r:id="rId5" action="ppaction://hlinksldjump"/>
          </p:cNvPr>
          <p:cNvSpPr/>
          <p:nvPr/>
        </p:nvSpPr>
        <p:spPr>
          <a:xfrm>
            <a:off x="27112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JOB POSTS</a:t>
            </a:r>
            <a:endParaRPr lang="en-PH" sz="1050" b="1" dirty="0">
              <a:solidFill>
                <a:srgbClr val="FFFFFF"/>
              </a:solidFill>
            </a:endParaRPr>
          </a:p>
        </p:txBody>
      </p:sp>
      <p:sp>
        <p:nvSpPr>
          <p:cNvPr id="58" name="Rectangle 57">
            <a:hlinkClick r:id="rId6" action="ppaction://hlinksldjump"/>
          </p:cNvPr>
          <p:cNvSpPr/>
          <p:nvPr/>
        </p:nvSpPr>
        <p:spPr>
          <a:xfrm>
            <a:off x="3775889" y="2286001"/>
            <a:ext cx="1479156" cy="228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ANNOUNCEMENTS</a:t>
            </a:r>
            <a:endParaRPr lang="en-PH" sz="1050" b="1" dirty="0">
              <a:solidFill>
                <a:srgbClr val="FFFFFF"/>
              </a:solidFill>
            </a:endParaRPr>
          </a:p>
        </p:txBody>
      </p:sp>
      <p:sp>
        <p:nvSpPr>
          <p:cNvPr id="59" name="Rectangle 58">
            <a:hlinkClick r:id="rId7" action="ppaction://hlinksldjump"/>
          </p:cNvPr>
          <p:cNvSpPr/>
          <p:nvPr/>
        </p:nvSpPr>
        <p:spPr>
          <a:xfrm>
            <a:off x="5286401" y="2286000"/>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Tree>
    <p:extLst>
      <p:ext uri="{BB962C8B-B14F-4D97-AF65-F5344CB8AC3E}">
        <p14:creationId xmlns:p14="http://schemas.microsoft.com/office/powerpoint/2010/main" val="31848740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569934" cy="276999"/>
          </a:xfrm>
          <a:prstGeom prst="rect">
            <a:avLst/>
          </a:prstGeom>
          <a:noFill/>
        </p:spPr>
        <p:txBody>
          <a:bodyPr wrap="none" rtlCol="0">
            <a:spAutoFit/>
          </a:bodyPr>
          <a:lstStyle/>
          <a:p>
            <a:r>
              <a:rPr lang="en-PH" sz="1200" dirty="0" smtClean="0"/>
              <a:t>www.ustcareerportal.com/companies</a:t>
            </a:r>
            <a:endParaRPr lang="en-PH" sz="1200" dirty="0"/>
          </a:p>
        </p:txBody>
      </p:sp>
      <p:sp>
        <p:nvSpPr>
          <p:cNvPr id="23" name="TextBox 22"/>
          <p:cNvSpPr txBox="1"/>
          <p:nvPr/>
        </p:nvSpPr>
        <p:spPr>
          <a:xfrm>
            <a:off x="304800" y="1186934"/>
            <a:ext cx="1598176" cy="369332"/>
          </a:xfrm>
          <a:prstGeom prst="rect">
            <a:avLst/>
          </a:prstGeom>
          <a:noFill/>
        </p:spPr>
        <p:txBody>
          <a:bodyPr wrap="none" rtlCol="0">
            <a:spAutoFit/>
          </a:bodyPr>
          <a:lstStyle/>
          <a:p>
            <a:r>
              <a:rPr lang="en-PH" dirty="0" smtClean="0"/>
              <a:t>COMPANY LIST</a:t>
            </a:r>
            <a:endParaRPr lang="en-PH" dirty="0"/>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p:cNvSpPr txBox="1"/>
          <p:nvPr/>
        </p:nvSpPr>
        <p:spPr>
          <a:xfrm>
            <a:off x="736788" y="2667000"/>
            <a:ext cx="2740454" cy="400110"/>
          </a:xfrm>
          <a:prstGeom prst="rect">
            <a:avLst/>
          </a:prstGeom>
          <a:noFill/>
        </p:spPr>
        <p:txBody>
          <a:bodyPr wrap="none" rtlCol="0">
            <a:spAutoFit/>
          </a:bodyPr>
          <a:lstStyle/>
          <a:p>
            <a:r>
              <a:rPr lang="en-PH" sz="2000" dirty="0" smtClean="0">
                <a:solidFill>
                  <a:srgbClr val="00B0F0"/>
                </a:solidFill>
                <a:latin typeface="Arial "/>
              </a:rPr>
              <a:t>LIST OF COMPANIES</a:t>
            </a:r>
            <a:endParaRPr lang="en-PH" sz="2000" dirty="0">
              <a:solidFill>
                <a:srgbClr val="00B0F0"/>
              </a:solidFill>
              <a:latin typeface="Arial "/>
            </a:endParaRPr>
          </a:p>
        </p:txBody>
      </p:sp>
      <p:sp>
        <p:nvSpPr>
          <p:cNvPr id="34" name="Rectangle 33"/>
          <p:cNvSpPr/>
          <p:nvPr/>
        </p:nvSpPr>
        <p:spPr>
          <a:xfrm>
            <a:off x="838200" y="3067108"/>
            <a:ext cx="7391400" cy="34860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graphicFrame>
        <p:nvGraphicFramePr>
          <p:cNvPr id="27" name="Table 26"/>
          <p:cNvGraphicFramePr>
            <a:graphicFrameLocks noGrp="1"/>
          </p:cNvGraphicFramePr>
          <p:nvPr>
            <p:extLst>
              <p:ext uri="{D42A27DB-BD31-4B8C-83A1-F6EECF244321}">
                <p14:modId xmlns:p14="http://schemas.microsoft.com/office/powerpoint/2010/main" val="517532482"/>
              </p:ext>
            </p:extLst>
          </p:nvPr>
        </p:nvGraphicFramePr>
        <p:xfrm>
          <a:off x="1447800" y="3566160"/>
          <a:ext cx="6096000" cy="2194560"/>
        </p:xfrm>
        <a:graphic>
          <a:graphicData uri="http://schemas.openxmlformats.org/drawingml/2006/table">
            <a:tbl>
              <a:tblPr firstRow="1" bandRow="1">
                <a:tableStyleId>{5C22544A-7EE6-4342-B048-85BDC9FD1C3A}</a:tableStyleId>
              </a:tblPr>
              <a:tblGrid>
                <a:gridCol w="1524000"/>
                <a:gridCol w="1524000"/>
                <a:gridCol w="1524000"/>
                <a:gridCol w="1524000"/>
              </a:tblGrid>
              <a:tr h="358140">
                <a:tc>
                  <a:txBody>
                    <a:bodyPr/>
                    <a:lstStyle/>
                    <a:p>
                      <a:pPr algn="ctr"/>
                      <a:r>
                        <a:rPr lang="en-US" dirty="0" smtClean="0"/>
                        <a:t>Name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dirty="0" smtClean="0"/>
                        <a:t>Description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dirty="0" smtClean="0"/>
                        <a:t>Locations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dirty="0" smtClean="0"/>
                        <a:t>Email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8" name="Rounded Rectangle 27">
            <a:hlinkClick r:id="rId3" action="ppaction://hlinksldjump"/>
          </p:cNvPr>
          <p:cNvSpPr/>
          <p:nvPr/>
        </p:nvSpPr>
        <p:spPr>
          <a:xfrm>
            <a:off x="6324600" y="6096000"/>
            <a:ext cx="1248265" cy="3810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b="1" dirty="0" smtClean="0">
                <a:solidFill>
                  <a:prstClr val="white"/>
                </a:solidFill>
              </a:rPr>
              <a:t>EDIT</a:t>
            </a:r>
            <a:endParaRPr lang="en-PH" sz="2800" b="1" dirty="0">
              <a:solidFill>
                <a:prstClr val="white"/>
              </a:solidFill>
            </a:endParaRPr>
          </a:p>
        </p:txBody>
      </p:sp>
      <p:sp>
        <p:nvSpPr>
          <p:cNvPr id="29" name="Rectangle 28"/>
          <p:cNvSpPr/>
          <p:nvPr/>
        </p:nvSpPr>
        <p:spPr>
          <a:xfrm>
            <a:off x="7512894" y="3550765"/>
            <a:ext cx="152400" cy="2231994"/>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p:cNvSpPr txBox="1"/>
          <p:nvPr/>
        </p:nvSpPr>
        <p:spPr>
          <a:xfrm rot="16200000">
            <a:off x="7453816" y="3486889"/>
            <a:ext cx="261610" cy="276999"/>
          </a:xfrm>
          <a:prstGeom prst="rect">
            <a:avLst/>
          </a:prstGeom>
          <a:noFill/>
        </p:spPr>
        <p:txBody>
          <a:bodyPr wrap="none" rtlCol="0">
            <a:spAutoFit/>
          </a:bodyPr>
          <a:lstStyle/>
          <a:p>
            <a:r>
              <a:rPr lang="en-PH" sz="1200" b="1" dirty="0" smtClean="0"/>
              <a:t>&gt;</a:t>
            </a:r>
            <a:endParaRPr lang="en-PH" sz="1200" b="1" dirty="0"/>
          </a:p>
        </p:txBody>
      </p:sp>
      <p:sp>
        <p:nvSpPr>
          <p:cNvPr id="31" name="Rectangle 30"/>
          <p:cNvSpPr/>
          <p:nvPr/>
        </p:nvSpPr>
        <p:spPr>
          <a:xfrm>
            <a:off x="7543800" y="3726343"/>
            <a:ext cx="109441" cy="7559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p:cNvSpPr txBox="1"/>
          <p:nvPr/>
        </p:nvSpPr>
        <p:spPr>
          <a:xfrm rot="16200000" flipV="1">
            <a:off x="7475294" y="5541425"/>
            <a:ext cx="261610" cy="276999"/>
          </a:xfrm>
          <a:prstGeom prst="rect">
            <a:avLst/>
          </a:prstGeom>
          <a:noFill/>
        </p:spPr>
        <p:txBody>
          <a:bodyPr wrap="none" rtlCol="0">
            <a:spAutoFit/>
          </a:bodyPr>
          <a:lstStyle/>
          <a:p>
            <a:r>
              <a:rPr lang="en-PH" sz="1200" b="1" dirty="0" smtClean="0"/>
              <a:t>&gt;</a:t>
            </a:r>
            <a:endParaRPr lang="en-PH" sz="1200" b="1" dirty="0"/>
          </a:p>
        </p:txBody>
      </p:sp>
      <p:sp>
        <p:nvSpPr>
          <p:cNvPr id="38" name="Rectangle 37"/>
          <p:cNvSpPr/>
          <p:nvPr/>
        </p:nvSpPr>
        <p:spPr>
          <a:xfrm rot="5400000">
            <a:off x="4487960" y="2735360"/>
            <a:ext cx="168080" cy="6248400"/>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TextBox 38"/>
          <p:cNvSpPr txBox="1"/>
          <p:nvPr/>
        </p:nvSpPr>
        <p:spPr>
          <a:xfrm>
            <a:off x="7469790" y="5699320"/>
            <a:ext cx="261610" cy="276999"/>
          </a:xfrm>
          <a:prstGeom prst="rect">
            <a:avLst/>
          </a:prstGeom>
          <a:noFill/>
        </p:spPr>
        <p:txBody>
          <a:bodyPr wrap="none" rtlCol="0">
            <a:spAutoFit/>
          </a:bodyPr>
          <a:lstStyle/>
          <a:p>
            <a:r>
              <a:rPr lang="en-PH" sz="1200" b="1" dirty="0" smtClean="0"/>
              <a:t>&gt;</a:t>
            </a:r>
            <a:endParaRPr lang="en-PH" sz="1200" b="1" dirty="0"/>
          </a:p>
        </p:txBody>
      </p:sp>
      <p:sp>
        <p:nvSpPr>
          <p:cNvPr id="40" name="Rectangle 39"/>
          <p:cNvSpPr/>
          <p:nvPr/>
        </p:nvSpPr>
        <p:spPr>
          <a:xfrm rot="5400000">
            <a:off x="3367525" y="4133603"/>
            <a:ext cx="109441" cy="34559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TextBox 40"/>
          <p:cNvSpPr txBox="1"/>
          <p:nvPr/>
        </p:nvSpPr>
        <p:spPr>
          <a:xfrm flipV="1">
            <a:off x="1416444" y="5730680"/>
            <a:ext cx="261610" cy="276999"/>
          </a:xfrm>
          <a:prstGeom prst="rect">
            <a:avLst/>
          </a:prstGeom>
          <a:noFill/>
        </p:spPr>
        <p:txBody>
          <a:bodyPr wrap="none" rtlCol="0">
            <a:spAutoFit/>
          </a:bodyPr>
          <a:lstStyle/>
          <a:p>
            <a:r>
              <a:rPr lang="en-PH" sz="1200" b="1" dirty="0" smtClean="0"/>
              <a:t>&gt;</a:t>
            </a:r>
            <a:endParaRPr lang="en-PH" sz="1200" b="1" dirty="0"/>
          </a:p>
        </p:txBody>
      </p:sp>
      <p:sp>
        <p:nvSpPr>
          <p:cNvPr id="53" name="Rectangle 52">
            <a:hlinkClick r:id="rId4" action="ppaction://hlinksldjump"/>
          </p:cNvPr>
          <p:cNvSpPr/>
          <p:nvPr/>
        </p:nvSpPr>
        <p:spPr>
          <a:xfrm>
            <a:off x="581316"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55" name="Rectangle 54">
            <a:hlinkClick r:id="rId5" action="ppaction://hlinksldjump"/>
          </p:cNvPr>
          <p:cNvSpPr/>
          <p:nvPr/>
        </p:nvSpPr>
        <p:spPr>
          <a:xfrm>
            <a:off x="16444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COMPANIES</a:t>
            </a:r>
            <a:endParaRPr lang="en-PH" sz="1050" b="1" dirty="0">
              <a:solidFill>
                <a:srgbClr val="F6BD02"/>
              </a:solidFill>
            </a:endParaRPr>
          </a:p>
        </p:txBody>
      </p:sp>
      <p:sp>
        <p:nvSpPr>
          <p:cNvPr id="56" name="Rectangle 55">
            <a:hlinkClick r:id="rId6" action="ppaction://hlinksldjump"/>
          </p:cNvPr>
          <p:cNvSpPr/>
          <p:nvPr/>
        </p:nvSpPr>
        <p:spPr>
          <a:xfrm>
            <a:off x="27112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JOB POSTS</a:t>
            </a:r>
            <a:endParaRPr lang="en-PH" sz="1050" b="1" dirty="0">
              <a:solidFill>
                <a:srgbClr val="FFFFFF"/>
              </a:solidFill>
            </a:endParaRPr>
          </a:p>
        </p:txBody>
      </p:sp>
      <p:sp>
        <p:nvSpPr>
          <p:cNvPr id="57" name="Rectangle 56">
            <a:hlinkClick r:id="rId7" action="ppaction://hlinksldjump"/>
          </p:cNvPr>
          <p:cNvSpPr/>
          <p:nvPr/>
        </p:nvSpPr>
        <p:spPr>
          <a:xfrm>
            <a:off x="3775889" y="2286001"/>
            <a:ext cx="1479156" cy="228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ANNOUNCEMENTS</a:t>
            </a:r>
            <a:endParaRPr lang="en-PH" sz="1050" b="1" dirty="0">
              <a:solidFill>
                <a:srgbClr val="FFFFFF"/>
              </a:solidFill>
            </a:endParaRPr>
          </a:p>
        </p:txBody>
      </p:sp>
      <p:sp>
        <p:nvSpPr>
          <p:cNvPr id="58" name="Rectangle 57">
            <a:hlinkClick r:id="rId8" action="ppaction://hlinksldjump"/>
          </p:cNvPr>
          <p:cNvSpPr/>
          <p:nvPr/>
        </p:nvSpPr>
        <p:spPr>
          <a:xfrm>
            <a:off x="5286401" y="2286000"/>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Tree>
    <p:extLst>
      <p:ext uri="{BB962C8B-B14F-4D97-AF65-F5344CB8AC3E}">
        <p14:creationId xmlns:p14="http://schemas.microsoft.com/office/powerpoint/2010/main" val="34001380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chemeClr val="bg1"/>
                </a:solidFill>
                <a:latin typeface="Adobe Heiti Std R" panose="020B0400000000000000" pitchFamily="34" charset="-128"/>
                <a:ea typeface="Adobe Heiti Std R" panose="020B0400000000000000" pitchFamily="34" charset="-128"/>
              </a:rPr>
              <a:t>INTRODUCTION</a:t>
            </a:r>
            <a:endParaRPr lang="en-US" dirty="0">
              <a:solidFill>
                <a:schemeClr val="bg1"/>
              </a:solidFill>
              <a:latin typeface="Adobe Heiti Std R" panose="020B0400000000000000" pitchFamily="34" charset="-128"/>
              <a:ea typeface="Adobe Heiti Std R" panose="020B0400000000000000" pitchFamily="34" charset="-128"/>
            </a:endParaRPr>
          </a:p>
        </p:txBody>
      </p:sp>
      <p:sp>
        <p:nvSpPr>
          <p:cNvPr id="8" name="Content Placeholder 2"/>
          <p:cNvSpPr>
            <a:spLocks noGrp="1"/>
          </p:cNvSpPr>
          <p:nvPr>
            <p:ph idx="1"/>
          </p:nvPr>
        </p:nvSpPr>
        <p:spPr>
          <a:xfrm>
            <a:off x="3886200" y="5410200"/>
            <a:ext cx="4800600" cy="1219200"/>
          </a:xfrm>
        </p:spPr>
        <p:txBody>
          <a:bodyPr>
            <a:normAutofit/>
          </a:bodyPr>
          <a:lstStyle/>
          <a:p>
            <a:pPr marL="0" indent="0" algn="r">
              <a:buNone/>
            </a:pPr>
            <a:r>
              <a:rPr lang="en-PH" sz="2800" dirty="0" smtClean="0"/>
              <a:t>Average of 500,000 college graduates annually </a:t>
            </a:r>
            <a:endParaRPr lang="en-US" sz="2800" dirty="0" smtClean="0"/>
          </a:p>
          <a:p>
            <a:pPr marL="0" indent="0" algn="r">
              <a:buNone/>
            </a:pPr>
            <a:endParaRPr lang="en-US" sz="2400" dirty="0"/>
          </a:p>
          <a:p>
            <a:pPr algn="r"/>
            <a:endParaRPr lang="en-US" sz="2800" dirty="0"/>
          </a:p>
        </p:txBody>
      </p:sp>
      <p:graphicFrame>
        <p:nvGraphicFramePr>
          <p:cNvPr id="9" name="Chart 8"/>
          <p:cNvGraphicFramePr/>
          <p:nvPr>
            <p:extLst>
              <p:ext uri="{D42A27DB-BD31-4B8C-83A1-F6EECF244321}">
                <p14:modId xmlns:p14="http://schemas.microsoft.com/office/powerpoint/2010/main" val="1109263493"/>
              </p:ext>
            </p:extLst>
          </p:nvPr>
        </p:nvGraphicFramePr>
        <p:xfrm>
          <a:off x="228600" y="1752600"/>
          <a:ext cx="84582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1"/>
          <p:cNvSpPr txBox="1">
            <a:spLocks/>
          </p:cNvSpPr>
          <p:nvPr/>
        </p:nvSpPr>
        <p:spPr>
          <a:xfrm>
            <a:off x="3962400" y="685800"/>
            <a:ext cx="470745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dirty="0" smtClean="0">
                <a:latin typeface="Adobe Heiti Std R" panose="020B0400000000000000" pitchFamily="34" charset="-128"/>
                <a:ea typeface="Adobe Heiti Std R" panose="020B0400000000000000" pitchFamily="34" charset="-128"/>
              </a:rPr>
              <a:t>Did you know</a:t>
            </a:r>
            <a:r>
              <a:rPr lang="en-PH" dirty="0" smtClean="0"/>
              <a:t>?</a:t>
            </a:r>
            <a:endParaRPr lang="en-US" dirty="0"/>
          </a:p>
        </p:txBody>
      </p:sp>
    </p:spTree>
    <p:extLst>
      <p:ext uri="{BB962C8B-B14F-4D97-AF65-F5344CB8AC3E}">
        <p14:creationId xmlns:p14="http://schemas.microsoft.com/office/powerpoint/2010/main" val="17460028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428870" cy="276999"/>
          </a:xfrm>
          <a:prstGeom prst="rect">
            <a:avLst/>
          </a:prstGeom>
          <a:noFill/>
        </p:spPr>
        <p:txBody>
          <a:bodyPr wrap="none" rtlCol="0">
            <a:spAutoFit/>
          </a:bodyPr>
          <a:lstStyle/>
          <a:p>
            <a:r>
              <a:rPr lang="en-PH" sz="1200" dirty="0" smtClean="0"/>
              <a:t>www.ustcareerportal.com/jobposts</a:t>
            </a:r>
            <a:endParaRPr lang="en-PH" sz="1200" dirty="0"/>
          </a:p>
        </p:txBody>
      </p:sp>
      <p:sp>
        <p:nvSpPr>
          <p:cNvPr id="23" name="TextBox 22"/>
          <p:cNvSpPr txBox="1"/>
          <p:nvPr/>
        </p:nvSpPr>
        <p:spPr>
          <a:xfrm>
            <a:off x="304800" y="1186934"/>
            <a:ext cx="1505540" cy="369332"/>
          </a:xfrm>
          <a:prstGeom prst="rect">
            <a:avLst/>
          </a:prstGeom>
          <a:noFill/>
        </p:spPr>
        <p:txBody>
          <a:bodyPr wrap="none" rtlCol="0">
            <a:spAutoFit/>
          </a:bodyPr>
          <a:lstStyle/>
          <a:p>
            <a:r>
              <a:rPr lang="en-PH" dirty="0" smtClean="0"/>
              <a:t>JOB POST LIST</a:t>
            </a:r>
            <a:endParaRPr lang="en-PH" dirty="0"/>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p:cNvSpPr txBox="1"/>
          <p:nvPr/>
        </p:nvSpPr>
        <p:spPr>
          <a:xfrm>
            <a:off x="736788" y="2667000"/>
            <a:ext cx="2659803" cy="400110"/>
          </a:xfrm>
          <a:prstGeom prst="rect">
            <a:avLst/>
          </a:prstGeom>
          <a:noFill/>
        </p:spPr>
        <p:txBody>
          <a:bodyPr wrap="none" rtlCol="0">
            <a:spAutoFit/>
          </a:bodyPr>
          <a:lstStyle/>
          <a:p>
            <a:r>
              <a:rPr lang="en-PH" sz="2000" dirty="0" smtClean="0">
                <a:solidFill>
                  <a:srgbClr val="00B0F0"/>
                </a:solidFill>
                <a:latin typeface="Arial "/>
              </a:rPr>
              <a:t>LIST OF JOB POSTS</a:t>
            </a:r>
            <a:endParaRPr lang="en-PH" sz="2000" dirty="0">
              <a:solidFill>
                <a:srgbClr val="00B0F0"/>
              </a:solidFill>
              <a:latin typeface="Arial "/>
            </a:endParaRPr>
          </a:p>
        </p:txBody>
      </p:sp>
      <p:sp>
        <p:nvSpPr>
          <p:cNvPr id="34" name="Rectangle 33"/>
          <p:cNvSpPr/>
          <p:nvPr/>
        </p:nvSpPr>
        <p:spPr>
          <a:xfrm>
            <a:off x="838200" y="3067108"/>
            <a:ext cx="7391400" cy="34860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graphicFrame>
        <p:nvGraphicFramePr>
          <p:cNvPr id="27" name="Table 26"/>
          <p:cNvGraphicFramePr>
            <a:graphicFrameLocks noGrp="1"/>
          </p:cNvGraphicFramePr>
          <p:nvPr>
            <p:extLst>
              <p:ext uri="{D42A27DB-BD31-4B8C-83A1-F6EECF244321}">
                <p14:modId xmlns:p14="http://schemas.microsoft.com/office/powerpoint/2010/main" val="2453139327"/>
              </p:ext>
            </p:extLst>
          </p:nvPr>
        </p:nvGraphicFramePr>
        <p:xfrm>
          <a:off x="1447800" y="3566160"/>
          <a:ext cx="6096000" cy="2194560"/>
        </p:xfrm>
        <a:graphic>
          <a:graphicData uri="http://schemas.openxmlformats.org/drawingml/2006/table">
            <a:tbl>
              <a:tblPr firstRow="1" bandRow="1">
                <a:tableStyleId>{5C22544A-7EE6-4342-B048-85BDC9FD1C3A}</a:tableStyleId>
              </a:tblPr>
              <a:tblGrid>
                <a:gridCol w="3048000"/>
                <a:gridCol w="3048000"/>
              </a:tblGrid>
              <a:tr h="358140">
                <a:tc>
                  <a:txBody>
                    <a:bodyPr/>
                    <a:lstStyle/>
                    <a:p>
                      <a:pPr algn="ctr"/>
                      <a:r>
                        <a:rPr lang="en-US" dirty="0" smtClean="0"/>
                        <a:t>Company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dirty="0" smtClean="0"/>
                        <a:t>Job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r h="3581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8" name="Rounded Rectangle 27">
            <a:hlinkClick r:id="rId3" action="ppaction://hlinksldjump"/>
          </p:cNvPr>
          <p:cNvSpPr/>
          <p:nvPr/>
        </p:nvSpPr>
        <p:spPr>
          <a:xfrm>
            <a:off x="6324600" y="6096000"/>
            <a:ext cx="1248265" cy="3810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b="1" dirty="0" smtClean="0">
                <a:solidFill>
                  <a:prstClr val="white"/>
                </a:solidFill>
              </a:rPr>
              <a:t>EDIT</a:t>
            </a:r>
            <a:endParaRPr lang="en-PH" sz="2800" b="1" dirty="0">
              <a:solidFill>
                <a:prstClr val="white"/>
              </a:solidFill>
            </a:endParaRPr>
          </a:p>
        </p:txBody>
      </p:sp>
      <p:sp>
        <p:nvSpPr>
          <p:cNvPr id="29" name="Rectangle 28"/>
          <p:cNvSpPr/>
          <p:nvPr/>
        </p:nvSpPr>
        <p:spPr>
          <a:xfrm>
            <a:off x="7512894" y="3550765"/>
            <a:ext cx="152400" cy="2231994"/>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p:cNvSpPr txBox="1"/>
          <p:nvPr/>
        </p:nvSpPr>
        <p:spPr>
          <a:xfrm rot="16200000">
            <a:off x="7453816" y="3486889"/>
            <a:ext cx="261610" cy="276999"/>
          </a:xfrm>
          <a:prstGeom prst="rect">
            <a:avLst/>
          </a:prstGeom>
          <a:noFill/>
        </p:spPr>
        <p:txBody>
          <a:bodyPr wrap="none" rtlCol="0">
            <a:spAutoFit/>
          </a:bodyPr>
          <a:lstStyle/>
          <a:p>
            <a:r>
              <a:rPr lang="en-PH" sz="1200" b="1" dirty="0" smtClean="0"/>
              <a:t>&gt;</a:t>
            </a:r>
            <a:endParaRPr lang="en-PH" sz="1200" b="1" dirty="0"/>
          </a:p>
        </p:txBody>
      </p:sp>
      <p:sp>
        <p:nvSpPr>
          <p:cNvPr id="31" name="Rectangle 30"/>
          <p:cNvSpPr/>
          <p:nvPr/>
        </p:nvSpPr>
        <p:spPr>
          <a:xfrm>
            <a:off x="7543800" y="3726342"/>
            <a:ext cx="109441"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p:cNvSpPr txBox="1"/>
          <p:nvPr/>
        </p:nvSpPr>
        <p:spPr>
          <a:xfrm rot="16200000" flipV="1">
            <a:off x="7475294" y="5541425"/>
            <a:ext cx="261610" cy="276999"/>
          </a:xfrm>
          <a:prstGeom prst="rect">
            <a:avLst/>
          </a:prstGeom>
          <a:noFill/>
        </p:spPr>
        <p:txBody>
          <a:bodyPr wrap="none" rtlCol="0">
            <a:spAutoFit/>
          </a:bodyPr>
          <a:lstStyle/>
          <a:p>
            <a:r>
              <a:rPr lang="en-PH" sz="1200" b="1" dirty="0" smtClean="0"/>
              <a:t>&gt;</a:t>
            </a:r>
            <a:endParaRPr lang="en-PH" sz="1200" b="1" dirty="0"/>
          </a:p>
        </p:txBody>
      </p:sp>
      <p:sp>
        <p:nvSpPr>
          <p:cNvPr id="38" name="Rectangle 37"/>
          <p:cNvSpPr/>
          <p:nvPr/>
        </p:nvSpPr>
        <p:spPr>
          <a:xfrm rot="5400000">
            <a:off x="4487960" y="2735360"/>
            <a:ext cx="168080" cy="6248400"/>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TextBox 38"/>
          <p:cNvSpPr txBox="1"/>
          <p:nvPr/>
        </p:nvSpPr>
        <p:spPr>
          <a:xfrm>
            <a:off x="7469790" y="5699320"/>
            <a:ext cx="261610" cy="276999"/>
          </a:xfrm>
          <a:prstGeom prst="rect">
            <a:avLst/>
          </a:prstGeom>
          <a:noFill/>
        </p:spPr>
        <p:txBody>
          <a:bodyPr wrap="none" rtlCol="0">
            <a:spAutoFit/>
          </a:bodyPr>
          <a:lstStyle/>
          <a:p>
            <a:r>
              <a:rPr lang="en-PH" sz="1200" b="1" dirty="0" smtClean="0"/>
              <a:t>&gt;</a:t>
            </a:r>
            <a:endParaRPr lang="en-PH" sz="1200" b="1" dirty="0"/>
          </a:p>
        </p:txBody>
      </p:sp>
      <p:sp>
        <p:nvSpPr>
          <p:cNvPr id="40" name="Rectangle 39"/>
          <p:cNvSpPr/>
          <p:nvPr/>
        </p:nvSpPr>
        <p:spPr>
          <a:xfrm rot="5400000">
            <a:off x="3215881" y="4331603"/>
            <a:ext cx="109441" cy="30599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TextBox 40"/>
          <p:cNvSpPr txBox="1"/>
          <p:nvPr/>
        </p:nvSpPr>
        <p:spPr>
          <a:xfrm flipV="1">
            <a:off x="1416444" y="5730680"/>
            <a:ext cx="261610" cy="276999"/>
          </a:xfrm>
          <a:prstGeom prst="rect">
            <a:avLst/>
          </a:prstGeom>
          <a:noFill/>
        </p:spPr>
        <p:txBody>
          <a:bodyPr wrap="none" rtlCol="0">
            <a:spAutoFit/>
          </a:bodyPr>
          <a:lstStyle/>
          <a:p>
            <a:r>
              <a:rPr lang="en-PH" sz="1200" b="1" dirty="0" smtClean="0"/>
              <a:t>&gt;</a:t>
            </a:r>
            <a:endParaRPr lang="en-PH" sz="1200" b="1" dirty="0"/>
          </a:p>
        </p:txBody>
      </p:sp>
      <p:sp>
        <p:nvSpPr>
          <p:cNvPr id="43" name="Rectangle 42">
            <a:hlinkClick r:id="rId4" action="ppaction://hlinksldjump"/>
          </p:cNvPr>
          <p:cNvSpPr/>
          <p:nvPr/>
        </p:nvSpPr>
        <p:spPr>
          <a:xfrm>
            <a:off x="581316"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44" name="Rectangle 43">
            <a:hlinkClick r:id="rId5" action="ppaction://hlinksldjump"/>
          </p:cNvPr>
          <p:cNvSpPr/>
          <p:nvPr/>
        </p:nvSpPr>
        <p:spPr>
          <a:xfrm>
            <a:off x="16444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COMPANIES</a:t>
            </a:r>
            <a:endParaRPr lang="en-PH" sz="1050" b="1" dirty="0">
              <a:solidFill>
                <a:srgbClr val="FFFFFF"/>
              </a:solidFill>
            </a:endParaRPr>
          </a:p>
        </p:txBody>
      </p:sp>
      <p:sp>
        <p:nvSpPr>
          <p:cNvPr id="45" name="Rectangle 44">
            <a:hlinkClick r:id="rId6" action="ppaction://hlinksldjump"/>
          </p:cNvPr>
          <p:cNvSpPr/>
          <p:nvPr/>
        </p:nvSpPr>
        <p:spPr>
          <a:xfrm>
            <a:off x="27112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JOB POSTS</a:t>
            </a:r>
            <a:endParaRPr lang="en-PH" sz="1050" b="1" dirty="0">
              <a:solidFill>
                <a:srgbClr val="F6BD02"/>
              </a:solidFill>
            </a:endParaRPr>
          </a:p>
        </p:txBody>
      </p:sp>
      <p:sp>
        <p:nvSpPr>
          <p:cNvPr id="46" name="Rectangle 45">
            <a:hlinkClick r:id="rId7" action="ppaction://hlinksldjump"/>
          </p:cNvPr>
          <p:cNvSpPr/>
          <p:nvPr/>
        </p:nvSpPr>
        <p:spPr>
          <a:xfrm>
            <a:off x="3775889" y="2286001"/>
            <a:ext cx="1479156" cy="228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ANNOUNCEMENTS</a:t>
            </a:r>
            <a:endParaRPr lang="en-PH" sz="1050" b="1" dirty="0">
              <a:solidFill>
                <a:srgbClr val="FFFFFF"/>
              </a:solidFill>
            </a:endParaRPr>
          </a:p>
        </p:txBody>
      </p:sp>
      <p:sp>
        <p:nvSpPr>
          <p:cNvPr id="47" name="Rectangle 46">
            <a:hlinkClick r:id="rId8" action="ppaction://hlinksldjump"/>
          </p:cNvPr>
          <p:cNvSpPr/>
          <p:nvPr/>
        </p:nvSpPr>
        <p:spPr>
          <a:xfrm>
            <a:off x="5286401" y="2286000"/>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Tree>
    <p:extLst>
      <p:ext uri="{BB962C8B-B14F-4D97-AF65-F5344CB8AC3E}">
        <p14:creationId xmlns:p14="http://schemas.microsoft.com/office/powerpoint/2010/main" val="340013804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458200" cy="4495800"/>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304800" y="1600200"/>
            <a:ext cx="84582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304800" y="1828800"/>
            <a:ext cx="8458200" cy="228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362146" y="1878809"/>
            <a:ext cx="91440" cy="9144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Connector 9"/>
          <p:cNvCxnSpPr/>
          <p:nvPr/>
        </p:nvCxnSpPr>
        <p:spPr>
          <a:xfrm>
            <a:off x="428919" y="1962346"/>
            <a:ext cx="45720" cy="45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2719" y="1661160"/>
            <a:ext cx="91440" cy="9144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a:off x="505119" y="1657546"/>
            <a:ext cx="91440" cy="914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a:off x="657519" y="1657546"/>
            <a:ext cx="91440" cy="9144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2" name="TextBox 21"/>
          <p:cNvSpPr txBox="1"/>
          <p:nvPr/>
        </p:nvSpPr>
        <p:spPr>
          <a:xfrm>
            <a:off x="478409" y="1799255"/>
            <a:ext cx="2903359" cy="276999"/>
          </a:xfrm>
          <a:prstGeom prst="rect">
            <a:avLst/>
          </a:prstGeom>
          <a:noFill/>
        </p:spPr>
        <p:txBody>
          <a:bodyPr wrap="none" rtlCol="0">
            <a:spAutoFit/>
          </a:bodyPr>
          <a:lstStyle/>
          <a:p>
            <a:r>
              <a:rPr lang="en-PH" sz="1200" dirty="0" smtClean="0"/>
              <a:t>www.ustcareerportal.com/announcements</a:t>
            </a:r>
            <a:endParaRPr lang="en-PH" sz="1200" dirty="0"/>
          </a:p>
        </p:txBody>
      </p:sp>
      <p:sp>
        <p:nvSpPr>
          <p:cNvPr id="23" name="TextBox 22"/>
          <p:cNvSpPr txBox="1"/>
          <p:nvPr/>
        </p:nvSpPr>
        <p:spPr>
          <a:xfrm>
            <a:off x="304800" y="1186934"/>
            <a:ext cx="1523674" cy="369332"/>
          </a:xfrm>
          <a:prstGeom prst="rect">
            <a:avLst/>
          </a:prstGeom>
          <a:noFill/>
        </p:spPr>
        <p:txBody>
          <a:bodyPr wrap="none" rtlCol="0">
            <a:spAutoFit/>
          </a:bodyPr>
          <a:lstStyle/>
          <a:p>
            <a:r>
              <a:rPr lang="en-PH" dirty="0" smtClean="0"/>
              <a:t>ADMIN HOME</a:t>
            </a:r>
            <a:endParaRPr lang="en-PH" dirty="0"/>
          </a:p>
        </p:txBody>
      </p:sp>
      <p:sp>
        <p:nvSpPr>
          <p:cNvPr id="2" name="Rectangle 1"/>
          <p:cNvSpPr/>
          <p:nvPr/>
        </p:nvSpPr>
        <p:spPr>
          <a:xfrm>
            <a:off x="585404" y="2295427"/>
            <a:ext cx="7861641" cy="424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p:cNvSpPr txBox="1"/>
          <p:nvPr/>
        </p:nvSpPr>
        <p:spPr>
          <a:xfrm>
            <a:off x="736788" y="2667000"/>
            <a:ext cx="3571636" cy="400110"/>
          </a:xfrm>
          <a:prstGeom prst="rect">
            <a:avLst/>
          </a:prstGeom>
          <a:noFill/>
        </p:spPr>
        <p:txBody>
          <a:bodyPr wrap="none" rtlCol="0">
            <a:spAutoFit/>
          </a:bodyPr>
          <a:lstStyle/>
          <a:p>
            <a:r>
              <a:rPr lang="en-PH" sz="2000" dirty="0" smtClean="0">
                <a:solidFill>
                  <a:srgbClr val="00B0F0"/>
                </a:solidFill>
                <a:latin typeface="Arial "/>
              </a:rPr>
              <a:t>LIST OF ANNOUNCEMENTS</a:t>
            </a:r>
            <a:endParaRPr lang="en-PH" sz="2000" dirty="0">
              <a:solidFill>
                <a:srgbClr val="00B0F0"/>
              </a:solidFill>
              <a:latin typeface="Arial "/>
            </a:endParaRPr>
          </a:p>
        </p:txBody>
      </p:sp>
      <p:sp>
        <p:nvSpPr>
          <p:cNvPr id="34" name="Rectangle 33"/>
          <p:cNvSpPr/>
          <p:nvPr/>
        </p:nvSpPr>
        <p:spPr>
          <a:xfrm>
            <a:off x="838200" y="3067108"/>
            <a:ext cx="7391400" cy="34860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8600692" y="2071944"/>
            <a:ext cx="152400" cy="447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p:cNvSpPr txBox="1"/>
          <p:nvPr/>
        </p:nvSpPr>
        <p:spPr>
          <a:xfrm rot="16200000">
            <a:off x="8551041" y="2026924"/>
            <a:ext cx="261610" cy="276999"/>
          </a:xfrm>
          <a:prstGeom prst="rect">
            <a:avLst/>
          </a:prstGeom>
          <a:noFill/>
        </p:spPr>
        <p:txBody>
          <a:bodyPr wrap="none" rtlCol="0">
            <a:spAutoFit/>
          </a:bodyPr>
          <a:lstStyle/>
          <a:p>
            <a:r>
              <a:rPr lang="en-PH" sz="1200" b="1" dirty="0" smtClean="0"/>
              <a:t>&gt;</a:t>
            </a:r>
            <a:endParaRPr lang="en-PH" sz="1200" b="1" dirty="0"/>
          </a:p>
        </p:txBody>
      </p:sp>
      <p:sp>
        <p:nvSpPr>
          <p:cNvPr id="37" name="Rectangle 36"/>
          <p:cNvSpPr/>
          <p:nvPr/>
        </p:nvSpPr>
        <p:spPr>
          <a:xfrm>
            <a:off x="8631598" y="2238096"/>
            <a:ext cx="109441" cy="5011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p:cNvSpPr txBox="1"/>
          <p:nvPr/>
        </p:nvSpPr>
        <p:spPr>
          <a:xfrm rot="5400000">
            <a:off x="8560468" y="6316906"/>
            <a:ext cx="261610" cy="276999"/>
          </a:xfrm>
          <a:prstGeom prst="rect">
            <a:avLst/>
          </a:prstGeom>
          <a:noFill/>
        </p:spPr>
        <p:txBody>
          <a:bodyPr wrap="none" rtlCol="0">
            <a:spAutoFit/>
          </a:bodyPr>
          <a:lstStyle/>
          <a:p>
            <a:r>
              <a:rPr lang="en-PH" sz="1200" b="1" dirty="0" smtClean="0"/>
              <a:t>&gt;</a:t>
            </a:r>
            <a:endParaRPr lang="en-PH" sz="1200" b="1" dirty="0"/>
          </a:p>
        </p:txBody>
      </p:sp>
      <p:graphicFrame>
        <p:nvGraphicFramePr>
          <p:cNvPr id="27" name="Table 26"/>
          <p:cNvGraphicFramePr>
            <a:graphicFrameLocks noGrp="1"/>
          </p:cNvGraphicFramePr>
          <p:nvPr>
            <p:extLst>
              <p:ext uri="{D42A27DB-BD31-4B8C-83A1-F6EECF244321}">
                <p14:modId xmlns:p14="http://schemas.microsoft.com/office/powerpoint/2010/main" val="1219845085"/>
              </p:ext>
            </p:extLst>
          </p:nvPr>
        </p:nvGraphicFramePr>
        <p:xfrm>
          <a:off x="1447800" y="3566160"/>
          <a:ext cx="6096000" cy="2194560"/>
        </p:xfrm>
        <a:graphic>
          <a:graphicData uri="http://schemas.openxmlformats.org/drawingml/2006/table">
            <a:tbl>
              <a:tblPr firstRow="1" bandRow="1">
                <a:tableStyleId>{5C22544A-7EE6-4342-B048-85BDC9FD1C3A}</a:tableStyleId>
              </a:tblPr>
              <a:tblGrid>
                <a:gridCol w="2032000"/>
                <a:gridCol w="2032000"/>
                <a:gridCol w="2032000"/>
              </a:tblGrid>
              <a:tr h="358140">
                <a:tc>
                  <a:txBody>
                    <a:bodyPr/>
                    <a:lstStyle/>
                    <a:p>
                      <a:pPr algn="ctr"/>
                      <a:r>
                        <a:rPr lang="en-US" dirty="0" smtClean="0"/>
                        <a:t>To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dirty="0" smtClean="0"/>
                        <a:t>From</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dirty="0" smtClean="0"/>
                        <a:t>Message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581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8" name="Rounded Rectangle 27">
            <a:hlinkClick r:id="rId3" action="ppaction://hlinksldjump"/>
          </p:cNvPr>
          <p:cNvSpPr/>
          <p:nvPr/>
        </p:nvSpPr>
        <p:spPr>
          <a:xfrm>
            <a:off x="6324600" y="6096000"/>
            <a:ext cx="1248265" cy="381000"/>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b="1" dirty="0" smtClean="0">
                <a:solidFill>
                  <a:prstClr val="white"/>
                </a:solidFill>
              </a:rPr>
              <a:t>EDIT</a:t>
            </a:r>
            <a:endParaRPr lang="en-PH" sz="2800" b="1" dirty="0">
              <a:solidFill>
                <a:prstClr val="white"/>
              </a:solidFill>
            </a:endParaRPr>
          </a:p>
        </p:txBody>
      </p:sp>
      <p:sp>
        <p:nvSpPr>
          <p:cNvPr id="29" name="Rectangle 28"/>
          <p:cNvSpPr/>
          <p:nvPr/>
        </p:nvSpPr>
        <p:spPr>
          <a:xfrm>
            <a:off x="7512894" y="3550765"/>
            <a:ext cx="152400" cy="2231994"/>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p:cNvSpPr txBox="1"/>
          <p:nvPr/>
        </p:nvSpPr>
        <p:spPr>
          <a:xfrm rot="16200000">
            <a:off x="7453816" y="3486889"/>
            <a:ext cx="261610" cy="276999"/>
          </a:xfrm>
          <a:prstGeom prst="rect">
            <a:avLst/>
          </a:prstGeom>
          <a:noFill/>
        </p:spPr>
        <p:txBody>
          <a:bodyPr wrap="none" rtlCol="0">
            <a:spAutoFit/>
          </a:bodyPr>
          <a:lstStyle/>
          <a:p>
            <a:r>
              <a:rPr lang="en-PH" sz="1200" b="1" dirty="0" smtClean="0"/>
              <a:t>&gt;</a:t>
            </a:r>
            <a:endParaRPr lang="en-PH" sz="1200" b="1" dirty="0"/>
          </a:p>
        </p:txBody>
      </p:sp>
      <p:sp>
        <p:nvSpPr>
          <p:cNvPr id="31" name="Rectangle 30"/>
          <p:cNvSpPr/>
          <p:nvPr/>
        </p:nvSpPr>
        <p:spPr>
          <a:xfrm>
            <a:off x="7543800" y="3726342"/>
            <a:ext cx="109441"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p:cNvSpPr txBox="1"/>
          <p:nvPr/>
        </p:nvSpPr>
        <p:spPr>
          <a:xfrm rot="16200000" flipV="1">
            <a:off x="7475294" y="5541425"/>
            <a:ext cx="261610" cy="276999"/>
          </a:xfrm>
          <a:prstGeom prst="rect">
            <a:avLst/>
          </a:prstGeom>
          <a:noFill/>
        </p:spPr>
        <p:txBody>
          <a:bodyPr wrap="none" rtlCol="0">
            <a:spAutoFit/>
          </a:bodyPr>
          <a:lstStyle/>
          <a:p>
            <a:r>
              <a:rPr lang="en-PH" sz="1200" b="1" dirty="0" smtClean="0"/>
              <a:t>&gt;</a:t>
            </a:r>
            <a:endParaRPr lang="en-PH" sz="1200" b="1" dirty="0"/>
          </a:p>
        </p:txBody>
      </p:sp>
      <p:sp>
        <p:nvSpPr>
          <p:cNvPr id="38" name="Rectangle 37"/>
          <p:cNvSpPr/>
          <p:nvPr/>
        </p:nvSpPr>
        <p:spPr>
          <a:xfrm rot="5400000">
            <a:off x="4487960" y="2735360"/>
            <a:ext cx="168080" cy="6248400"/>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TextBox 38"/>
          <p:cNvSpPr txBox="1"/>
          <p:nvPr/>
        </p:nvSpPr>
        <p:spPr>
          <a:xfrm>
            <a:off x="7469790" y="5699320"/>
            <a:ext cx="261610" cy="276999"/>
          </a:xfrm>
          <a:prstGeom prst="rect">
            <a:avLst/>
          </a:prstGeom>
          <a:noFill/>
        </p:spPr>
        <p:txBody>
          <a:bodyPr wrap="none" rtlCol="0">
            <a:spAutoFit/>
          </a:bodyPr>
          <a:lstStyle/>
          <a:p>
            <a:r>
              <a:rPr lang="en-PH" sz="1200" b="1" dirty="0" smtClean="0"/>
              <a:t>&gt;</a:t>
            </a:r>
            <a:endParaRPr lang="en-PH" sz="1200" b="1" dirty="0"/>
          </a:p>
        </p:txBody>
      </p:sp>
      <p:sp>
        <p:nvSpPr>
          <p:cNvPr id="40" name="Rectangle 39"/>
          <p:cNvSpPr/>
          <p:nvPr/>
        </p:nvSpPr>
        <p:spPr>
          <a:xfrm rot="5400000">
            <a:off x="3604081" y="3881603"/>
            <a:ext cx="109441" cy="39599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TextBox 40"/>
          <p:cNvSpPr txBox="1"/>
          <p:nvPr/>
        </p:nvSpPr>
        <p:spPr>
          <a:xfrm flipV="1">
            <a:off x="1416444" y="5730680"/>
            <a:ext cx="261610" cy="276999"/>
          </a:xfrm>
          <a:prstGeom prst="rect">
            <a:avLst/>
          </a:prstGeom>
          <a:noFill/>
        </p:spPr>
        <p:txBody>
          <a:bodyPr wrap="none" rtlCol="0">
            <a:spAutoFit/>
          </a:bodyPr>
          <a:lstStyle/>
          <a:p>
            <a:r>
              <a:rPr lang="en-PH" sz="1200" b="1" dirty="0" smtClean="0"/>
              <a:t>&gt;</a:t>
            </a:r>
            <a:endParaRPr lang="en-PH" sz="1200" b="1" dirty="0"/>
          </a:p>
        </p:txBody>
      </p:sp>
      <p:sp>
        <p:nvSpPr>
          <p:cNvPr id="43" name="Rectangle 42">
            <a:hlinkClick r:id="rId4" action="ppaction://hlinksldjump"/>
          </p:cNvPr>
          <p:cNvSpPr/>
          <p:nvPr/>
        </p:nvSpPr>
        <p:spPr>
          <a:xfrm>
            <a:off x="581316"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chemeClr val="bg1"/>
                </a:solidFill>
              </a:rPr>
              <a:t>HOME</a:t>
            </a:r>
            <a:endParaRPr lang="en-PH" sz="1050" b="1" dirty="0">
              <a:solidFill>
                <a:schemeClr val="bg1"/>
              </a:solidFill>
            </a:endParaRPr>
          </a:p>
        </p:txBody>
      </p:sp>
      <p:sp>
        <p:nvSpPr>
          <p:cNvPr id="44" name="Rectangle 43">
            <a:hlinkClick r:id="rId5" action="ppaction://hlinksldjump"/>
          </p:cNvPr>
          <p:cNvSpPr/>
          <p:nvPr/>
        </p:nvSpPr>
        <p:spPr>
          <a:xfrm>
            <a:off x="16444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COMPANIES</a:t>
            </a:r>
            <a:endParaRPr lang="en-PH" sz="1050" b="1" dirty="0">
              <a:solidFill>
                <a:srgbClr val="FFFFFF"/>
              </a:solidFill>
            </a:endParaRPr>
          </a:p>
        </p:txBody>
      </p:sp>
      <p:sp>
        <p:nvSpPr>
          <p:cNvPr id="45" name="Rectangle 44">
            <a:hlinkClick r:id="rId6" action="ppaction://hlinksldjump"/>
          </p:cNvPr>
          <p:cNvSpPr/>
          <p:nvPr/>
        </p:nvSpPr>
        <p:spPr>
          <a:xfrm>
            <a:off x="2711279" y="2286000"/>
            <a:ext cx="1043996" cy="23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FFFFF"/>
                </a:solidFill>
              </a:rPr>
              <a:t>JOB POSTS</a:t>
            </a:r>
            <a:endParaRPr lang="en-PH" sz="1050" b="1" dirty="0">
              <a:solidFill>
                <a:srgbClr val="FFFFFF"/>
              </a:solidFill>
            </a:endParaRPr>
          </a:p>
        </p:txBody>
      </p:sp>
      <p:sp>
        <p:nvSpPr>
          <p:cNvPr id="46" name="Rectangle 45">
            <a:hlinkClick r:id="rId7" action="ppaction://hlinksldjump"/>
          </p:cNvPr>
          <p:cNvSpPr/>
          <p:nvPr/>
        </p:nvSpPr>
        <p:spPr>
          <a:xfrm>
            <a:off x="3775889" y="2286001"/>
            <a:ext cx="1479156" cy="228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solidFill>
                  <a:srgbClr val="F6BD02"/>
                </a:solidFill>
              </a:rPr>
              <a:t>ANNOUNCEMENTS</a:t>
            </a:r>
            <a:endParaRPr lang="en-PH" sz="1050" b="1" dirty="0">
              <a:solidFill>
                <a:srgbClr val="F6BD02"/>
              </a:solidFill>
            </a:endParaRPr>
          </a:p>
        </p:txBody>
      </p:sp>
      <p:sp>
        <p:nvSpPr>
          <p:cNvPr id="47" name="Rectangle 46">
            <a:hlinkClick r:id="rId8" action="ppaction://hlinksldjump"/>
          </p:cNvPr>
          <p:cNvSpPr/>
          <p:nvPr/>
        </p:nvSpPr>
        <p:spPr>
          <a:xfrm>
            <a:off x="5286401" y="2286000"/>
            <a:ext cx="809599" cy="232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050" b="1" dirty="0" smtClean="0"/>
              <a:t>LOGOUT</a:t>
            </a:r>
            <a:endParaRPr lang="en-PH" sz="1050" b="1" dirty="0"/>
          </a:p>
        </p:txBody>
      </p:sp>
    </p:spTree>
    <p:extLst>
      <p:ext uri="{BB962C8B-B14F-4D97-AF65-F5344CB8AC3E}">
        <p14:creationId xmlns:p14="http://schemas.microsoft.com/office/powerpoint/2010/main" val="340013804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00" y="206514"/>
            <a:ext cx="2625399" cy="707886"/>
          </a:xfrm>
          <a:prstGeom prst="rect">
            <a:avLst/>
          </a:prstGeom>
          <a:noFill/>
        </p:spPr>
        <p:txBody>
          <a:bodyPr wrap="none" rtlCol="0">
            <a:spAutoFit/>
          </a:bodyPr>
          <a:lstStyle/>
          <a:p>
            <a:r>
              <a:rPr lang="en-PH" sz="4000" dirty="0" smtClean="0"/>
              <a:t>PROTOTYPE</a:t>
            </a:r>
            <a:endParaRPr lang="en-PH" sz="4000" dirty="0"/>
          </a:p>
        </p:txBody>
      </p:sp>
      <p:sp>
        <p:nvSpPr>
          <p:cNvPr id="23" name="TextBox 22"/>
          <p:cNvSpPr txBox="1"/>
          <p:nvPr/>
        </p:nvSpPr>
        <p:spPr>
          <a:xfrm>
            <a:off x="304800" y="1186934"/>
            <a:ext cx="1523674" cy="369332"/>
          </a:xfrm>
          <a:prstGeom prst="rect">
            <a:avLst/>
          </a:prstGeom>
          <a:noFill/>
        </p:spPr>
        <p:txBody>
          <a:bodyPr wrap="none" rtlCol="0">
            <a:spAutoFit/>
          </a:bodyPr>
          <a:lstStyle/>
          <a:p>
            <a:r>
              <a:rPr lang="en-PH" dirty="0" smtClean="0"/>
              <a:t>ADMIN HOME</a:t>
            </a:r>
            <a:endParaRPr lang="en-PH"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292100" y="1584901"/>
            <a:ext cx="8547100" cy="5003800"/>
          </a:xfrm>
          <a:prstGeom prst="rect">
            <a:avLst/>
          </a:prstGeom>
        </p:spPr>
      </p:pic>
      <p:sp>
        <p:nvSpPr>
          <p:cNvPr id="60" name="Rectangle 59"/>
          <p:cNvSpPr/>
          <p:nvPr/>
        </p:nvSpPr>
        <p:spPr>
          <a:xfrm>
            <a:off x="2819400" y="3657600"/>
            <a:ext cx="3200400" cy="9144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p:cNvSpPr txBox="1"/>
          <p:nvPr/>
        </p:nvSpPr>
        <p:spPr>
          <a:xfrm>
            <a:off x="2984065" y="3733800"/>
            <a:ext cx="2269822" cy="276999"/>
          </a:xfrm>
          <a:prstGeom prst="rect">
            <a:avLst/>
          </a:prstGeom>
          <a:noFill/>
        </p:spPr>
        <p:txBody>
          <a:bodyPr wrap="none" rtlCol="0">
            <a:spAutoFit/>
          </a:bodyPr>
          <a:lstStyle/>
          <a:p>
            <a:r>
              <a:rPr lang="en-PH" sz="1200" dirty="0" smtClean="0"/>
              <a:t>Are you sure you want to logout?</a:t>
            </a:r>
            <a:endParaRPr lang="en-PH" sz="1200" dirty="0"/>
          </a:p>
        </p:txBody>
      </p:sp>
      <p:sp>
        <p:nvSpPr>
          <p:cNvPr id="62" name="Rounded Rectangle 61">
            <a:hlinkClick r:id="rId5" action="ppaction://hlinksldjump"/>
          </p:cNvPr>
          <p:cNvSpPr/>
          <p:nvPr/>
        </p:nvSpPr>
        <p:spPr>
          <a:xfrm>
            <a:off x="4296265" y="4267200"/>
            <a:ext cx="685800" cy="201543"/>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tx1"/>
                </a:solidFill>
              </a:rPr>
              <a:t>YES</a:t>
            </a:r>
            <a:endParaRPr lang="en-PH" b="1" dirty="0">
              <a:solidFill>
                <a:schemeClr val="tx1"/>
              </a:solidFill>
            </a:endParaRPr>
          </a:p>
        </p:txBody>
      </p:sp>
      <p:sp>
        <p:nvSpPr>
          <p:cNvPr id="63" name="Rounded Rectangle 62">
            <a:hlinkClick r:id="rId6" action="ppaction://hlinksldjump"/>
          </p:cNvPr>
          <p:cNvSpPr/>
          <p:nvPr/>
        </p:nvSpPr>
        <p:spPr>
          <a:xfrm>
            <a:off x="5048838" y="4267200"/>
            <a:ext cx="685800" cy="201543"/>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smtClean="0">
                <a:solidFill>
                  <a:schemeClr val="bg1"/>
                </a:solidFill>
              </a:rPr>
              <a:t>NO</a:t>
            </a:r>
            <a:endParaRPr lang="en-PH" b="1" dirty="0">
              <a:solidFill>
                <a:schemeClr val="bg1"/>
              </a:solidFill>
            </a:endParaRPr>
          </a:p>
        </p:txBody>
      </p:sp>
    </p:spTree>
    <p:extLst>
      <p:ext uri="{BB962C8B-B14F-4D97-AF65-F5344CB8AC3E}">
        <p14:creationId xmlns:p14="http://schemas.microsoft.com/office/powerpoint/2010/main" val="379083848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OBJECTIVES</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8" name="Content Placeholder 2"/>
          <p:cNvSpPr>
            <a:spLocks noGrp="1"/>
          </p:cNvSpPr>
          <p:nvPr>
            <p:ph idx="1"/>
          </p:nvPr>
        </p:nvSpPr>
        <p:spPr>
          <a:xfrm>
            <a:off x="457200" y="2103437"/>
            <a:ext cx="8229600" cy="4525963"/>
          </a:xfrm>
        </p:spPr>
        <p:txBody>
          <a:bodyPr>
            <a:normAutofit/>
          </a:bodyPr>
          <a:lstStyle/>
          <a:p>
            <a:pPr lvl="0"/>
            <a:r>
              <a:rPr lang="en-PH" dirty="0"/>
              <a:t>To inform the students about the different companies associated with the University of Santo Tomas</a:t>
            </a:r>
            <a:endParaRPr lang="en-US" dirty="0"/>
          </a:p>
          <a:p>
            <a:pPr lvl="0"/>
            <a:r>
              <a:rPr lang="en-PH" dirty="0"/>
              <a:t>To prepare students for their career application with helpful articles and section(s) within the website</a:t>
            </a:r>
            <a:endParaRPr lang="en-US" u="none" strike="noStrike" dirty="0">
              <a:effectLst/>
            </a:endParaRPr>
          </a:p>
        </p:txBody>
      </p:sp>
    </p:spTree>
    <p:extLst>
      <p:ext uri="{BB962C8B-B14F-4D97-AF65-F5344CB8AC3E}">
        <p14:creationId xmlns:p14="http://schemas.microsoft.com/office/powerpoint/2010/main" val="141335458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OBJECTIVES</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8" name="Content Placeholder 2"/>
          <p:cNvSpPr>
            <a:spLocks noGrp="1"/>
          </p:cNvSpPr>
          <p:nvPr>
            <p:ph idx="1"/>
          </p:nvPr>
        </p:nvSpPr>
        <p:spPr>
          <a:xfrm>
            <a:off x="457200" y="2103437"/>
            <a:ext cx="8229600" cy="4525963"/>
          </a:xfrm>
        </p:spPr>
        <p:txBody>
          <a:bodyPr>
            <a:normAutofit/>
          </a:bodyPr>
          <a:lstStyle/>
          <a:p>
            <a:pPr lvl="0"/>
            <a:r>
              <a:rPr lang="en-PH" dirty="0"/>
              <a:t>To enable students to edit his/her online portfolio</a:t>
            </a:r>
            <a:endParaRPr lang="en-US" dirty="0"/>
          </a:p>
          <a:p>
            <a:pPr lvl="0"/>
            <a:r>
              <a:rPr lang="en-PH" dirty="0"/>
              <a:t>To provide students a way to send his/her portfolio to a desired company via email service</a:t>
            </a:r>
            <a:endParaRPr lang="en-US" dirty="0"/>
          </a:p>
          <a:p>
            <a:pPr lvl="0"/>
            <a:r>
              <a:rPr lang="en-PH" dirty="0"/>
              <a:t>To create a search functionality for finding a job position, location, or skill related to the company’s information</a:t>
            </a:r>
            <a:endParaRPr lang="en-US" u="none" strike="noStrike" dirty="0">
              <a:effectLst/>
            </a:endParaRPr>
          </a:p>
        </p:txBody>
      </p:sp>
    </p:spTree>
    <p:extLst>
      <p:ext uri="{BB962C8B-B14F-4D97-AF65-F5344CB8AC3E}">
        <p14:creationId xmlns:p14="http://schemas.microsoft.com/office/powerpoint/2010/main" val="337620785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SCOPE &amp; LIMITATIONS</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10" name="Content Placeholder 2"/>
          <p:cNvSpPr>
            <a:spLocks noGrp="1"/>
          </p:cNvSpPr>
          <p:nvPr>
            <p:ph idx="1"/>
          </p:nvPr>
        </p:nvSpPr>
        <p:spPr>
          <a:xfrm>
            <a:off x="457200" y="2027237"/>
            <a:ext cx="8229600" cy="4525963"/>
          </a:xfrm>
        </p:spPr>
        <p:txBody>
          <a:bodyPr>
            <a:normAutofit/>
          </a:bodyPr>
          <a:lstStyle/>
          <a:p>
            <a:r>
              <a:rPr lang="en-US" sz="3600" dirty="0"/>
              <a:t>The study </a:t>
            </a:r>
            <a:r>
              <a:rPr lang="en-US" sz="3600" dirty="0" smtClean="0"/>
              <a:t>focuses only on the graduating batch of UST IT students </a:t>
            </a:r>
          </a:p>
          <a:p>
            <a:r>
              <a:rPr lang="en-US" sz="3600" dirty="0"/>
              <a:t>The website </a:t>
            </a:r>
            <a:r>
              <a:rPr lang="en-US" sz="3600" dirty="0" smtClean="0"/>
              <a:t>is designed for desktop users</a:t>
            </a:r>
          </a:p>
          <a:p>
            <a:r>
              <a:rPr lang="en-US" sz="3600" dirty="0" smtClean="0"/>
              <a:t>Prefer to use the latest versions of  </a:t>
            </a:r>
            <a:r>
              <a:rPr lang="en-US" sz="3600" dirty="0"/>
              <a:t>Safari, Mozilla Firefox, Google Chrome, and Internet Explorer. </a:t>
            </a:r>
            <a:endParaRPr lang="en-US" sz="3600" dirty="0" smtClean="0"/>
          </a:p>
          <a:p>
            <a:endParaRPr lang="en-US" sz="3600" dirty="0"/>
          </a:p>
        </p:txBody>
      </p:sp>
    </p:spTree>
    <p:extLst>
      <p:ext uri="{BB962C8B-B14F-4D97-AF65-F5344CB8AC3E}">
        <p14:creationId xmlns:p14="http://schemas.microsoft.com/office/powerpoint/2010/main" val="151074023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5" name="Picture 4"/>
          <p:cNvPicPr>
            <a:picLocks noChangeAspect="1"/>
          </p:cNvPicPr>
          <p:nvPr/>
        </p:nvPicPr>
        <p:blipFill>
          <a:blip r:embed="rId2"/>
          <a:stretch>
            <a:fillRect/>
          </a:stretch>
        </p:blipFill>
        <p:spPr>
          <a:xfrm>
            <a:off x="0" y="0"/>
            <a:ext cx="9144000" cy="493928"/>
          </a:xfrm>
          <a:prstGeom prst="rect">
            <a:avLst/>
          </a:prstGeom>
        </p:spPr>
      </p:pic>
      <p:sp>
        <p:nvSpPr>
          <p:cNvPr id="6" name="Title 1"/>
          <p:cNvSpPr txBox="1">
            <a:spLocks/>
          </p:cNvSpPr>
          <p:nvPr/>
        </p:nvSpPr>
        <p:spPr>
          <a:xfrm>
            <a:off x="457200" y="25908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4800" dirty="0" smtClean="0">
                <a:solidFill>
                  <a:schemeClr val="bg1"/>
                </a:solidFill>
                <a:latin typeface="Arial"/>
                <a:ea typeface="Adobe Heiti Std R" panose="020B0400000000000000" pitchFamily="34" charset="-128"/>
                <a:cs typeface="Arial"/>
              </a:rPr>
              <a:t>CHAPTER 2</a:t>
            </a:r>
            <a:endParaRPr lang="en-US" sz="4800" dirty="0">
              <a:solidFill>
                <a:schemeClr val="bg1"/>
              </a:solidFill>
              <a:latin typeface="Arial"/>
              <a:ea typeface="Adobe Heiti Std R" panose="020B0400000000000000" pitchFamily="34" charset="-128"/>
              <a:cs typeface="Arial"/>
            </a:endParaRPr>
          </a:p>
        </p:txBody>
      </p:sp>
      <p:sp>
        <p:nvSpPr>
          <p:cNvPr id="3" name="Content Placeholder 2"/>
          <p:cNvSpPr>
            <a:spLocks noGrp="1"/>
          </p:cNvSpPr>
          <p:nvPr>
            <p:ph idx="1"/>
          </p:nvPr>
        </p:nvSpPr>
        <p:spPr>
          <a:xfrm>
            <a:off x="457200" y="3733800"/>
            <a:ext cx="8229600" cy="2362200"/>
          </a:xfrm>
        </p:spPr>
        <p:txBody>
          <a:bodyPr/>
          <a:lstStyle/>
          <a:p>
            <a:pPr marL="0" indent="0" algn="ctr">
              <a:buNone/>
            </a:pPr>
            <a:r>
              <a:rPr lang="en-US" sz="3600" dirty="0">
                <a:solidFill>
                  <a:srgbClr val="FFFFFF"/>
                </a:solidFill>
                <a:latin typeface="Adobe Fan Heiti Std B" panose="020B0700000000000000" pitchFamily="34" charset="-128"/>
                <a:ea typeface="Adobe Fan Heiti Std B" panose="020B0700000000000000" pitchFamily="34" charset="-128"/>
              </a:rPr>
              <a:t>Review of Related Literature, Study, and System</a:t>
            </a:r>
          </a:p>
        </p:txBody>
      </p:sp>
      <p:cxnSp>
        <p:nvCxnSpPr>
          <p:cNvPr id="7" name="Straight Connector 6"/>
          <p:cNvCxnSpPr/>
          <p:nvPr/>
        </p:nvCxnSpPr>
        <p:spPr>
          <a:xfrm>
            <a:off x="609600" y="3657600"/>
            <a:ext cx="78486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43510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Adobe Heiti Std R" panose="020B0400000000000000" pitchFamily="34" charset="-128"/>
                <a:ea typeface="Adobe Heiti Std R" panose="020B0400000000000000" pitchFamily="34" charset="-128"/>
              </a:rPr>
              <a:t>Synthesis</a:t>
            </a:r>
            <a:endParaRPr lang="en-US" dirty="0">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p:txBody>
          <a:bodyPr>
            <a:normAutofit/>
          </a:bodyPr>
          <a:lstStyle/>
          <a:p>
            <a:r>
              <a:rPr lang="en-PH" dirty="0" smtClean="0"/>
              <a:t>Relevance of the Project</a:t>
            </a:r>
          </a:p>
          <a:p>
            <a:r>
              <a:rPr lang="en-PH" dirty="0" smtClean="0"/>
              <a:t>Technologies used in the development process.</a:t>
            </a:r>
            <a:endParaRPr lang="en-US" dirty="0"/>
          </a:p>
        </p:txBody>
      </p:sp>
    </p:spTree>
    <p:extLst>
      <p:ext uri="{BB962C8B-B14F-4D97-AF65-F5344CB8AC3E}">
        <p14:creationId xmlns:p14="http://schemas.microsoft.com/office/powerpoint/2010/main" val="122835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5" name="Picture 4"/>
          <p:cNvPicPr>
            <a:picLocks noChangeAspect="1"/>
          </p:cNvPicPr>
          <p:nvPr/>
        </p:nvPicPr>
        <p:blipFill>
          <a:blip r:embed="rId2"/>
          <a:stretch>
            <a:fillRect/>
          </a:stretch>
        </p:blipFill>
        <p:spPr>
          <a:xfrm>
            <a:off x="0" y="0"/>
            <a:ext cx="9144000" cy="493928"/>
          </a:xfrm>
          <a:prstGeom prst="rect">
            <a:avLst/>
          </a:prstGeom>
        </p:spPr>
      </p:pic>
      <p:sp>
        <p:nvSpPr>
          <p:cNvPr id="6" name="Title 1"/>
          <p:cNvSpPr txBox="1">
            <a:spLocks/>
          </p:cNvSpPr>
          <p:nvPr/>
        </p:nvSpPr>
        <p:spPr>
          <a:xfrm>
            <a:off x="457200" y="25908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4800" dirty="0" smtClean="0">
                <a:solidFill>
                  <a:schemeClr val="bg1"/>
                </a:solidFill>
                <a:latin typeface="Arial"/>
                <a:ea typeface="Adobe Heiti Std R" panose="020B0400000000000000" pitchFamily="34" charset="-128"/>
                <a:cs typeface="Arial"/>
              </a:rPr>
              <a:t>CHAPTER 3</a:t>
            </a:r>
            <a:endParaRPr lang="en-US" sz="4800" dirty="0">
              <a:solidFill>
                <a:schemeClr val="bg1"/>
              </a:solidFill>
              <a:latin typeface="Arial"/>
              <a:ea typeface="Adobe Heiti Std R" panose="020B0400000000000000" pitchFamily="34" charset="-128"/>
              <a:cs typeface="Arial"/>
            </a:endParaRPr>
          </a:p>
        </p:txBody>
      </p:sp>
      <p:sp>
        <p:nvSpPr>
          <p:cNvPr id="3" name="Content Placeholder 2"/>
          <p:cNvSpPr>
            <a:spLocks noGrp="1"/>
          </p:cNvSpPr>
          <p:nvPr>
            <p:ph idx="1"/>
          </p:nvPr>
        </p:nvSpPr>
        <p:spPr>
          <a:xfrm>
            <a:off x="457200" y="3733800"/>
            <a:ext cx="8229600" cy="2362200"/>
          </a:xfrm>
        </p:spPr>
        <p:txBody>
          <a:bodyPr/>
          <a:lstStyle/>
          <a:p>
            <a:pPr marL="0" indent="0" algn="ctr">
              <a:buNone/>
            </a:pPr>
            <a:r>
              <a:rPr lang="en-US" sz="3600" dirty="0" smtClean="0">
                <a:solidFill>
                  <a:srgbClr val="FFFFFF"/>
                </a:solidFill>
                <a:latin typeface="Adobe Fan Heiti Std B" panose="020B0700000000000000" pitchFamily="34" charset="-128"/>
                <a:ea typeface="Adobe Fan Heiti Std B" panose="020B0700000000000000" pitchFamily="34" charset="-128"/>
              </a:rPr>
              <a:t>Methodology</a:t>
            </a:r>
            <a:endParaRPr lang="en-US" sz="3600" dirty="0">
              <a:solidFill>
                <a:srgbClr val="FFFFFF"/>
              </a:solidFill>
              <a:latin typeface="Adobe Fan Heiti Std B" panose="020B0700000000000000" pitchFamily="34" charset="-128"/>
              <a:ea typeface="Adobe Fan Heiti Std B" panose="020B0700000000000000" pitchFamily="34" charset="-128"/>
            </a:endParaRPr>
          </a:p>
        </p:txBody>
      </p:sp>
      <p:cxnSp>
        <p:nvCxnSpPr>
          <p:cNvPr id="7" name="Straight Connector 6"/>
          <p:cNvCxnSpPr/>
          <p:nvPr/>
        </p:nvCxnSpPr>
        <p:spPr>
          <a:xfrm>
            <a:off x="609600" y="3657600"/>
            <a:ext cx="78486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51646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b="1" dirty="0" smtClean="0">
                <a:solidFill>
                  <a:schemeClr val="bg1"/>
                </a:solidFill>
                <a:latin typeface="Arial"/>
                <a:ea typeface="Adobe Heiti Std R" panose="020B0400000000000000" pitchFamily="34" charset="-128"/>
                <a:cs typeface="Arial"/>
              </a:rPr>
              <a:t>DEV’T METHODOLOGY</a:t>
            </a:r>
            <a:endParaRPr lang="en-US" b="1" dirty="0">
              <a:solidFill>
                <a:schemeClr val="bg1"/>
              </a:solidFill>
              <a:latin typeface="Arial"/>
              <a:ea typeface="Adobe Heiti Std R" panose="020B0400000000000000" pitchFamily="34" charset="-128"/>
              <a:cs typeface="Arial"/>
            </a:endParaRPr>
          </a:p>
        </p:txBody>
      </p:sp>
      <p:sp>
        <p:nvSpPr>
          <p:cNvPr id="8" name="Content Placeholder 2"/>
          <p:cNvSpPr>
            <a:spLocks noGrp="1"/>
          </p:cNvSpPr>
          <p:nvPr>
            <p:ph idx="1"/>
          </p:nvPr>
        </p:nvSpPr>
        <p:spPr>
          <a:xfrm>
            <a:off x="457200" y="2103437"/>
            <a:ext cx="8229600" cy="4525963"/>
          </a:xfrm>
        </p:spPr>
        <p:txBody>
          <a:bodyPr>
            <a:normAutofit/>
          </a:bodyPr>
          <a:lstStyle/>
          <a:p>
            <a:r>
              <a:rPr lang="en-US" dirty="0"/>
              <a:t>The proponents also used the agile development. Some procedures are careful planning then development to testing and finally deployment.</a:t>
            </a:r>
          </a:p>
        </p:txBody>
      </p:sp>
    </p:spTree>
    <p:extLst>
      <p:ext uri="{BB962C8B-B14F-4D97-AF65-F5344CB8AC3E}">
        <p14:creationId xmlns:p14="http://schemas.microsoft.com/office/powerpoint/2010/main" val="142901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graphicFrame>
        <p:nvGraphicFramePr>
          <p:cNvPr id="15" name="Content Placeholder 7"/>
          <p:cNvGraphicFramePr>
            <a:graphicFrameLocks noGrp="1"/>
          </p:cNvGraphicFramePr>
          <p:nvPr>
            <p:ph idx="1"/>
            <p:extLst>
              <p:ext uri="{D42A27DB-BD31-4B8C-83A1-F6EECF244321}">
                <p14:modId xmlns:p14="http://schemas.microsoft.com/office/powerpoint/2010/main" val="3546076594"/>
              </p:ext>
            </p:extLst>
          </p:nvPr>
        </p:nvGraphicFramePr>
        <p:xfrm>
          <a:off x="1676400" y="14478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7" name="Content Placeholder 2"/>
          <p:cNvSpPr txBox="1">
            <a:spLocks/>
          </p:cNvSpPr>
          <p:nvPr/>
        </p:nvSpPr>
        <p:spPr>
          <a:xfrm>
            <a:off x="381000" y="5486400"/>
            <a:ext cx="47244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dirty="0" smtClean="0"/>
              <a:t>Only </a:t>
            </a:r>
            <a:r>
              <a:rPr lang="en-US" sz="2800" b="1" dirty="0" smtClean="0">
                <a:solidFill>
                  <a:schemeClr val="tx2">
                    <a:lumMod val="60000"/>
                    <a:lumOff val="40000"/>
                  </a:schemeClr>
                </a:solidFill>
              </a:rPr>
              <a:t>50,000</a:t>
            </a:r>
            <a:r>
              <a:rPr lang="en-US" sz="2800" dirty="0" smtClean="0"/>
              <a:t> has a job that matches their college degree</a:t>
            </a:r>
          </a:p>
          <a:p>
            <a:pPr marL="0" indent="0">
              <a:buFont typeface="Arial" panose="020B0604020202020204" pitchFamily="34" charset="0"/>
              <a:buNone/>
            </a:pPr>
            <a:endParaRPr lang="en-US" sz="2400" dirty="0" smtClean="0"/>
          </a:p>
          <a:p>
            <a:endParaRPr lang="en-US" sz="2800" dirty="0"/>
          </a:p>
        </p:txBody>
      </p:sp>
    </p:spTree>
    <p:extLst>
      <p:ext uri="{BB962C8B-B14F-4D97-AF65-F5344CB8AC3E}">
        <p14:creationId xmlns:p14="http://schemas.microsoft.com/office/powerpoint/2010/main" val="44310242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chemeClr val="bg1"/>
                </a:solidFill>
                <a:latin typeface="Adobe Heiti Std R" panose="020B0400000000000000" pitchFamily="34" charset="-128"/>
                <a:ea typeface="Adobe Heiti Std R" panose="020B0400000000000000" pitchFamily="34" charset="-128"/>
              </a:rPr>
              <a:t>INTRODUCTION</a:t>
            </a:r>
            <a:endParaRPr lang="en-US" dirty="0">
              <a:solidFill>
                <a:schemeClr val="bg1"/>
              </a:solidFill>
              <a:latin typeface="Adobe Heiti Std R" panose="020B0400000000000000" pitchFamily="34" charset="-128"/>
              <a:ea typeface="Adobe Heiti Std R" panose="020B0400000000000000" pitchFamily="34" charset="-128"/>
            </a:endParaRPr>
          </a:p>
        </p:txBody>
      </p:sp>
      <p:sp>
        <p:nvSpPr>
          <p:cNvPr id="11" name="Title 1"/>
          <p:cNvSpPr txBox="1">
            <a:spLocks/>
          </p:cNvSpPr>
          <p:nvPr/>
        </p:nvSpPr>
        <p:spPr>
          <a:xfrm>
            <a:off x="398301" y="1541047"/>
            <a:ext cx="8229600" cy="592553"/>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3600" b="1" dirty="0" smtClean="0"/>
              <a:t>FUNCTIONAL REQUIREMENTS</a:t>
            </a:r>
            <a:endParaRPr lang="en-US" sz="3600" b="1" dirty="0"/>
          </a:p>
        </p:txBody>
      </p:sp>
      <p:graphicFrame>
        <p:nvGraphicFramePr>
          <p:cNvPr id="12" name="Content Placeholder 3"/>
          <p:cNvGraphicFramePr>
            <a:graphicFrameLocks noGrp="1"/>
          </p:cNvGraphicFramePr>
          <p:nvPr>
            <p:ph idx="1"/>
            <p:extLst>
              <p:ext uri="{D42A27DB-BD31-4B8C-83A1-F6EECF244321}">
                <p14:modId xmlns:p14="http://schemas.microsoft.com/office/powerpoint/2010/main" val="2471907178"/>
              </p:ext>
            </p:extLst>
          </p:nvPr>
        </p:nvGraphicFramePr>
        <p:xfrm>
          <a:off x="668499" y="2292094"/>
          <a:ext cx="8018301" cy="3346706"/>
        </p:xfrm>
        <a:graphic>
          <a:graphicData uri="http://schemas.openxmlformats.org/drawingml/2006/table">
            <a:tbl>
              <a:tblPr/>
              <a:tblGrid>
                <a:gridCol w="774797"/>
                <a:gridCol w="7243504"/>
              </a:tblGrid>
              <a:tr h="399393">
                <a:tc>
                  <a:txBody>
                    <a:bodyPr/>
                    <a:lstStyle/>
                    <a:p>
                      <a:pPr marL="0" marR="0">
                        <a:lnSpc>
                          <a:spcPct val="107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Requirement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User login needed to access website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844">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FR2</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System must be able to search for a company by its job position, location, or skill</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FR3</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User able to edit the profile section for information sending purposes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FR4</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Display a list of companies a student can apply to</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FR5</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Display the announcements from the guidance departments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FR6</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Display links of articles with topics relating to careers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821061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chemeClr val="bg1"/>
                </a:solidFill>
                <a:latin typeface="Adobe Heiti Std R" panose="020B0400000000000000" pitchFamily="34" charset="-128"/>
                <a:ea typeface="Adobe Heiti Std R" panose="020B0400000000000000" pitchFamily="34" charset="-128"/>
              </a:rPr>
              <a:t>INTRODUCTION</a:t>
            </a:r>
            <a:endParaRPr lang="en-US" dirty="0">
              <a:solidFill>
                <a:schemeClr val="bg1"/>
              </a:solidFill>
              <a:latin typeface="Adobe Heiti Std R" panose="020B0400000000000000" pitchFamily="34" charset="-128"/>
              <a:ea typeface="Adobe Heiti Std R" panose="020B0400000000000000" pitchFamily="34" charset="-128"/>
            </a:endParaRPr>
          </a:p>
        </p:txBody>
      </p:sp>
      <p:sp>
        <p:nvSpPr>
          <p:cNvPr id="11" name="Title 1"/>
          <p:cNvSpPr txBox="1">
            <a:spLocks/>
          </p:cNvSpPr>
          <p:nvPr/>
        </p:nvSpPr>
        <p:spPr>
          <a:xfrm>
            <a:off x="398301" y="1524000"/>
            <a:ext cx="8229600" cy="592553"/>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3600" b="1" dirty="0" smtClean="0"/>
              <a:t>FUNCTIONAL REQUIREMENTS</a:t>
            </a:r>
            <a:endParaRPr lang="en-US" sz="3600" b="1" dirty="0"/>
          </a:p>
        </p:txBody>
      </p:sp>
      <p:graphicFrame>
        <p:nvGraphicFramePr>
          <p:cNvPr id="12" name="Content Placeholder 3"/>
          <p:cNvGraphicFramePr>
            <a:graphicFrameLocks noGrp="1"/>
          </p:cNvGraphicFramePr>
          <p:nvPr>
            <p:ph idx="1"/>
            <p:extLst>
              <p:ext uri="{D42A27DB-BD31-4B8C-83A1-F6EECF244321}">
                <p14:modId xmlns:p14="http://schemas.microsoft.com/office/powerpoint/2010/main" val="2462867555"/>
              </p:ext>
            </p:extLst>
          </p:nvPr>
        </p:nvGraphicFramePr>
        <p:xfrm>
          <a:off x="609600" y="2411070"/>
          <a:ext cx="8018301" cy="2632862"/>
        </p:xfrm>
        <a:graphic>
          <a:graphicData uri="http://schemas.openxmlformats.org/drawingml/2006/table">
            <a:tbl>
              <a:tblPr/>
              <a:tblGrid>
                <a:gridCol w="774797"/>
                <a:gridCol w="7243504"/>
              </a:tblGrid>
              <a:tr h="399393">
                <a:tc>
                  <a:txBody>
                    <a:bodyPr/>
                    <a:lstStyle/>
                    <a:p>
                      <a:pPr marL="0" marR="0">
                        <a:lnSpc>
                          <a:spcPct val="107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Requirement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FR7</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Display relevant information of a company with its job requirements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FR8</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265" algn="l"/>
                        </a:tabLs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Convert profile into word or pdf file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FR9</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265" algn="l"/>
                        </a:tabLs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Admin able to add, edit, or delete a company profile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FR10</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265" algn="l"/>
                        </a:tabLst>
                      </a:pPr>
                      <a:r>
                        <a:rPr lang="en-US" sz="1600" b="1" dirty="0" smtClean="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Admin able to add, edit, or delete announcements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960">
                <a:tc>
                  <a:txBody>
                    <a:bodyPr/>
                    <a:lstStyle/>
                    <a:p>
                      <a:pPr marL="0" marR="0">
                        <a:lnSpc>
                          <a:spcPct val="115000"/>
                        </a:lnSpc>
                        <a:spcBef>
                          <a:spcPts val="0"/>
                        </a:spcBef>
                        <a:spcAft>
                          <a:spcPts val="0"/>
                        </a:spcAft>
                      </a:pPr>
                      <a:r>
                        <a:rPr lang="en-US" sz="18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FR11</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265" algn="l"/>
                        </a:tabLst>
                      </a:pPr>
                      <a:r>
                        <a:rPr lang="en-US" sz="1600" b="1" dirty="0" smtClean="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Admin able to add, edit, or delete job post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4790429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chemeClr val="bg1"/>
                </a:solidFill>
                <a:latin typeface="Adobe Heiti Std R" panose="020B0400000000000000" pitchFamily="34" charset="-128"/>
                <a:ea typeface="Adobe Heiti Std R" panose="020B0400000000000000" pitchFamily="34" charset="-128"/>
              </a:rPr>
              <a:t>INTRODUCTION</a:t>
            </a:r>
            <a:endParaRPr lang="en-US" dirty="0">
              <a:solidFill>
                <a:schemeClr val="bg1"/>
              </a:solidFill>
              <a:latin typeface="Adobe Heiti Std R" panose="020B0400000000000000" pitchFamily="34" charset="-128"/>
              <a:ea typeface="Adobe Heiti Std R" panose="020B0400000000000000" pitchFamily="34" charset="-128"/>
            </a:endParaRPr>
          </a:p>
        </p:txBody>
      </p:sp>
      <p:sp>
        <p:nvSpPr>
          <p:cNvPr id="11" name="Title 1"/>
          <p:cNvSpPr txBox="1">
            <a:spLocks/>
          </p:cNvSpPr>
          <p:nvPr/>
        </p:nvSpPr>
        <p:spPr>
          <a:xfrm>
            <a:off x="398301" y="990600"/>
            <a:ext cx="8229600" cy="592553"/>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3600" b="1" dirty="0" smtClean="0"/>
              <a:t>NON-FUNCTIONAL REQUIREMENTS</a:t>
            </a:r>
            <a:endParaRPr lang="en-US" sz="3600" b="1" dirty="0"/>
          </a:p>
        </p:txBody>
      </p:sp>
      <p:graphicFrame>
        <p:nvGraphicFramePr>
          <p:cNvPr id="4" name="Table 3"/>
          <p:cNvGraphicFramePr>
            <a:graphicFrameLocks noGrp="1"/>
          </p:cNvGraphicFramePr>
          <p:nvPr>
            <p:extLst>
              <p:ext uri="{D42A27DB-BD31-4B8C-83A1-F6EECF244321}">
                <p14:modId xmlns:p14="http://schemas.microsoft.com/office/powerpoint/2010/main" val="3366488563"/>
              </p:ext>
            </p:extLst>
          </p:nvPr>
        </p:nvGraphicFramePr>
        <p:xfrm>
          <a:off x="609600" y="1888662"/>
          <a:ext cx="7924800" cy="4359738"/>
        </p:xfrm>
        <a:graphic>
          <a:graphicData uri="http://schemas.openxmlformats.org/drawingml/2006/table">
            <a:tbl>
              <a:tblPr/>
              <a:tblGrid>
                <a:gridCol w="762000"/>
                <a:gridCol w="1981200"/>
                <a:gridCol w="5181600"/>
              </a:tblGrid>
              <a:tr h="527173">
                <a:tc>
                  <a: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Requirement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1934">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NFR1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Continuous operation by the website as long as UST host website is Online.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225">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NFR2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Privacy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student can only access his/her profile.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1934">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NFR3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Portability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Can be used on any computer platform as long as there is a stable internet access.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225">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NFR4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Security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User authentication and authorization.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1934">
                <a:tc>
                  <a:txBody>
                    <a:bodyPr/>
                    <a:lstStyle/>
                    <a:p>
                      <a:pPr marL="0" marR="0">
                        <a:lnSpc>
                          <a:spcPct val="115000"/>
                        </a:lnSpc>
                        <a:spcBef>
                          <a:spcPts val="0"/>
                        </a:spcBef>
                        <a:spcAft>
                          <a:spcPts val="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NFR5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Audit Trail (logs)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Each database table record needs to have record created for date/user and a record modified user/date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1569899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b="1" dirty="0" smtClean="0">
                <a:solidFill>
                  <a:schemeClr val="bg1"/>
                </a:solidFill>
                <a:latin typeface="Arial"/>
                <a:ea typeface="Adobe Heiti Std R" panose="020B0400000000000000" pitchFamily="34" charset="-128"/>
                <a:cs typeface="Arial"/>
              </a:rPr>
              <a:t>SYSTEM REQUIREMENTS</a:t>
            </a:r>
            <a:endParaRPr lang="en-US" b="1" dirty="0">
              <a:solidFill>
                <a:schemeClr val="bg1"/>
              </a:solidFill>
              <a:latin typeface="Arial"/>
              <a:ea typeface="Adobe Heiti Std R" panose="020B0400000000000000" pitchFamily="34" charset="-128"/>
              <a:cs typeface="Arial"/>
            </a:endParaRPr>
          </a:p>
        </p:txBody>
      </p:sp>
      <p:sp>
        <p:nvSpPr>
          <p:cNvPr id="8" name="Content Placeholder 2"/>
          <p:cNvSpPr>
            <a:spLocks noGrp="1"/>
          </p:cNvSpPr>
          <p:nvPr>
            <p:ph idx="1"/>
          </p:nvPr>
        </p:nvSpPr>
        <p:spPr>
          <a:xfrm>
            <a:off x="457200" y="2103437"/>
            <a:ext cx="8229600" cy="4525963"/>
          </a:xfrm>
        </p:spPr>
        <p:txBody>
          <a:bodyPr>
            <a:normAutofit/>
          </a:bodyPr>
          <a:lstStyle/>
          <a:p>
            <a:r>
              <a:rPr lang="en-US" dirty="0"/>
              <a:t>Internet </a:t>
            </a:r>
            <a:r>
              <a:rPr lang="en-US" dirty="0" smtClean="0"/>
              <a:t>Connection</a:t>
            </a:r>
          </a:p>
          <a:p>
            <a:pPr lvl="0"/>
            <a:r>
              <a:rPr lang="en-US" dirty="0" smtClean="0"/>
              <a:t>Processor</a:t>
            </a:r>
            <a:r>
              <a:rPr lang="en-US" dirty="0"/>
              <a:t>: i5-i7 Intel Core Processor </a:t>
            </a:r>
          </a:p>
          <a:p>
            <a:pPr lvl="0"/>
            <a:r>
              <a:rPr lang="en-US" dirty="0"/>
              <a:t>RAM: 4gb-8gb </a:t>
            </a:r>
            <a:endParaRPr lang="en-US" dirty="0" smtClean="0"/>
          </a:p>
          <a:p>
            <a:pPr lvl="0"/>
            <a:r>
              <a:rPr lang="en-US" dirty="0" smtClean="0"/>
              <a:t>Graphics</a:t>
            </a:r>
            <a:r>
              <a:rPr lang="en-US" dirty="0"/>
              <a:t>: NVIDIA Graphics and Intel </a:t>
            </a:r>
            <a:r>
              <a:rPr lang="en-US" dirty="0" smtClean="0"/>
              <a:t>HD</a:t>
            </a:r>
          </a:p>
          <a:p>
            <a:pPr lvl="0"/>
            <a:r>
              <a:rPr lang="en-US" dirty="0" smtClean="0"/>
              <a:t>Display: 13” and 15.6”</a:t>
            </a:r>
          </a:p>
        </p:txBody>
      </p:sp>
    </p:spTree>
    <p:extLst>
      <p:ext uri="{BB962C8B-B14F-4D97-AF65-F5344CB8AC3E}">
        <p14:creationId xmlns:p14="http://schemas.microsoft.com/office/powerpoint/2010/main" val="33474886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b="1" dirty="0" smtClean="0">
                <a:solidFill>
                  <a:schemeClr val="bg1"/>
                </a:solidFill>
                <a:latin typeface="Arial"/>
                <a:ea typeface="Adobe Heiti Std R" panose="020B0400000000000000" pitchFamily="34" charset="-128"/>
                <a:cs typeface="Arial"/>
              </a:rPr>
              <a:t>SYSTEM SPECIFICATION</a:t>
            </a:r>
            <a:endParaRPr lang="en-US" b="1" dirty="0">
              <a:solidFill>
                <a:schemeClr val="bg1"/>
              </a:solidFill>
              <a:latin typeface="Arial"/>
              <a:ea typeface="Adobe Heiti Std R" panose="020B0400000000000000" pitchFamily="34" charset="-128"/>
              <a:cs typeface="Arial"/>
            </a:endParaRPr>
          </a:p>
        </p:txBody>
      </p:sp>
      <p:sp>
        <p:nvSpPr>
          <p:cNvPr id="8" name="Content Placeholder 2"/>
          <p:cNvSpPr>
            <a:spLocks noGrp="1"/>
          </p:cNvSpPr>
          <p:nvPr>
            <p:ph idx="1"/>
          </p:nvPr>
        </p:nvSpPr>
        <p:spPr>
          <a:xfrm>
            <a:off x="457200" y="2103437"/>
            <a:ext cx="8229600" cy="4525963"/>
          </a:xfrm>
        </p:spPr>
        <p:txBody>
          <a:bodyPr>
            <a:normAutofit/>
          </a:bodyPr>
          <a:lstStyle/>
          <a:p>
            <a:pPr lvl="0"/>
            <a:r>
              <a:rPr lang="en-US" dirty="0"/>
              <a:t>Operating System: Preferably Windows 8.1 Pro and Mac OS X Yosemite </a:t>
            </a:r>
          </a:p>
          <a:p>
            <a:pPr lvl="0"/>
            <a:r>
              <a:rPr lang="en-US" dirty="0"/>
              <a:t>Web Browsers: </a:t>
            </a:r>
            <a:r>
              <a:rPr lang="en-US" dirty="0" smtClean="0"/>
              <a:t>Preferably the </a:t>
            </a:r>
            <a:r>
              <a:rPr lang="en-US" dirty="0"/>
              <a:t>latest versions of Safari, Google Chrome, Mozilla Firefox and Internet Explorer</a:t>
            </a:r>
          </a:p>
        </p:txBody>
      </p:sp>
    </p:spTree>
    <p:extLst>
      <p:ext uri="{BB962C8B-B14F-4D97-AF65-F5344CB8AC3E}">
        <p14:creationId xmlns:p14="http://schemas.microsoft.com/office/powerpoint/2010/main" val="354042143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b="1" dirty="0" smtClean="0">
                <a:solidFill>
                  <a:schemeClr val="bg1"/>
                </a:solidFill>
                <a:latin typeface="Arial"/>
                <a:ea typeface="Adobe Heiti Std R" panose="020B0400000000000000" pitchFamily="34" charset="-128"/>
                <a:cs typeface="Arial"/>
              </a:rPr>
              <a:t>PLANNING</a:t>
            </a:r>
            <a:endParaRPr lang="en-US" b="1" dirty="0">
              <a:solidFill>
                <a:schemeClr val="bg1"/>
              </a:solidFill>
              <a:latin typeface="Arial"/>
              <a:ea typeface="Adobe Heiti Std R" panose="020B0400000000000000" pitchFamily="34" charset="-128"/>
              <a:cs typeface="Arial"/>
            </a:endParaRPr>
          </a:p>
        </p:txBody>
      </p:sp>
      <p:sp>
        <p:nvSpPr>
          <p:cNvPr id="8" name="Content Placeholder 2"/>
          <p:cNvSpPr>
            <a:spLocks noGrp="1"/>
          </p:cNvSpPr>
          <p:nvPr>
            <p:ph idx="1"/>
          </p:nvPr>
        </p:nvSpPr>
        <p:spPr>
          <a:xfrm>
            <a:off x="457200" y="2103437"/>
            <a:ext cx="8229600" cy="4525963"/>
          </a:xfrm>
        </p:spPr>
        <p:txBody>
          <a:bodyPr>
            <a:normAutofit/>
          </a:bodyPr>
          <a:lstStyle/>
          <a:p>
            <a:pPr lvl="0"/>
            <a:r>
              <a:rPr lang="en-US" dirty="0" smtClean="0"/>
              <a:t>The proponents will need to cooperate with the guidance department, the technical adviser, and </a:t>
            </a:r>
            <a:r>
              <a:rPr lang="en-US" dirty="0" err="1" smtClean="0"/>
              <a:t>STePs</a:t>
            </a:r>
            <a:r>
              <a:rPr lang="en-US" dirty="0" smtClean="0"/>
              <a:t> in creating the website.</a:t>
            </a:r>
            <a:endParaRPr lang="en-US" dirty="0"/>
          </a:p>
          <a:p>
            <a:pPr lvl="0"/>
            <a:r>
              <a:rPr lang="en-US" dirty="0" smtClean="0"/>
              <a:t>Delegation </a:t>
            </a:r>
            <a:r>
              <a:rPr lang="en-US" dirty="0"/>
              <a:t>of tasks among members </a:t>
            </a:r>
            <a:r>
              <a:rPr lang="en-US" dirty="0" smtClean="0"/>
              <a:t>would </a:t>
            </a:r>
            <a:r>
              <a:rPr lang="en-US" dirty="0"/>
              <a:t>be based on each proponents skill and </a:t>
            </a:r>
            <a:r>
              <a:rPr lang="en-US" dirty="0" smtClean="0"/>
              <a:t>specialization</a:t>
            </a:r>
            <a:endParaRPr lang="en-US" dirty="0"/>
          </a:p>
        </p:txBody>
      </p:sp>
    </p:spTree>
    <p:extLst>
      <p:ext uri="{BB962C8B-B14F-4D97-AF65-F5344CB8AC3E}">
        <p14:creationId xmlns:p14="http://schemas.microsoft.com/office/powerpoint/2010/main" val="8458929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b="1" dirty="0" smtClean="0">
                <a:solidFill>
                  <a:schemeClr val="bg1"/>
                </a:solidFill>
                <a:latin typeface="Arial"/>
                <a:ea typeface="Adobe Heiti Std R" panose="020B0400000000000000" pitchFamily="34" charset="-128"/>
                <a:cs typeface="Arial"/>
              </a:rPr>
              <a:t>DEVELOPMENT</a:t>
            </a:r>
            <a:endParaRPr lang="en-US" b="1" dirty="0">
              <a:solidFill>
                <a:schemeClr val="bg1"/>
              </a:solidFill>
              <a:latin typeface="Arial"/>
              <a:ea typeface="Adobe Heiti Std R" panose="020B0400000000000000" pitchFamily="34" charset="-128"/>
              <a:cs typeface="Arial"/>
            </a:endParaRPr>
          </a:p>
        </p:txBody>
      </p:sp>
      <p:sp>
        <p:nvSpPr>
          <p:cNvPr id="8" name="Content Placeholder 2"/>
          <p:cNvSpPr>
            <a:spLocks noGrp="1"/>
          </p:cNvSpPr>
          <p:nvPr>
            <p:ph idx="1"/>
          </p:nvPr>
        </p:nvSpPr>
        <p:spPr>
          <a:xfrm>
            <a:off x="457200" y="2103437"/>
            <a:ext cx="8229600" cy="4525963"/>
          </a:xfrm>
        </p:spPr>
        <p:txBody>
          <a:bodyPr>
            <a:normAutofit/>
          </a:bodyPr>
          <a:lstStyle/>
          <a:p>
            <a:r>
              <a:rPr lang="en-US" dirty="0"/>
              <a:t>This step is where the team will try to materialize what they have designed in the previous step</a:t>
            </a:r>
          </a:p>
          <a:p>
            <a:pPr marL="0" indent="0">
              <a:buNone/>
            </a:pPr>
            <a:endParaRPr lang="en-US" dirty="0"/>
          </a:p>
        </p:txBody>
      </p:sp>
    </p:spTree>
    <p:extLst>
      <p:ext uri="{BB962C8B-B14F-4D97-AF65-F5344CB8AC3E}">
        <p14:creationId xmlns:p14="http://schemas.microsoft.com/office/powerpoint/2010/main" val="384253642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b="1" dirty="0" smtClean="0">
                <a:solidFill>
                  <a:schemeClr val="bg1"/>
                </a:solidFill>
                <a:latin typeface="Arial"/>
                <a:ea typeface="Adobe Heiti Std R" panose="020B0400000000000000" pitchFamily="34" charset="-128"/>
                <a:cs typeface="Arial"/>
              </a:rPr>
              <a:t>MAINTENANCE</a:t>
            </a:r>
            <a:endParaRPr lang="en-US" b="1" dirty="0">
              <a:solidFill>
                <a:schemeClr val="bg1"/>
              </a:solidFill>
              <a:latin typeface="Arial"/>
              <a:ea typeface="Adobe Heiti Std R" panose="020B0400000000000000" pitchFamily="34" charset="-128"/>
              <a:cs typeface="Arial"/>
            </a:endParaRPr>
          </a:p>
        </p:txBody>
      </p:sp>
      <p:sp>
        <p:nvSpPr>
          <p:cNvPr id="8" name="Content Placeholder 2"/>
          <p:cNvSpPr>
            <a:spLocks noGrp="1"/>
          </p:cNvSpPr>
          <p:nvPr>
            <p:ph idx="1"/>
          </p:nvPr>
        </p:nvSpPr>
        <p:spPr>
          <a:xfrm>
            <a:off x="457200" y="2103437"/>
            <a:ext cx="8229600" cy="4525963"/>
          </a:xfrm>
        </p:spPr>
        <p:txBody>
          <a:bodyPr>
            <a:normAutofit/>
          </a:bodyPr>
          <a:lstStyle/>
          <a:p>
            <a:r>
              <a:rPr lang="en-PH" dirty="0"/>
              <a:t>The administrators would keep on updates and maintenance of the website after the proponent’s completion of the project. Any problems that the team will encounter after deployment will lead back to planning for future updates to prevent further user dissatisfaction.</a:t>
            </a:r>
            <a:r>
              <a:rPr lang="en-US" dirty="0"/>
              <a:t> </a:t>
            </a:r>
          </a:p>
        </p:txBody>
      </p:sp>
    </p:spTree>
    <p:extLst>
      <p:ext uri="{BB962C8B-B14F-4D97-AF65-F5344CB8AC3E}">
        <p14:creationId xmlns:p14="http://schemas.microsoft.com/office/powerpoint/2010/main" val="186718063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5" name="Picture 4"/>
          <p:cNvPicPr>
            <a:picLocks noChangeAspect="1"/>
          </p:cNvPicPr>
          <p:nvPr/>
        </p:nvPicPr>
        <p:blipFill>
          <a:blip r:embed="rId2"/>
          <a:stretch>
            <a:fillRect/>
          </a:stretch>
        </p:blipFill>
        <p:spPr>
          <a:xfrm>
            <a:off x="0" y="0"/>
            <a:ext cx="9144000" cy="493928"/>
          </a:xfrm>
          <a:prstGeom prst="rect">
            <a:avLst/>
          </a:prstGeom>
        </p:spPr>
      </p:pic>
      <p:sp>
        <p:nvSpPr>
          <p:cNvPr id="3" name="Content Placeholder 2"/>
          <p:cNvSpPr>
            <a:spLocks noGrp="1"/>
          </p:cNvSpPr>
          <p:nvPr>
            <p:ph idx="1"/>
          </p:nvPr>
        </p:nvSpPr>
        <p:spPr>
          <a:xfrm>
            <a:off x="457200" y="2971800"/>
            <a:ext cx="8229600" cy="2362200"/>
          </a:xfrm>
        </p:spPr>
        <p:txBody>
          <a:bodyPr>
            <a:normAutofit/>
          </a:bodyPr>
          <a:lstStyle/>
          <a:p>
            <a:pPr marL="0" indent="0" algn="ctr">
              <a:buNone/>
            </a:pPr>
            <a:r>
              <a:rPr lang="en-US" sz="6600" dirty="0" smtClean="0">
                <a:solidFill>
                  <a:srgbClr val="FFFFFF"/>
                </a:solidFill>
                <a:latin typeface="Adobe Fan Heiti Std B" panose="020B0700000000000000" pitchFamily="34" charset="-128"/>
                <a:ea typeface="Adobe Fan Heiti Std B" panose="020B0700000000000000" pitchFamily="34" charset="-128"/>
              </a:rPr>
              <a:t>End of Presentation</a:t>
            </a:r>
            <a:endParaRPr lang="en-US" sz="6600" dirty="0">
              <a:solidFill>
                <a:srgbClr val="FFFFFF"/>
              </a:solidFill>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758310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a:solidFill>
                  <a:schemeClr val="bg1"/>
                </a:solidFill>
                <a:latin typeface="Adobe Heiti Std R" panose="020B0400000000000000" pitchFamily="34" charset="-128"/>
                <a:ea typeface="Adobe Heiti Std R" panose="020B0400000000000000" pitchFamily="34" charset="-128"/>
              </a:rPr>
              <a:t>PROBLEMS NOTICED</a:t>
            </a:r>
            <a:endParaRPr lang="en-US" dirty="0">
              <a:solidFill>
                <a:schemeClr val="bg1"/>
              </a:solidFill>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a:xfrm>
            <a:off x="685800" y="1570037"/>
            <a:ext cx="8229600" cy="4525963"/>
          </a:xfrm>
        </p:spPr>
        <p:txBody>
          <a:bodyPr>
            <a:normAutofit/>
          </a:bodyPr>
          <a:lstStyle/>
          <a:p>
            <a:endParaRPr lang="en-US" dirty="0" smtClean="0"/>
          </a:p>
          <a:p>
            <a:r>
              <a:rPr lang="en-US" dirty="0" smtClean="0"/>
              <a:t>There </a:t>
            </a:r>
            <a:r>
              <a:rPr lang="en-US" dirty="0"/>
              <a:t>is a high-level of competition in the job market today</a:t>
            </a:r>
          </a:p>
          <a:p>
            <a:r>
              <a:rPr lang="en-PH" dirty="0"/>
              <a:t>High unemployment of fresh college graduates.</a:t>
            </a:r>
          </a:p>
          <a:p>
            <a:r>
              <a:rPr lang="en-PH" dirty="0"/>
              <a:t>Job Mismatch</a:t>
            </a:r>
          </a:p>
          <a:p>
            <a:pPr marL="0" indent="0">
              <a:buNone/>
            </a:pPr>
            <a:endParaRPr lang="en-US" dirty="0"/>
          </a:p>
        </p:txBody>
      </p:sp>
    </p:spTree>
    <p:extLst>
      <p:ext uri="{BB962C8B-B14F-4D97-AF65-F5344CB8AC3E}">
        <p14:creationId xmlns:p14="http://schemas.microsoft.com/office/powerpoint/2010/main" val="29207910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PROJECT CONTEXT</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a:xfrm>
            <a:off x="685800" y="1570037"/>
            <a:ext cx="8229600" cy="4525963"/>
          </a:xfrm>
        </p:spPr>
        <p:txBody>
          <a:bodyPr>
            <a:normAutofit/>
          </a:bodyPr>
          <a:lstStyle/>
          <a:p>
            <a:pPr marL="0" indent="0">
              <a:buNone/>
            </a:pPr>
            <a:endParaRPr lang="en-PH" dirty="0" smtClean="0">
              <a:solidFill>
                <a:schemeClr val="bg1"/>
              </a:solidFill>
            </a:endParaRPr>
          </a:p>
          <a:p>
            <a:r>
              <a:rPr lang="en-PH" dirty="0"/>
              <a:t>Job seekers use the Internet to make job searching easier. </a:t>
            </a:r>
            <a:endParaRPr lang="en-PH" dirty="0" smtClean="0"/>
          </a:p>
          <a:p>
            <a:r>
              <a:rPr lang="en-PH" dirty="0"/>
              <a:t>Having a partner company is a significant factor in a student’s job application, especially when internship and employment are the discussion. </a:t>
            </a:r>
            <a:endParaRPr lang="en-US" dirty="0"/>
          </a:p>
        </p:txBody>
      </p:sp>
    </p:spTree>
    <p:extLst>
      <p:ext uri="{BB962C8B-B14F-4D97-AF65-F5344CB8AC3E}">
        <p14:creationId xmlns:p14="http://schemas.microsoft.com/office/powerpoint/2010/main" val="25540400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PURPOSE</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a:xfrm>
            <a:off x="685800" y="1570037"/>
            <a:ext cx="8229600" cy="4525963"/>
          </a:xfrm>
        </p:spPr>
        <p:txBody>
          <a:bodyPr>
            <a:normAutofit/>
          </a:bodyPr>
          <a:lstStyle/>
          <a:p>
            <a:endParaRPr lang="en-PH" dirty="0" smtClean="0"/>
          </a:p>
          <a:p>
            <a:r>
              <a:rPr lang="en-PH" dirty="0" smtClean="0"/>
              <a:t>Create </a:t>
            </a:r>
            <a:r>
              <a:rPr lang="en-PH" dirty="0"/>
              <a:t>a </a:t>
            </a:r>
            <a:r>
              <a:rPr lang="en-PH" dirty="0" smtClean="0"/>
              <a:t>website that </a:t>
            </a:r>
            <a:r>
              <a:rPr lang="en-PH" dirty="0"/>
              <a:t>will help UST </a:t>
            </a:r>
            <a:r>
              <a:rPr lang="en-PH" dirty="0" smtClean="0"/>
              <a:t>students </a:t>
            </a:r>
            <a:r>
              <a:rPr lang="en-PH" dirty="0"/>
              <a:t>be prepared for their job application</a:t>
            </a:r>
          </a:p>
          <a:p>
            <a:r>
              <a:rPr lang="en-PH" dirty="0"/>
              <a:t>Help </a:t>
            </a:r>
            <a:r>
              <a:rPr lang="en-PH" dirty="0" smtClean="0"/>
              <a:t>students explore </a:t>
            </a:r>
            <a:r>
              <a:rPr lang="en-PH" dirty="0"/>
              <a:t>about the different job </a:t>
            </a:r>
            <a:r>
              <a:rPr lang="en-PH" dirty="0" smtClean="0"/>
              <a:t>opportunities in </a:t>
            </a:r>
            <a:r>
              <a:rPr lang="en-PH" dirty="0"/>
              <a:t>some companies</a:t>
            </a:r>
            <a:endParaRPr lang="en-US" dirty="0"/>
          </a:p>
        </p:txBody>
      </p:sp>
    </p:spTree>
    <p:extLst>
      <p:ext uri="{BB962C8B-B14F-4D97-AF65-F5344CB8AC3E}">
        <p14:creationId xmlns:p14="http://schemas.microsoft.com/office/powerpoint/2010/main" val="37714958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54" y="486932"/>
            <a:ext cx="9131746" cy="6371068"/>
          </a:xfrm>
          <a:prstGeom prst="rect">
            <a:avLst/>
          </a:prstGeom>
          <a:solidFill>
            <a:schemeClr val="accent5">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sp>
        <p:nvSpPr>
          <p:cNvPr id="7" name="Rectangle 6"/>
          <p:cNvSpPr/>
          <p:nvPr/>
        </p:nvSpPr>
        <p:spPr>
          <a:xfrm>
            <a:off x="0" y="16764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prstClr val="white"/>
              </a:solidFill>
            </a:endParaRPr>
          </a:p>
        </p:txBody>
      </p:sp>
      <p:pic>
        <p:nvPicPr>
          <p:cNvPr id="6" name="Picture 5"/>
          <p:cNvPicPr>
            <a:picLocks noChangeAspect="1"/>
          </p:cNvPicPr>
          <p:nvPr/>
        </p:nvPicPr>
        <p:blipFill>
          <a:blip r:embed="rId2"/>
          <a:stretch>
            <a:fillRect/>
          </a:stretch>
        </p:blipFill>
        <p:spPr>
          <a:xfrm>
            <a:off x="0" y="0"/>
            <a:ext cx="9144000" cy="493928"/>
          </a:xfrm>
          <a:prstGeom prst="rect">
            <a:avLst/>
          </a:prstGeom>
        </p:spPr>
      </p:pic>
      <p:sp>
        <p:nvSpPr>
          <p:cNvPr id="2" name="Title 1"/>
          <p:cNvSpPr>
            <a:spLocks noGrp="1"/>
          </p:cNvSpPr>
          <p:nvPr>
            <p:ph type="title"/>
          </p:nvPr>
        </p:nvSpPr>
        <p:spPr>
          <a:xfrm>
            <a:off x="381000" y="533400"/>
            <a:ext cx="8229600" cy="1143000"/>
          </a:xfrm>
        </p:spPr>
        <p:txBody>
          <a:bodyPr/>
          <a:lstStyle/>
          <a:p>
            <a:pPr algn="l"/>
            <a:r>
              <a:rPr lang="en-PH" dirty="0" smtClean="0">
                <a:solidFill>
                  <a:srgbClr val="FFFFFF"/>
                </a:solidFill>
                <a:latin typeface="Adobe Heiti Std R" panose="020B0400000000000000" pitchFamily="34" charset="-128"/>
                <a:ea typeface="Adobe Heiti Std R" panose="020B0400000000000000" pitchFamily="34" charset="-128"/>
              </a:rPr>
              <a:t>DESCRIPTION</a:t>
            </a:r>
            <a:endParaRPr lang="en-US" dirty="0">
              <a:solidFill>
                <a:srgbClr val="FFFFFF"/>
              </a:solidFill>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a:xfrm>
            <a:off x="685800" y="1570037"/>
            <a:ext cx="8229600" cy="4525963"/>
          </a:xfrm>
        </p:spPr>
        <p:txBody>
          <a:bodyPr>
            <a:normAutofit/>
          </a:bodyPr>
          <a:lstStyle/>
          <a:p>
            <a:endParaRPr lang="en-PH" dirty="0" smtClean="0"/>
          </a:p>
          <a:p>
            <a:r>
              <a:rPr lang="en-PH" dirty="0" smtClean="0"/>
              <a:t>User Interface</a:t>
            </a:r>
          </a:p>
          <a:p>
            <a:pPr lvl="1"/>
            <a:r>
              <a:rPr lang="en-PH" dirty="0" smtClean="0"/>
              <a:t>Design similar to OFAD’s website and Gurus Patio</a:t>
            </a:r>
          </a:p>
          <a:p>
            <a:pPr lvl="1"/>
            <a:r>
              <a:rPr lang="en-PH" dirty="0" smtClean="0"/>
              <a:t>Login account needed for access</a:t>
            </a:r>
          </a:p>
          <a:p>
            <a:pPr lvl="1"/>
            <a:r>
              <a:rPr lang="en-PH" dirty="0" smtClean="0"/>
              <a:t>2 U</a:t>
            </a:r>
            <a:r>
              <a:rPr lang="en-US" dirty="0" err="1"/>
              <a:t>I</a:t>
            </a:r>
            <a:r>
              <a:rPr lang="en-PH" dirty="0" smtClean="0"/>
              <a:t>s: Student and Admin </a:t>
            </a:r>
          </a:p>
          <a:p>
            <a:pPr lvl="1"/>
            <a:r>
              <a:rPr lang="en-PH" dirty="0" smtClean="0"/>
              <a:t>Included features like Newsfeed, Search Functionality, Portfolio Editor, and Content Editor</a:t>
            </a:r>
            <a:endParaRPr lang="en-PH" dirty="0"/>
          </a:p>
        </p:txBody>
      </p:sp>
    </p:spTree>
    <p:extLst>
      <p:ext uri="{BB962C8B-B14F-4D97-AF65-F5344CB8AC3E}">
        <p14:creationId xmlns:p14="http://schemas.microsoft.com/office/powerpoint/2010/main" val="418080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6992808</TotalTime>
  <Words>1347</Words>
  <Application>Microsoft Macintosh PowerPoint</Application>
  <PresentationFormat>On-screen Show (4:3)</PresentationFormat>
  <Paragraphs>544</Paragraphs>
  <Slides>58</Slides>
  <Notes>31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  Tiger Jump: Development of UST Student Career Portal using Angular.js and Java RESTful</vt:lpstr>
      <vt:lpstr>PowerPoint Presentation</vt:lpstr>
      <vt:lpstr>INTRODUCTION</vt:lpstr>
      <vt:lpstr>INTRODUCTION</vt:lpstr>
      <vt:lpstr>PowerPoint Presentation</vt:lpstr>
      <vt:lpstr>PROBLEMS NOTICED</vt:lpstr>
      <vt:lpstr>PROJECT CONTEXT</vt:lpstr>
      <vt:lpstr>PURPOSE</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OBJECTIVES</vt:lpstr>
      <vt:lpstr>SCOPE &amp; LIMITATIONS</vt:lpstr>
      <vt:lpstr>PowerPoint Presentation</vt:lpstr>
      <vt:lpstr>Synthesis</vt:lpstr>
      <vt:lpstr>PowerPoint Presentation</vt:lpstr>
      <vt:lpstr>DEV’T METHODOLOGY</vt:lpstr>
      <vt:lpstr>INTRODUCTION</vt:lpstr>
      <vt:lpstr>INTRODUCTION</vt:lpstr>
      <vt:lpstr>INTRODUCTION</vt:lpstr>
      <vt:lpstr>SYSTEM REQUIREMENTS</vt:lpstr>
      <vt:lpstr>SYSTEM SPECIFICATION</vt:lpstr>
      <vt:lpstr>PLANNING</vt:lpstr>
      <vt:lpstr>DEVELOPMENT</vt:lpstr>
      <vt:lpstr>MAINTENANCE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dc:creator>
  <cp:lastModifiedBy>Ron Tan</cp:lastModifiedBy>
  <cp:revision>63</cp:revision>
  <dcterms:created xsi:type="dcterms:W3CDTF">2001-12-31T16:26:58Z</dcterms:created>
  <dcterms:modified xsi:type="dcterms:W3CDTF">2015-05-07T03:24:34Z</dcterms:modified>
</cp:coreProperties>
</file>