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Long File Name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或者</a:t>
            </a:r>
            <a:r>
              <a:rPr lang="en-US" altLang="zh-CN"/>
              <a:t> mkfs -t fat 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7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3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7630" y="2453640"/>
            <a:ext cx="4397375" cy="705485"/>
          </a:xfrm>
        </p:spPr>
        <p:txBody>
          <a:bodyPr>
            <a:noAutofit/>
          </a:bodyPr>
          <a:lstStyle/>
          <a:p>
            <a:r>
              <a:rPr lang="en-US" altLang="zh-CN" sz="6000" b="0" dirty="0"/>
              <a:t>FAT12</a:t>
            </a:r>
            <a:r>
              <a:rPr lang="zh-CN" altLang="en-US" sz="6000" b="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7770" y="4552315"/>
            <a:ext cx="3943350" cy="5137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黄婉红</a:t>
            </a:r>
            <a:r>
              <a:rPr lang="en-US" altLang="zh-CN" dirty="0">
                <a:solidFill>
                  <a:schemeClr val="tx1"/>
                </a:solidFill>
              </a:rPr>
              <a:t> hwh@smail.nju.edu.cn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318135"/>
            <a:ext cx="6172835" cy="705485"/>
          </a:xfrm>
        </p:spPr>
        <p:txBody>
          <a:bodyPr/>
          <a:lstStyle/>
          <a:p>
            <a:r>
              <a:rPr lang="en-US" altLang="zh-CN" sz="3200" b="0" dirty="0"/>
              <a:t>File Allocation Table</a:t>
            </a:r>
            <a:r>
              <a:rPr lang="zh-CN" altLang="en-US" sz="3200" b="0" dirty="0"/>
              <a:t>（续）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098924"/>
            <a:ext cx="7097028" cy="5613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1940" y="325120"/>
            <a:ext cx="4184650" cy="705485"/>
          </a:xfrm>
        </p:spPr>
        <p:txBody>
          <a:bodyPr/>
          <a:lstStyle/>
          <a:p>
            <a:r>
              <a:rPr lang="en-US" altLang="zh-CN" sz="3200" b="0" dirty="0"/>
              <a:t>Directory area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45620"/>
            <a:ext cx="10969200" cy="47592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根目录区由目录项（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）组成，一个目录项占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277"/>
            <a:ext cx="12192000" cy="3175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39725"/>
            <a:ext cx="5068570" cy="705485"/>
          </a:xfrm>
        </p:spPr>
        <p:txBody>
          <a:bodyPr/>
          <a:lstStyle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2404"/>
            <a:ext cx="121920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61315"/>
            <a:ext cx="5004435" cy="705485"/>
          </a:xfrm>
        </p:spPr>
        <p:txBody>
          <a:bodyPr/>
          <a:lstStyle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如果文件名过长，在原本的目录项后面会立即跟一个</a:t>
            </a:r>
            <a:r>
              <a:rPr lang="en-US" altLang="zh-CN" dirty="0">
                <a:solidFill>
                  <a:schemeClr val="tx1"/>
                </a:solidFill>
              </a:rPr>
              <a:t>LFN</a:t>
            </a:r>
            <a:r>
              <a:rPr lang="zh-CN" altLang="en-US" dirty="0">
                <a:solidFill>
                  <a:schemeClr val="tx1"/>
                </a:solidFill>
              </a:rPr>
              <a:t>项，同样也是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7594"/>
            <a:ext cx="12192000" cy="3683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4320" y="361315"/>
            <a:ext cx="3871595" cy="705485"/>
          </a:xfrm>
        </p:spPr>
        <p:txBody>
          <a:bodyPr/>
          <a:lstStyle/>
          <a:p>
            <a:r>
              <a:rPr lang="en-US" altLang="zh-CN" sz="3200" b="0" dirty="0"/>
              <a:t>Data area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数据区的第一个簇的簇号是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，为什么？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数据区开始扇区号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根目录开始扇区号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根目录所占扇区数。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若为目录，格式同根目录项。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195" y="303600"/>
            <a:ext cx="10969200" cy="705600"/>
          </a:xfrm>
        </p:spPr>
        <p:txBody>
          <a:bodyPr/>
          <a:lstStyle/>
          <a:p>
            <a:r>
              <a:rPr lang="en-US" altLang="zh-CN" sz="3200" b="0" dirty="0"/>
              <a:t>reference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740" y="332740"/>
            <a:ext cx="3856990" cy="705485"/>
          </a:xfrm>
        </p:spPr>
        <p:txBody>
          <a:bodyPr/>
          <a:lstStyle/>
          <a:p>
            <a:r>
              <a:rPr lang="zh-CN" altLang="en-US" sz="3200" b="0" dirty="0"/>
              <a:t>制作</a:t>
            </a:r>
            <a:r>
              <a:rPr lang="en-US" altLang="zh-CN" sz="3200" b="0" dirty="0"/>
              <a:t>FAT12</a:t>
            </a:r>
            <a:r>
              <a:rPr lang="zh-CN" altLang="en-US" sz="3200" b="0" dirty="0"/>
              <a:t>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38000"/>
            <a:ext cx="10969200" cy="4759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Linux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在当前目录</a:t>
            </a:r>
            <a:r>
              <a:rPr lang="en-US" altLang="zh-CN" sz="2000" dirty="0">
                <a:solidFill>
                  <a:schemeClr val="tx1"/>
                </a:solidFill>
              </a:rPr>
              <a:t>(.)</a:t>
            </a:r>
            <a:r>
              <a:rPr lang="zh-CN" altLang="en-US" sz="2000" dirty="0">
                <a:solidFill>
                  <a:schemeClr val="tx1"/>
                </a:solidFill>
              </a:rPr>
              <a:t>下创建一个新的软盘镜像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</a:rPr>
              <a:t>在当前目录下创建一个新目录</a:t>
            </a:r>
            <a:r>
              <a:rPr lang="en-US" altLang="zh-CN" sz="2000" dirty="0">
                <a:solidFill>
                  <a:schemeClr val="tx1"/>
                </a:solidFill>
              </a:rPr>
              <a:t>(./mount)</a:t>
            </a:r>
            <a:r>
              <a:rPr lang="zh-CN" altLang="en-US" sz="2000" dirty="0">
                <a:solidFill>
                  <a:schemeClr val="tx1"/>
                </a:solidFill>
              </a:rPr>
              <a:t>作为挂载点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</a:rPr>
              <a:t>将镜像</a:t>
            </a:r>
            <a:r>
              <a:rPr lang="en-US" altLang="zh-CN" sz="2000" dirty="0">
                <a:solidFill>
                  <a:schemeClr val="tx1"/>
                </a:solidFill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挂载到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sudo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mount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815" y="340430"/>
            <a:ext cx="10969200" cy="705600"/>
          </a:xfrm>
        </p:spPr>
        <p:txBody>
          <a:bodyPr/>
          <a:lstStyle/>
          <a:p>
            <a:r>
              <a:rPr lang="zh-CN" altLang="en-US" sz="3200" b="0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挂载后，就可以通过操作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文件夹，来向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加入和查看文件。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可使用系统自带的资源管理器类似 </a:t>
            </a:r>
            <a:r>
              <a:rPr lang="en-US" altLang="zh-CN" sz="2000" dirty="0">
                <a:solidFill>
                  <a:schemeClr val="tx1"/>
                </a:solidFill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</a:rPr>
              <a:t>工具，或者使用命令行操作。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在操作挂载后的</a:t>
            </a:r>
            <a:r>
              <a:rPr lang="en-US" altLang="zh-CN" sz="2000" dirty="0" err="1">
                <a:solidFill>
                  <a:schemeClr val="tx1"/>
                </a:solidFill>
              </a:rPr>
              <a:t>img</a:t>
            </a:r>
            <a:r>
              <a:rPr lang="zh-CN" altLang="en-US" sz="2000" dirty="0">
                <a:solidFill>
                  <a:schemeClr val="tx1"/>
                </a:solidFill>
              </a:rPr>
              <a:t>镜像时，若使用命令行进行操作，需要使用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权限运行所有操作（例如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, touch</a:t>
            </a:r>
            <a:r>
              <a:rPr lang="zh-CN" altLang="en-US" sz="2000" dirty="0">
                <a:solidFill>
                  <a:schemeClr val="tx1"/>
                </a:solidFill>
              </a:rPr>
              <a:t>等）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4" y="429934"/>
            <a:ext cx="7731506" cy="5618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0" y="368300"/>
            <a:ext cx="4939030" cy="705485"/>
          </a:xfrm>
        </p:spPr>
        <p:txBody>
          <a:bodyPr/>
          <a:lstStyle/>
          <a:p>
            <a:r>
              <a:rPr lang="en-US" altLang="zh-CN" sz="3200" b="0" dirty="0"/>
              <a:t>Windows</a:t>
            </a:r>
            <a:r>
              <a:rPr lang="zh-CN" altLang="en-US" sz="3200" b="0" dirty="0"/>
              <a:t>下操作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首先，在</a:t>
            </a:r>
            <a:r>
              <a:rPr lang="en-US" altLang="zh-CN" sz="2000" dirty="0">
                <a:solidFill>
                  <a:schemeClr val="tx1"/>
                </a:solidFill>
              </a:rPr>
              <a:t>WSL</a:t>
            </a:r>
            <a:r>
              <a:rPr lang="zh-CN" altLang="en-US" sz="2000" dirty="0">
                <a:solidFill>
                  <a:schemeClr val="tx1"/>
                </a:solidFill>
              </a:rPr>
              <a:t>下使用以下命令创建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软盘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然后，在以下网站下载安装</a:t>
            </a:r>
            <a:r>
              <a:rPr lang="en-US" altLang="zh-CN" sz="2000" dirty="0" err="1">
                <a:solidFill>
                  <a:schemeClr val="tx1"/>
                </a:solidFill>
              </a:rPr>
              <a:t>WinImage</a:t>
            </a:r>
            <a:r>
              <a:rPr lang="en-US" altLang="zh-CN" sz="2000" dirty="0">
                <a:solidFill>
                  <a:schemeClr val="tx1"/>
                </a:solidFill>
              </a:rPr>
              <a:t> 9.0 http://www.winimage.com/download.htm </a:t>
            </a:r>
            <a:r>
              <a:rPr lang="zh-CN" altLang="en-US" sz="2000" dirty="0">
                <a:solidFill>
                  <a:schemeClr val="tx1"/>
                </a:solidFill>
              </a:rPr>
              <a:t>使用这个工具可以方便地打开、修改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镜像，其中</a:t>
            </a:r>
            <a:r>
              <a:rPr lang="en-US" altLang="zh-CN" sz="2000" dirty="0">
                <a:solidFill>
                  <a:schemeClr val="tx1"/>
                </a:solidFill>
              </a:rPr>
              <a:t>inject</a:t>
            </a:r>
            <a:r>
              <a:rPr lang="zh-CN" altLang="en-US" sz="2000" dirty="0">
                <a:solidFill>
                  <a:schemeClr val="tx1"/>
                </a:solidFill>
              </a:rPr>
              <a:t>功能即指插入文件。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2650" y="342970"/>
            <a:ext cx="10969200" cy="705600"/>
          </a:xfrm>
        </p:spPr>
        <p:txBody>
          <a:bodyPr/>
          <a:lstStyle/>
          <a:p>
            <a:r>
              <a:rPr lang="zh-CN" altLang="en-US" sz="3200" b="0" dirty="0"/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65635"/>
            <a:ext cx="10969200" cy="475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File Allocation Table</a:t>
            </a:r>
            <a:r>
              <a:rPr lang="zh-CN" altLang="en-US" sz="2400" dirty="0">
                <a:solidFill>
                  <a:schemeClr val="tx1"/>
                </a:solidFill>
              </a:rPr>
              <a:t>）文件配置表。用来记录文件所在位置的表格。假若丢失文件分配表，那么硬盘上的数据就会因无法定位而无法使用。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DOS v1.0</a:t>
            </a:r>
            <a:r>
              <a:rPr lang="zh-CN" altLang="en-US" sz="2400" dirty="0">
                <a:solidFill>
                  <a:schemeClr val="tx1"/>
                </a:solidFill>
              </a:rPr>
              <a:t>时代就引入了，是最基本的文件系统之一。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家族：</a:t>
            </a:r>
            <a:r>
              <a:rPr lang="en-US" altLang="zh-CN" sz="2400" dirty="0">
                <a:solidFill>
                  <a:schemeClr val="tx1"/>
                </a:solidFill>
              </a:rPr>
              <a:t>FAT12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FAT16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FAT32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ExFAT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VFAT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08" y="997356"/>
            <a:ext cx="9077398" cy="4448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225" y="346780"/>
            <a:ext cx="10969200" cy="705600"/>
          </a:xfrm>
        </p:spPr>
        <p:txBody>
          <a:bodyPr/>
          <a:lstStyle/>
          <a:p>
            <a:r>
              <a:rPr lang="en-US" altLang="zh-CN" sz="3200" b="0" dirty="0"/>
              <a:t>FAT12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12</a:t>
            </a:r>
            <a:r>
              <a:rPr lang="zh-CN" altLang="en-US" sz="2400" dirty="0">
                <a:solidFill>
                  <a:schemeClr val="tx1"/>
                </a:solidFill>
              </a:rPr>
              <a:t>位地址，最大容量</a:t>
            </a:r>
            <a:r>
              <a:rPr lang="en-US" altLang="zh-CN" sz="2400" dirty="0">
                <a:solidFill>
                  <a:schemeClr val="tx1"/>
                </a:solidFill>
              </a:rPr>
              <a:t>16MB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为软盘设计的文件系统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0350" y="405130"/>
            <a:ext cx="3059430" cy="705485"/>
          </a:xfrm>
        </p:spPr>
        <p:txBody>
          <a:bodyPr/>
          <a:lstStyle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文件系统把存储介质看成一维的数组，基本单位是簇（</a:t>
            </a:r>
            <a:r>
              <a:rPr lang="en-US" altLang="zh-CN" sz="2400" dirty="0">
                <a:solidFill>
                  <a:schemeClr val="tx1"/>
                </a:solidFill>
              </a:rPr>
              <a:t>cluster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存储介质被划分为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个区域：</a:t>
            </a:r>
            <a:r>
              <a:rPr lang="en-US" altLang="zh-CN" sz="2000" dirty="0">
                <a:solidFill>
                  <a:schemeClr val="tx1"/>
                </a:solidFill>
              </a:rPr>
              <a:t>boot record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FAT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directory and data area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一个簇包含一个扇区，大小为</a:t>
            </a:r>
            <a:r>
              <a:rPr lang="en-US" altLang="zh-CN" sz="2400" dirty="0">
                <a:solidFill>
                  <a:schemeClr val="tx1"/>
                </a:solidFill>
              </a:rPr>
              <a:t>512B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30" y="346710"/>
            <a:ext cx="3799840" cy="705485"/>
          </a:xfrm>
        </p:spPr>
        <p:txBody>
          <a:bodyPr/>
          <a:lstStyle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10" y="354400"/>
            <a:ext cx="10969200" cy="705600"/>
          </a:xfrm>
        </p:spPr>
        <p:txBody>
          <a:bodyPr/>
          <a:lstStyle/>
          <a:p>
            <a:r>
              <a:rPr lang="en-US" altLang="zh-CN" sz="3200" b="0" dirty="0"/>
              <a:t>Boot record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引导扇区包含了数据和代码，数据被称为</a:t>
            </a:r>
            <a:r>
              <a:rPr lang="en-US" altLang="zh-CN" dirty="0">
                <a:solidFill>
                  <a:schemeClr val="tx1"/>
                </a:solidFill>
              </a:rPr>
              <a:t>BPB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BIOS Parameter Block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38029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-3175" y="519405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37509" y="517435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/>
          <p:cNvSpPr/>
          <p:nvPr/>
        </p:nvSpPr>
        <p:spPr>
          <a:xfrm>
            <a:off x="-3175" y="554368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8762" y="55465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/>
          <p:cNvSpPr/>
          <p:nvPr/>
        </p:nvSpPr>
        <p:spPr>
          <a:xfrm>
            <a:off x="-3175" y="588953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3938" y="585013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90" y="305505"/>
            <a:ext cx="10969200" cy="705600"/>
          </a:xfrm>
        </p:spPr>
        <p:txBody>
          <a:bodyPr/>
          <a:lstStyle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" y="1876476"/>
            <a:ext cx="12180404" cy="3456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5" y="187647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1047" y="18764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11" y="224580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3896" y="21935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/>
          <p:cNvSpPr/>
          <p:nvPr/>
        </p:nvSpPr>
        <p:spPr>
          <a:xfrm>
            <a:off x="5715" y="259518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41047" y="272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/>
          <p:cNvSpPr/>
          <p:nvPr/>
        </p:nvSpPr>
        <p:spPr>
          <a:xfrm>
            <a:off x="5715" y="342845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03200" y="3428767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表的扇区数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430" y="325120"/>
            <a:ext cx="4271645" cy="705485"/>
          </a:xfrm>
        </p:spPr>
        <p:txBody>
          <a:bodyPr/>
          <a:lstStyle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" y="1564614"/>
            <a:ext cx="12175755" cy="3355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75" y="424182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76411" y="42418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15875" y="461115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6419" y="455122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667" y="533533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345" y="318135"/>
            <a:ext cx="4902200" cy="705485"/>
          </a:xfrm>
        </p:spPr>
        <p:txBody>
          <a:bodyPr/>
          <a:lstStyle/>
          <a:p>
            <a:r>
              <a:rPr lang="en-US" altLang="zh-CN" sz="3200" b="0" dirty="0"/>
              <a:t>File Allocation Table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393"/>
            <a:ext cx="10515600" cy="5373279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FAT1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FAT2</a:t>
            </a:r>
            <a:r>
              <a:rPr lang="zh-CN" altLang="en-US" sz="2400" dirty="0">
                <a:solidFill>
                  <a:schemeClr val="tx1"/>
                </a:solidFill>
              </a:rPr>
              <a:t>互为备份。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每</a:t>
            </a:r>
            <a:r>
              <a:rPr kumimoji="1" lang="en-US" altLang="zh-CN" sz="2400" dirty="0">
                <a:solidFill>
                  <a:schemeClr val="tx1"/>
                </a:solidFill>
              </a:rPr>
              <a:t>12</a:t>
            </a:r>
            <a:r>
              <a:rPr kumimoji="1" lang="zh-CN" altLang="en-US" sz="2400" dirty="0">
                <a:solidFill>
                  <a:schemeClr val="tx1"/>
                </a:solidFill>
              </a:rPr>
              <a:t>位成为一个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FATEntry</a:t>
            </a:r>
            <a:r>
              <a:rPr kumimoji="1" lang="en-US" altLang="zh-CN" sz="2400" dirty="0">
                <a:solidFill>
                  <a:schemeClr val="tx1"/>
                </a:solidFill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</a:rPr>
              <a:t>，代表一个簇。所以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项会占用</a:t>
            </a:r>
            <a:r>
              <a:rPr kumimoji="1" lang="en-US" altLang="zh-CN" sz="2400" dirty="0">
                <a:solidFill>
                  <a:schemeClr val="tx1"/>
                </a:solidFill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</a:rPr>
              <a:t>个字节</a:t>
            </a: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软盘上，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前三个字节的值是固定的</a:t>
            </a:r>
            <a:r>
              <a:rPr kumimoji="1" lang="en-US" altLang="zh-CN" sz="2400" dirty="0">
                <a:solidFill>
                  <a:schemeClr val="tx1"/>
                </a:solidFill>
              </a:rPr>
              <a:t>0xF0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，用于表示这是一个应用在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FAT12</a:t>
            </a:r>
            <a:r>
              <a:rPr kumimoji="1" lang="zh-CN" altLang="en-US" sz="2400" dirty="0">
                <a:solidFill>
                  <a:schemeClr val="tx1"/>
                </a:solidFill>
              </a:rPr>
              <a:t>文件系统。本来序号为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表项应该对应于簇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，但是由于这两个表项被设置成了固定值，簇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值大于或等于</a:t>
            </a:r>
            <a:r>
              <a:rPr kumimoji="1" lang="en-US" altLang="zh-CN" dirty="0">
                <a:solidFill>
                  <a:schemeClr val="tx1"/>
                </a:solidFill>
              </a:rPr>
              <a:t>0xFF8</a:t>
            </a:r>
            <a:r>
              <a:rPr kumimoji="1" lang="zh-CN" altLang="en-US" dirty="0">
                <a:solidFill>
                  <a:schemeClr val="tx1"/>
                </a:solidFill>
              </a:rPr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值为</a:t>
            </a:r>
            <a:r>
              <a:rPr kumimoji="1" lang="en-US" altLang="zh-CN" dirty="0">
                <a:solidFill>
                  <a:schemeClr val="tx1"/>
                </a:solidFill>
              </a:rPr>
              <a:t>0xFF7</a:t>
            </a:r>
            <a:r>
              <a:rPr kumimoji="1" lang="zh-CN" altLang="en-US" dirty="0">
                <a:solidFill>
                  <a:schemeClr val="tx1"/>
                </a:solidFill>
              </a:rPr>
              <a:t>，表示它是一个坏簇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af1a94-c446-4795-856e-e639bab14845"/>
  <p:tag name="COMMONDATA" val="eyJoZGlkIjoiZTNiMmJjMGUyMDNhMGI0MjllZTc4OTE3ODRjOTBjM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36.51968503937,&quot;width&quot;:8446.566929133858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782</Words>
  <Application>Microsoft Office PowerPoint</Application>
  <PresentationFormat>宽屏</PresentationFormat>
  <Paragraphs>86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Calibri</vt:lpstr>
      <vt:lpstr>Wingdings</vt:lpstr>
      <vt:lpstr>1_Office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于 金甲</cp:lastModifiedBy>
  <cp:revision>49</cp:revision>
  <dcterms:created xsi:type="dcterms:W3CDTF">2019-10-15T02:52:00Z</dcterms:created>
  <dcterms:modified xsi:type="dcterms:W3CDTF">2022-11-14T09:31:32Z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BC885FBDD3544879B7A6FA8E15F27FC5</vt:lpwstr>
  </property>
  <property fmtid="{D5CDD505-2E9C-101B-9397-08002B2CF9AE}" pid="3" name="KSOProductBuildVer">
    <vt:lpwstr>2052-11.1.0.12598</vt:lpwstr>
  </property>
</Properties>
</file>