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sldIdLst>
    <p:sldId id="256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73" r:id="rId14"/>
    <p:sldId id="264" r:id="rId15"/>
    <p:sldId id="271" r:id="rId16"/>
    <p:sldId id="269" r:id="rId17"/>
    <p:sldId id="272" r:id="rId18"/>
    <p:sldId id="265" r:id="rId19"/>
    <p:sldId id="27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28"/>
    <p:restoredTop sz="79862"/>
  </p:normalViewPr>
  <p:slideViewPr>
    <p:cSldViewPr snapToGrid="0">
      <p:cViewPr>
        <p:scale>
          <a:sx n="66" d="100"/>
          <a:sy n="66" d="100"/>
        </p:scale>
        <p:origin x="-10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0A3AB-4830-4DDF-80E0-FA8E951B5253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F636E-63C0-4932-9D68-79BBD65E5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F636E-63C0-4932-9D68-79BBD65E55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551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nasm -f elf32 </a:t>
            </a:r>
            <a:r>
              <a:rPr lang="zh-CN" altLang="en-US"/>
              <a:t>汇编成</a:t>
            </a:r>
            <a:r>
              <a:rPr lang="en-US" altLang="zh-CN"/>
              <a:t>elf32</a:t>
            </a:r>
            <a:r>
              <a:rPr lang="zh-CN" altLang="en-US"/>
              <a:t>格式的文件</a:t>
            </a:r>
          </a:p>
          <a:p>
            <a:r>
              <a:rPr lang="en-US" altLang="zh-CN"/>
              <a:t>gcc -m32</a:t>
            </a:r>
            <a:r>
              <a:rPr lang="zh-CN" altLang="en-US"/>
              <a:t> 生成在</a:t>
            </a:r>
            <a:r>
              <a:rPr lang="en-US" altLang="zh-CN"/>
              <a:t>32</a:t>
            </a:r>
            <a:r>
              <a:rPr lang="zh-CN" altLang="en-US"/>
              <a:t>位机器上运行的代码（</a:t>
            </a:r>
            <a:r>
              <a:rPr lang="en-US" altLang="zh-CN"/>
              <a:t>-64</a:t>
            </a:r>
            <a:r>
              <a:rPr lang="zh-CN" altLang="en-US"/>
              <a:t>表示</a:t>
            </a:r>
            <a:r>
              <a:rPr lang="en-US" altLang="zh-CN"/>
              <a:t>64</a:t>
            </a:r>
            <a:r>
              <a:rPr lang="zh-CN" altLang="en-US"/>
              <a:t>位）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F636E-63C0-4932-9D68-79BBD65E55A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608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静态链接：如果多个程序对同一个目标文件有依赖，这样同一个文件就会存在多个副本，造成空间浪费</a:t>
            </a:r>
          </a:p>
          <a:p>
            <a:r>
              <a:rPr lang="zh-CN" altLang="en-US"/>
              <a:t>动态链接：多个程序可以共享同一段代码，而不需要在磁盘上存储多个拷贝。</a:t>
            </a:r>
          </a:p>
          <a:p>
            <a:endParaRPr lang="zh-CN" altLang="en-US"/>
          </a:p>
          <a:p>
            <a:r>
              <a:rPr lang="zh-CN" altLang="en-US"/>
              <a:t>更新方面：</a:t>
            </a:r>
          </a:p>
          <a:p>
            <a:r>
              <a:rPr lang="zh-CN" altLang="en-US"/>
              <a:t>静态链接：每当库函数的代码修改了，这个时候就需要重新进行编译链接形成可执行程序</a:t>
            </a:r>
          </a:p>
          <a:p>
            <a:r>
              <a:rPr lang="zh-CN" altLang="en-US"/>
              <a:t>动态链接：替换升级后的目标文件即可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可以简单的把DLL看成一种仓库，它提供给你一些可以直接拿来用的变量、函数或类</a:t>
            </a:r>
          </a:p>
          <a:p>
            <a:r>
              <a:rPr lang="zh-CN" altLang="en-US" dirty="0"/>
              <a:t>用 LoadLibrary 函数加载动态链接库到内存，用 GetProcAddress函数动态获得 DLL 函数的入口地址。当一个 DLL 文件用 LoadLibrary 显式加载后，在任何时刻均可以通过调用 FreeLibrary 函数显式地从内存中把它给卸载。</a:t>
            </a:r>
          </a:p>
          <a:p>
            <a:endParaRPr lang="zh-CN" altLang="en-US" dirty="0"/>
          </a:p>
          <a:p>
            <a:r>
              <a:rPr lang="zh-CN" altLang="en-US" dirty="0"/>
              <a:t>https://blog.csdn.net/nankaixinren/article/details/9207073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高级语言</a:t>
            </a:r>
            <a:r>
              <a:rPr lang="en-US" altLang="zh-CN" dirty="0"/>
              <a:t>-</a:t>
            </a:r>
            <a:r>
              <a:rPr lang="zh-CN" altLang="en-US" dirty="0"/>
              <a:t>（编译）》汇编码</a:t>
            </a:r>
            <a:r>
              <a:rPr lang="en-US" altLang="zh-CN" dirty="0"/>
              <a:t>-</a:t>
            </a:r>
            <a:r>
              <a:rPr lang="zh-CN" altLang="en-US" dirty="0"/>
              <a:t>（汇编）》二进制码</a:t>
            </a:r>
          </a:p>
          <a:p>
            <a:r>
              <a:rPr lang="zh-CN" altLang="en-US" dirty="0"/>
              <a:t>什么是中间代码：https://zhidao.baidu.com/question/1923825907863973747.html</a:t>
            </a:r>
          </a:p>
          <a:p>
            <a:r>
              <a:rPr lang="en-US" altLang="zh-CN" dirty="0" err="1"/>
              <a:t>linux</a:t>
            </a:r>
            <a:r>
              <a:rPr lang="zh-CN" altLang="en-US" dirty="0"/>
              <a:t>的二进制可执行文件为</a:t>
            </a:r>
            <a:r>
              <a:rPr lang="en-US" altLang="zh-CN" dirty="0"/>
              <a:t>elf</a:t>
            </a:r>
          </a:p>
          <a:p>
            <a:r>
              <a:rPr lang="zh-CN" altLang="en-US" dirty="0"/>
              <a:t>静态链接和动态链接的区别：https://www.jianshu.com/p/c3ff6310f1f4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语言</a:t>
            </a:r>
          </a:p>
          <a:p>
            <a:r>
              <a:rPr lang="zh-CN" altLang="en-US"/>
              <a:t>声明：让编译器了解有这样一个变量名，告诉编译器一些信息，以协助编译器进行语法分析，避免编译器报错（其他地方不能用这个变量名），但没有分配内存</a:t>
            </a:r>
          </a:p>
          <a:p>
            <a:r>
              <a:rPr lang="zh-CN" altLang="en-US"/>
              <a:t>定义：创建变量并分配内存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gcc main.c</a:t>
            </a:r>
            <a:r>
              <a:rPr lang="zh-CN" altLang="en-US"/>
              <a:t>报错是因为错误出现在链接的阶段，而</a:t>
            </a:r>
            <a:r>
              <a:rPr lang="en-US" altLang="zh-CN"/>
              <a:t>gcc</a:t>
            </a:r>
            <a:r>
              <a:rPr lang="zh-CN" altLang="en-US"/>
              <a:t>包括编译和链接所以会报错，而</a:t>
            </a:r>
            <a:r>
              <a:rPr lang="en-US" altLang="zh-CN"/>
              <a:t>gcc -c</a:t>
            </a:r>
            <a:r>
              <a:rPr lang="zh-CN" altLang="en-US"/>
              <a:t>只包括编译阶段</a:t>
            </a:r>
          </a:p>
          <a:p>
            <a:r>
              <a:rPr lang="zh-CN" altLang="en-US"/>
              <a:t>编译链接的一些原理：https://www.cnblogs.com/cporoske/p/11653999.html</a:t>
            </a:r>
            <a:endParaRPr lang="en-US" altLang="zh-CN"/>
          </a:p>
          <a:p>
            <a:r>
              <a:rPr lang="en-US" altLang="zh-CN"/>
              <a:t>gcc</a:t>
            </a:r>
            <a:r>
              <a:rPr lang="zh-CN" altLang="en-US"/>
              <a:t>各个指令的使用方式：https://www.cnblogs.com/testlife007/p/6555404.html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err="1"/>
              <a:t>ld</a:t>
            </a:r>
            <a:r>
              <a:rPr lang="en-US" altLang="zh-CN" dirty="0"/>
              <a:t> -o hello </a:t>
            </a:r>
            <a:r>
              <a:rPr lang="en-US" altLang="zh-CN" dirty="0" err="1"/>
              <a:t>main.o</a:t>
            </a:r>
            <a:r>
              <a:rPr lang="en-US" altLang="zh-CN" dirty="0"/>
              <a:t> </a:t>
            </a:r>
            <a:r>
              <a:rPr lang="en-US" altLang="zh-CN" dirty="0" err="1"/>
              <a:t>func.o</a:t>
            </a:r>
            <a:r>
              <a:rPr lang="zh-CN" altLang="en-US" dirty="0"/>
              <a:t>表示将</a:t>
            </a:r>
            <a:r>
              <a:rPr lang="en-US" altLang="zh-CN" dirty="0" err="1"/>
              <a:t>main.o</a:t>
            </a:r>
            <a:r>
              <a:rPr lang="zh-CN" altLang="en-US" dirty="0"/>
              <a:t>和</a:t>
            </a:r>
            <a:r>
              <a:rPr lang="en-US" altLang="zh-CN" dirty="0" err="1"/>
              <a:t>func.o</a:t>
            </a:r>
            <a:r>
              <a:rPr lang="zh-CN" altLang="en-US" dirty="0"/>
              <a:t>链接起来，生成</a:t>
            </a:r>
            <a:r>
              <a:rPr lang="en-US" altLang="zh-CN" dirty="0"/>
              <a:t>hello</a:t>
            </a:r>
            <a:r>
              <a:rPr lang="zh-CN" altLang="en-US" dirty="0"/>
              <a:t>可执行文件</a:t>
            </a:r>
            <a:r>
              <a:rPr lang="en-US" altLang="zh-CN" dirty="0"/>
              <a:t>‘</a:t>
            </a:r>
          </a:p>
          <a:p>
            <a:r>
              <a:rPr lang="en-US" altLang="zh-CN" dirty="0" err="1"/>
              <a:t>gcc</a:t>
            </a:r>
            <a:r>
              <a:rPr lang="en-US" altLang="zh-CN" dirty="0"/>
              <a:t> -o hello </a:t>
            </a:r>
            <a:r>
              <a:rPr lang="en-US" altLang="zh-CN" dirty="0" err="1"/>
              <a:t>main.c</a:t>
            </a:r>
            <a:r>
              <a:rPr lang="en-US" altLang="zh-CN" dirty="0"/>
              <a:t> </a:t>
            </a:r>
            <a:r>
              <a:rPr lang="en-US" altLang="zh-CN" dirty="0" err="1"/>
              <a:t>func.o</a:t>
            </a:r>
            <a:r>
              <a:rPr lang="zh-CN" altLang="en-US" dirty="0"/>
              <a:t>表示将</a:t>
            </a:r>
            <a:r>
              <a:rPr lang="en-US" altLang="zh-CN" dirty="0" err="1"/>
              <a:t>main.c</a:t>
            </a:r>
            <a:r>
              <a:rPr lang="zh-CN" altLang="en-US" dirty="0"/>
              <a:t>预处理、汇编、编译并和</a:t>
            </a:r>
            <a:r>
              <a:rPr lang="en-US" altLang="zh-CN" dirty="0" err="1"/>
              <a:t>func.o</a:t>
            </a:r>
            <a:r>
              <a:rPr lang="zh-CN" altLang="en-US" dirty="0"/>
              <a:t>链接形成可执行文件</a:t>
            </a:r>
            <a:r>
              <a:rPr lang="en-US" altLang="zh-CN" dirty="0"/>
              <a:t>hello</a:t>
            </a:r>
          </a:p>
          <a:p>
            <a:endParaRPr lang="en-US" altLang="zh-CN" dirty="0"/>
          </a:p>
          <a:p>
            <a:r>
              <a:rPr lang="en-US" altLang="zh-CN" dirty="0" err="1"/>
              <a:t>ld</a:t>
            </a:r>
            <a:r>
              <a:rPr lang="en-US" altLang="zh-CN" dirty="0"/>
              <a:t> -l / -</a:t>
            </a:r>
            <a:r>
              <a:rPr lang="en-US" altLang="zh-CN" dirty="0" err="1"/>
              <a:t>L:http</a:t>
            </a:r>
            <a:r>
              <a:rPr lang="en-US" altLang="zh-CN" dirty="0"/>
              <a:t>://www.360doc.com/content/14/0227/12/14561204_356107478.shtml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>
                <a:solidFill>
                  <a:prstClr val="black"/>
                </a:solidFill>
              </a:rPr>
              <a:t>10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F636E-63C0-4932-9D68-79BBD65E55A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64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D973-64C4-4258-B9BD-B0907C0611E4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fld id="{368E15AC-9D83-C24A-AD94-FFEDB3CFA74D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457200"/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fld id="{368E15AC-9D83-C24A-AD94-FFEDB3CFA74D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457200"/>
            <a:fld id="{39E6B931-E539-D94C-99F1-2E8245AB2B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nzhuo@smail.nju.edu.cn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GCC+NASM</a:t>
            </a:r>
            <a:r>
              <a:rPr kumimoji="1" lang="zh-CN" altLang="en-US" dirty="0"/>
              <a:t>联合编译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D1A64A-C5E5-834E-93B7-3FDA4E2A27E4}"/>
              </a:ext>
            </a:extLst>
          </p:cNvPr>
          <p:cNvSpPr txBox="1"/>
          <p:nvPr/>
        </p:nvSpPr>
        <p:spPr>
          <a:xfrm>
            <a:off x="8065213" y="6000108"/>
            <a:ext cx="343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hlinkClick r:id="rId2"/>
              </a:rPr>
              <a:t>hanzhuo@smail.nju.edu.cn</a:t>
            </a:r>
            <a:r>
              <a:rPr kumimoji="1" lang="zh-CN" altLang="en-US" dirty="0"/>
              <a:t>韩茁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编译，汇编，链接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gcc</a:t>
            </a:r>
            <a:r>
              <a:rPr lang="en-US" altLang="zh-CN" dirty="0"/>
              <a:t> -c (</a:t>
            </a:r>
            <a:r>
              <a:rPr lang="zh-CN" altLang="en-US" dirty="0"/>
              <a:t>编译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 err="1"/>
              <a:t>gcc</a:t>
            </a:r>
            <a:r>
              <a:rPr lang="en-US" altLang="zh-CN" dirty="0"/>
              <a:t> (</a:t>
            </a:r>
            <a:r>
              <a:rPr lang="zh-CN" altLang="en-US" dirty="0"/>
              <a:t>链接或者编译</a:t>
            </a:r>
            <a:r>
              <a:rPr lang="en-US" altLang="zh-CN" dirty="0"/>
              <a:t>+ </a:t>
            </a:r>
            <a:r>
              <a:rPr lang="zh-CN" altLang="en-US" dirty="0"/>
              <a:t>链接</a:t>
            </a:r>
            <a:r>
              <a:rPr lang="en-US" altLang="zh-CN" dirty="0"/>
              <a:t>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gcc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hello.c</a:t>
            </a:r>
            <a:r>
              <a:rPr kumimoji="1" lang="en-US" altLang="zh-CN" dirty="0"/>
              <a:t> –o </a:t>
            </a:r>
            <a:r>
              <a:rPr kumimoji="1" lang="en-US" altLang="zh-CN" dirty="0" err="1"/>
              <a:t>hello.bin</a:t>
            </a:r>
            <a:r>
              <a:rPr kumimoji="1" lang="zh-CN" altLang="en-US" dirty="0"/>
              <a:t>其实是先编译成</a:t>
            </a:r>
            <a:r>
              <a:rPr kumimoji="1" lang="en-US" altLang="zh-CN" dirty="0" err="1"/>
              <a:t>obj</a:t>
            </a:r>
            <a:r>
              <a:rPr kumimoji="1" lang="zh-CN" altLang="en-US" dirty="0"/>
              <a:t>文件</a:t>
            </a:r>
            <a:r>
              <a:rPr kumimoji="1" lang="en-US" altLang="zh-CN" dirty="0" err="1"/>
              <a:t>hello.out</a:t>
            </a:r>
            <a:r>
              <a:rPr kumimoji="1" lang="zh-CN" altLang="en-US" dirty="0"/>
              <a:t>，再连接成</a:t>
            </a:r>
            <a:r>
              <a:rPr kumimoji="1" lang="en-US" altLang="zh-CN" dirty="0" err="1"/>
              <a:t>hello.bin</a:t>
            </a:r>
            <a:endParaRPr kumimoji="1" lang="en-US" altLang="zh-CN" dirty="0"/>
          </a:p>
          <a:p>
            <a:r>
              <a:rPr kumimoji="1" lang="en-US" altLang="zh-CN" dirty="0" err="1">
                <a:solidFill>
                  <a:srgbClr val="FF0000"/>
                </a:solidFill>
              </a:rPr>
              <a:t>gcc</a:t>
            </a:r>
            <a:r>
              <a:rPr kumimoji="1" lang="zh-CN" altLang="en-US" dirty="0">
                <a:solidFill>
                  <a:srgbClr val="FF0000"/>
                </a:solidFill>
              </a:rPr>
              <a:t>编译生成的</a:t>
            </a:r>
            <a:r>
              <a:rPr kumimoji="1" lang="en-US" altLang="zh-CN" dirty="0" err="1">
                <a:solidFill>
                  <a:srgbClr val="FF0000"/>
                </a:solidFill>
              </a:rPr>
              <a:t>obj</a:t>
            </a:r>
            <a:r>
              <a:rPr kumimoji="1" lang="zh-CN" altLang="en-US" dirty="0">
                <a:solidFill>
                  <a:srgbClr val="FF0000"/>
                </a:solidFill>
              </a:rPr>
              <a:t>文件和</a:t>
            </a:r>
            <a:r>
              <a:rPr kumimoji="1" lang="en-US" altLang="zh-CN" dirty="0" err="1">
                <a:solidFill>
                  <a:srgbClr val="FF0000"/>
                </a:solidFill>
              </a:rPr>
              <a:t>nasm</a:t>
            </a:r>
            <a:r>
              <a:rPr kumimoji="1" lang="zh-CN" altLang="en-US" dirty="0">
                <a:solidFill>
                  <a:srgbClr val="FF0000"/>
                </a:solidFill>
              </a:rPr>
              <a:t>汇编生成的</a:t>
            </a:r>
            <a:r>
              <a:rPr kumimoji="1" lang="en-US" altLang="zh-CN" dirty="0" err="1">
                <a:solidFill>
                  <a:srgbClr val="FF0000"/>
                </a:solidFill>
              </a:rPr>
              <a:t>obj</a:t>
            </a:r>
            <a:r>
              <a:rPr kumimoji="1" lang="zh-CN" altLang="en-US" dirty="0">
                <a:solidFill>
                  <a:srgbClr val="FF0000"/>
                </a:solidFill>
              </a:rPr>
              <a:t>文件是统一的格式。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/>
              <a:t>所以，可以使用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编译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语言，</a:t>
            </a:r>
            <a:r>
              <a:rPr kumimoji="1" lang="en-US" altLang="zh-CN" dirty="0" err="1"/>
              <a:t>nasm</a:t>
            </a:r>
            <a:r>
              <a:rPr kumimoji="1" lang="zh-CN" altLang="en-US" dirty="0"/>
              <a:t>汇编汇编语言，最后使用链接器（通常是</a:t>
            </a:r>
            <a:r>
              <a:rPr kumimoji="1" lang="en-US" altLang="zh-CN" dirty="0" err="1"/>
              <a:t>ld</a:t>
            </a:r>
            <a:r>
              <a:rPr kumimoji="1" lang="zh-CN" altLang="en-US" dirty="0"/>
              <a:t>命令）将多个</a:t>
            </a:r>
            <a:r>
              <a:rPr kumimoji="1" lang="en-US" altLang="zh-CN" dirty="0" err="1"/>
              <a:t>obj</a:t>
            </a:r>
            <a:r>
              <a:rPr kumimoji="1" lang="zh-CN" altLang="en-US" dirty="0"/>
              <a:t>文件链接成可执行文件。</a:t>
            </a:r>
            <a:endParaRPr kumimoji="1" lang="en-US" altLang="zh-CN" dirty="0"/>
          </a:p>
          <a:p>
            <a:r>
              <a:rPr kumimoji="1" lang="zh-CN" altLang="en-US" dirty="0"/>
              <a:t>但是，</a:t>
            </a:r>
            <a:r>
              <a:rPr kumimoji="1" lang="en-US" altLang="zh-CN" dirty="0" err="1"/>
              <a:t>obj</a:t>
            </a:r>
            <a:r>
              <a:rPr kumimoji="1" lang="zh-CN" altLang="en-US" dirty="0"/>
              <a:t>文件和可执行文件都是平台相关的，比如</a:t>
            </a:r>
            <a:r>
              <a:rPr kumimoji="1" lang="en-US" altLang="zh-CN" dirty="0" err="1"/>
              <a:t>linux</a:t>
            </a:r>
            <a:r>
              <a:rPr kumimoji="1" lang="zh-CN" altLang="en-US" dirty="0"/>
              <a:t>下面是</a:t>
            </a:r>
            <a:r>
              <a:rPr kumimoji="1" lang="en-US" altLang="zh-CN" dirty="0"/>
              <a:t>ELF</a:t>
            </a:r>
            <a:r>
              <a:rPr kumimoji="1" lang="zh-CN" altLang="en-US" dirty="0"/>
              <a:t>格式，</a:t>
            </a:r>
            <a:r>
              <a:rPr kumimoji="1" lang="en-US" altLang="zh-CN" dirty="0"/>
              <a:t>mac</a:t>
            </a:r>
            <a:r>
              <a:rPr kumimoji="1" lang="zh-CN" altLang="en-US" dirty="0"/>
              <a:t>下面是</a:t>
            </a:r>
            <a:r>
              <a:rPr kumimoji="1" lang="en-US" altLang="zh-CN" dirty="0" err="1"/>
              <a:t>maco</a:t>
            </a:r>
            <a:r>
              <a:rPr kumimoji="1" lang="zh-CN" altLang="en-US" dirty="0"/>
              <a:t>格式。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-C</a:t>
            </a:r>
            <a:r>
              <a:rPr lang="zh-CN" altLang="en-US" dirty="0"/>
              <a:t>语言的编译链接图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9331" y="1787856"/>
            <a:ext cx="6848441" cy="423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7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其它说明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64</a:t>
            </a:r>
            <a:r>
              <a:rPr kumimoji="1" lang="zh-CN" altLang="en-US" dirty="0"/>
              <a:t>位</a:t>
            </a:r>
            <a:r>
              <a:rPr kumimoji="1" lang="en-US" altLang="zh-CN" dirty="0" err="1"/>
              <a:t>ubuntu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首先安装</a:t>
            </a:r>
            <a:r>
              <a:rPr kumimoji="1" lang="en-US" altLang="zh-CN" dirty="0"/>
              <a:t>32</a:t>
            </a:r>
            <a:r>
              <a:rPr kumimoji="1" lang="zh-CN" altLang="en-US" dirty="0"/>
              <a:t>位库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sudo</a:t>
            </a:r>
            <a:r>
              <a:rPr kumimoji="1" lang="en-US" altLang="zh-CN" dirty="0"/>
              <a:t> apt-get install </a:t>
            </a:r>
            <a:r>
              <a:rPr lang="en-US" altLang="zh-CN" dirty="0" err="1"/>
              <a:t>gcc-multilib</a:t>
            </a:r>
            <a:endParaRPr lang="en-US" altLang="zh-CN" dirty="0"/>
          </a:p>
          <a:p>
            <a:pPr lvl="1"/>
            <a:r>
              <a:rPr kumimoji="1" lang="en-US" altLang="zh-CN" dirty="0" err="1"/>
              <a:t>nasm</a:t>
            </a:r>
            <a:r>
              <a:rPr kumimoji="1" lang="en-US" altLang="zh-CN" dirty="0"/>
              <a:t> -f elf32 </a:t>
            </a:r>
            <a:r>
              <a:rPr kumimoji="1" lang="en-US" altLang="zh-CN" dirty="0" err="1"/>
              <a:t>func.asm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gcc</a:t>
            </a:r>
            <a:r>
              <a:rPr kumimoji="1" lang="en-US" altLang="zh-CN" dirty="0"/>
              <a:t> -m32 </a:t>
            </a:r>
            <a:r>
              <a:rPr kumimoji="1" lang="en-US" altLang="zh-CN" dirty="0" err="1"/>
              <a:t>main.c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func.o</a:t>
            </a:r>
            <a:endParaRPr kumimoji="1" lang="en-US" altLang="zh-CN" dirty="0"/>
          </a:p>
          <a:p>
            <a:r>
              <a:rPr kumimoji="1" lang="en-US" altLang="zh-CN" dirty="0"/>
              <a:t>mac</a:t>
            </a:r>
            <a:r>
              <a:rPr kumimoji="1" lang="zh-CN" altLang="en-US" dirty="0"/>
              <a:t>系统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nasm</a:t>
            </a:r>
            <a:r>
              <a:rPr kumimoji="1" lang="zh-CN" altLang="en-US" dirty="0"/>
              <a:t>的参数需要修改为</a:t>
            </a:r>
            <a:r>
              <a:rPr kumimoji="1" lang="en-US" altLang="zh-CN" dirty="0" err="1"/>
              <a:t>maco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nasm</a:t>
            </a:r>
            <a:r>
              <a:rPr kumimoji="1" lang="en-US" altLang="zh-CN" dirty="0"/>
              <a:t> -</a:t>
            </a:r>
            <a:r>
              <a:rPr kumimoji="1" lang="en-US" altLang="zh-CN" dirty="0" err="1"/>
              <a:t>hf</a:t>
            </a:r>
            <a:r>
              <a:rPr kumimoji="1" lang="en-US" altLang="zh-CN" dirty="0"/>
              <a:t> </a:t>
            </a:r>
            <a:r>
              <a:rPr kumimoji="1" lang="zh-CN" altLang="en-US" dirty="0"/>
              <a:t>可以查看各个平台的参数。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为</a:t>
            </a:r>
            <a:r>
              <a:rPr kumimoji="1" lang="en-US" altLang="zh-CN" dirty="0"/>
              <a:t>win32</a:t>
            </a:r>
          </a:p>
          <a:p>
            <a:pPr marL="274320" lvl="1" indent="0">
              <a:buNone/>
            </a:pPr>
            <a:endParaRPr kumimoji="1" lang="en-US" altLang="zh-CN" dirty="0"/>
          </a:p>
          <a:p>
            <a:pPr marL="274320" lvl="1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其它说明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nasm</a:t>
            </a:r>
            <a:r>
              <a:rPr kumimoji="1" lang="zh-CN" altLang="en-US" dirty="0"/>
              <a:t> 命令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参见</a:t>
            </a:r>
            <a:r>
              <a:rPr kumimoji="1" lang="en-US" altLang="zh-CN" dirty="0" err="1"/>
              <a:t>nasmdoc</a:t>
            </a:r>
            <a:r>
              <a:rPr kumimoji="1" lang="zh-CN" altLang="en-US" dirty="0"/>
              <a:t>第二章</a:t>
            </a:r>
            <a:endParaRPr kumimoji="1" lang="en-US" altLang="zh-CN" dirty="0"/>
          </a:p>
          <a:p>
            <a:r>
              <a:rPr kumimoji="1" lang="en-US" altLang="zh-CN" dirty="0" err="1"/>
              <a:t>gcc</a:t>
            </a:r>
            <a:r>
              <a:rPr kumimoji="1" lang="zh-CN" altLang="en-US" dirty="0"/>
              <a:t> 命令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http://</a:t>
            </a:r>
            <a:r>
              <a:rPr kumimoji="1" lang="en-US" altLang="zh-CN" dirty="0" err="1"/>
              <a:t>man.linuxde.net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gcc</a:t>
            </a:r>
            <a:endParaRPr kumimoji="1" lang="en-US" altLang="zh-CN" dirty="0"/>
          </a:p>
          <a:p>
            <a:pPr marL="274320" lvl="1" indent="0">
              <a:buNone/>
            </a:pPr>
            <a:endParaRPr kumimoji="1" lang="en-US" altLang="zh-CN" dirty="0"/>
          </a:p>
          <a:p>
            <a:pPr marL="274320" lvl="1" indent="0">
              <a:buNone/>
            </a:pP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626" y="889000"/>
            <a:ext cx="4363074" cy="526691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静态链接与动态链接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静态链接：静态链接就是在编译链接时直接将需要的执行代码拷贝到调用处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000" dirty="0"/>
              <a:t>使用静态链接生成的可执行文件体积较大，包含相同的公共代码，造成浪费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dirty="0"/>
              <a:t>动态链接：使用这种方式的程序并不在一开始就完成动态链接，而是直到真正调用动态库代码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调用未被本文件实现的函数代码</a:t>
            </a:r>
            <a:r>
              <a:rPr lang="en-US" altLang="zh-CN" dirty="0"/>
              <a:t>)</a:t>
            </a:r>
            <a:r>
              <a:rPr lang="zh-CN" altLang="en-US" dirty="0"/>
              <a:t>时，载入程序才计算</a:t>
            </a:r>
            <a:r>
              <a:rPr lang="en-US" altLang="zh-CN" dirty="0"/>
              <a:t>(</a:t>
            </a:r>
            <a:r>
              <a:rPr lang="zh-CN" altLang="en-US" dirty="0"/>
              <a:t>被调用的那部分</a:t>
            </a:r>
            <a:r>
              <a:rPr lang="en-US" altLang="zh-CN" dirty="0"/>
              <a:t>)</a:t>
            </a:r>
            <a:r>
              <a:rPr lang="zh-CN" altLang="en-US" dirty="0"/>
              <a:t>动态代码的逻辑地址。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>
                <a:solidFill>
                  <a:srgbClr val="FF0000"/>
                </a:solidFill>
              </a:rPr>
              <a:t>这种方式使程序初始化时间较短，但运行期间的性能比不上静态链接的程序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动态链接两种方法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装载时动态链接</a:t>
            </a:r>
            <a:r>
              <a:rPr lang="zh-CN" altLang="en-GB" dirty="0"/>
              <a:t>：</a:t>
            </a:r>
            <a:r>
              <a:rPr lang="zh-CN" altLang="en-US" dirty="0"/>
              <a:t>这种用法的前提是在</a:t>
            </a:r>
            <a:r>
              <a:rPr lang="zh-CN" altLang="en-US" dirty="0">
                <a:solidFill>
                  <a:srgbClr val="FF0000"/>
                </a:solidFill>
              </a:rPr>
              <a:t>编译之前已经明确知道要调用</a:t>
            </a:r>
            <a:r>
              <a:rPr lang="en-GB" altLang="zh-CN" dirty="0">
                <a:solidFill>
                  <a:srgbClr val="FF0000"/>
                </a:solidFill>
              </a:rPr>
              <a:t>DLL</a:t>
            </a:r>
            <a:r>
              <a:rPr lang="zh-CN" altLang="en-US" dirty="0">
                <a:solidFill>
                  <a:srgbClr val="FF0000"/>
                </a:solidFill>
              </a:rPr>
              <a:t>中的哪几个函数</a:t>
            </a:r>
            <a:r>
              <a:rPr lang="zh-CN" altLang="en-US" dirty="0"/>
              <a:t>，编译时在目标文件中只保留必要的链接信息，而不含</a:t>
            </a:r>
            <a:r>
              <a:rPr lang="en-GB" altLang="zh-CN" dirty="0"/>
              <a:t>DLL</a:t>
            </a:r>
            <a:r>
              <a:rPr lang="zh-CN" altLang="en-US" dirty="0"/>
              <a:t>函数的代码；当程序执行时，调用函数的时候利用链接信息加载</a:t>
            </a:r>
            <a:r>
              <a:rPr lang="en-GB" altLang="zh-CN" dirty="0"/>
              <a:t>DLL</a:t>
            </a:r>
            <a:r>
              <a:rPr lang="zh-CN" altLang="en-US" dirty="0"/>
              <a:t>函数代码并在内存中将其链接入调用程序的执行空间中</a:t>
            </a:r>
            <a:r>
              <a:rPr lang="en-US" altLang="zh-CN" dirty="0"/>
              <a:t>(</a:t>
            </a:r>
            <a:r>
              <a:rPr lang="zh-CN" altLang="en-US" dirty="0"/>
              <a:t>全部函数加载进内存），其主要目的是便于代码共享。（动态加载程序，处在加载阶段，主要为了共享代码，共享代码内存）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dirty="0"/>
              <a:t>运行时动态链接</a:t>
            </a:r>
            <a:r>
              <a:rPr lang="en-US" altLang="zh-CN" dirty="0"/>
              <a:t>(</a:t>
            </a:r>
            <a:r>
              <a:rPr lang="en-GB" altLang="zh-CN" dirty="0"/>
              <a:t>Run-time Dynamic Linking)</a:t>
            </a:r>
            <a:r>
              <a:rPr lang="zh-CN" altLang="en-GB" dirty="0"/>
              <a:t>：</a:t>
            </a:r>
            <a:r>
              <a:rPr lang="zh-CN" altLang="en-US" dirty="0"/>
              <a:t>这种方式是指在</a:t>
            </a:r>
            <a:r>
              <a:rPr lang="zh-CN" altLang="en-US" dirty="0">
                <a:solidFill>
                  <a:srgbClr val="FF0000"/>
                </a:solidFill>
              </a:rPr>
              <a:t>编译之前并不知道将会调用哪些</a:t>
            </a:r>
            <a:r>
              <a:rPr lang="en-GB" altLang="zh-CN" dirty="0">
                <a:solidFill>
                  <a:srgbClr val="FF0000"/>
                </a:solidFill>
              </a:rPr>
              <a:t>DLL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，完全是在运行过程中根据需要决定应调用哪个函数，将其加载到内存中（只加载调用的函数进内存），并标识内存地址，其他程序也可以使用该程序，并用</a:t>
            </a:r>
            <a:r>
              <a:rPr lang="en-GB" altLang="zh-CN" dirty="0" err="1"/>
              <a:t>LoadLibrary</a:t>
            </a:r>
            <a:r>
              <a:rPr lang="zh-CN" altLang="en-US" dirty="0"/>
              <a:t>和</a:t>
            </a:r>
            <a:r>
              <a:rPr lang="en-GB" altLang="zh-CN" dirty="0" err="1"/>
              <a:t>GetProcAddress</a:t>
            </a:r>
            <a:r>
              <a:rPr lang="zh-CN" altLang="en-US" dirty="0"/>
              <a:t>动态获得</a:t>
            </a:r>
            <a:r>
              <a:rPr lang="en-GB" altLang="zh-CN" dirty="0"/>
              <a:t>DLL</a:t>
            </a:r>
            <a:r>
              <a:rPr lang="zh-CN" altLang="en-US" dirty="0"/>
              <a:t>函数的入口地址。（</a:t>
            </a:r>
            <a:r>
              <a:rPr lang="en-GB" altLang="zh-CN" dirty="0" err="1"/>
              <a:t>dll</a:t>
            </a:r>
            <a:r>
              <a:rPr lang="zh-CN" altLang="en-US" dirty="0"/>
              <a:t>在内存中只存在一份，处在运行阶段）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动态链接和静态链接的理解</a:t>
            </a:r>
            <a:endParaRPr kumimoji="1" lang="en-US" altLang="zh-CN" dirty="0"/>
          </a:p>
          <a:p>
            <a:r>
              <a:rPr kumimoji="1" lang="zh-CN" altLang="en-US" dirty="0"/>
              <a:t>汇编语言和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语言函数调用时的参数传递规则的理解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72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zh-CN" sz="7200" b="1" dirty="0">
                <a:solidFill>
                  <a:srgbClr val="FF0000"/>
                </a:solidFill>
              </a:rPr>
              <a:t>THANKS</a:t>
            </a:r>
            <a:r>
              <a:rPr lang="zh-CN" altLang="en-US" sz="7200" b="1" dirty="0">
                <a:solidFill>
                  <a:srgbClr val="FF0000"/>
                </a:solidFill>
              </a:rPr>
              <a:t>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  <a:r>
              <a:rPr lang="en-US" altLang="zh-CN" dirty="0"/>
              <a:t>-C</a:t>
            </a:r>
            <a:r>
              <a:rPr lang="zh-CN" altLang="en-US" dirty="0"/>
              <a:t>语言的编译链接图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9331" y="1787856"/>
            <a:ext cx="6848441" cy="42385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  <a:r>
              <a:rPr kumimoji="1" lang="en-US" altLang="zh-CN" dirty="0"/>
              <a:t>-</a:t>
            </a:r>
            <a:r>
              <a:rPr kumimoji="1" lang="zh-CN" altLang="en-US" dirty="0"/>
              <a:t>编译链接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汇编</a:t>
            </a:r>
            <a:r>
              <a:rPr kumimoji="1" lang="en-US" altLang="zh-CN" dirty="0"/>
              <a:t>/</a:t>
            </a:r>
            <a:r>
              <a:rPr kumimoji="1" lang="zh-CN" altLang="en-US" dirty="0"/>
              <a:t>编译（生成语言无关中间代码）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</a:t>
            </a:r>
            <a:r>
              <a:rPr kumimoji="1" lang="en-US" altLang="zh-CN" dirty="0">
                <a:sym typeface="Wingdings" panose="05000000000000000000" pitchFamily="2" charset="2"/>
              </a:rPr>
              <a:t></a:t>
            </a:r>
            <a:r>
              <a:rPr kumimoji="1" lang="zh-CN" altLang="en-US" dirty="0"/>
              <a:t>中间代码，</a:t>
            </a:r>
            <a:r>
              <a:rPr kumimoji="1" lang="en-US" altLang="zh-CN" dirty="0"/>
              <a:t>ASM</a:t>
            </a:r>
            <a:r>
              <a:rPr kumimoji="1" lang="en-US" altLang="zh-CN" dirty="0">
                <a:sym typeface="Wingdings" panose="05000000000000000000" pitchFamily="2" charset="2"/>
              </a:rPr>
              <a:t></a:t>
            </a:r>
            <a:r>
              <a:rPr kumimoji="1" lang="zh-CN" altLang="en-US" dirty="0"/>
              <a:t>中间代码，</a:t>
            </a:r>
            <a:r>
              <a:rPr kumimoji="1" lang="en-US" altLang="zh-CN" dirty="0"/>
              <a:t>DLX</a:t>
            </a:r>
            <a:r>
              <a:rPr kumimoji="1" lang="en-US" altLang="zh-CN" dirty="0">
                <a:sym typeface="Wingdings" panose="05000000000000000000" pitchFamily="2" charset="2"/>
              </a:rPr>
              <a:t></a:t>
            </a:r>
            <a:r>
              <a:rPr kumimoji="1" lang="zh-CN" altLang="en-US" dirty="0"/>
              <a:t>中间代码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会包含代码，函数定义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可以是很多个独立文件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参照上图，这个中间代码就是</a:t>
            </a:r>
            <a:r>
              <a:rPr kumimoji="1" lang="en-US" altLang="zh-CN" dirty="0"/>
              <a:t>.o</a:t>
            </a:r>
            <a:r>
              <a:rPr kumimoji="1" lang="zh-CN" altLang="en-US" dirty="0"/>
              <a:t>文件中的代码</a:t>
            </a:r>
            <a:endParaRPr kumimoji="1" lang="en-US" altLang="zh-CN" dirty="0"/>
          </a:p>
          <a:p>
            <a:r>
              <a:rPr kumimoji="1" lang="zh-CN" altLang="en-US" dirty="0"/>
              <a:t>链接（生成平台相关的可执行二进制代码）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中间代码</a:t>
            </a:r>
            <a:r>
              <a:rPr kumimoji="1" lang="en-US" altLang="zh-CN" dirty="0">
                <a:sym typeface="Wingdings" panose="05000000000000000000" pitchFamily="2" charset="2"/>
              </a:rPr>
              <a:t></a:t>
            </a:r>
            <a:r>
              <a:rPr kumimoji="1" lang="en-US" altLang="zh-CN" dirty="0" err="1"/>
              <a:t>linux</a:t>
            </a:r>
            <a:r>
              <a:rPr kumimoji="1" lang="zh-CN" altLang="en-US" dirty="0"/>
              <a:t>（</a:t>
            </a:r>
            <a:r>
              <a:rPr kumimoji="1" lang="en-US" altLang="zh-CN" dirty="0"/>
              <a:t>elf</a:t>
            </a:r>
            <a:r>
              <a:rPr kumimoji="1" lang="zh-CN" altLang="en-US" dirty="0"/>
              <a:t>），</a:t>
            </a:r>
            <a:r>
              <a:rPr kumimoji="1" lang="en-US" altLang="zh-CN" dirty="0"/>
              <a:t>mac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maco</a:t>
            </a:r>
            <a:r>
              <a:rPr kumimoji="1" lang="zh-CN" altLang="zh-CN" dirty="0"/>
              <a:t>）</a:t>
            </a:r>
            <a:r>
              <a:rPr kumimoji="1" lang="zh-CN" altLang="en-US" dirty="0"/>
              <a:t>，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（</a:t>
            </a:r>
            <a:r>
              <a:rPr kumimoji="1" lang="en-US" altLang="zh-CN" dirty="0"/>
              <a:t>exe/</a:t>
            </a:r>
            <a:r>
              <a:rPr kumimoji="1" lang="en-US" altLang="zh-CN" dirty="0" err="1"/>
              <a:t>dll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将多个中间文件的代码组合起来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链接的多个中间文件的函数要声明齐全</a:t>
            </a:r>
            <a:endParaRPr kumimoji="1" lang="en-US" altLang="zh-CN" dirty="0"/>
          </a:p>
          <a:p>
            <a:r>
              <a:rPr kumimoji="1" lang="zh-CN" altLang="en-US" dirty="0"/>
              <a:t>动态链接和静态链接</a:t>
            </a:r>
            <a:endParaRPr kumimoji="1" lang="en-US" altLang="zh-CN" dirty="0"/>
          </a:p>
          <a:p>
            <a:pPr marL="274320" lvl="1" indent="0">
              <a:buNone/>
            </a:pPr>
            <a:r>
              <a:rPr kumimoji="1" lang="zh-CN" altLang="en-US" dirty="0"/>
              <a:t>（检查作业考核点）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  <a:r>
              <a:rPr kumimoji="1" lang="en-US" altLang="zh-CN" dirty="0"/>
              <a:t>-c</a:t>
            </a:r>
            <a:r>
              <a:rPr kumimoji="1"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声明和定义的区别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声明只是告诉编译器有这么一个变量</a:t>
            </a:r>
            <a:r>
              <a:rPr kumimoji="1" lang="en-US" altLang="zh-CN" dirty="0"/>
              <a:t>/</a:t>
            </a:r>
            <a:r>
              <a:rPr kumimoji="1" lang="zh-CN" altLang="en-US" dirty="0"/>
              <a:t>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定义是告诉编译器这个变量会占用多少内存，这个函数具体的代码是如何</a:t>
            </a:r>
            <a:endParaRPr kumimoji="1" lang="en-US" altLang="zh-CN" dirty="0"/>
          </a:p>
          <a:p>
            <a:r>
              <a:rPr kumimoji="1" lang="zh-CN" altLang="en-US" dirty="0"/>
              <a:t>先声明后调用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标准</a:t>
            </a:r>
            <a:r>
              <a:rPr kumimoji="1" lang="en-US" altLang="zh-CN" dirty="0" err="1">
                <a:solidFill>
                  <a:srgbClr val="FF0000"/>
                </a:solidFill>
              </a:rPr>
              <a:t>ascii</a:t>
            </a:r>
            <a:r>
              <a:rPr kumimoji="1" lang="en-US" altLang="zh-CN" dirty="0">
                <a:solidFill>
                  <a:srgbClr val="FF0000"/>
                </a:solidFill>
              </a:rPr>
              <a:t>-c</a:t>
            </a:r>
            <a:r>
              <a:rPr kumimoji="1" lang="zh-CN" altLang="en-US" dirty="0"/>
              <a:t>所有的函数都要在使用前先声明。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提前分配地址和空间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169" y="4031138"/>
            <a:ext cx="3366826" cy="28268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64780" y="4787811"/>
            <a:ext cx="4285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zh-CN" altLang="en-US" dirty="0">
                <a:solidFill>
                  <a:srgbClr val="292934"/>
                </a:solidFill>
              </a:rPr>
              <a:t>如果不加最开始的两行函数声明的代码，无论两个函数哪个写在前面，编译都不能通过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  <a:r>
              <a:rPr kumimoji="1" lang="en-US" altLang="zh-CN" dirty="0"/>
              <a:t>-c</a:t>
            </a:r>
            <a:r>
              <a:rPr kumimoji="1"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如果函数的定义在其它文件，比如说你想要复用之前用汇编写的函数，那么要通过</a:t>
            </a:r>
            <a:r>
              <a:rPr kumimoji="1" lang="en-US" altLang="zh-CN" dirty="0"/>
              <a:t>extern</a:t>
            </a:r>
            <a:r>
              <a:rPr kumimoji="1" lang="zh-CN" altLang="en-US" dirty="0"/>
              <a:t>指定。</a:t>
            </a:r>
            <a:endParaRPr kumimoji="1" lang="en-US" altLang="zh-CN" dirty="0"/>
          </a:p>
          <a:p>
            <a:pPr lvl="1"/>
            <a:r>
              <a:rPr kumimoji="1" lang="zh-CN" altLang="zh-CN" dirty="0"/>
              <a:t>（</a:t>
            </a:r>
            <a:r>
              <a:rPr kumimoji="1" lang="en-US" altLang="zh-CN" dirty="0" err="1">
                <a:solidFill>
                  <a:srgbClr val="FF0000"/>
                </a:solidFill>
              </a:rPr>
              <a:t>gcc</a:t>
            </a:r>
            <a:r>
              <a:rPr kumimoji="1" lang="zh-CN" altLang="en-US" dirty="0">
                <a:solidFill>
                  <a:srgbClr val="FF0000"/>
                </a:solidFill>
              </a:rPr>
              <a:t>如果发现函数只有声明没有定义，默认是</a:t>
            </a:r>
            <a:r>
              <a:rPr kumimoji="1" lang="en-US" altLang="zh-CN" dirty="0">
                <a:solidFill>
                  <a:srgbClr val="FF0000"/>
                </a:solidFill>
              </a:rPr>
              <a:t>extern</a:t>
            </a:r>
            <a:r>
              <a:rPr kumimoji="1" lang="zh-CN" altLang="en-US" dirty="0">
                <a:solidFill>
                  <a:srgbClr val="FF0000"/>
                </a:solidFill>
              </a:rPr>
              <a:t>，不需要专门指定了</a:t>
            </a:r>
            <a:r>
              <a:rPr kumimoji="1"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985" y="2085580"/>
            <a:ext cx="2489722" cy="17683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7537" y="3559609"/>
            <a:ext cx="3736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zh-CN" altLang="en-US" dirty="0">
                <a:solidFill>
                  <a:srgbClr val="292934"/>
                </a:solidFill>
              </a:rPr>
              <a:t>这个代码，如果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en-US" altLang="zh-CN" dirty="0">
                <a:solidFill>
                  <a:srgbClr val="292934"/>
                </a:solidFill>
              </a:rPr>
              <a:t> </a:t>
            </a:r>
            <a:r>
              <a:rPr kumimoji="1" lang="en-US" altLang="zh-CN" dirty="0" err="1">
                <a:solidFill>
                  <a:srgbClr val="292934"/>
                </a:solidFill>
              </a:rPr>
              <a:t>main.c</a:t>
            </a:r>
            <a:r>
              <a:rPr kumimoji="1" lang="zh-CN" altLang="en-US" dirty="0">
                <a:solidFill>
                  <a:srgbClr val="292934"/>
                </a:solidFill>
              </a:rPr>
              <a:t>则会报错，而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en-US" altLang="zh-CN" dirty="0">
                <a:solidFill>
                  <a:srgbClr val="292934"/>
                </a:solidFill>
              </a:rPr>
              <a:t> -c </a:t>
            </a:r>
            <a:r>
              <a:rPr kumimoji="1" lang="en-US" altLang="zh-CN" dirty="0" err="1">
                <a:solidFill>
                  <a:srgbClr val="292934"/>
                </a:solidFill>
              </a:rPr>
              <a:t>main.c</a:t>
            </a:r>
            <a:r>
              <a:rPr kumimoji="1" lang="zh-CN" altLang="en-US" dirty="0">
                <a:solidFill>
                  <a:srgbClr val="292934"/>
                </a:solidFill>
              </a:rPr>
              <a:t>则不会报错。前者会编译同时链接，链接时找不到</a:t>
            </a:r>
            <a:r>
              <a:rPr kumimoji="1" lang="en-US" altLang="zh-CN" dirty="0" err="1">
                <a:solidFill>
                  <a:srgbClr val="292934"/>
                </a:solidFill>
              </a:rPr>
              <a:t>do_another</a:t>
            </a:r>
            <a:r>
              <a:rPr kumimoji="1" lang="zh-CN" altLang="en-US" dirty="0">
                <a:solidFill>
                  <a:srgbClr val="292934"/>
                </a:solidFill>
              </a:rPr>
              <a:t>的定义，而后者只编译，生成中间文件。链接时只要同时给出</a:t>
            </a:r>
            <a:r>
              <a:rPr kumimoji="1" lang="en-US" altLang="zh-CN" dirty="0" err="1">
                <a:solidFill>
                  <a:srgbClr val="292934"/>
                </a:solidFill>
              </a:rPr>
              <a:t>do_another</a:t>
            </a:r>
            <a:r>
              <a:rPr kumimoji="1" lang="zh-CN" altLang="en-US" dirty="0">
                <a:solidFill>
                  <a:srgbClr val="292934"/>
                </a:solidFill>
              </a:rPr>
              <a:t>的定义的代码就可以了，这个代码可以是</a:t>
            </a:r>
            <a:r>
              <a:rPr kumimoji="1" lang="en-US" altLang="zh-CN" dirty="0">
                <a:solidFill>
                  <a:srgbClr val="292934"/>
                </a:solidFill>
              </a:rPr>
              <a:t>c</a:t>
            </a:r>
            <a:r>
              <a:rPr kumimoji="1" lang="zh-CN" altLang="en-US" dirty="0">
                <a:solidFill>
                  <a:srgbClr val="292934"/>
                </a:solidFill>
              </a:rPr>
              <a:t>写的，也可以是任何语言写的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996" y="4122114"/>
            <a:ext cx="5568249" cy="22713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50088" y="3669268"/>
            <a:ext cx="373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zh-CN" altLang="en-US" dirty="0">
                <a:solidFill>
                  <a:srgbClr val="292934"/>
                </a:solidFill>
              </a:rPr>
              <a:t>不链接，强行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zh-CN" altLang="en-US" dirty="0">
                <a:solidFill>
                  <a:srgbClr val="292934"/>
                </a:solidFill>
              </a:rPr>
              <a:t>就会这样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主程序为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语言，子程序为一个函数，返回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个参数的最大值。</a:t>
            </a:r>
            <a:endParaRPr kumimoji="1" lang="en-US" altLang="zh-CN" dirty="0"/>
          </a:p>
          <a:p>
            <a:r>
              <a:rPr kumimoji="1" lang="zh-CN" altLang="en-US" dirty="0"/>
              <a:t>主程序为</a:t>
            </a:r>
            <a:r>
              <a:rPr kumimoji="1" lang="en-US" altLang="zh-CN" dirty="0" err="1"/>
              <a:t>main.c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声明</a:t>
            </a:r>
            <a:r>
              <a:rPr kumimoji="1" lang="en-US" altLang="zh-CN" dirty="0" err="1"/>
              <a:t>maxofthree</a:t>
            </a:r>
            <a:r>
              <a:rPr kumimoji="1" lang="zh-CN" altLang="en-US" dirty="0"/>
              <a:t>函数，但不给出定义。（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会默认为</a:t>
            </a:r>
            <a:r>
              <a:rPr kumimoji="1" lang="en-US" altLang="zh-CN" dirty="0"/>
              <a:t>extern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子程序为</a:t>
            </a:r>
            <a:r>
              <a:rPr kumimoji="1" lang="en-US" altLang="zh-CN" dirty="0" err="1"/>
              <a:t>func.asm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通过</a:t>
            </a:r>
            <a:r>
              <a:rPr kumimoji="1" lang="en-US" altLang="zh-CN" dirty="0">
                <a:solidFill>
                  <a:srgbClr val="FF0000"/>
                </a:solidFill>
              </a:rPr>
              <a:t>global</a:t>
            </a:r>
            <a:r>
              <a:rPr kumimoji="1" lang="zh-CN" altLang="en-US" dirty="0">
                <a:solidFill>
                  <a:srgbClr val="FF0000"/>
                </a:solidFill>
              </a:rPr>
              <a:t>关键字，表明这个标签是对外的函数标签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func.asm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004" y="1854745"/>
            <a:ext cx="5214796" cy="31614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25096" y="2457353"/>
            <a:ext cx="2433991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dirty="0" err="1">
                <a:solidFill>
                  <a:srgbClr val="292934"/>
                </a:solidFill>
              </a:rPr>
              <a:t>maxofthree</a:t>
            </a:r>
            <a:r>
              <a:rPr kumimoji="1" lang="zh-CN" altLang="en-US" dirty="0">
                <a:solidFill>
                  <a:srgbClr val="292934"/>
                </a:solidFill>
              </a:rPr>
              <a:t>可以被其它模块使用，但</a:t>
            </a:r>
            <a:r>
              <a:rPr kumimoji="1" lang="en-US" altLang="zh-CN" dirty="0">
                <a:solidFill>
                  <a:srgbClr val="292934"/>
                </a:solidFill>
              </a:rPr>
              <a:t>label_2</a:t>
            </a:r>
            <a:r>
              <a:rPr kumimoji="1" lang="zh-CN" altLang="en-US" dirty="0">
                <a:solidFill>
                  <a:srgbClr val="292934"/>
                </a:solidFill>
              </a:rPr>
              <a:t>不可以。</a:t>
            </a:r>
            <a:r>
              <a:rPr kumimoji="1" lang="zh-CN" altLang="en-US" dirty="0">
                <a:solidFill>
                  <a:srgbClr val="FF0000"/>
                </a:solidFill>
              </a:rPr>
              <a:t>通过</a:t>
            </a:r>
            <a:r>
              <a:rPr kumimoji="1" lang="en-US" altLang="zh-CN" dirty="0">
                <a:solidFill>
                  <a:srgbClr val="FF0000"/>
                </a:solidFill>
              </a:rPr>
              <a:t>global</a:t>
            </a:r>
            <a:r>
              <a:rPr kumimoji="1" lang="zh-CN" altLang="en-US" dirty="0">
                <a:solidFill>
                  <a:srgbClr val="FF0000"/>
                </a:solidFill>
              </a:rPr>
              <a:t>关键字，</a:t>
            </a:r>
            <a:r>
              <a:rPr kumimoji="1" lang="en-US" altLang="zh-CN" dirty="0" err="1">
                <a:solidFill>
                  <a:srgbClr val="FF0000"/>
                </a:solidFill>
              </a:rPr>
              <a:t>nasm</a:t>
            </a:r>
            <a:r>
              <a:rPr kumimoji="1" lang="zh-CN" altLang="en-US" dirty="0">
                <a:solidFill>
                  <a:srgbClr val="FF0000"/>
                </a:solidFill>
              </a:rPr>
              <a:t>在汇编时会把</a:t>
            </a:r>
            <a:r>
              <a:rPr kumimoji="1" lang="en-US" altLang="zh-CN" dirty="0" err="1">
                <a:solidFill>
                  <a:srgbClr val="FF0000"/>
                </a:solidFill>
              </a:rPr>
              <a:t>maxofthree</a:t>
            </a:r>
            <a:r>
              <a:rPr kumimoji="1" lang="zh-CN" altLang="en-US" dirty="0">
                <a:solidFill>
                  <a:srgbClr val="FF0000"/>
                </a:solidFill>
              </a:rPr>
              <a:t>这个函数的信息写到中间文件里，链接器链接时就可以看到。</a:t>
            </a:r>
          </a:p>
          <a:p>
            <a:pPr defTabSz="457200"/>
            <a:endParaRPr kumimoji="1" lang="zh-CN" altLang="en-US" dirty="0">
              <a:solidFill>
                <a:srgbClr val="FF0000"/>
              </a:solidFill>
            </a:endParaRPr>
          </a:p>
          <a:p>
            <a:pPr defTabSz="457200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5585" y="5380990"/>
            <a:ext cx="72002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cmovl</a:t>
            </a:r>
            <a:r>
              <a:rPr lang="zh-CN" altLang="en-US">
                <a:sym typeface="+mn-ea"/>
              </a:rPr>
              <a:t>：根据该指令上一句cmp指令比较的结果判定，例如cmp  eax,ebx，此时，若eax&lt;ebx，则eax=ebx；否则什么也不做。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main.c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225" y="1600200"/>
            <a:ext cx="5587627" cy="31053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81201" y="2368134"/>
            <a:ext cx="2347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dirty="0" err="1">
                <a:solidFill>
                  <a:srgbClr val="292934"/>
                </a:solidFill>
              </a:rPr>
              <a:t>maxofthree</a:t>
            </a:r>
            <a:r>
              <a:rPr kumimoji="1" lang="zh-CN" altLang="en-US" dirty="0">
                <a:solidFill>
                  <a:srgbClr val="292934"/>
                </a:solidFill>
              </a:rPr>
              <a:t>只有声明没有定义</a:t>
            </a:r>
            <a:r>
              <a:rPr kumimoji="1" lang="zh-CN" altLang="zh-CN" dirty="0">
                <a:solidFill>
                  <a:srgbClr val="292934"/>
                </a:solidFill>
              </a:rPr>
              <a:t>，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zh-CN" altLang="en-US" dirty="0">
                <a:solidFill>
                  <a:srgbClr val="292934"/>
                </a:solidFill>
              </a:rPr>
              <a:t>只能编译不能链接。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gcc+nasm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 err="1"/>
              <a:t>nasm</a:t>
            </a:r>
            <a:r>
              <a:rPr kumimoji="1" lang="en-US" altLang="zh-CN" sz="1800" dirty="0"/>
              <a:t> -f elf -o </a:t>
            </a:r>
            <a:r>
              <a:rPr kumimoji="1" lang="en-US" altLang="zh-CN" sz="1800" dirty="0" err="1"/>
              <a:t>func.o</a:t>
            </a:r>
            <a:r>
              <a:rPr kumimoji="1" lang="en-US" altLang="zh-CN" sz="1800" dirty="0"/>
              <a:t> </a:t>
            </a:r>
            <a:r>
              <a:rPr kumimoji="1" lang="en-US" altLang="zh-CN" sz="1800" dirty="0" err="1"/>
              <a:t>func.asm</a:t>
            </a:r>
            <a:endParaRPr kumimoji="1" lang="en-US" altLang="zh-CN" sz="1800" dirty="0"/>
          </a:p>
          <a:p>
            <a:r>
              <a:rPr kumimoji="1" lang="en-US" altLang="zh-CN" sz="1800" dirty="0" err="1"/>
              <a:t>gcc</a:t>
            </a:r>
            <a:r>
              <a:rPr kumimoji="1" lang="en-US" altLang="zh-CN" sz="1800" dirty="0"/>
              <a:t> -c -o </a:t>
            </a:r>
            <a:r>
              <a:rPr kumimoji="1" lang="en-US" altLang="zh-CN" sz="1800" dirty="0" err="1"/>
              <a:t>main.o</a:t>
            </a:r>
            <a:r>
              <a:rPr kumimoji="1" lang="en-US" altLang="zh-CN" sz="1800" dirty="0"/>
              <a:t> </a:t>
            </a:r>
            <a:r>
              <a:rPr kumimoji="1" lang="en-US" altLang="zh-CN" sz="1800" dirty="0" err="1"/>
              <a:t>main.c</a:t>
            </a:r>
            <a:endParaRPr kumimoji="1" lang="en-US" altLang="zh-CN" sz="1800" dirty="0"/>
          </a:p>
          <a:p>
            <a:r>
              <a:rPr kumimoji="1" lang="en-US" altLang="zh-CN" sz="1800" dirty="0" err="1"/>
              <a:t>ld</a:t>
            </a:r>
            <a:r>
              <a:rPr kumimoji="1" lang="en-US" altLang="zh-CN" sz="1800" dirty="0"/>
              <a:t> -o hello </a:t>
            </a:r>
            <a:r>
              <a:rPr kumimoji="1" lang="en-US" altLang="zh-CN" sz="1800" dirty="0" err="1"/>
              <a:t>main.o</a:t>
            </a:r>
            <a:r>
              <a:rPr kumimoji="1" lang="en-US" altLang="zh-CN" sz="1800" dirty="0"/>
              <a:t> </a:t>
            </a:r>
            <a:r>
              <a:rPr kumimoji="1" lang="en-US" altLang="zh-CN" sz="1800" dirty="0" err="1"/>
              <a:t>func.o</a:t>
            </a:r>
            <a:endParaRPr kumimoji="1" lang="en-US" altLang="zh-CN" sz="1800" dirty="0"/>
          </a:p>
          <a:p>
            <a:r>
              <a:rPr kumimoji="1" lang="en-US" altLang="zh-CN" sz="1800" dirty="0"/>
              <a:t>./hello </a:t>
            </a:r>
            <a:r>
              <a:rPr kumimoji="1" lang="zh-CN" altLang="en-US" sz="1800" dirty="0"/>
              <a:t>运行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如果报</a:t>
            </a:r>
            <a:r>
              <a:rPr kumimoji="1" lang="en-US" altLang="zh-CN" sz="1800" dirty="0" err="1"/>
              <a:t>printf</a:t>
            </a:r>
            <a:r>
              <a:rPr kumimoji="1" lang="zh-CN" altLang="en-US" sz="1800" dirty="0"/>
              <a:t>函数找不到，这是因为</a:t>
            </a:r>
            <a:r>
              <a:rPr kumimoji="1" lang="en-US" altLang="zh-CN" sz="1800" dirty="0" err="1"/>
              <a:t>gcc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–c</a:t>
            </a:r>
            <a:r>
              <a:rPr kumimoji="1" lang="zh-CN" altLang="en-US" sz="1800" dirty="0"/>
              <a:t>指令生成的</a:t>
            </a:r>
            <a:r>
              <a:rPr kumimoji="1" lang="en-US" altLang="zh-CN" sz="1800" dirty="0" err="1"/>
              <a:t>obj</a:t>
            </a:r>
            <a:r>
              <a:rPr kumimoji="1" lang="zh-CN" altLang="en-US" sz="1800" dirty="0"/>
              <a:t>文件是只与源代码对应的，</a:t>
            </a:r>
            <a:r>
              <a:rPr kumimoji="1" lang="en-US" altLang="zh-CN" sz="1800" dirty="0" err="1"/>
              <a:t>printf</a:t>
            </a:r>
            <a:r>
              <a:rPr kumimoji="1" lang="zh-CN" altLang="en-US" sz="1800" dirty="0"/>
              <a:t>函数在源代码中是通过</a:t>
            </a:r>
            <a:r>
              <a:rPr kumimoji="1" lang="en-US" altLang="zh-CN" sz="1800" dirty="0"/>
              <a:t>#include&lt;</a:t>
            </a:r>
            <a:r>
              <a:rPr kumimoji="1" lang="en-US" altLang="zh-CN" sz="1800" dirty="0" err="1"/>
              <a:t>stdio.h</a:t>
            </a:r>
            <a:r>
              <a:rPr kumimoji="1" lang="en-US" altLang="zh-CN" sz="1800" dirty="0"/>
              <a:t>&gt;</a:t>
            </a:r>
            <a:r>
              <a:rPr kumimoji="1" lang="zh-CN" altLang="en-US" sz="1800" dirty="0"/>
              <a:t>引入的，相当于只有声明没有定义，而</a:t>
            </a:r>
            <a:r>
              <a:rPr kumimoji="1" lang="en-US" altLang="zh-CN" sz="1800" dirty="0"/>
              <a:t>-c</a:t>
            </a:r>
            <a:r>
              <a:rPr kumimoji="1" lang="zh-CN" altLang="en-US" sz="1800" dirty="0"/>
              <a:t>选项指定了不进行链接过程，所以找不到</a:t>
            </a:r>
            <a:r>
              <a:rPr kumimoji="1" lang="en-US" altLang="zh-CN" sz="1800" dirty="0" err="1"/>
              <a:t>printf</a:t>
            </a:r>
            <a:r>
              <a:rPr kumimoji="1" lang="zh-CN" altLang="en-US" sz="1800" dirty="0"/>
              <a:t>函数</a:t>
            </a:r>
            <a:endParaRPr kumimoji="1" lang="en-US" altLang="zh-CN" sz="1800" dirty="0"/>
          </a:p>
          <a:p>
            <a:r>
              <a:rPr kumimoji="1" lang="zh-CN" altLang="en-US" sz="1800" dirty="0"/>
              <a:t>需要</a:t>
            </a:r>
            <a:r>
              <a:rPr kumimoji="1" lang="en-US" altLang="zh-CN" sz="1800" dirty="0" err="1"/>
              <a:t>ld</a:t>
            </a:r>
            <a:r>
              <a:rPr kumimoji="1" lang="zh-CN" altLang="en-US" sz="1800" dirty="0"/>
              <a:t>添加参数来引用标准</a:t>
            </a:r>
            <a:r>
              <a:rPr kumimoji="1" lang="en-US" altLang="zh-CN" sz="1800" dirty="0"/>
              <a:t>c</a:t>
            </a:r>
            <a:r>
              <a:rPr kumimoji="1" lang="zh-CN" altLang="en-US" sz="1800" dirty="0"/>
              <a:t>库。不过简单的作法是把</a:t>
            </a:r>
            <a:r>
              <a:rPr kumimoji="1" lang="en-US" altLang="zh-CN" sz="1800" dirty="0" err="1"/>
              <a:t>ld</a:t>
            </a:r>
            <a:r>
              <a:rPr kumimoji="1" lang="zh-CN" altLang="en-US" sz="1800" dirty="0"/>
              <a:t>的过程交给</a:t>
            </a:r>
            <a:r>
              <a:rPr kumimoji="1" lang="en-US" altLang="zh-CN" sz="1800" dirty="0" err="1"/>
              <a:t>gcc</a:t>
            </a:r>
            <a:r>
              <a:rPr kumimoji="1" lang="zh-CN" altLang="en-US" sz="1800" dirty="0"/>
              <a:t>命令，如下</a:t>
            </a:r>
            <a:endParaRPr kumimoji="1" lang="en-US" altLang="zh-CN" sz="1800" dirty="0"/>
          </a:p>
          <a:p>
            <a:pPr lvl="1"/>
            <a:r>
              <a:rPr kumimoji="1" lang="en-US" altLang="zh-CN" sz="1800" dirty="0" err="1"/>
              <a:t>nasm</a:t>
            </a:r>
            <a:r>
              <a:rPr kumimoji="1" lang="en-US" altLang="zh-CN" sz="1800" dirty="0"/>
              <a:t> -f elf -o </a:t>
            </a:r>
            <a:r>
              <a:rPr kumimoji="1" lang="en-US" altLang="zh-CN" sz="1800" dirty="0" err="1"/>
              <a:t>func.o</a:t>
            </a:r>
            <a:r>
              <a:rPr kumimoji="1" lang="en-US" altLang="zh-CN" sz="1800" dirty="0"/>
              <a:t> </a:t>
            </a:r>
            <a:r>
              <a:rPr kumimoji="1" lang="en-US" altLang="zh-CN" sz="1800" dirty="0" err="1"/>
              <a:t>func.asm</a:t>
            </a:r>
            <a:endParaRPr kumimoji="1" lang="en-US" altLang="zh-CN" sz="1800" dirty="0"/>
          </a:p>
          <a:p>
            <a:pPr lvl="1"/>
            <a:r>
              <a:rPr kumimoji="1" lang="en-US" altLang="zh-CN" sz="1800" dirty="0" err="1"/>
              <a:t>gcc</a:t>
            </a:r>
            <a:r>
              <a:rPr kumimoji="1" lang="en-US" altLang="zh-CN" sz="1800" dirty="0"/>
              <a:t> -o hello </a:t>
            </a:r>
            <a:r>
              <a:rPr kumimoji="1" lang="en-US" altLang="zh-CN" sz="1800" dirty="0" err="1"/>
              <a:t>main.c</a:t>
            </a:r>
            <a:r>
              <a:rPr kumimoji="1" lang="en-US" altLang="zh-CN" sz="1800" dirty="0"/>
              <a:t> </a:t>
            </a:r>
            <a:r>
              <a:rPr kumimoji="1" lang="en-US" altLang="zh-CN" sz="1800" dirty="0" err="1"/>
              <a:t>func.o</a:t>
            </a:r>
            <a:endParaRPr kumimoji="1" lang="en-US" altLang="zh-CN" sz="1800" dirty="0"/>
          </a:p>
          <a:p>
            <a:pPr lvl="1"/>
            <a:r>
              <a:rPr kumimoji="1" lang="en-US" altLang="zh-CN" sz="1800" dirty="0"/>
              <a:t>./hello</a:t>
            </a:r>
            <a:r>
              <a:rPr kumimoji="1" lang="zh-CN" altLang="en-US" sz="1800" dirty="0"/>
              <a:t> 运行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1711</Words>
  <Application>Microsoft Office PowerPoint</Application>
  <PresentationFormat>宽屏</PresentationFormat>
  <Paragraphs>120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Office 主题</vt:lpstr>
      <vt:lpstr>清晰</vt:lpstr>
      <vt:lpstr>1_清晰</vt:lpstr>
      <vt:lpstr>GCC+NASM联合编译</vt:lpstr>
      <vt:lpstr>基础知识-C语言的编译链接图</vt:lpstr>
      <vt:lpstr>基础知识-编译链接</vt:lpstr>
      <vt:lpstr>基础知识-c函数</vt:lpstr>
      <vt:lpstr>基础知识-c函数</vt:lpstr>
      <vt:lpstr>示例</vt:lpstr>
      <vt:lpstr>func.asm</vt:lpstr>
      <vt:lpstr>main.c</vt:lpstr>
      <vt:lpstr>gcc+nasm</vt:lpstr>
      <vt:lpstr>编译，汇编，链接</vt:lpstr>
      <vt:lpstr>复习-C语言的编译链接图</vt:lpstr>
      <vt:lpstr>其它说明</vt:lpstr>
      <vt:lpstr>其它说明</vt:lpstr>
      <vt:lpstr>静态链接与动态链接</vt:lpstr>
      <vt:lpstr>动态链接两种方法</vt:lpstr>
      <vt:lpstr>重点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GCC+NASM</dc:title>
  <dc:creator>lihaojun1994</dc:creator>
  <cp:lastModifiedBy>于 金甲</cp:lastModifiedBy>
  <cp:revision>65</cp:revision>
  <dcterms:created xsi:type="dcterms:W3CDTF">2015-02-12T10:34:00Z</dcterms:created>
  <dcterms:modified xsi:type="dcterms:W3CDTF">2022-11-07T03:02:34Z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</Properties>
</file>