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68"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 Charan" initials="SC" lastIdx="1" clrIdx="0">
    <p:extLst>
      <p:ext uri="{19B8F6BF-5375-455C-9EA6-DF929625EA0E}">
        <p15:presenceInfo xmlns:p15="http://schemas.microsoft.com/office/powerpoint/2012/main" userId="68fe6d331a3b46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26T11:17:46.85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6/26/2020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5074" y="3369178"/>
            <a:ext cx="8001000" cy="2971801"/>
          </a:xfrm>
        </p:spPr>
        <p:txBody>
          <a:bodyPr/>
          <a:lstStyle/>
          <a:p>
            <a:r>
              <a:rPr lang="es-ES" dirty="0" smtClean="0"/>
              <a:t>GLS Web designing Pvt.Ltd</a:t>
            </a:r>
            <a:endParaRPr lang="es-E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236" y="1"/>
            <a:ext cx="6947730" cy="3238856"/>
          </a:xfrm>
          <a:prstGeom prst="rect">
            <a:avLst/>
          </a:prstGeom>
        </p:spPr>
      </p:pic>
    </p:spTree>
    <p:extLst>
      <p:ext uri="{BB962C8B-B14F-4D97-AF65-F5344CB8AC3E}">
        <p14:creationId xmlns:p14="http://schemas.microsoft.com/office/powerpoint/2010/main" val="1219943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102407"/>
          </a:xfrm>
        </p:spPr>
        <p:txBody>
          <a:bodyPr>
            <a:normAutofit fontScale="90000"/>
          </a:bodyPr>
          <a:lstStyle/>
          <a:p>
            <a:r>
              <a:rPr lang="en-IN" b="1" dirty="0"/>
              <a:t>Inserting and Altering </a:t>
            </a:r>
            <a:r>
              <a:rPr lang="en-IN" b="1" dirty="0" smtClean="0"/>
              <a:t>Images:</a:t>
            </a:r>
            <a:r>
              <a:rPr lang="es-ES" dirty="0"/>
              <a:t/>
            </a:r>
            <a:br>
              <a:rPr lang="es-ES" dirty="0"/>
            </a:br>
            <a:endParaRPr lang="es-ES" dirty="0"/>
          </a:p>
        </p:txBody>
      </p:sp>
      <p:sp>
        <p:nvSpPr>
          <p:cNvPr id="3" name="Content Placeholder 2"/>
          <p:cNvSpPr>
            <a:spLocks noGrp="1"/>
          </p:cNvSpPr>
          <p:nvPr>
            <p:ph idx="1"/>
          </p:nvPr>
        </p:nvSpPr>
        <p:spPr>
          <a:xfrm>
            <a:off x="1" y="737074"/>
            <a:ext cx="8058684" cy="6120926"/>
          </a:xfrm>
        </p:spPr>
        <p:txBody>
          <a:bodyPr/>
          <a:lstStyle/>
          <a:p>
            <a:r>
              <a:rPr lang="en-US" dirty="0">
                <a:solidFill>
                  <a:schemeClr val="tx1"/>
                </a:solidFill>
              </a:rPr>
              <a:t>Images can improve the design and the appearance of a web page</a:t>
            </a:r>
            <a:r>
              <a:rPr lang="en-US" dirty="0" smtClean="0">
                <a:solidFill>
                  <a:schemeClr val="tx1"/>
                </a:solidFill>
              </a:rPr>
              <a:t>.</a:t>
            </a:r>
          </a:p>
          <a:p>
            <a:r>
              <a:rPr lang="en-IN" dirty="0" smtClean="0">
                <a:solidFill>
                  <a:schemeClr val="tx1"/>
                </a:solidFill>
              </a:rPr>
              <a:t>The html  &lt;img&gt; tag is used to insert image in an webpage.</a:t>
            </a:r>
          </a:p>
          <a:p>
            <a:r>
              <a:rPr lang="en-US" dirty="0">
                <a:solidFill>
                  <a:schemeClr val="tx1"/>
                </a:solidFill>
              </a:rPr>
              <a:t>Images are not technically inserted into a web page; images are linked to web pages. The &lt;img&gt; tag creates a holding space for the referenced image</a:t>
            </a:r>
            <a:r>
              <a:rPr lang="en-US" dirty="0" smtClean="0">
                <a:solidFill>
                  <a:schemeClr val="tx1"/>
                </a:solidFill>
              </a:rPr>
              <a:t>.</a:t>
            </a:r>
          </a:p>
          <a:p>
            <a:r>
              <a:rPr lang="en-US" dirty="0">
                <a:solidFill>
                  <a:schemeClr val="tx1"/>
                </a:solidFill>
              </a:rPr>
              <a:t>The &lt;img&gt; tag has two required attributes</a:t>
            </a:r>
            <a:r>
              <a:rPr lang="en-US" dirty="0" smtClean="0">
                <a:solidFill>
                  <a:schemeClr val="tx1"/>
                </a:solidFill>
              </a:rPr>
              <a:t>:</a:t>
            </a:r>
          </a:p>
          <a:p>
            <a:r>
              <a:rPr lang="en-US" dirty="0" smtClean="0">
                <a:solidFill>
                  <a:schemeClr val="tx1"/>
                </a:solidFill>
              </a:rPr>
              <a:t>src </a:t>
            </a:r>
            <a:r>
              <a:rPr lang="en-US" dirty="0">
                <a:solidFill>
                  <a:schemeClr val="tx1"/>
                </a:solidFill>
              </a:rPr>
              <a:t>- Specifies the path to the </a:t>
            </a:r>
            <a:r>
              <a:rPr lang="en-US" dirty="0" smtClean="0">
                <a:solidFill>
                  <a:schemeClr val="tx1"/>
                </a:solidFill>
              </a:rPr>
              <a:t>image.</a:t>
            </a:r>
          </a:p>
          <a:p>
            <a:r>
              <a:rPr lang="en-US" dirty="0" smtClean="0">
                <a:solidFill>
                  <a:schemeClr val="tx1"/>
                </a:solidFill>
              </a:rPr>
              <a:t>alt </a:t>
            </a:r>
            <a:r>
              <a:rPr lang="en-US" dirty="0">
                <a:solidFill>
                  <a:schemeClr val="tx1"/>
                </a:solidFill>
              </a:rPr>
              <a:t>- Specifies an alternate text for the image</a:t>
            </a:r>
            <a:endParaRPr lang="es-ES" dirty="0">
              <a:solidFill>
                <a:schemeClr val="tx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1985" y="3014528"/>
            <a:ext cx="4230015" cy="3843472"/>
          </a:xfrm>
          <a:prstGeom prst="rect">
            <a:avLst/>
          </a:prstGeom>
        </p:spPr>
      </p:pic>
    </p:spTree>
    <p:extLst>
      <p:ext uri="{BB962C8B-B14F-4D97-AF65-F5344CB8AC3E}">
        <p14:creationId xmlns:p14="http://schemas.microsoft.com/office/powerpoint/2010/main" val="603435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507067"/>
          </a:xfrm>
        </p:spPr>
        <p:txBody>
          <a:bodyPr/>
          <a:lstStyle/>
          <a:p>
            <a:r>
              <a:rPr lang="en-IN" b="1" dirty="0"/>
              <a:t>Project </a:t>
            </a:r>
            <a:r>
              <a:rPr lang="en-IN" b="1" dirty="0" smtClean="0"/>
              <a:t>Code:</a:t>
            </a:r>
            <a:r>
              <a:rPr lang="es-ES" dirty="0"/>
              <a:t/>
            </a:r>
            <a:br>
              <a:rPr lang="es-ES" dirty="0"/>
            </a:br>
            <a:endParaRPr lang="es-E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07067"/>
            <a:ext cx="12126482" cy="5350933"/>
          </a:xfrm>
        </p:spPr>
      </p:pic>
      <p:sp>
        <p:nvSpPr>
          <p:cNvPr id="6" name="TextBox 5"/>
          <p:cNvSpPr txBox="1"/>
          <p:nvPr/>
        </p:nvSpPr>
        <p:spPr>
          <a:xfrm>
            <a:off x="0" y="854579"/>
            <a:ext cx="5520583" cy="369332"/>
          </a:xfrm>
          <a:prstGeom prst="rect">
            <a:avLst/>
          </a:prstGeom>
          <a:noFill/>
        </p:spPr>
        <p:txBody>
          <a:bodyPr wrap="square" rtlCol="0">
            <a:spAutoFit/>
          </a:bodyPr>
          <a:lstStyle/>
          <a:p>
            <a:r>
              <a:rPr lang="en-IN" b="1" u="sng" dirty="0" smtClean="0"/>
              <a:t>Home Page:</a:t>
            </a:r>
            <a:endParaRPr lang="es-ES" b="1" u="sng" dirty="0"/>
          </a:p>
        </p:txBody>
      </p:sp>
    </p:spTree>
    <p:extLst>
      <p:ext uri="{BB962C8B-B14F-4D97-AF65-F5344CB8AC3E}">
        <p14:creationId xmlns:p14="http://schemas.microsoft.com/office/powerpoint/2010/main" val="279625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881"/>
            <a:ext cx="8534400" cy="981977"/>
          </a:xfrm>
        </p:spPr>
        <p:txBody>
          <a:bodyPr/>
          <a:lstStyle/>
          <a:p>
            <a:r>
              <a:rPr lang="en-IN" b="1" dirty="0" smtClean="0"/>
              <a:t>Project code:</a:t>
            </a:r>
            <a:endParaRPr lang="es-E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5873"/>
            <a:ext cx="12192000" cy="5482127"/>
          </a:xfrm>
          <a:prstGeom prst="rect">
            <a:avLst/>
          </a:prstGeom>
        </p:spPr>
      </p:pic>
      <p:sp>
        <p:nvSpPr>
          <p:cNvPr id="4" name="TextBox 3"/>
          <p:cNvSpPr txBox="1"/>
          <p:nvPr/>
        </p:nvSpPr>
        <p:spPr>
          <a:xfrm>
            <a:off x="94004" y="828942"/>
            <a:ext cx="4067798" cy="369332"/>
          </a:xfrm>
          <a:prstGeom prst="rect">
            <a:avLst/>
          </a:prstGeom>
          <a:noFill/>
        </p:spPr>
        <p:txBody>
          <a:bodyPr wrap="square" rtlCol="0">
            <a:spAutoFit/>
          </a:bodyPr>
          <a:lstStyle/>
          <a:p>
            <a:r>
              <a:rPr lang="en-IN" u="sng" dirty="0" smtClean="0"/>
              <a:t>About.Html:</a:t>
            </a:r>
            <a:endParaRPr lang="es-ES" u="sng" dirty="0"/>
          </a:p>
        </p:txBody>
      </p:sp>
    </p:spTree>
    <p:extLst>
      <p:ext uri="{BB962C8B-B14F-4D97-AF65-F5344CB8AC3E}">
        <p14:creationId xmlns:p14="http://schemas.microsoft.com/office/powerpoint/2010/main" val="3305868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974221"/>
          </a:xfrm>
        </p:spPr>
        <p:txBody>
          <a:bodyPr/>
          <a:lstStyle/>
          <a:p>
            <a:r>
              <a:rPr lang="en-IN" b="1" dirty="0" smtClean="0"/>
              <a:t>Project code:</a:t>
            </a:r>
            <a:endParaRPr lang="es-E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7865"/>
            <a:ext cx="12192000" cy="5670135"/>
          </a:xfrm>
          <a:prstGeom prst="rect">
            <a:avLst/>
          </a:prstGeom>
        </p:spPr>
      </p:pic>
      <p:sp>
        <p:nvSpPr>
          <p:cNvPr id="4" name="TextBox 3"/>
          <p:cNvSpPr txBox="1"/>
          <p:nvPr/>
        </p:nvSpPr>
        <p:spPr>
          <a:xfrm>
            <a:off x="0" y="711711"/>
            <a:ext cx="3743058" cy="369332"/>
          </a:xfrm>
          <a:prstGeom prst="rect">
            <a:avLst/>
          </a:prstGeom>
          <a:noFill/>
        </p:spPr>
        <p:txBody>
          <a:bodyPr wrap="square" rtlCol="0">
            <a:spAutoFit/>
          </a:bodyPr>
          <a:lstStyle/>
          <a:p>
            <a:r>
              <a:rPr lang="en-IN" b="1" u="sng" dirty="0" smtClean="0"/>
              <a:t>Contact.html:</a:t>
            </a:r>
            <a:endParaRPr lang="es-ES" b="1" u="sng" dirty="0"/>
          </a:p>
        </p:txBody>
      </p:sp>
    </p:spTree>
    <p:extLst>
      <p:ext uri="{BB962C8B-B14F-4D97-AF65-F5344CB8AC3E}">
        <p14:creationId xmlns:p14="http://schemas.microsoft.com/office/powerpoint/2010/main" val="1812199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854579"/>
          </a:xfrm>
        </p:spPr>
        <p:txBody>
          <a:bodyPr/>
          <a:lstStyle/>
          <a:p>
            <a:r>
              <a:rPr lang="en-IN" b="1" dirty="0" smtClean="0"/>
              <a:t>Putting it altogether:</a:t>
            </a:r>
            <a:endParaRPr lang="es-E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4579"/>
            <a:ext cx="12192000" cy="6003421"/>
          </a:xfrm>
          <a:prstGeom prst="rect">
            <a:avLst/>
          </a:prstGeom>
        </p:spPr>
      </p:pic>
    </p:spTree>
    <p:extLst>
      <p:ext uri="{BB962C8B-B14F-4D97-AF65-F5344CB8AC3E}">
        <p14:creationId xmlns:p14="http://schemas.microsoft.com/office/powerpoint/2010/main" val="2381308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3824"/>
            <a:ext cx="8534400" cy="1119500"/>
          </a:xfrm>
        </p:spPr>
        <p:txBody>
          <a:bodyPr/>
          <a:lstStyle/>
          <a:p>
            <a:r>
              <a:rPr lang="en-IN" b="1" dirty="0"/>
              <a:t>Putting it altogether:</a:t>
            </a:r>
            <a:endParaRPr lang="es-E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4521"/>
            <a:ext cx="12192000" cy="6043479"/>
          </a:xfrm>
          <a:prstGeom prst="rect">
            <a:avLst/>
          </a:prstGeom>
        </p:spPr>
      </p:pic>
    </p:spTree>
    <p:extLst>
      <p:ext uri="{BB962C8B-B14F-4D97-AF65-F5344CB8AC3E}">
        <p14:creationId xmlns:p14="http://schemas.microsoft.com/office/powerpoint/2010/main" val="1676315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940037"/>
          </a:xfrm>
        </p:spPr>
        <p:txBody>
          <a:bodyPr/>
          <a:lstStyle/>
          <a:p>
            <a:r>
              <a:rPr lang="en-IN" b="1" dirty="0"/>
              <a:t>Putting it altogether:</a:t>
            </a:r>
            <a:endParaRPr lang="es-E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9654"/>
            <a:ext cx="12192000" cy="6088345"/>
          </a:xfrm>
          <a:prstGeom prst="rect">
            <a:avLst/>
          </a:prstGeom>
        </p:spPr>
      </p:pic>
    </p:spTree>
    <p:extLst>
      <p:ext uri="{BB962C8B-B14F-4D97-AF65-F5344CB8AC3E}">
        <p14:creationId xmlns:p14="http://schemas.microsoft.com/office/powerpoint/2010/main" val="3243831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999858"/>
          </a:xfrm>
        </p:spPr>
        <p:txBody>
          <a:bodyPr/>
          <a:lstStyle/>
          <a:p>
            <a:r>
              <a:rPr lang="en-IN" b="1" dirty="0" smtClean="0"/>
              <a:t>Group Members:</a:t>
            </a:r>
            <a:endParaRPr lang="es-E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03562259"/>
              </p:ext>
            </p:extLst>
          </p:nvPr>
        </p:nvGraphicFramePr>
        <p:xfrm>
          <a:off x="0" y="999856"/>
          <a:ext cx="12192000" cy="5858148"/>
        </p:xfrm>
        <a:graphic>
          <a:graphicData uri="http://schemas.openxmlformats.org/drawingml/2006/table">
            <a:tbl>
              <a:tblPr firstRow="1" bandRow="1">
                <a:tableStyleId>{5C22544A-7EE6-4342-B048-85BDC9FD1C3A}</a:tableStyleId>
              </a:tblPr>
              <a:tblGrid>
                <a:gridCol w="6093151"/>
                <a:gridCol w="6098849"/>
              </a:tblGrid>
              <a:tr h="488179">
                <a:tc>
                  <a:txBody>
                    <a:bodyPr/>
                    <a:lstStyle/>
                    <a:p>
                      <a:r>
                        <a:rPr lang="en-IN" dirty="0" smtClean="0"/>
                        <a:t>Name:</a:t>
                      </a:r>
                      <a:endParaRPr lang="es-ES" dirty="0"/>
                    </a:p>
                  </a:txBody>
                  <a:tcPr/>
                </a:tc>
                <a:tc>
                  <a:txBody>
                    <a:bodyPr/>
                    <a:lstStyle/>
                    <a:p>
                      <a:r>
                        <a:rPr lang="en-IN" dirty="0" smtClean="0"/>
                        <a:t>Roll</a:t>
                      </a:r>
                      <a:r>
                        <a:rPr lang="en-IN" baseline="0" dirty="0" smtClean="0"/>
                        <a:t> No:</a:t>
                      </a:r>
                      <a:endParaRPr lang="es-ES" dirty="0"/>
                    </a:p>
                  </a:txBody>
                  <a:tcPr/>
                </a:tc>
              </a:tr>
              <a:tr h="488179">
                <a:tc>
                  <a:txBody>
                    <a:bodyPr/>
                    <a:lstStyle/>
                    <a:p>
                      <a:r>
                        <a:rPr lang="en-IN" dirty="0" smtClean="0"/>
                        <a:t>1. N.S.Charan</a:t>
                      </a:r>
                    </a:p>
                  </a:txBody>
                  <a:tcPr/>
                </a:tc>
                <a:tc>
                  <a:txBody>
                    <a:bodyPr/>
                    <a:lstStyle/>
                    <a:p>
                      <a:r>
                        <a:rPr lang="en-IN" dirty="0" smtClean="0"/>
                        <a:t>17291-CM-032</a:t>
                      </a:r>
                      <a:endParaRPr lang="es-ES" dirty="0"/>
                    </a:p>
                  </a:txBody>
                  <a:tcPr/>
                </a:tc>
              </a:tr>
              <a:tr h="488179">
                <a:tc>
                  <a:txBody>
                    <a:bodyPr/>
                    <a:lstStyle/>
                    <a:p>
                      <a:pPr algn="just"/>
                      <a:r>
                        <a:rPr lang="en-IN" dirty="0" smtClean="0"/>
                        <a:t>2. P. Jahnavi reddy</a:t>
                      </a:r>
                      <a:endParaRPr lang="es-ES" dirty="0"/>
                    </a:p>
                  </a:txBody>
                  <a:tcPr/>
                </a:tc>
                <a:tc>
                  <a:txBody>
                    <a:bodyPr/>
                    <a:lstStyle/>
                    <a:p>
                      <a:r>
                        <a:rPr lang="en-IN" dirty="0" smtClean="0"/>
                        <a:t>17291-CM-036</a:t>
                      </a:r>
                      <a:endParaRPr lang="es-ES" dirty="0"/>
                    </a:p>
                  </a:txBody>
                  <a:tcPr/>
                </a:tc>
              </a:tr>
              <a:tr h="488179">
                <a:tc>
                  <a:txBody>
                    <a:bodyPr/>
                    <a:lstStyle/>
                    <a:p>
                      <a:r>
                        <a:rPr lang="en-IN" dirty="0" smtClean="0"/>
                        <a:t>3. V. Sudharshan</a:t>
                      </a:r>
                      <a:r>
                        <a:rPr lang="en-IN" baseline="0" dirty="0" smtClean="0"/>
                        <a:t> Reddy</a:t>
                      </a:r>
                      <a:endParaRPr lang="es-ES" dirty="0"/>
                    </a:p>
                  </a:txBody>
                  <a:tcPr/>
                </a:tc>
                <a:tc>
                  <a:txBody>
                    <a:bodyPr/>
                    <a:lstStyle/>
                    <a:p>
                      <a:r>
                        <a:rPr lang="en-IN" dirty="0" smtClean="0"/>
                        <a:t>17291-CM-056</a:t>
                      </a:r>
                      <a:endParaRPr lang="es-ES" dirty="0"/>
                    </a:p>
                  </a:txBody>
                  <a:tcPr/>
                </a:tc>
              </a:tr>
              <a:tr h="488179">
                <a:tc>
                  <a:txBody>
                    <a:bodyPr/>
                    <a:lstStyle/>
                    <a:p>
                      <a:r>
                        <a:rPr lang="en-IN" dirty="0" smtClean="0"/>
                        <a:t>4. S. Karishma</a:t>
                      </a:r>
                      <a:endParaRPr lang="es-ES" dirty="0"/>
                    </a:p>
                  </a:txBody>
                  <a:tcPr/>
                </a:tc>
                <a:tc>
                  <a:txBody>
                    <a:bodyPr/>
                    <a:lstStyle/>
                    <a:p>
                      <a:r>
                        <a:rPr lang="en-IN" dirty="0" smtClean="0"/>
                        <a:t>17291-CM-047</a:t>
                      </a:r>
                      <a:endParaRPr lang="es-ES" dirty="0"/>
                    </a:p>
                  </a:txBody>
                  <a:tcPr/>
                </a:tc>
              </a:tr>
              <a:tr h="488179">
                <a:tc>
                  <a:txBody>
                    <a:bodyPr/>
                    <a:lstStyle/>
                    <a:p>
                      <a:r>
                        <a:rPr lang="en-IN" dirty="0" smtClean="0"/>
                        <a:t>5. P.Akshaya</a:t>
                      </a:r>
                      <a:r>
                        <a:rPr lang="en-IN" baseline="0" dirty="0" smtClean="0"/>
                        <a:t> </a:t>
                      </a:r>
                      <a:endParaRPr lang="es-ES" dirty="0"/>
                    </a:p>
                  </a:txBody>
                  <a:tcPr/>
                </a:tc>
                <a:tc>
                  <a:txBody>
                    <a:bodyPr/>
                    <a:lstStyle/>
                    <a:p>
                      <a:r>
                        <a:rPr lang="en-IN" dirty="0" smtClean="0"/>
                        <a:t>17291-CM-040</a:t>
                      </a:r>
                      <a:endParaRPr lang="es-ES" dirty="0"/>
                    </a:p>
                  </a:txBody>
                  <a:tcPr/>
                </a:tc>
              </a:tr>
              <a:tr h="488179">
                <a:tc>
                  <a:txBody>
                    <a:bodyPr/>
                    <a:lstStyle/>
                    <a:p>
                      <a:r>
                        <a:rPr lang="en-IN" dirty="0" smtClean="0"/>
                        <a:t>6.</a:t>
                      </a:r>
                      <a:r>
                        <a:rPr lang="en-IN" baseline="0" dirty="0" smtClean="0"/>
                        <a:t> k. Mounish Reddy</a:t>
                      </a:r>
                      <a:endParaRPr lang="es-ES" dirty="0"/>
                    </a:p>
                  </a:txBody>
                  <a:tcPr/>
                </a:tc>
                <a:tc>
                  <a:txBody>
                    <a:bodyPr/>
                    <a:lstStyle/>
                    <a:p>
                      <a:r>
                        <a:rPr lang="en-IN" dirty="0" smtClean="0"/>
                        <a:t>17291-CM-021</a:t>
                      </a:r>
                      <a:endParaRPr lang="es-ES" dirty="0"/>
                    </a:p>
                  </a:txBody>
                  <a:tcPr/>
                </a:tc>
              </a:tr>
              <a:tr h="488179">
                <a:tc>
                  <a:txBody>
                    <a:bodyPr/>
                    <a:lstStyle/>
                    <a:p>
                      <a:r>
                        <a:rPr lang="en-IN" dirty="0" smtClean="0"/>
                        <a:t>7. V.Vaishnavi</a:t>
                      </a:r>
                      <a:endParaRPr lang="es-ES" dirty="0"/>
                    </a:p>
                  </a:txBody>
                  <a:tcPr/>
                </a:tc>
                <a:tc>
                  <a:txBody>
                    <a:bodyPr/>
                    <a:lstStyle/>
                    <a:p>
                      <a:r>
                        <a:rPr lang="en-IN" dirty="0" smtClean="0"/>
                        <a:t>17291-CM-053</a:t>
                      </a:r>
                      <a:endParaRPr lang="es-ES" dirty="0"/>
                    </a:p>
                  </a:txBody>
                  <a:tcPr/>
                </a:tc>
              </a:tr>
              <a:tr h="488179">
                <a:tc>
                  <a:txBody>
                    <a:bodyPr/>
                    <a:lstStyle/>
                    <a:p>
                      <a:r>
                        <a:rPr lang="en-IN" dirty="0" smtClean="0"/>
                        <a:t>8. P. Vivek</a:t>
                      </a:r>
                      <a:endParaRPr lang="es-ES" dirty="0"/>
                    </a:p>
                  </a:txBody>
                  <a:tcPr/>
                </a:tc>
                <a:tc>
                  <a:txBody>
                    <a:bodyPr/>
                    <a:lstStyle/>
                    <a:p>
                      <a:r>
                        <a:rPr lang="en-IN" dirty="0" smtClean="0"/>
                        <a:t>17291-CM-038</a:t>
                      </a:r>
                      <a:endParaRPr lang="es-ES" dirty="0"/>
                    </a:p>
                  </a:txBody>
                  <a:tcPr/>
                </a:tc>
              </a:tr>
              <a:tr h="488179">
                <a:tc>
                  <a:txBody>
                    <a:bodyPr/>
                    <a:lstStyle/>
                    <a:p>
                      <a:r>
                        <a:rPr lang="en-IN" dirty="0" smtClean="0"/>
                        <a:t>9. P. Leela</a:t>
                      </a:r>
                      <a:r>
                        <a:rPr lang="en-IN" baseline="0" dirty="0" smtClean="0"/>
                        <a:t> Sree</a:t>
                      </a:r>
                      <a:endParaRPr lang="es-ES" dirty="0"/>
                    </a:p>
                  </a:txBody>
                  <a:tcPr/>
                </a:tc>
                <a:tc>
                  <a:txBody>
                    <a:bodyPr/>
                    <a:lstStyle/>
                    <a:p>
                      <a:r>
                        <a:rPr lang="en-IN" dirty="0" smtClean="0"/>
                        <a:t>17291-CM-035</a:t>
                      </a:r>
                      <a:endParaRPr lang="es-ES" dirty="0"/>
                    </a:p>
                  </a:txBody>
                  <a:tcPr/>
                </a:tc>
              </a:tr>
              <a:tr h="488179">
                <a:tc>
                  <a:txBody>
                    <a:bodyPr/>
                    <a:lstStyle/>
                    <a:p>
                      <a:r>
                        <a:rPr lang="en-IN" dirty="0" smtClean="0"/>
                        <a:t>10. K. SivaSundar Das</a:t>
                      </a:r>
                      <a:endParaRPr lang="es-ES" dirty="0"/>
                    </a:p>
                  </a:txBody>
                  <a:tcPr/>
                </a:tc>
                <a:tc>
                  <a:txBody>
                    <a:bodyPr/>
                    <a:lstStyle/>
                    <a:p>
                      <a:r>
                        <a:rPr lang="en-IN" dirty="0" smtClean="0"/>
                        <a:t>17291-CM-022</a:t>
                      </a:r>
                      <a:endParaRPr lang="es-ES" dirty="0"/>
                    </a:p>
                  </a:txBody>
                  <a:tcPr/>
                </a:tc>
              </a:tr>
              <a:tr h="488179">
                <a:tc>
                  <a:txBody>
                    <a:bodyPr/>
                    <a:lstStyle/>
                    <a:p>
                      <a:r>
                        <a:rPr lang="en-IN" dirty="0" smtClean="0"/>
                        <a:t>11. M. Vinitha </a:t>
                      </a:r>
                      <a:endParaRPr lang="es-ES" dirty="0"/>
                    </a:p>
                  </a:txBody>
                  <a:tcPr/>
                </a:tc>
                <a:tc>
                  <a:txBody>
                    <a:bodyPr/>
                    <a:lstStyle/>
                    <a:p>
                      <a:r>
                        <a:rPr lang="en-IN" dirty="0" smtClean="0"/>
                        <a:t>17291-CM-030</a:t>
                      </a:r>
                      <a:endParaRPr lang="es-ES" dirty="0"/>
                    </a:p>
                  </a:txBody>
                  <a:tcPr/>
                </a:tc>
              </a:tr>
            </a:tbl>
          </a:graphicData>
        </a:graphic>
      </p:graphicFrame>
    </p:spTree>
    <p:extLst>
      <p:ext uri="{BB962C8B-B14F-4D97-AF65-F5344CB8AC3E}">
        <p14:creationId xmlns:p14="http://schemas.microsoft.com/office/powerpoint/2010/main" val="3090055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61" y="103340"/>
            <a:ext cx="8348692" cy="870881"/>
          </a:xfrm>
        </p:spPr>
        <p:txBody>
          <a:bodyPr/>
          <a:lstStyle/>
          <a:p>
            <a:r>
              <a:rPr lang="en-IN" b="1" dirty="0" smtClean="0"/>
              <a:t>Index:</a:t>
            </a:r>
            <a:endParaRPr lang="es-E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79892812"/>
              </p:ext>
            </p:extLst>
          </p:nvPr>
        </p:nvGraphicFramePr>
        <p:xfrm>
          <a:off x="77460" y="820393"/>
          <a:ext cx="12114539" cy="6037606"/>
        </p:xfrm>
        <a:graphic>
          <a:graphicData uri="http://schemas.openxmlformats.org/drawingml/2006/table">
            <a:tbl>
              <a:tblPr firstRow="1" bandRow="1">
                <a:tableStyleId>{5C22544A-7EE6-4342-B048-85BDC9FD1C3A}</a:tableStyleId>
              </a:tblPr>
              <a:tblGrid>
                <a:gridCol w="1114783"/>
                <a:gridCol w="10999756"/>
              </a:tblGrid>
              <a:tr h="504585">
                <a:tc>
                  <a:txBody>
                    <a:bodyPr/>
                    <a:lstStyle/>
                    <a:p>
                      <a:r>
                        <a:rPr lang="en-IN" dirty="0" smtClean="0"/>
                        <a:t>No:</a:t>
                      </a:r>
                      <a:endParaRPr lang="es-ES" dirty="0"/>
                    </a:p>
                  </a:txBody>
                  <a:tcPr/>
                </a:tc>
                <a:tc>
                  <a:txBody>
                    <a:bodyPr/>
                    <a:lstStyle/>
                    <a:p>
                      <a:r>
                        <a:rPr lang="en-IN" dirty="0" smtClean="0"/>
                        <a:t>Topic</a:t>
                      </a:r>
                      <a:endParaRPr lang="es-ES" dirty="0"/>
                    </a:p>
                  </a:txBody>
                  <a:tcPr/>
                </a:tc>
              </a:tr>
              <a:tr h="504585">
                <a:tc>
                  <a:txBody>
                    <a:bodyPr/>
                    <a:lstStyle/>
                    <a:p>
                      <a:r>
                        <a:rPr lang="en-IN" dirty="0" smtClean="0"/>
                        <a:t>1.</a:t>
                      </a:r>
                      <a:endParaRPr lang="es-ES" dirty="0"/>
                    </a:p>
                  </a:txBody>
                  <a:tcPr/>
                </a:tc>
                <a:tc>
                  <a:txBody>
                    <a:bodyPr/>
                    <a:lstStyle/>
                    <a:p>
                      <a:r>
                        <a:rPr lang="en-IN" dirty="0" smtClean="0"/>
                        <a:t>Introduction</a:t>
                      </a:r>
                      <a:endParaRPr lang="es-ES" dirty="0"/>
                    </a:p>
                  </a:txBody>
                  <a:tcPr/>
                </a:tc>
              </a:tr>
              <a:tr h="504585">
                <a:tc>
                  <a:txBody>
                    <a:bodyPr/>
                    <a:lstStyle/>
                    <a:p>
                      <a:r>
                        <a:rPr lang="en-IN" dirty="0" smtClean="0"/>
                        <a:t>2.</a:t>
                      </a:r>
                      <a:endParaRPr lang="es-ES" dirty="0"/>
                    </a:p>
                  </a:txBody>
                  <a:tcPr/>
                </a:tc>
                <a:tc>
                  <a:txBody>
                    <a:bodyPr/>
                    <a:lstStyle/>
                    <a:p>
                      <a:r>
                        <a:rPr lang="en-IN" dirty="0" smtClean="0"/>
                        <a:t>Tools</a:t>
                      </a:r>
                      <a:r>
                        <a:rPr lang="en-IN" baseline="0" dirty="0" smtClean="0"/>
                        <a:t> Used</a:t>
                      </a:r>
                    </a:p>
                  </a:txBody>
                  <a:tcPr/>
                </a:tc>
              </a:tr>
              <a:tr h="504585">
                <a:tc>
                  <a:txBody>
                    <a:bodyPr/>
                    <a:lstStyle/>
                    <a:p>
                      <a:r>
                        <a:rPr lang="en-IN" dirty="0" smtClean="0"/>
                        <a:t>3.</a:t>
                      </a:r>
                      <a:endParaRPr lang="es-ES" dirty="0"/>
                    </a:p>
                  </a:txBody>
                  <a:tcPr/>
                </a:tc>
                <a:tc>
                  <a:txBody>
                    <a:bodyPr/>
                    <a:lstStyle/>
                    <a:p>
                      <a:r>
                        <a:rPr lang="en-IN" dirty="0" smtClean="0"/>
                        <a:t>Introduction to Webdesigning</a:t>
                      </a:r>
                      <a:endParaRPr lang="es-ES" dirty="0"/>
                    </a:p>
                  </a:txBody>
                  <a:tcPr/>
                </a:tc>
              </a:tr>
              <a:tr h="495878">
                <a:tc>
                  <a:txBody>
                    <a:bodyPr/>
                    <a:lstStyle/>
                    <a:p>
                      <a:r>
                        <a:rPr lang="en-IN" dirty="0" smtClean="0"/>
                        <a:t>4.</a:t>
                      </a:r>
                      <a:endParaRPr lang="es-ES" dirty="0"/>
                    </a:p>
                  </a:txBody>
                  <a:tcPr/>
                </a:tc>
                <a:tc>
                  <a:txBody>
                    <a:bodyPr/>
                    <a:lstStyle/>
                    <a:p>
                      <a:r>
                        <a:rPr lang="en-IN" dirty="0" smtClean="0"/>
                        <a:t>Welcome to</a:t>
                      </a:r>
                      <a:r>
                        <a:rPr lang="en-IN" baseline="0" dirty="0" smtClean="0"/>
                        <a:t> HTML</a:t>
                      </a:r>
                      <a:endParaRPr lang="es-ES" dirty="0"/>
                    </a:p>
                  </a:txBody>
                  <a:tcPr/>
                </a:tc>
              </a:tr>
              <a:tr h="504585">
                <a:tc>
                  <a:txBody>
                    <a:bodyPr/>
                    <a:lstStyle/>
                    <a:p>
                      <a:r>
                        <a:rPr lang="en-IN" dirty="0" smtClean="0"/>
                        <a:t>5.</a:t>
                      </a:r>
                      <a:endParaRPr lang="es-ES" dirty="0"/>
                    </a:p>
                  </a:txBody>
                  <a:tcPr/>
                </a:tc>
                <a:tc>
                  <a:txBody>
                    <a:bodyPr/>
                    <a:lstStyle/>
                    <a:p>
                      <a:r>
                        <a:rPr lang="en-IN" dirty="0" smtClean="0"/>
                        <a:t>Basic HTML Document Structure</a:t>
                      </a:r>
                      <a:endParaRPr lang="es-ES" dirty="0"/>
                    </a:p>
                  </a:txBody>
                  <a:tcPr/>
                </a:tc>
              </a:tr>
              <a:tr h="504585">
                <a:tc>
                  <a:txBody>
                    <a:bodyPr/>
                    <a:lstStyle/>
                    <a:p>
                      <a:r>
                        <a:rPr lang="en-IN" dirty="0" smtClean="0"/>
                        <a:t>6.</a:t>
                      </a:r>
                      <a:endParaRPr lang="es-E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Tags Used</a:t>
                      </a:r>
                      <a:endParaRPr lang="es-ES" dirty="0" smtClean="0"/>
                    </a:p>
                  </a:txBody>
                  <a:tcPr/>
                </a:tc>
              </a:tr>
              <a:tr h="495878">
                <a:tc>
                  <a:txBody>
                    <a:bodyPr/>
                    <a:lstStyle/>
                    <a:p>
                      <a:r>
                        <a:rPr lang="en-IN" dirty="0" smtClean="0"/>
                        <a:t>7.</a:t>
                      </a:r>
                      <a:endParaRPr lang="es-ES" dirty="0"/>
                    </a:p>
                  </a:txBody>
                  <a:tcPr/>
                </a:tc>
                <a:tc>
                  <a:txBody>
                    <a:bodyPr/>
                    <a:lstStyle/>
                    <a:p>
                      <a:r>
                        <a:rPr lang="en-IN" dirty="0" smtClean="0"/>
                        <a:t>Explaining</a:t>
                      </a:r>
                      <a:r>
                        <a:rPr lang="en-IN" baseline="0" dirty="0" smtClean="0"/>
                        <a:t> Different Tags</a:t>
                      </a:r>
                      <a:endParaRPr lang="es-ES" dirty="0"/>
                    </a:p>
                  </a:txBody>
                  <a:tcPr/>
                </a:tc>
              </a:tr>
              <a:tr h="504585">
                <a:tc>
                  <a:txBody>
                    <a:bodyPr/>
                    <a:lstStyle/>
                    <a:p>
                      <a:r>
                        <a:rPr lang="en-IN" dirty="0" smtClean="0"/>
                        <a:t>8.</a:t>
                      </a:r>
                      <a:endParaRPr lang="es-E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Inserting and</a:t>
                      </a:r>
                      <a:r>
                        <a:rPr lang="en-IN" baseline="0" dirty="0" smtClean="0"/>
                        <a:t> Altering Images</a:t>
                      </a:r>
                      <a:endParaRPr lang="es-ES" dirty="0" smtClean="0"/>
                    </a:p>
                  </a:txBody>
                  <a:tcPr/>
                </a:tc>
              </a:tr>
              <a:tr h="504585">
                <a:tc>
                  <a:txBody>
                    <a:bodyPr/>
                    <a:lstStyle/>
                    <a:p>
                      <a:r>
                        <a:rPr lang="en-IN" dirty="0" smtClean="0"/>
                        <a:t>9.</a:t>
                      </a:r>
                      <a:endParaRPr lang="es-ES" dirty="0"/>
                    </a:p>
                  </a:txBody>
                  <a:tcPr/>
                </a:tc>
                <a:tc>
                  <a:txBody>
                    <a:bodyPr/>
                    <a:lstStyle/>
                    <a:p>
                      <a:r>
                        <a:rPr lang="en-IN" dirty="0" smtClean="0"/>
                        <a:t>Project Code</a:t>
                      </a:r>
                      <a:endParaRPr lang="es-ES" dirty="0"/>
                    </a:p>
                  </a:txBody>
                  <a:tcPr/>
                </a:tc>
              </a:tr>
              <a:tr h="504585">
                <a:tc>
                  <a:txBody>
                    <a:bodyPr/>
                    <a:lstStyle/>
                    <a:p>
                      <a:r>
                        <a:rPr lang="en-IN" dirty="0" smtClean="0"/>
                        <a:t>10.</a:t>
                      </a:r>
                      <a:endParaRPr lang="es-ES" dirty="0"/>
                    </a:p>
                  </a:txBody>
                  <a:tcPr/>
                </a:tc>
                <a:tc>
                  <a:txBody>
                    <a:bodyPr/>
                    <a:lstStyle/>
                    <a:p>
                      <a:r>
                        <a:rPr lang="en-IN" dirty="0" smtClean="0"/>
                        <a:t>Putting it Altogether</a:t>
                      </a:r>
                      <a:endParaRPr lang="es-ES" dirty="0"/>
                    </a:p>
                  </a:txBody>
                  <a:tcPr/>
                </a:tc>
              </a:tr>
              <a:tr h="504585">
                <a:tc>
                  <a:txBody>
                    <a:bodyPr/>
                    <a:lstStyle/>
                    <a:p>
                      <a:r>
                        <a:rPr lang="en-IN" dirty="0" smtClean="0"/>
                        <a:t>11.</a:t>
                      </a:r>
                      <a:endParaRPr lang="es-ES" dirty="0"/>
                    </a:p>
                  </a:txBody>
                  <a:tcPr/>
                </a:tc>
                <a:tc>
                  <a:txBody>
                    <a:bodyPr/>
                    <a:lstStyle/>
                    <a:p>
                      <a:r>
                        <a:rPr lang="en-IN" dirty="0" smtClean="0"/>
                        <a:t>Group</a:t>
                      </a:r>
                      <a:r>
                        <a:rPr lang="en-IN" baseline="0" dirty="0" smtClean="0"/>
                        <a:t> Members</a:t>
                      </a:r>
                      <a:endParaRPr lang="es-ES" dirty="0"/>
                    </a:p>
                  </a:txBody>
                  <a:tcPr/>
                </a:tc>
              </a:tr>
            </a:tbl>
          </a:graphicData>
        </a:graphic>
      </p:graphicFrame>
    </p:spTree>
    <p:extLst>
      <p:ext uri="{BB962C8B-B14F-4D97-AF65-F5344CB8AC3E}">
        <p14:creationId xmlns:p14="http://schemas.microsoft.com/office/powerpoint/2010/main" val="3675720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20" y="205099"/>
            <a:ext cx="8364032" cy="1507067"/>
          </a:xfrm>
        </p:spPr>
        <p:txBody>
          <a:bodyPr/>
          <a:lstStyle/>
          <a:p>
            <a:r>
              <a:rPr lang="en-IN" b="1" dirty="0" smtClean="0"/>
              <a:t>Introduction:</a:t>
            </a:r>
            <a:endParaRPr lang="es-E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1753" y="1800296"/>
            <a:ext cx="4552060" cy="4194643"/>
          </a:xfrm>
        </p:spPr>
      </p:pic>
      <p:sp>
        <p:nvSpPr>
          <p:cNvPr id="6" name="TextBox 5"/>
          <p:cNvSpPr txBox="1"/>
          <p:nvPr/>
        </p:nvSpPr>
        <p:spPr>
          <a:xfrm>
            <a:off x="264920" y="2127903"/>
            <a:ext cx="7135738" cy="3539430"/>
          </a:xfrm>
          <a:prstGeom prst="rect">
            <a:avLst/>
          </a:prstGeom>
          <a:noFill/>
        </p:spPr>
        <p:txBody>
          <a:bodyPr wrap="square" rtlCol="0">
            <a:spAutoFit/>
          </a:bodyPr>
          <a:lstStyle/>
          <a:p>
            <a:r>
              <a:rPr lang="en-US" sz="2800" dirty="0"/>
              <a:t>GLS Web Designing Pvt.Ltd founded in 2014 and moving forward in teaching web Designing, PHP, ASP,JSP,perl to students across Andhra Pradesh. We are growing year by year with support of our trainers and students. We are thankful to everyone who has been a part of our success.</a:t>
            </a:r>
            <a:endParaRPr lang="es-ES" sz="2800" dirty="0"/>
          </a:p>
        </p:txBody>
      </p:sp>
    </p:spTree>
    <p:extLst>
      <p:ext uri="{BB962C8B-B14F-4D97-AF65-F5344CB8AC3E}">
        <p14:creationId xmlns:p14="http://schemas.microsoft.com/office/powerpoint/2010/main" val="2453179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52" y="52065"/>
            <a:ext cx="8109411" cy="947794"/>
          </a:xfrm>
        </p:spPr>
        <p:txBody>
          <a:bodyPr/>
          <a:lstStyle/>
          <a:p>
            <a:r>
              <a:rPr lang="en-IN" b="1" dirty="0" smtClean="0"/>
              <a:t>Tools used:</a:t>
            </a:r>
            <a:endParaRPr lang="es-ES" b="1" dirty="0"/>
          </a:p>
        </p:txBody>
      </p:sp>
      <p:sp>
        <p:nvSpPr>
          <p:cNvPr id="3" name="Content Placeholder 2"/>
          <p:cNvSpPr>
            <a:spLocks noGrp="1"/>
          </p:cNvSpPr>
          <p:nvPr>
            <p:ph idx="1"/>
          </p:nvPr>
        </p:nvSpPr>
        <p:spPr>
          <a:xfrm>
            <a:off x="154373" y="1290415"/>
            <a:ext cx="8049590" cy="5394929"/>
          </a:xfrm>
        </p:spPr>
        <p:txBody>
          <a:bodyPr>
            <a:normAutofit/>
          </a:bodyPr>
          <a:lstStyle/>
          <a:p>
            <a:r>
              <a:rPr lang="en-IN" sz="2800" dirty="0" smtClean="0">
                <a:solidFill>
                  <a:schemeClr val="tx1"/>
                </a:solidFill>
              </a:rPr>
              <a:t>Personal Computer with Internet Connectivity.</a:t>
            </a:r>
          </a:p>
          <a:p>
            <a:r>
              <a:rPr lang="en-IN" sz="2800" dirty="0" smtClean="0">
                <a:solidFill>
                  <a:schemeClr val="tx1"/>
                </a:solidFill>
              </a:rPr>
              <a:t>Note Pad.</a:t>
            </a:r>
          </a:p>
          <a:p>
            <a:r>
              <a:rPr lang="en-IN" sz="2800" dirty="0" smtClean="0">
                <a:solidFill>
                  <a:schemeClr val="tx1"/>
                </a:solidFill>
              </a:rPr>
              <a:t>Web Browser(Google Chrome or Internet Explorer).</a:t>
            </a:r>
            <a:endParaRPr lang="es-ES" sz="28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1866" y="1622989"/>
            <a:ext cx="1734796" cy="173479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94266" y="5084748"/>
            <a:ext cx="1600596" cy="1600596"/>
          </a:xfrm>
          <a:prstGeom prst="rect">
            <a:avLst/>
          </a:prstGeom>
        </p:spPr>
      </p:pic>
    </p:spTree>
    <p:extLst>
      <p:ext uri="{BB962C8B-B14F-4D97-AF65-F5344CB8AC3E}">
        <p14:creationId xmlns:p14="http://schemas.microsoft.com/office/powerpoint/2010/main" val="797853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507067"/>
          </a:xfrm>
        </p:spPr>
        <p:txBody>
          <a:bodyPr/>
          <a:lstStyle/>
          <a:p>
            <a:r>
              <a:rPr lang="en-IN" b="1" dirty="0" smtClean="0"/>
              <a:t>Introduction to web design</a:t>
            </a:r>
            <a:r>
              <a:rPr lang="en-IN" dirty="0" smtClean="0"/>
              <a:t>:</a:t>
            </a:r>
            <a:endParaRPr lang="es-ES" dirty="0"/>
          </a:p>
        </p:txBody>
      </p:sp>
      <p:sp>
        <p:nvSpPr>
          <p:cNvPr id="3" name="Content Placeholder 2"/>
          <p:cNvSpPr>
            <a:spLocks noGrp="1"/>
          </p:cNvSpPr>
          <p:nvPr>
            <p:ph idx="1"/>
          </p:nvPr>
        </p:nvSpPr>
        <p:spPr>
          <a:xfrm>
            <a:off x="102550" y="1136592"/>
            <a:ext cx="7810856" cy="5606040"/>
          </a:xfrm>
        </p:spPr>
        <p:txBody>
          <a:bodyPr/>
          <a:lstStyle/>
          <a:p>
            <a:r>
              <a:rPr lang="en-US" dirty="0"/>
              <a:t> </a:t>
            </a:r>
            <a:r>
              <a:rPr lang="en-US" dirty="0">
                <a:solidFill>
                  <a:schemeClr val="tx1"/>
                </a:solidFill>
              </a:rPr>
              <a:t>Web design is the visual aesthetics and page layout of a website. It goes hand-in-hand with web development in the creation of a static website or dynamic web application</a:t>
            </a:r>
            <a:r>
              <a:rPr lang="en-US" dirty="0" smtClean="0"/>
              <a:t>.</a:t>
            </a:r>
          </a:p>
          <a:p>
            <a:r>
              <a:rPr lang="en-US" dirty="0">
                <a:solidFill>
                  <a:schemeClr val="tx1"/>
                </a:solidFill>
              </a:rPr>
              <a:t>Web design encompasses many different skills and disciplines in the production and maintenance of websites. The different areas of web design include web graphic design; interface design; authoring, including standardized code and proprietary software; user experience design; and search engine optimization</a:t>
            </a:r>
            <a:r>
              <a:rPr lang="en-US" dirty="0" smtClean="0">
                <a:solidFill>
                  <a:schemeClr val="tx1"/>
                </a:solidFill>
              </a:rPr>
              <a:t>.</a:t>
            </a:r>
          </a:p>
          <a:p>
            <a:endParaRPr lang="en-US" dirty="0" smtClean="0">
              <a:solidFill>
                <a:schemeClr val="tx1"/>
              </a:solidFill>
            </a:endParaRPr>
          </a:p>
          <a:p>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588" y="2217634"/>
            <a:ext cx="4303412" cy="3020938"/>
          </a:xfrm>
          <a:prstGeom prst="rect">
            <a:avLst/>
          </a:prstGeom>
        </p:spPr>
      </p:pic>
    </p:spTree>
    <p:extLst>
      <p:ext uri="{BB962C8B-B14F-4D97-AF65-F5344CB8AC3E}">
        <p14:creationId xmlns:p14="http://schemas.microsoft.com/office/powerpoint/2010/main" val="2002943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974"/>
            <a:ext cx="8534400" cy="1246896"/>
          </a:xfrm>
        </p:spPr>
        <p:txBody>
          <a:bodyPr/>
          <a:lstStyle/>
          <a:p>
            <a:r>
              <a:rPr lang="en-IN" b="1" dirty="0"/>
              <a:t>Welcome to </a:t>
            </a:r>
            <a:r>
              <a:rPr lang="en-IN" b="1" dirty="0" smtClean="0"/>
              <a:t>HTML</a:t>
            </a:r>
            <a:r>
              <a:rPr lang="en-IN" dirty="0" smtClean="0"/>
              <a:t>:</a:t>
            </a:r>
            <a:r>
              <a:rPr lang="es-ES" dirty="0"/>
              <a:t/>
            </a:r>
            <a:br>
              <a:rPr lang="es-ES" dirty="0"/>
            </a:br>
            <a:endParaRPr lang="es-ES" b="1" dirty="0"/>
          </a:p>
        </p:txBody>
      </p:sp>
      <p:sp>
        <p:nvSpPr>
          <p:cNvPr id="3" name="Content Placeholder 2"/>
          <p:cNvSpPr>
            <a:spLocks noGrp="1"/>
          </p:cNvSpPr>
          <p:nvPr>
            <p:ph idx="1"/>
          </p:nvPr>
        </p:nvSpPr>
        <p:spPr>
          <a:xfrm>
            <a:off x="0" y="769121"/>
            <a:ext cx="8178325" cy="5930782"/>
          </a:xfrm>
        </p:spPr>
        <p:txBody>
          <a:bodyPr/>
          <a:lstStyle/>
          <a:p>
            <a:r>
              <a:rPr lang="en-US" dirty="0">
                <a:solidFill>
                  <a:schemeClr val="tx1"/>
                </a:solidFill>
              </a:rPr>
              <a:t> HTML stands for Hyper Text Markup Language. </a:t>
            </a:r>
            <a:br>
              <a:rPr lang="en-US" dirty="0">
                <a:solidFill>
                  <a:schemeClr val="tx1"/>
                </a:solidFill>
              </a:rPr>
            </a:br>
            <a:r>
              <a:rPr lang="en-US" dirty="0">
                <a:solidFill>
                  <a:schemeClr val="tx1"/>
                </a:solidFill>
              </a:rPr>
              <a:t>Unlike a scripting or programming language that uses scripts to perform functions, a markup language uses tags to identify content. </a:t>
            </a:r>
            <a:endParaRPr lang="en-US" dirty="0" smtClean="0">
              <a:solidFill>
                <a:schemeClr val="tx1"/>
              </a:solidFill>
            </a:endParaRPr>
          </a:p>
          <a:p>
            <a:r>
              <a:rPr lang="en-US" dirty="0">
                <a:solidFill>
                  <a:schemeClr val="tx1"/>
                </a:solidFill>
              </a:rPr>
              <a:t>Here is an example of an HTML tag</a:t>
            </a:r>
            <a:r>
              <a:rPr lang="en-US" dirty="0" smtClean="0">
                <a:solidFill>
                  <a:schemeClr val="tx1"/>
                </a:solidFill>
              </a:rPr>
              <a:t>:</a:t>
            </a:r>
            <a:endParaRPr lang="es-ES" dirty="0">
              <a:solidFill>
                <a:schemeClr val="tx1"/>
              </a:solidFill>
            </a:endParaRPr>
          </a:p>
          <a:p>
            <a:pPr marL="0" indent="0">
              <a:buNone/>
            </a:pPr>
            <a:r>
              <a:rPr lang="en-US" dirty="0" smtClean="0">
                <a:solidFill>
                  <a:schemeClr val="tx1"/>
                </a:solidFill>
              </a:rPr>
              <a:t>   &lt;</a:t>
            </a:r>
            <a:r>
              <a:rPr lang="en-US" dirty="0">
                <a:solidFill>
                  <a:schemeClr val="tx1"/>
                </a:solidFill>
              </a:rPr>
              <a:t>p&gt; I'm a paragraph &lt;/p</a:t>
            </a:r>
            <a:r>
              <a:rPr lang="en-US" dirty="0" smtClean="0">
                <a:solidFill>
                  <a:schemeClr val="tx1"/>
                </a:solidFill>
              </a:rPr>
              <a:t>&gt;.</a:t>
            </a:r>
          </a:p>
          <a:p>
            <a:r>
              <a:rPr lang="en-US" dirty="0">
                <a:solidFill>
                  <a:schemeClr val="tx1"/>
                </a:solidFill>
              </a:rPr>
              <a:t>The ability to code using HTML is essential for any web professional. Acquiring this skill should be the starting point for anyone who is learning how to create content for the web.</a:t>
            </a:r>
            <a:r>
              <a:rPr lang="en-US" dirty="0"/>
              <a:t> </a:t>
            </a:r>
            <a:endParaRPr lang="en-US" dirty="0" smtClean="0"/>
          </a:p>
          <a:p>
            <a:r>
              <a:rPr lang="en-US" dirty="0" smtClean="0">
                <a:solidFill>
                  <a:schemeClr val="tx1"/>
                </a:solidFill>
              </a:rPr>
              <a:t>The</a:t>
            </a:r>
            <a:r>
              <a:rPr lang="en-US" dirty="0">
                <a:solidFill>
                  <a:schemeClr val="tx1"/>
                </a:solidFill>
              </a:rPr>
              <a:t> &lt;html&gt; </a:t>
            </a:r>
            <a:r>
              <a:rPr lang="en-US" dirty="0" smtClean="0">
                <a:solidFill>
                  <a:schemeClr val="tx1"/>
                </a:solidFill>
              </a:rPr>
              <a:t>Tag: Although </a:t>
            </a:r>
            <a:r>
              <a:rPr lang="en-US" dirty="0">
                <a:solidFill>
                  <a:schemeClr val="tx1"/>
                </a:solidFill>
              </a:rPr>
              <a:t>various versions have been released over the years, HTML basics remain the same.</a:t>
            </a:r>
            <a:endParaRPr lang="es-E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9263" y="2293358"/>
            <a:ext cx="3492737" cy="2328491"/>
          </a:xfrm>
          <a:prstGeom prst="rect">
            <a:avLst/>
          </a:prstGeom>
        </p:spPr>
      </p:pic>
    </p:spTree>
    <p:extLst>
      <p:ext uri="{BB962C8B-B14F-4D97-AF65-F5344CB8AC3E}">
        <p14:creationId xmlns:p14="http://schemas.microsoft.com/office/powerpoint/2010/main" val="1820396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34400" cy="1239140"/>
          </a:xfrm>
        </p:spPr>
        <p:txBody>
          <a:bodyPr/>
          <a:lstStyle/>
          <a:p>
            <a:r>
              <a:rPr lang="en-IN" b="1" dirty="0"/>
              <a:t>Basic HTML Document </a:t>
            </a:r>
            <a:r>
              <a:rPr lang="en-IN" b="1" dirty="0" smtClean="0"/>
              <a:t>Structure:</a:t>
            </a:r>
            <a:endParaRPr lang="es-ES" b="1" dirty="0"/>
          </a:p>
        </p:txBody>
      </p:sp>
      <p:sp>
        <p:nvSpPr>
          <p:cNvPr id="3" name="Content Placeholder 2"/>
          <p:cNvSpPr>
            <a:spLocks noGrp="1"/>
          </p:cNvSpPr>
          <p:nvPr>
            <p:ph idx="1"/>
          </p:nvPr>
        </p:nvSpPr>
        <p:spPr>
          <a:xfrm>
            <a:off x="0" y="1081634"/>
            <a:ext cx="8534400" cy="5776366"/>
          </a:xfrm>
        </p:spPr>
        <p:txBody>
          <a:bodyPr/>
          <a:lstStyle/>
          <a:p>
            <a:r>
              <a:rPr lang="en-US" dirty="0">
                <a:solidFill>
                  <a:schemeClr val="tx1"/>
                </a:solidFill>
              </a:rPr>
              <a:t>Everything in an HTML document is surrounded by the </a:t>
            </a:r>
            <a:r>
              <a:rPr lang="en-US" u="sng" dirty="0">
                <a:solidFill>
                  <a:schemeClr val="tx1"/>
                </a:solidFill>
              </a:rPr>
              <a:t>&lt;html&gt;</a:t>
            </a:r>
            <a:r>
              <a:rPr lang="en-US" dirty="0">
                <a:solidFill>
                  <a:schemeClr val="tx1"/>
                </a:solidFill>
              </a:rPr>
              <a:t> </a:t>
            </a:r>
            <a:r>
              <a:rPr lang="en-US" dirty="0" smtClean="0">
                <a:solidFill>
                  <a:schemeClr val="tx1"/>
                </a:solidFill>
              </a:rPr>
              <a:t>tag.</a:t>
            </a:r>
          </a:p>
          <a:p>
            <a:r>
              <a:rPr lang="en-US" dirty="0">
                <a:solidFill>
                  <a:schemeClr val="tx1"/>
                </a:solidFill>
              </a:rPr>
              <a:t>HTML describes the structure of a Web </a:t>
            </a:r>
            <a:r>
              <a:rPr lang="en-US" dirty="0" smtClean="0">
                <a:solidFill>
                  <a:schemeClr val="tx1"/>
                </a:solidFill>
              </a:rPr>
              <a:t>page.</a:t>
            </a:r>
          </a:p>
          <a:p>
            <a:r>
              <a:rPr lang="en-US" dirty="0">
                <a:solidFill>
                  <a:schemeClr val="tx1"/>
                </a:solidFill>
              </a:rPr>
              <a:t>HTML consists of a series of </a:t>
            </a:r>
            <a:r>
              <a:rPr lang="en-US" dirty="0" smtClean="0">
                <a:solidFill>
                  <a:schemeClr val="tx1"/>
                </a:solidFill>
              </a:rPr>
              <a:t>elements.</a:t>
            </a:r>
          </a:p>
          <a:p>
            <a:r>
              <a:rPr lang="en-US" dirty="0" smtClean="0">
                <a:solidFill>
                  <a:schemeClr val="tx1"/>
                </a:solidFill>
              </a:rPr>
              <a:t>These elements </a:t>
            </a:r>
            <a:r>
              <a:rPr lang="en-US" dirty="0">
                <a:solidFill>
                  <a:schemeClr val="tx1"/>
                </a:solidFill>
              </a:rPr>
              <a:t>tell the browser how to display the </a:t>
            </a:r>
            <a:r>
              <a:rPr lang="en-US" dirty="0" smtClean="0">
                <a:solidFill>
                  <a:schemeClr val="tx1"/>
                </a:solidFill>
              </a:rPr>
              <a:t>content.</a:t>
            </a:r>
          </a:p>
          <a:p>
            <a:r>
              <a:rPr lang="en-US" dirty="0">
                <a:solidFill>
                  <a:schemeClr val="tx1"/>
                </a:solidFill>
              </a:rPr>
              <a:t>HTML elements label pieces of content such as "this is a heading", "this is a paragraph", "this is a link", etc.</a:t>
            </a:r>
          </a:p>
          <a:p>
            <a:pPr marL="0" indent="0">
              <a:buNone/>
            </a:pPr>
            <a:endParaRPr lang="en-US" dirty="0" smtClean="0">
              <a:solidFill>
                <a:schemeClr val="tx1"/>
              </a:solidFill>
            </a:endParaRPr>
          </a:p>
          <a:p>
            <a:endParaRPr lang="es-ES" dirty="0"/>
          </a:p>
          <a:p>
            <a:endParaRPr lang="es-ES" dirty="0"/>
          </a:p>
        </p:txBody>
      </p:sp>
    </p:spTree>
    <p:extLst>
      <p:ext uri="{BB962C8B-B14F-4D97-AF65-F5344CB8AC3E}">
        <p14:creationId xmlns:p14="http://schemas.microsoft.com/office/powerpoint/2010/main" val="195912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507067"/>
          </a:xfrm>
        </p:spPr>
        <p:txBody>
          <a:bodyPr/>
          <a:lstStyle/>
          <a:p>
            <a:r>
              <a:rPr lang="en-IN" b="1" dirty="0" smtClean="0"/>
              <a:t>Tags used:</a:t>
            </a:r>
            <a:endParaRPr lang="es-ES" b="1" dirty="0"/>
          </a:p>
        </p:txBody>
      </p:sp>
      <p:sp>
        <p:nvSpPr>
          <p:cNvPr id="3" name="Content Placeholder 2"/>
          <p:cNvSpPr>
            <a:spLocks noGrp="1"/>
          </p:cNvSpPr>
          <p:nvPr>
            <p:ph idx="1"/>
          </p:nvPr>
        </p:nvSpPr>
        <p:spPr>
          <a:xfrm>
            <a:off x="0" y="1507067"/>
            <a:ext cx="8534400" cy="5261202"/>
          </a:xfrm>
        </p:spPr>
        <p:txBody>
          <a:bodyPr>
            <a:normAutofit/>
          </a:bodyPr>
          <a:lstStyle/>
          <a:p>
            <a:r>
              <a:rPr lang="en-US" dirty="0">
                <a:solidFill>
                  <a:schemeClr val="tx1"/>
                </a:solidFill>
              </a:rPr>
              <a:t>The &lt;html&gt; Tag </a:t>
            </a:r>
            <a:r>
              <a:rPr lang="en-US" dirty="0" smtClean="0">
                <a:solidFill>
                  <a:schemeClr val="tx1"/>
                </a:solidFill>
              </a:rPr>
              <a:t>:</a:t>
            </a:r>
            <a:r>
              <a:rPr lang="en-US" dirty="0">
                <a:solidFill>
                  <a:schemeClr val="tx1"/>
                </a:solidFill>
              </a:rPr>
              <a:t> Although various versions have been released over the years, HTML basics remain the same. </a:t>
            </a:r>
            <a:br>
              <a:rPr lang="en-US" dirty="0">
                <a:solidFill>
                  <a:schemeClr val="tx1"/>
                </a:solidFill>
              </a:rPr>
            </a:br>
            <a:r>
              <a:rPr lang="en-US" dirty="0">
                <a:solidFill>
                  <a:schemeClr val="tx1"/>
                </a:solidFill>
              </a:rPr>
              <a:t>The structure of an HTML document has been compared with that of a sandwich. As a sandwich has two slices of bread, the HTML document has opening and closing HTML tags. </a:t>
            </a:r>
            <a:br>
              <a:rPr lang="en-US" dirty="0">
                <a:solidFill>
                  <a:schemeClr val="tx1"/>
                </a:solidFill>
              </a:rPr>
            </a:br>
            <a:r>
              <a:rPr lang="en-US" dirty="0" smtClean="0">
                <a:solidFill>
                  <a:schemeClr val="tx1"/>
                </a:solidFill>
              </a:rPr>
              <a:t>These </a:t>
            </a:r>
            <a:r>
              <a:rPr lang="en-US" dirty="0">
                <a:solidFill>
                  <a:schemeClr val="tx1"/>
                </a:solidFill>
              </a:rPr>
              <a:t>tags, like the bread in a sandwich, surround everything else</a:t>
            </a:r>
            <a:r>
              <a:rPr lang="en-US" dirty="0" smtClean="0">
                <a:solidFill>
                  <a:schemeClr val="tx1"/>
                </a:solidFill>
              </a:rPr>
              <a:t>:&lt;</a:t>
            </a:r>
            <a:r>
              <a:rPr lang="en-US" dirty="0">
                <a:solidFill>
                  <a:schemeClr val="tx1"/>
                </a:solidFill>
              </a:rPr>
              <a:t>html</a:t>
            </a:r>
            <a:r>
              <a:rPr lang="en-US" dirty="0" smtClean="0">
                <a:solidFill>
                  <a:schemeClr val="tx1"/>
                </a:solidFill>
              </a:rPr>
              <a:t>&gt;</a:t>
            </a:r>
            <a:r>
              <a:rPr lang="en-US" dirty="0">
                <a:solidFill>
                  <a:schemeClr val="tx1"/>
                </a:solidFill>
              </a:rPr>
              <a:t> </a:t>
            </a:r>
            <a:r>
              <a:rPr lang="en-US" dirty="0" smtClean="0">
                <a:solidFill>
                  <a:schemeClr val="tx1"/>
                </a:solidFill>
              </a:rPr>
              <a:t>…&lt;/</a:t>
            </a:r>
            <a:r>
              <a:rPr lang="en-US" dirty="0">
                <a:solidFill>
                  <a:schemeClr val="tx1"/>
                </a:solidFill>
              </a:rPr>
              <a:t>html&gt;</a:t>
            </a:r>
            <a:endParaRPr lang="es-ES" dirty="0">
              <a:solidFill>
                <a:schemeClr val="tx1"/>
              </a:solidFill>
            </a:endParaRPr>
          </a:p>
          <a:p>
            <a:r>
              <a:rPr lang="en-US" dirty="0" smtClean="0">
                <a:solidFill>
                  <a:schemeClr val="tx1"/>
                </a:solidFill>
              </a:rPr>
              <a:t>The &lt;head&gt; Tag</a:t>
            </a:r>
            <a:r>
              <a:rPr lang="es-ES" dirty="0" smtClean="0">
                <a:solidFill>
                  <a:schemeClr val="tx1"/>
                </a:solidFill>
              </a:rPr>
              <a:t>: </a:t>
            </a:r>
            <a:r>
              <a:rPr lang="en-US" dirty="0" smtClean="0">
                <a:solidFill>
                  <a:schemeClr val="tx1"/>
                </a:solidFill>
              </a:rPr>
              <a:t>Immediately following the opening HTML tag, you'll find the head of the document, which is identified by opening and closing head tags. The head of an HTML file contains all of the non-visual elements that help make the page work.&lt;html&gt; &lt;head&gt;…&lt;/head&gt;</a:t>
            </a:r>
            <a:br>
              <a:rPr lang="en-US" dirty="0" smtClean="0">
                <a:solidFill>
                  <a:schemeClr val="tx1"/>
                </a:solidFill>
              </a:rPr>
            </a:br>
            <a:r>
              <a:rPr lang="en-US" dirty="0" smtClean="0">
                <a:solidFill>
                  <a:schemeClr val="tx1"/>
                </a:solidFill>
              </a:rPr>
              <a:t>&lt;/html&gt;</a:t>
            </a:r>
            <a:br>
              <a:rPr lang="en-US" dirty="0" smtClean="0">
                <a:solidFill>
                  <a:schemeClr val="tx1"/>
                </a:solidFill>
              </a:rPr>
            </a:br>
            <a:r>
              <a:rPr lang="en-US" dirty="0" smtClean="0"/>
              <a:t> </a:t>
            </a:r>
            <a:endParaRPr lang="es-ES" dirty="0" smtClean="0"/>
          </a:p>
          <a:p>
            <a:endParaRPr lang="es-ES" dirty="0"/>
          </a:p>
          <a:p>
            <a:endParaRPr lang="es-ES" dirty="0"/>
          </a:p>
          <a:p>
            <a:endParaRPr lang="es-ES" dirty="0"/>
          </a:p>
        </p:txBody>
      </p:sp>
    </p:spTree>
    <p:extLst>
      <p:ext uri="{BB962C8B-B14F-4D97-AF65-F5344CB8AC3E}">
        <p14:creationId xmlns:p14="http://schemas.microsoft.com/office/powerpoint/2010/main" val="4125565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507067"/>
          </a:xfrm>
        </p:spPr>
        <p:txBody>
          <a:bodyPr/>
          <a:lstStyle/>
          <a:p>
            <a:r>
              <a:rPr lang="en-IN" b="1" dirty="0" smtClean="0"/>
              <a:t>Tags used:</a:t>
            </a:r>
            <a:endParaRPr lang="es-ES" b="1" dirty="0"/>
          </a:p>
        </p:txBody>
      </p:sp>
      <p:sp>
        <p:nvSpPr>
          <p:cNvPr id="3" name="Content Placeholder 2"/>
          <p:cNvSpPr>
            <a:spLocks noGrp="1"/>
          </p:cNvSpPr>
          <p:nvPr>
            <p:ph idx="1"/>
          </p:nvPr>
        </p:nvSpPr>
        <p:spPr>
          <a:xfrm>
            <a:off x="0" y="1507067"/>
            <a:ext cx="8534400" cy="2740193"/>
          </a:xfrm>
        </p:spPr>
        <p:txBody>
          <a:bodyPr/>
          <a:lstStyle/>
          <a:p>
            <a:r>
              <a:rPr lang="en-US" dirty="0">
                <a:solidFill>
                  <a:schemeClr val="tx1"/>
                </a:solidFill>
              </a:rPr>
              <a:t>The &lt;body&gt; </a:t>
            </a:r>
            <a:r>
              <a:rPr lang="en-US" dirty="0" smtClean="0">
                <a:solidFill>
                  <a:schemeClr val="tx1"/>
                </a:solidFill>
              </a:rPr>
              <a:t>Tag</a:t>
            </a:r>
            <a:r>
              <a:rPr lang="es-ES" dirty="0" smtClean="0">
                <a:solidFill>
                  <a:schemeClr val="tx1"/>
                </a:solidFill>
              </a:rPr>
              <a:t>: </a:t>
            </a:r>
            <a:r>
              <a:rPr lang="en-US" dirty="0" smtClean="0">
                <a:solidFill>
                  <a:schemeClr val="tx1"/>
                </a:solidFill>
              </a:rPr>
              <a:t>The</a:t>
            </a:r>
            <a:r>
              <a:rPr lang="en-US" dirty="0">
                <a:solidFill>
                  <a:schemeClr val="tx1"/>
                </a:solidFill>
              </a:rPr>
              <a:t> body tag follows the head tag.</a:t>
            </a:r>
            <a:br>
              <a:rPr lang="en-US" dirty="0">
                <a:solidFill>
                  <a:schemeClr val="tx1"/>
                </a:solidFill>
              </a:rPr>
            </a:br>
            <a:r>
              <a:rPr lang="en-US" dirty="0">
                <a:solidFill>
                  <a:schemeClr val="tx1"/>
                </a:solidFill>
              </a:rPr>
              <a:t>All visual-structural elements are contained within the body tag. </a:t>
            </a:r>
            <a:br>
              <a:rPr lang="en-US" dirty="0">
                <a:solidFill>
                  <a:schemeClr val="tx1"/>
                </a:solidFill>
              </a:rPr>
            </a:br>
            <a:r>
              <a:rPr lang="en-US" dirty="0">
                <a:solidFill>
                  <a:schemeClr val="tx1"/>
                </a:solidFill>
              </a:rPr>
              <a:t>Headings, paragraphs, lists, quotes, images, and links are just a few of the elements that can be contained within the body tag.</a:t>
            </a:r>
            <a:br>
              <a:rPr lang="en-US" dirty="0">
                <a:solidFill>
                  <a:schemeClr val="tx1"/>
                </a:solidFill>
              </a:rPr>
            </a:br>
            <a:r>
              <a:rPr lang="en-US" dirty="0">
                <a:solidFill>
                  <a:schemeClr val="tx1"/>
                </a:solidFill>
              </a:rPr>
              <a:t>Basic HTML Structure</a:t>
            </a:r>
            <a:r>
              <a:rPr lang="en-US" dirty="0" smtClean="0">
                <a:solidFill>
                  <a:schemeClr val="tx1"/>
                </a:solidFill>
              </a:rPr>
              <a:t>:&lt;</a:t>
            </a:r>
            <a:r>
              <a:rPr lang="en-US" dirty="0">
                <a:solidFill>
                  <a:schemeClr val="tx1"/>
                </a:solidFill>
              </a:rPr>
              <a:t>html</a:t>
            </a:r>
            <a:r>
              <a:rPr lang="en-US" dirty="0" smtClean="0">
                <a:solidFill>
                  <a:schemeClr val="tx1"/>
                </a:solidFill>
              </a:rPr>
              <a:t>&gt;</a:t>
            </a:r>
            <a:r>
              <a:rPr lang="es-ES" dirty="0">
                <a:solidFill>
                  <a:schemeClr val="tx1"/>
                </a:solidFill>
              </a:rPr>
              <a:t> </a:t>
            </a:r>
            <a:r>
              <a:rPr lang="en-US" u="sng" dirty="0" smtClean="0">
                <a:solidFill>
                  <a:schemeClr val="tx1"/>
                </a:solidFill>
              </a:rPr>
              <a:t>&lt;</a:t>
            </a:r>
            <a:r>
              <a:rPr lang="en-US" u="sng" dirty="0">
                <a:solidFill>
                  <a:schemeClr val="tx1"/>
                </a:solidFill>
              </a:rPr>
              <a:t>head</a:t>
            </a:r>
            <a:r>
              <a:rPr lang="en-US" u="sng" dirty="0" smtClean="0">
                <a:solidFill>
                  <a:schemeClr val="tx1"/>
                </a:solidFill>
              </a:rPr>
              <a:t>&gt;</a:t>
            </a:r>
            <a:r>
              <a:rPr lang="es-ES" dirty="0" smtClean="0">
                <a:solidFill>
                  <a:schemeClr val="tx1"/>
                </a:solidFill>
              </a:rPr>
              <a:t>….</a:t>
            </a:r>
            <a:r>
              <a:rPr lang="en-US" dirty="0" smtClean="0">
                <a:solidFill>
                  <a:schemeClr val="tx1"/>
                </a:solidFill>
              </a:rPr>
              <a:t>&lt;/</a:t>
            </a:r>
            <a:r>
              <a:rPr lang="en-US" dirty="0">
                <a:solidFill>
                  <a:schemeClr val="tx1"/>
                </a:solidFill>
              </a:rPr>
              <a:t>head&gt;</a:t>
            </a:r>
            <a:br>
              <a:rPr lang="en-US" dirty="0">
                <a:solidFill>
                  <a:schemeClr val="tx1"/>
                </a:solidFill>
              </a:rPr>
            </a:br>
            <a:r>
              <a:rPr lang="en-US" u="sng" dirty="0">
                <a:solidFill>
                  <a:schemeClr val="tx1"/>
                </a:solidFill>
              </a:rPr>
              <a:t>&lt;body</a:t>
            </a:r>
            <a:r>
              <a:rPr lang="en-US" u="sng" dirty="0" smtClean="0">
                <a:solidFill>
                  <a:schemeClr val="tx1"/>
                </a:solidFill>
              </a:rPr>
              <a:t>&gt;</a:t>
            </a:r>
            <a:r>
              <a:rPr lang="en-US" dirty="0">
                <a:solidFill>
                  <a:schemeClr val="tx1"/>
                </a:solidFill>
              </a:rPr>
              <a:t> </a:t>
            </a:r>
            <a:r>
              <a:rPr lang="en-US" dirty="0" smtClean="0">
                <a:solidFill>
                  <a:schemeClr val="tx1"/>
                </a:solidFill>
              </a:rPr>
              <a:t>…&lt;/</a:t>
            </a:r>
            <a:r>
              <a:rPr lang="en-US" dirty="0">
                <a:solidFill>
                  <a:schemeClr val="tx1"/>
                </a:solidFill>
              </a:rPr>
              <a:t>body</a:t>
            </a:r>
            <a:r>
              <a:rPr lang="en-US" dirty="0" smtClean="0">
                <a:solidFill>
                  <a:schemeClr val="tx1"/>
                </a:solidFill>
              </a:rPr>
              <a:t>&gt; &lt;/html&gt;</a:t>
            </a:r>
            <a:r>
              <a:rPr lang="es-ES" dirty="0">
                <a:solidFill>
                  <a:schemeClr val="tx1"/>
                </a:solidFill>
              </a:rPr>
              <a:t> </a:t>
            </a:r>
            <a:r>
              <a:rPr lang="es-ES" dirty="0" smtClean="0">
                <a:solidFill>
                  <a:schemeClr val="tx1"/>
                </a:solidFill>
              </a:rPr>
              <a:t>.</a:t>
            </a:r>
            <a:r>
              <a:rPr lang="en-US" dirty="0" smtClean="0">
                <a:solidFill>
                  <a:schemeClr val="tx1"/>
                </a:solidFill>
              </a:rPr>
              <a:t>The</a:t>
            </a:r>
            <a:r>
              <a:rPr lang="en-US" dirty="0">
                <a:solidFill>
                  <a:schemeClr val="tx1"/>
                </a:solidFill>
              </a:rPr>
              <a:t> </a:t>
            </a:r>
            <a:r>
              <a:rPr lang="en-US" u="sng" dirty="0">
                <a:solidFill>
                  <a:schemeClr val="tx1"/>
                </a:solidFill>
              </a:rPr>
              <a:t>&lt;body&gt;</a:t>
            </a:r>
            <a:r>
              <a:rPr lang="en-US" dirty="0">
                <a:solidFill>
                  <a:schemeClr val="tx1"/>
                </a:solidFill>
              </a:rPr>
              <a:t> tag defines the main content of the HTML document.</a:t>
            </a:r>
            <a:endParaRPr lang="es-ES" dirty="0">
              <a:solidFill>
                <a:schemeClr val="tx1"/>
              </a:solidFill>
            </a:endParaRPr>
          </a:p>
          <a:p>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57380"/>
            <a:ext cx="8409062" cy="3100619"/>
          </a:xfrm>
          <a:prstGeom prst="rect">
            <a:avLst/>
          </a:prstGeom>
        </p:spPr>
      </p:pic>
    </p:spTree>
    <p:extLst>
      <p:ext uri="{BB962C8B-B14F-4D97-AF65-F5344CB8AC3E}">
        <p14:creationId xmlns:p14="http://schemas.microsoft.com/office/powerpoint/2010/main" val="93279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236</TotalTime>
  <Words>441</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Wingdings 3</vt:lpstr>
      <vt:lpstr>Slice</vt:lpstr>
      <vt:lpstr>GLS Web designing Pvt.Ltd</vt:lpstr>
      <vt:lpstr>Index:</vt:lpstr>
      <vt:lpstr>Introduction:</vt:lpstr>
      <vt:lpstr>Tools used:</vt:lpstr>
      <vt:lpstr>Introduction to web design:</vt:lpstr>
      <vt:lpstr>Welcome to HTML: </vt:lpstr>
      <vt:lpstr>Basic HTML Document Structure:</vt:lpstr>
      <vt:lpstr>Tags used:</vt:lpstr>
      <vt:lpstr>Tags used:</vt:lpstr>
      <vt:lpstr>Inserting and Altering Images: </vt:lpstr>
      <vt:lpstr>Project Code: </vt:lpstr>
      <vt:lpstr>Project code:</vt:lpstr>
      <vt:lpstr>Project code:</vt:lpstr>
      <vt:lpstr>Putting it altogether:</vt:lpstr>
      <vt:lpstr>Putting it altogether:</vt:lpstr>
      <vt:lpstr>Putting it altogether:</vt:lpstr>
      <vt:lpstr>Group Members: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Charan</dc:creator>
  <cp:lastModifiedBy>Sri Charan</cp:lastModifiedBy>
  <cp:revision>18</cp:revision>
  <dcterms:created xsi:type="dcterms:W3CDTF">2020-06-26T04:44:55Z</dcterms:created>
  <dcterms:modified xsi:type="dcterms:W3CDTF">2020-06-26T08:54:05Z</dcterms:modified>
</cp:coreProperties>
</file>