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7AAD-946D-4099-B534-994A32322B73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06A89-67E8-40CF-A6C9-3203C8548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06A89-67E8-40CF-A6C9-3203C85488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0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06A89-67E8-40CF-A6C9-3203C85488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1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06A89-67E8-40CF-A6C9-3203C85488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6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06A89-67E8-40CF-A6C9-3203C85488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5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06A89-67E8-40CF-A6C9-3203C85488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0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4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4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2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4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0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3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FCF6-0A97-43CD-8ACB-7AD8ADD70D25}" type="datetimeFigureOut">
              <a:rPr lang="zh-CN" altLang="en-US" smtClean="0"/>
              <a:t>2014/3/30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4C84-C0E9-4E8A-9CEB-2BBE9CB6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design/patterns/navigation-drawer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9684"/>
            <a:ext cx="6769290" cy="791570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Android UI Design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482220" y="20529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7CAFDE"/>
                </a:solidFill>
              </a:rPr>
              <a:t> Android </a:t>
            </a:r>
            <a:r>
              <a:rPr lang="zh-CN" altLang="en-US" sz="2800" b="1" dirty="0" smtClean="0">
                <a:solidFill>
                  <a:srgbClr val="7CAFDE"/>
                </a:solidFill>
              </a:rPr>
              <a:t>控件介绍 </a:t>
            </a:r>
            <a:endParaRPr lang="en-US" altLang="zh-CN" sz="2800" b="1" dirty="0" smtClean="0">
              <a:solidFill>
                <a:srgbClr val="7CAFDE"/>
              </a:solidFill>
            </a:endParaRPr>
          </a:p>
          <a:p>
            <a:pPr marL="533400" indent="-533400"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7CAFDE"/>
              </a:solidFill>
            </a:endParaRPr>
          </a:p>
          <a:p>
            <a:pPr marL="533400" indent="-5334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7CAFDE"/>
                </a:solidFill>
              </a:rPr>
              <a:t>Android</a:t>
            </a:r>
            <a:r>
              <a:rPr lang="zh-CN" altLang="en-US" sz="2800" b="1" dirty="0" smtClean="0">
                <a:solidFill>
                  <a:srgbClr val="7CAFDE"/>
                </a:solidFill>
              </a:rPr>
              <a:t>界面布局介绍</a:t>
            </a:r>
            <a:endParaRPr lang="en-US" altLang="zh-CN" sz="2800" b="1" dirty="0" smtClean="0">
              <a:solidFill>
                <a:srgbClr val="7CAFDE"/>
              </a:solidFill>
            </a:endParaRPr>
          </a:p>
          <a:p>
            <a:pPr marL="533400" indent="-5334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7CAFD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7CAFDE"/>
                </a:solidFill>
              </a:rPr>
              <a:t> Android</a:t>
            </a:r>
            <a:r>
              <a:rPr lang="zh-CN" altLang="en-US" sz="2800" b="1" dirty="0" smtClean="0">
                <a:solidFill>
                  <a:srgbClr val="7CAFDE"/>
                </a:solidFill>
              </a:rPr>
              <a:t> </a:t>
            </a:r>
            <a:r>
              <a:rPr lang="en-US" altLang="zh-CN" sz="2800" b="1" dirty="0" smtClean="0">
                <a:solidFill>
                  <a:srgbClr val="7CAFDE"/>
                </a:solidFill>
              </a:rPr>
              <a:t>UI</a:t>
            </a:r>
            <a:r>
              <a:rPr lang="zh-CN" altLang="en-US" sz="2800" b="1" dirty="0" smtClean="0">
                <a:solidFill>
                  <a:srgbClr val="7CAFDE"/>
                </a:solidFill>
              </a:rPr>
              <a:t>设计规范</a:t>
            </a:r>
            <a:endParaRPr lang="zh-CN" altLang="en-US" sz="2800" b="1" dirty="0">
              <a:solidFill>
                <a:srgbClr val="7CAFDE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15" y="3026840"/>
            <a:ext cx="5882185" cy="38311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39151" y="63023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7CAFDE"/>
                </a:solidFill>
              </a:rPr>
              <a:t>主讲人：陈子为</a:t>
            </a:r>
            <a:endParaRPr lang="zh-CN" altLang="en-US" sz="2000" dirty="0">
              <a:solidFill>
                <a:srgbClr val="7CAF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10441" y="221442"/>
            <a:ext cx="590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1.2.3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CheckBox&amp;RadioButton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988" y="1038225"/>
            <a:ext cx="8093075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olidFill>
                  <a:srgbClr val="7CAFDE"/>
                </a:solidFill>
                <a:sym typeface="Arial" panose="020B0604020202020204" pitchFamily="34" charset="0"/>
              </a:rPr>
              <a:t>RadioButton</a:t>
            </a:r>
            <a:endParaRPr lang="en-US" altLang="zh-CN" sz="2400" dirty="0">
              <a:solidFill>
                <a:srgbClr val="7CAFDE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3621" y="3669426"/>
            <a:ext cx="588486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RadioGroup.setOnCheckedChangeListener(</a:t>
            </a:r>
          </a:p>
          <a:p>
            <a:pPr algn="l"/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 	new RadioGroup.OnCheckedChangeListener(){</a:t>
            </a:r>
          </a:p>
          <a:p>
            <a:pPr algn="l"/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 	@Override</a:t>
            </a:r>
          </a:p>
          <a:p>
            <a:pPr algn="l"/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 	public void onCheckedChanged(RadioGroup group,</a:t>
            </a:r>
          </a:p>
          <a:p>
            <a:pPr algn="l"/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 	int checkedId) {</a:t>
            </a:r>
          </a:p>
          <a:p>
            <a:pPr algn="l"/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 	// TODO Auto-generated method stub</a:t>
            </a:r>
          </a:p>
          <a:p>
            <a:pPr algn="l"/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 	 	if(checkedId == 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sym typeface="Arial" panose="020B0604020202020204" pitchFamily="34" charset="0"/>
              </a:rPr>
              <a:t>RadioButton .g</a:t>
            </a:r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etId())</a:t>
            </a:r>
          </a:p>
          <a:p>
            <a:pPr algn="l"/>
            <a:r>
              <a:rPr lang="zh-CN" altLang="en-US" sz="1800" b="0" i="0" dirty="0">
                <a:solidFill>
                  <a:srgbClr val="008000"/>
                </a:solidFill>
                <a:effectLst/>
              </a:rPr>
              <a:t>   //通过判断</a:t>
            </a:r>
            <a:r>
              <a:rPr lang="zh-CN" altLang="en-US" sz="1800" b="0" i="0" dirty="0">
                <a:solidFill>
                  <a:srgbClr val="008000"/>
                </a:solidFill>
                <a:effectLst/>
                <a:sym typeface="Arial" panose="020B0604020202020204" pitchFamily="34" charset="0"/>
              </a:rPr>
              <a:t>checkedId与RadioButton的ID是否一致</a:t>
            </a:r>
          </a:p>
          <a:p>
            <a:pPr algn="l"/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 	}</a:t>
            </a:r>
          </a:p>
          <a:p>
            <a:pPr algn="l"/>
            <a:r>
              <a:rPr lang="zh-CN" altLang="en-US" sz="1800" b="0" i="0" dirty="0">
                <a:solidFill>
                  <a:schemeClr val="tx1"/>
                </a:solidFill>
                <a:effectLst/>
              </a:rPr>
              <a:t> });</a:t>
            </a:r>
            <a:r>
              <a:rPr lang="zh-CN" altLang="en-US" sz="1800" b="0" i="0" dirty="0">
                <a:effectLst/>
              </a:rPr>
              <a:t>			</a:t>
            </a:r>
          </a:p>
          <a:p>
            <a:pPr algn="l"/>
            <a:r>
              <a:rPr lang="zh-CN" altLang="en-US" sz="1800" b="0" i="0" dirty="0">
                <a:effectLst/>
              </a:rPr>
              <a:t> 			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1988" y="1739463"/>
            <a:ext cx="6234197" cy="914400"/>
            <a:chOff x="384175" y="2079625"/>
            <a:chExt cx="8617344" cy="91440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303944" y="2079625"/>
              <a:ext cx="5697575" cy="914400"/>
            </a:xfrm>
            <a:prstGeom prst="rect">
              <a:avLst/>
            </a:prstGeom>
            <a:noFill/>
            <a:ln w="9525">
              <a:solidFill>
                <a:srgbClr val="7CAFDE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b="0" i="0" dirty="0">
                  <a:effectLst/>
                </a:rPr>
                <a:t>&lt;</a:t>
              </a:r>
              <a:r>
                <a:rPr lang="en-US" altLang="zh-CN" sz="1800" b="0" i="0" dirty="0" err="1">
                  <a:effectLst/>
                </a:rPr>
                <a:t>RadioGroup</a:t>
              </a:r>
              <a:r>
                <a:rPr lang="en-US" altLang="zh-CN" sz="1800" b="0" i="0" dirty="0">
                  <a:effectLst/>
                </a:rPr>
                <a:t>   &gt;</a:t>
              </a:r>
            </a:p>
            <a:p>
              <a:pPr algn="l"/>
              <a:r>
                <a:rPr lang="en-US" altLang="zh-CN" sz="1800" b="0" i="0" dirty="0">
                  <a:effectLst/>
                </a:rPr>
                <a:t>        &lt;</a:t>
              </a:r>
              <a:r>
                <a:rPr lang="en-US" altLang="zh-CN" sz="1800" b="0" i="0" dirty="0" err="1">
                  <a:effectLst/>
                </a:rPr>
                <a:t>RadioButton</a:t>
              </a:r>
              <a:r>
                <a:rPr lang="en-US" altLang="zh-CN" sz="1800" b="0" i="0" dirty="0">
                  <a:effectLst/>
                </a:rPr>
                <a:t> /&gt;        &lt;</a:t>
              </a:r>
              <a:r>
                <a:rPr lang="en-US" altLang="zh-CN" sz="1800" b="0" i="0" dirty="0" err="1">
                  <a:effectLst/>
                </a:rPr>
                <a:t>RadioButton</a:t>
              </a:r>
              <a:r>
                <a:rPr lang="en-US" altLang="zh-CN" sz="1800" b="0" i="0" dirty="0">
                  <a:effectLst/>
                </a:rPr>
                <a:t>/&gt;</a:t>
              </a:r>
            </a:p>
            <a:p>
              <a:pPr algn="l"/>
              <a:r>
                <a:rPr lang="en-US" altLang="zh-CN" sz="1800" b="0" i="0" dirty="0">
                  <a:effectLst/>
                </a:rPr>
                <a:t>&lt;/</a:t>
              </a:r>
              <a:r>
                <a:rPr lang="en-US" altLang="zh-CN" sz="1800" b="0" i="0" dirty="0" err="1">
                  <a:effectLst/>
                </a:rPr>
                <a:t>RadioGroup</a:t>
              </a:r>
              <a:r>
                <a:rPr lang="en-US" altLang="zh-CN" sz="1800" b="0" i="0" dirty="0">
                  <a:effectLst/>
                </a:rPr>
                <a:t>&gt;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84175" y="2393950"/>
              <a:ext cx="2731055" cy="369332"/>
            </a:xfrm>
            <a:prstGeom prst="rect">
              <a:avLst/>
            </a:prstGeom>
            <a:noFill/>
            <a:ln w="9525">
              <a:solidFill>
                <a:srgbClr val="7CAFDE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0" i="0" dirty="0">
                  <a:solidFill>
                    <a:schemeClr val="tx1"/>
                  </a:solidFill>
                  <a:effectLst/>
                  <a:ea typeface="宋体" panose="02010600030101010101" pitchFamily="2" charset="-122"/>
                </a:rPr>
                <a:t>XML</a:t>
              </a:r>
              <a:r>
                <a:rPr lang="zh-CN" altLang="en-US" sz="1800" b="0" i="0" dirty="0">
                  <a:solidFill>
                    <a:schemeClr val="tx1"/>
                  </a:solidFill>
                  <a:effectLst/>
                  <a:ea typeface="宋体" panose="02010600030101010101" pitchFamily="2" charset="-122"/>
                </a:rPr>
                <a:t>文件中的代码</a:t>
              </a:r>
              <a:endPara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3291" y="2813050"/>
            <a:ext cx="6064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l"/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设置点击事件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  <a:sym typeface="Arial" panose="020B0604020202020204" pitchFamily="34" charset="0"/>
              </a:rPr>
              <a:t>监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听器的简要代码</a:t>
            </a:r>
          </a:p>
          <a:p>
            <a:pPr lvl="1" algn="l"/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（可以通过监听</a:t>
            </a:r>
            <a:r>
              <a:rPr lang="zh-CN" altLang="en-US" sz="2400" b="0" i="0" dirty="0">
                <a:effectLst/>
                <a:ea typeface="宋体" panose="02010600030101010101" pitchFamily="2" charset="-122"/>
              </a:rPr>
              <a:t>RadioGroup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  <a:sym typeface="Arial" panose="020B0604020202020204" pitchFamily="34" charset="0"/>
              </a:rPr>
              <a:t>或</a:t>
            </a:r>
            <a:r>
              <a:rPr lang="zh-CN" altLang="en-US" sz="2400" b="0" i="0" dirty="0">
                <a:effectLst/>
                <a:ea typeface="宋体" panose="02010600030101010101" pitchFamily="2" charset="-122"/>
              </a:rPr>
              <a:t>RadioButton 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）</a:t>
            </a:r>
            <a:endParaRPr lang="en-US" sz="2000" b="0" i="0" dirty="0">
              <a:solidFill>
                <a:srgbClr val="008000"/>
              </a:solidFill>
              <a:effectLst/>
              <a:ea typeface="宋体" panose="02010600030101010101" pitchFamily="2" charset="-122"/>
            </a:endParaRPr>
          </a:p>
          <a:p>
            <a:pPr lvl="1" algn="l"/>
            <a:endParaRPr lang="zh-CN" altLang="en-US" sz="200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2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590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1.2.3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CheckBox&amp;RadioButton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5348" y="1151573"/>
            <a:ext cx="8091488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olidFill>
                  <a:srgbClr val="7CAFDE"/>
                </a:solidFill>
                <a:sym typeface="Arial" panose="020B0604020202020204" pitchFamily="34" charset="0"/>
              </a:rPr>
              <a:t>CheckBox</a:t>
            </a:r>
            <a:endParaRPr lang="en-US" altLang="zh-CN" sz="2400" dirty="0">
              <a:solidFill>
                <a:srgbClr val="7CAFDE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5348" y="1735016"/>
            <a:ext cx="573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0" i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CheckBox</a:t>
            </a:r>
            <a:r>
              <a:rPr lang="zh-CN" altLang="en-US" sz="2400" b="0" i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设置点击事件监听器的简要代码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74425"/>
              </p:ext>
            </p:extLst>
          </p:nvPr>
        </p:nvGraphicFramePr>
        <p:xfrm>
          <a:off x="657225" y="2293033"/>
          <a:ext cx="7467600" cy="2909423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2909423"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</a:defRPr>
                      </a:lvl1pPr>
                      <a:lvl2pPr marL="742950" indent="-285750" algn="l">
                        <a:lnSpc>
                          <a:spcPct val="120000"/>
                        </a:lnSpc>
                        <a:defRPr sz="22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</a:defRPr>
                      </a:lvl2pPr>
                      <a:lvl3pPr marL="1143000" indent="-228600" algn="l">
                        <a:lnSpc>
                          <a:spcPct val="120000"/>
                        </a:lnSpc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CheckBox.OnClickListener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checkboxListener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new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CheckBox.OnClickListener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(){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@Override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public void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onClick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(View v) {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  //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过程代码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}};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checkBox1.setOnClickListener(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checkboxListener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);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checkBox2.setOnClickListener(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checkboxListener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);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69045" y="5572835"/>
            <a:ext cx="72183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与</a:t>
            </a:r>
            <a:r>
              <a:rPr lang="en-US" sz="18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Button</a:t>
            </a:r>
            <a:r>
              <a:rPr lang="zh-CN" altLang="en-US" sz="18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设置点击事件监听器中介绍的方法相似，</a:t>
            </a:r>
          </a:p>
          <a:p>
            <a:pPr algn="l"/>
            <a:r>
              <a:rPr lang="zh-CN" altLang="en-US" sz="18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唯一不同在于将</a:t>
            </a:r>
            <a:r>
              <a:rPr lang="en-US" sz="1800" b="0" i="0" dirty="0" err="1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Button.OnClickListener</a:t>
            </a:r>
            <a:r>
              <a:rPr lang="zh-CN" altLang="en-US" sz="18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换成了</a:t>
            </a:r>
            <a:r>
              <a:rPr lang="en-US" sz="1800" b="0" i="0" dirty="0" err="1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CheckBox.OnClickListener</a:t>
            </a:r>
            <a:endParaRPr lang="zh-CN" altLang="en-US" sz="180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93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1.2.4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smtClean="0">
                <a:solidFill>
                  <a:srgbClr val="7CAFDE"/>
                </a:solidFill>
              </a:rPr>
              <a:t>Spinner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457200" y="806217"/>
            <a:ext cx="8075613" cy="51816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7CAFDE"/>
                </a:solidFill>
              </a:rPr>
              <a:t>Spinner</a:t>
            </a:r>
          </a:p>
          <a:p>
            <a:pPr lvl="1"/>
            <a:r>
              <a:rPr lang="en-US" dirty="0" smtClean="0"/>
              <a:t>Spinner</a:t>
            </a:r>
            <a:r>
              <a:rPr lang="zh-CN" altLang="en-US" dirty="0" smtClean="0"/>
              <a:t>是一种能够从多个选项中选一选项的控件，使用浮动菜单为用户提供选择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56" y="1995463"/>
            <a:ext cx="2602563" cy="45771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94" y="1892649"/>
            <a:ext cx="2629389" cy="4679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03041" y="3263706"/>
            <a:ext cx="3056792" cy="506436"/>
          </a:xfrm>
          <a:prstGeom prst="rect">
            <a:avLst/>
          </a:prstGeom>
          <a:noFill/>
          <a:ln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7" idx="1"/>
          </p:cNvCxnSpPr>
          <p:nvPr/>
        </p:nvCxnSpPr>
        <p:spPr>
          <a:xfrm>
            <a:off x="4959833" y="3516924"/>
            <a:ext cx="1779861" cy="71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1.2.4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smtClean="0">
                <a:solidFill>
                  <a:srgbClr val="7CAFDE"/>
                </a:solidFill>
              </a:rPr>
              <a:t>Spinner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内容占位符 2"/>
          <p:cNvSpPr>
            <a:spLocks noGrp="1" noChangeArrowheads="1"/>
          </p:cNvSpPr>
          <p:nvPr/>
        </p:nvSpPr>
        <p:spPr bwMode="auto">
          <a:xfrm>
            <a:off x="463061" y="806217"/>
            <a:ext cx="1146634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l">
              <a:lnSpc>
                <a:spcPct val="120000"/>
              </a:lnSpc>
              <a:buChar char="–"/>
              <a:defRPr sz="2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在activity文件中，定义一个</a:t>
            </a:r>
            <a:r>
              <a:rPr lang="en-US" sz="2400" b="0" i="0" dirty="0" err="1">
                <a:solidFill>
                  <a:srgbClr val="7CAFDE"/>
                </a:solidFill>
                <a:effectLst/>
              </a:rPr>
              <a:t>ArrayAdapter</a:t>
            </a:r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适配器，在</a:t>
            </a:r>
            <a:r>
              <a:rPr lang="en-US" sz="2400" b="0" i="0" dirty="0" err="1">
                <a:solidFill>
                  <a:srgbClr val="7CAFDE"/>
                </a:solidFill>
                <a:effectLst/>
              </a:rPr>
              <a:t>ArrayAdapter</a:t>
            </a:r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中添加需要在</a:t>
            </a:r>
            <a:r>
              <a:rPr lang="en-US" sz="2400" b="0" i="0" dirty="0">
                <a:solidFill>
                  <a:srgbClr val="7CAFDE"/>
                </a:solidFill>
                <a:effectLst/>
              </a:rPr>
              <a:t>Spinner</a:t>
            </a:r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中可以选择的内容</a:t>
            </a:r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endParaRPr lang="zh-CN" altLang="en-US" b="0" i="0" dirty="0">
              <a:solidFill>
                <a:srgbClr val="7CAFDE"/>
              </a:solidFill>
              <a:effectLst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5747" y="1841242"/>
            <a:ext cx="716756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ArrayAdapter&lt;String&gt; 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adapter;</a:t>
            </a:r>
          </a:p>
          <a:p>
            <a:pPr algn="l"/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//设置下拉列表中的</a:t>
            </a:r>
            <a:r>
              <a:rPr lang="zh-CN" altLang="en-US" sz="2000" b="0" i="0" dirty="0" smtClean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内容</a:t>
            </a:r>
            <a:endParaRPr lang="en-US" altLang="zh-CN" sz="2000" b="0" i="0" dirty="0" smtClean="0">
              <a:solidFill>
                <a:srgbClr val="008000"/>
              </a:solidFill>
              <a:effectLst/>
              <a:ea typeface="宋体" panose="02010600030101010101" pitchFamily="2" charset="-122"/>
            </a:endParaRPr>
          </a:p>
          <a:p>
            <a:pPr algn="l"/>
            <a:endParaRPr lang="zh-CN" altLang="en-US" sz="2000" b="0" i="0" dirty="0">
              <a:solidFill>
                <a:srgbClr val="008000"/>
              </a:solidFill>
              <a:effectLst/>
              <a:ea typeface="宋体" panose="02010600030101010101" pitchFamily="2" charset="-122"/>
            </a:endParaRPr>
          </a:p>
          <a:p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List&lt;String&gt; </a:t>
            </a:r>
            <a:r>
              <a:rPr lang="en-US" altLang="zh-CN" sz="2000" dirty="0" err="1" smtClean="0"/>
              <a:t>list_send</a:t>
            </a:r>
            <a:r>
              <a:rPr lang="zh-CN" altLang="en-US" sz="2000" b="0" i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= new ArrayList&lt;String&gt;();</a:t>
            </a:r>
          </a:p>
          <a:p>
            <a:r>
              <a:rPr lang="en-US" altLang="zh-CN" sz="2000" dirty="0" err="1"/>
              <a:t>list_send.add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WiFi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 err="1"/>
              <a:t>list_send.add</a:t>
            </a:r>
            <a:r>
              <a:rPr lang="en-US" altLang="zh-CN" sz="2000" dirty="0"/>
              <a:t>("</a:t>
            </a:r>
            <a:r>
              <a:rPr lang="zh-CN" altLang="en-US" sz="2000" dirty="0"/>
              <a:t>蓝牙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 err="1"/>
              <a:t>list_send.add</a:t>
            </a:r>
            <a:r>
              <a:rPr lang="en-US" altLang="zh-CN" sz="2000" dirty="0"/>
              <a:t>("</a:t>
            </a:r>
            <a:r>
              <a:rPr lang="zh-CN" altLang="en-US" sz="2000" dirty="0"/>
              <a:t>二维码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 err="1"/>
              <a:t>list_send.add</a:t>
            </a:r>
            <a:r>
              <a:rPr lang="en-US" altLang="zh-CN" sz="2000" dirty="0"/>
              <a:t>("</a:t>
            </a:r>
            <a:r>
              <a:rPr lang="zh-CN" altLang="en-US" sz="2000" dirty="0"/>
              <a:t>短信</a:t>
            </a:r>
            <a:r>
              <a:rPr lang="en-US" altLang="zh-CN" sz="2000" dirty="0"/>
              <a:t>");</a:t>
            </a:r>
            <a:endParaRPr lang="zh-CN" altLang="en-US" sz="2000" b="0" i="0" dirty="0">
              <a:solidFill>
                <a:srgbClr val="008000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//准备一个数组适配器，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并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使用系统的样式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adapter = new ArrayAdapter&lt;String&gt;(</a:t>
            </a:r>
          </a:p>
          <a:p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this,</a:t>
            </a:r>
            <a:r>
              <a:rPr lang="zh-CN" altLang="en-US" sz="2000" b="0" i="0" dirty="0">
                <a:solidFill>
                  <a:srgbClr val="3399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android.R.layout.simple_spinner_item</a:t>
            </a:r>
            <a:r>
              <a:rPr lang="zh-CN" altLang="en-US" sz="2000" b="0" i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list_send</a:t>
            </a:r>
            <a:r>
              <a:rPr lang="zh-CN" altLang="en-US" sz="2000" b="0" i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l"/>
            <a:endParaRPr lang="zh-CN" altLang="en-US" sz="2000" b="0" i="0" dirty="0">
              <a:solidFill>
                <a:schemeClr val="tx1"/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//设置下拉列表的样式为浮动菜单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adapter.setDropDownViewResource(</a:t>
            </a:r>
          </a:p>
          <a:p>
            <a:pPr algn="l"/>
            <a:r>
              <a:rPr lang="zh-CN" altLang="en-US" sz="2000" b="0" i="0" dirty="0">
                <a:solidFill>
                  <a:srgbClr val="3399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android.R.layout.simple_spinner_dropdown_item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s</a:t>
            </a: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pinner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.setAdapter(adapter);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</a:rPr>
              <a:t>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设置适配器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350520" y="3073790"/>
            <a:ext cx="4657578" cy="1315330"/>
          </a:xfrm>
          <a:prstGeom prst="rect">
            <a:avLst/>
          </a:prstGeom>
          <a:noFill/>
          <a:ln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310" y="2061056"/>
            <a:ext cx="2602563" cy="45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 noChangeArrowheads="1"/>
          </p:cNvSpPr>
          <p:nvPr/>
        </p:nvSpPr>
        <p:spPr bwMode="auto">
          <a:xfrm>
            <a:off x="575604" y="1073834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l">
              <a:lnSpc>
                <a:spcPct val="120000"/>
              </a:lnSpc>
              <a:buChar char="–"/>
              <a:defRPr sz="2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添加监听事件</a:t>
            </a: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endParaRPr lang="zh-CN" altLang="en-US" b="0" i="0" dirty="0">
              <a:solidFill>
                <a:srgbClr val="7CAFDE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0441" y="221442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1.2.4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smtClean="0">
                <a:solidFill>
                  <a:srgbClr val="7CAFDE"/>
                </a:solidFill>
              </a:rPr>
              <a:t>Spinner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5604" y="1789796"/>
            <a:ext cx="81915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pinner</a:t>
            </a:r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.setOnItemSelectedListener(new nItemSelectedListener() {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public void onItemSelected(</a:t>
            </a:r>
          </a:p>
          <a:p>
            <a:pPr lvl="1"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AdapterView&lt;?&gt; parent, View view, </a:t>
            </a:r>
          </a:p>
          <a:p>
            <a:pPr lvl="1"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int position, long id) {</a:t>
            </a:r>
          </a:p>
          <a:p>
            <a:pPr lvl="1"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......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}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@Override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public void onNothingSelected(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AdapterView&lt;?&gt; arg0) {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// TODO Auto-generated method stub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}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});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494" y="1575491"/>
            <a:ext cx="2629389" cy="46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331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1.2.5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ListView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0" y="1427898"/>
            <a:ext cx="2718435" cy="4804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330" y="1427898"/>
            <a:ext cx="2859430" cy="50589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5674" y="2511082"/>
            <a:ext cx="3547500" cy="2046850"/>
          </a:xfrm>
          <a:prstGeom prst="rect">
            <a:avLst/>
          </a:prstGeom>
          <a:noFill/>
          <a:ln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56839" y="2222694"/>
            <a:ext cx="3545059" cy="2623626"/>
          </a:xfrm>
          <a:prstGeom prst="rect">
            <a:avLst/>
          </a:prstGeom>
          <a:noFill/>
          <a:ln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692141" y="1371607"/>
            <a:ext cx="1799082" cy="154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1"/>
          </p:cNvCxnSpPr>
          <p:nvPr/>
        </p:nvCxnSpPr>
        <p:spPr>
          <a:xfrm flipH="1" flipV="1">
            <a:off x="6907156" y="1371607"/>
            <a:ext cx="1649683" cy="216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14787" y="904678"/>
            <a:ext cx="1392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solidFill>
                  <a:srgbClr val="7CAFDE"/>
                </a:solidFill>
              </a:rPr>
              <a:t>ListView</a:t>
            </a:r>
            <a:endParaRPr lang="zh-CN" altLang="en-US" sz="2800" dirty="0">
              <a:solidFill>
                <a:srgbClr val="7CAFDE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150" y="1993288"/>
            <a:ext cx="2901642" cy="48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331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1.2.5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ListView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794825" y="1298917"/>
            <a:ext cx="9601200" cy="51816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7CAFDE"/>
                </a:solidFill>
              </a:rPr>
              <a:t>ListView</a:t>
            </a:r>
            <a:endParaRPr lang="en-US" dirty="0" smtClean="0">
              <a:solidFill>
                <a:srgbClr val="7CAFDE"/>
              </a:solidFill>
            </a:endParaRPr>
          </a:p>
          <a:p>
            <a:endParaRPr lang="en-US" sz="2400" dirty="0" smtClean="0">
              <a:solidFill>
                <a:srgbClr val="7CAFDE"/>
              </a:solidFill>
            </a:endParaRPr>
          </a:p>
          <a:p>
            <a:pPr lvl="1"/>
            <a:r>
              <a:rPr lang="en-US" dirty="0" err="1" smtClean="0"/>
              <a:t>ListView</a:t>
            </a:r>
            <a:r>
              <a:rPr lang="zh-CN" altLang="en-US" dirty="0" smtClean="0"/>
              <a:t>是一种用于垂直显示的列表控件，如果显示内容过多，则会出现垂直滚动条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r>
              <a:rPr lang="zh-CN" altLang="en-US" dirty="0" smtClean="0"/>
              <a:t>能够通过适配器将数据和自身绑定，在有限的屏幕上提供大量内容供用户选择</a:t>
            </a:r>
            <a:r>
              <a:rPr lang="en-US" dirty="0" smtClean="0"/>
              <a:t>,</a:t>
            </a:r>
            <a:r>
              <a:rPr lang="zh-CN" altLang="en-US" dirty="0" smtClean="0"/>
              <a:t>所以是经常使用的用户界面控件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r>
              <a:rPr lang="zh-CN" altLang="en-US" dirty="0" smtClean="0"/>
              <a:t>支持点击事件处理，用户可以用少量的代码实现复杂的选择功能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2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13" y="1318039"/>
            <a:ext cx="2901642" cy="48647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0441" y="221442"/>
            <a:ext cx="331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1.2.5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ListView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03435" y="1166788"/>
            <a:ext cx="466883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首先需要为</a:t>
            </a:r>
            <a:r>
              <a:rPr lang="en-US" sz="24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ListView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创建适配器，</a:t>
            </a:r>
          </a:p>
          <a:p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并添加</a:t>
            </a:r>
            <a:r>
              <a:rPr lang="en-US" sz="24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ListView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中所显示的内容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03435" y="2302595"/>
            <a:ext cx="60293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ArrayAdapter&lt;String&gt; adapter</a:t>
            </a:r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;</a:t>
            </a:r>
            <a:endParaRPr lang="zh-CN" altLang="en-US" sz="2400" b="0" i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List&lt;String&gt; list  = new ArrayList&lt;String&gt;();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list.add</a:t>
            </a:r>
            <a:r>
              <a:rPr lang="zh-CN" altLang="en-US" sz="2000" b="0" i="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2000" dirty="0" smtClean="0"/>
              <a:t>“</a:t>
            </a:r>
            <a:r>
              <a:rPr lang="en-US" altLang="zh-CN" sz="2000" b="0" i="0" dirty="0" smtClean="0">
                <a:solidFill>
                  <a:schemeClr val="tx1"/>
                </a:solidFill>
                <a:effectLst/>
              </a:rPr>
              <a:t>Mercury</a:t>
            </a:r>
            <a:r>
              <a:rPr lang="en-US" altLang="zh-CN" sz="2000" dirty="0" smtClean="0"/>
              <a:t>”</a:t>
            </a:r>
            <a:r>
              <a:rPr lang="zh-CN" altLang="en-US" sz="2000" b="0" i="0" dirty="0" smtClean="0">
                <a:solidFill>
                  <a:schemeClr val="tx1"/>
                </a:solidFill>
                <a:effectLst/>
              </a:rPr>
              <a:t>)</a:t>
            </a:r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;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list.add</a:t>
            </a:r>
            <a:r>
              <a:rPr lang="zh-CN" altLang="en-US" sz="2000" b="0" i="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2000" b="0" i="0" dirty="0" smtClean="0">
                <a:solidFill>
                  <a:schemeClr val="tx1"/>
                </a:solidFill>
                <a:effectLst/>
              </a:rPr>
              <a:t>“</a:t>
            </a:r>
            <a:r>
              <a:rPr lang="en-US" altLang="zh-CN" sz="2000" dirty="0" smtClean="0"/>
              <a:t>Venus</a:t>
            </a:r>
            <a:r>
              <a:rPr lang="en-US" altLang="zh-CN" sz="2000" b="0" i="0" dirty="0" smtClean="0">
                <a:solidFill>
                  <a:schemeClr val="tx1"/>
                </a:solidFill>
                <a:effectLst/>
              </a:rPr>
              <a:t>”</a:t>
            </a:r>
            <a:r>
              <a:rPr lang="zh-CN" altLang="en-US" sz="2000" b="0" i="0" dirty="0" smtClean="0">
                <a:solidFill>
                  <a:schemeClr val="tx1"/>
                </a:solidFill>
                <a:effectLst/>
              </a:rPr>
              <a:t>)</a:t>
            </a:r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;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list.add</a:t>
            </a:r>
            <a:r>
              <a:rPr lang="zh-CN" altLang="en-US" sz="2000" b="0" i="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2000" b="0" i="0" dirty="0" smtClean="0">
                <a:solidFill>
                  <a:schemeClr val="tx1"/>
                </a:solidFill>
                <a:effectLst/>
              </a:rPr>
              <a:t>“Earth”</a:t>
            </a:r>
            <a:r>
              <a:rPr lang="zh-CN" altLang="en-US" sz="2000" b="0" i="0" dirty="0" smtClean="0">
                <a:solidFill>
                  <a:schemeClr val="tx1"/>
                </a:solidFill>
                <a:effectLst/>
              </a:rPr>
              <a:t>)</a:t>
            </a:r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;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.....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adapter =new ArrayAdapter&lt;String&gt;(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	this,</a:t>
            </a:r>
            <a:r>
              <a:rPr lang="zh-CN" altLang="en-US" sz="2000" b="0" i="0" dirty="0">
                <a:solidFill>
                  <a:srgbClr val="3399FF"/>
                </a:solidFill>
                <a:effectLst/>
              </a:rPr>
              <a:t>android.R.layout.simple_list_item_1</a:t>
            </a:r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, list );</a:t>
            </a:r>
          </a:p>
          <a:p>
            <a:pPr algn="l"/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listView.setAdapter(adapter);</a:t>
            </a:r>
          </a:p>
        </p:txBody>
      </p:sp>
      <p:sp>
        <p:nvSpPr>
          <p:cNvPr id="8" name="矩形 7"/>
          <p:cNvSpPr/>
          <p:nvPr/>
        </p:nvSpPr>
        <p:spPr>
          <a:xfrm>
            <a:off x="5403435" y="2709386"/>
            <a:ext cx="4657578" cy="1553125"/>
          </a:xfrm>
          <a:prstGeom prst="rect">
            <a:avLst/>
          </a:prstGeom>
          <a:noFill/>
          <a:ln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331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1.2.5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ListView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内容占位符 2"/>
          <p:cNvSpPr>
            <a:spLocks noGrp="1" noChangeArrowheads="1"/>
          </p:cNvSpPr>
          <p:nvPr/>
        </p:nvSpPr>
        <p:spPr bwMode="auto">
          <a:xfrm>
            <a:off x="603739" y="110197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l">
              <a:lnSpc>
                <a:spcPct val="120000"/>
              </a:lnSpc>
              <a:buChar char="–"/>
              <a:defRPr sz="2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下面的代码声明了</a:t>
            </a:r>
            <a:r>
              <a:rPr lang="en-US" sz="2400" b="0" i="0" dirty="0" err="1">
                <a:solidFill>
                  <a:srgbClr val="7CAFDE"/>
                </a:solidFill>
                <a:effectLst/>
              </a:rPr>
              <a:t>ListView</a:t>
            </a:r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子项的点击事件监听器，用以确定用户在</a:t>
            </a:r>
            <a:r>
              <a:rPr lang="en-US" sz="2400" b="0" i="0" dirty="0" err="1">
                <a:solidFill>
                  <a:srgbClr val="7CAFDE"/>
                </a:solidFill>
                <a:effectLst/>
              </a:rPr>
              <a:t>ListView</a:t>
            </a:r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中，选择的是哪一个子项</a:t>
            </a: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pPr lvl="1"/>
            <a:endParaRPr lang="en-US" sz="2400" b="0" i="0" dirty="0">
              <a:solidFill>
                <a:srgbClr val="7CAFDE"/>
              </a:solidFill>
              <a:effectLst/>
            </a:endParaRPr>
          </a:p>
          <a:p>
            <a:endParaRPr lang="zh-CN" altLang="en-US" b="0" i="0" dirty="0">
              <a:solidFill>
                <a:srgbClr val="7CAFDE"/>
              </a:solidFill>
              <a:effectLst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3739" y="2291007"/>
            <a:ext cx="6345237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Times New Roman" panose="02020603050405020304" pitchFamily="18" charset="0"/>
              <a:buNone/>
            </a:pPr>
            <a:r>
              <a:rPr lang="en-US" sz="20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AdapterView.OnItemClickListener</a:t>
            </a: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listViewListener</a:t>
            </a: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= new</a:t>
            </a:r>
            <a:b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	</a:t>
            </a:r>
            <a:r>
              <a:rPr lang="en-US" sz="20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AdapterView.OnItemClickListener</a:t>
            </a: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(){</a:t>
            </a:r>
            <a:endParaRPr lang="zh-CN" altLang="en-US" sz="2000" b="0" i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l">
              <a:buFont typeface="Times New Roman" panose="02020603050405020304" pitchFamily="18" charset="0"/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	@Override</a:t>
            </a:r>
            <a:endParaRPr lang="zh-CN" altLang="en-US" sz="2000" b="0" i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l">
              <a:buFont typeface="Times New Roman" panose="02020603050405020304" pitchFamily="18" charset="0"/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public void </a:t>
            </a:r>
            <a:r>
              <a:rPr lang="en-US" sz="20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onItemClick</a:t>
            </a: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(</a:t>
            </a:r>
            <a:r>
              <a:rPr lang="en-US" sz="20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AdapterView</a:t>
            </a: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&lt;?&gt; arg0, View arg1, </a:t>
            </a:r>
          </a:p>
          <a:p>
            <a:pPr algn="l">
              <a:buFont typeface="Times New Roman" panose="02020603050405020304" pitchFamily="18" charset="0"/>
              <a:buNone/>
            </a:pPr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              </a:t>
            </a:r>
            <a:r>
              <a:rPr lang="en-US" sz="20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int</a:t>
            </a: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arg2, long arg3) { </a:t>
            </a:r>
          </a:p>
          <a:p>
            <a:pPr algn="l">
              <a:buFont typeface="Times New Roman" panose="02020603050405020304" pitchFamily="18" charset="0"/>
              <a:buNone/>
            </a:pPr>
            <a:r>
              <a:rPr lang="zh-CN" altLang="en-US" sz="18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</a:t>
            </a:r>
          </a:p>
          <a:p>
            <a:pPr algn="l">
              <a:buFont typeface="Times New Roman" panose="02020603050405020304" pitchFamily="18" charset="0"/>
              <a:buNone/>
            </a:pPr>
            <a:r>
              <a:rPr lang="zh-CN" alt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              .......</a:t>
            </a:r>
          </a:p>
          <a:p>
            <a:pPr algn="l">
              <a:buFont typeface="Times New Roman" panose="02020603050405020304" pitchFamily="18" charset="0"/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			}};</a:t>
            </a:r>
            <a:endParaRPr lang="zh-CN" altLang="en-US" sz="2000" b="0" i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algn="l">
              <a:buFont typeface="Times New Roman" panose="02020603050405020304" pitchFamily="18" charset="0"/>
              <a:buNone/>
            </a:pPr>
            <a:r>
              <a:rPr lang="en-US" sz="20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listView.setOnItemClickListener</a:t>
            </a: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(</a:t>
            </a:r>
            <a:r>
              <a:rPr lang="en-US" sz="20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listViewListener</a:t>
            </a:r>
            <a:r>
              <a:rPr lang="en-US" sz="20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);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98" y="1714611"/>
            <a:ext cx="2901642" cy="48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331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1.2.5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ListView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3134" y="1375556"/>
            <a:ext cx="8129684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ArrayAdapter</a:t>
            </a:r>
            <a:r>
              <a:rPr lang="zh-CN" altLang="en-US" sz="2400" b="0" i="0" dirty="0" smtClean="0">
                <a:solidFill>
                  <a:srgbClr val="7CAFDE"/>
                </a:solidFill>
                <a:effectLst/>
              </a:rPr>
              <a:t>:</a:t>
            </a:r>
            <a:endParaRPr lang="en-US" altLang="zh-CN" sz="2400" b="0" i="0" dirty="0" smtClean="0">
              <a:solidFill>
                <a:srgbClr val="7CAFDE"/>
              </a:solidFill>
              <a:effectLst/>
            </a:endParaRPr>
          </a:p>
          <a:p>
            <a:pPr algn="l"/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只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可以简单的显示一行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文本</a:t>
            </a:r>
            <a:endParaRPr lang="en-US" altLang="zh-CN" sz="2400" b="0" i="0" dirty="0" smtClean="0">
              <a:solidFill>
                <a:schemeClr val="tx1"/>
              </a:solidFill>
              <a:effectLst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SimpleAdapter</a:t>
            </a:r>
            <a:r>
              <a:rPr lang="zh-CN" altLang="en-US" sz="2400" b="0" i="0" dirty="0" smtClean="0">
                <a:solidFill>
                  <a:srgbClr val="7CAFDE"/>
                </a:solidFill>
                <a:effectLst/>
              </a:rPr>
              <a:t>:</a:t>
            </a:r>
            <a:endParaRPr lang="en-US" altLang="zh-CN" sz="2400" b="0" i="0" dirty="0" smtClean="0">
              <a:solidFill>
                <a:srgbClr val="7CAFDE"/>
              </a:solidFill>
              <a:effectLst/>
            </a:endParaRPr>
          </a:p>
          <a:p>
            <a:pPr algn="l"/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可以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显示比较复杂的列表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，包括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每行显示图片、文字等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，但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不能对列表进行后期加工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。</a:t>
            </a:r>
            <a:endParaRPr lang="en-US" altLang="zh-CN" sz="2400" b="0" i="0" dirty="0" smtClean="0">
              <a:solidFill>
                <a:schemeClr val="tx1"/>
              </a:solidFill>
              <a:effectLst/>
            </a:endParaRPr>
          </a:p>
          <a:p>
            <a:pPr algn="l"/>
            <a:endParaRPr lang="zh-CN" altLang="en-US" sz="2400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BaseAdapter</a:t>
            </a:r>
            <a:r>
              <a:rPr lang="zh-CN" altLang="en-US" sz="2400" b="0" i="0" dirty="0" smtClean="0">
                <a:solidFill>
                  <a:srgbClr val="7CAFDE"/>
                </a:solidFill>
                <a:effectLst/>
              </a:rPr>
              <a:t>:</a:t>
            </a:r>
            <a:endParaRPr lang="en-US" altLang="zh-CN" sz="2400" b="0" i="0" dirty="0" smtClean="0">
              <a:solidFill>
                <a:srgbClr val="7CAFDE"/>
              </a:solidFill>
              <a:effectLst/>
            </a:endParaRPr>
          </a:p>
          <a:p>
            <a:pPr algn="l"/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可以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实现复杂的列表布局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，是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一个抽象类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，使用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该类需要自己写一个适配器继承该类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,继承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的同时需要重写一些方法，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</a:rPr>
              <a:t>这样就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可以控制列表的样式，更加灵活。</a:t>
            </a:r>
          </a:p>
          <a:p>
            <a:pPr algn="l"/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834" y="1375556"/>
            <a:ext cx="2718435" cy="48046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82818" y="2458740"/>
            <a:ext cx="3547500" cy="2046850"/>
          </a:xfrm>
          <a:prstGeom prst="rect">
            <a:avLst/>
          </a:prstGeom>
          <a:noFill/>
          <a:ln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0053" y="286602"/>
            <a:ext cx="5472753" cy="709683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控件介绍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9962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4430"/>
            <a:ext cx="9654199" cy="218127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71582" y="17059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7CAFDE"/>
                </a:solidFill>
              </a:rPr>
              <a:t>Android</a:t>
            </a:r>
            <a:r>
              <a:rPr lang="zh-CN" altLang="en-US" sz="2800" b="1" dirty="0" smtClean="0">
                <a:solidFill>
                  <a:srgbClr val="7CAFDE"/>
                </a:solidFill>
              </a:rPr>
              <a:t>控件概述 </a:t>
            </a:r>
            <a:endParaRPr lang="en-US" altLang="zh-CN" sz="2800" b="1" dirty="0" smtClean="0">
              <a:solidFill>
                <a:srgbClr val="7CAFDE"/>
              </a:solidFill>
            </a:endParaRPr>
          </a:p>
          <a:p>
            <a:pPr marL="533400" indent="-533400"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7CAFDE"/>
              </a:solidFill>
            </a:endParaRPr>
          </a:p>
          <a:p>
            <a:pPr marL="533400" indent="-5334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7CAFDE"/>
                </a:solidFill>
              </a:rPr>
              <a:t>常用的几类控件</a:t>
            </a:r>
            <a:endParaRPr lang="en-US" altLang="zh-CN" sz="2800" b="1" dirty="0" smtClean="0">
              <a:solidFill>
                <a:srgbClr val="7CAF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5101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1.2.6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TabHost+ViewPage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569742" y="1017563"/>
            <a:ext cx="8075613" cy="51816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7CAFDE"/>
                </a:solidFill>
              </a:rPr>
              <a:t>TabHost+ViewPage</a:t>
            </a:r>
            <a:endParaRPr lang="en-US" dirty="0" smtClean="0">
              <a:solidFill>
                <a:srgbClr val="7CAFDE"/>
              </a:solidFill>
            </a:endParaRPr>
          </a:p>
          <a:p>
            <a:pPr lvl="1">
              <a:buFontTx/>
              <a:buNone/>
            </a:pPr>
            <a:endParaRPr lang="zh-CN" altLang="en-US" dirty="0">
              <a:solidFill>
                <a:srgbClr val="7CAFDE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77094" y="1545053"/>
            <a:ext cx="8054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Tab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标签页是界面设计时经常使用的界面控件，可以实现多个分页之间的快速切换，每个分页可以显示不同的内容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40" y="2367377"/>
            <a:ext cx="2575660" cy="435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34" y="2699135"/>
            <a:ext cx="7296620" cy="1056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54" y="4547015"/>
            <a:ext cx="7239000" cy="6667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9742" y="2699135"/>
            <a:ext cx="3103432" cy="634908"/>
          </a:xfrm>
          <a:prstGeom prst="rect">
            <a:avLst/>
          </a:prstGeom>
          <a:noFill/>
          <a:ln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5101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1.2.6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TabHost+ViewPage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内容占位符 2"/>
          <p:cNvSpPr>
            <a:spLocks noGrp="1" noChangeArrowheads="1"/>
          </p:cNvSpPr>
          <p:nvPr/>
        </p:nvSpPr>
        <p:spPr bwMode="auto">
          <a:xfrm>
            <a:off x="527539" y="1284849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l">
              <a:lnSpc>
                <a:spcPct val="120000"/>
              </a:lnSpc>
              <a:buChar char="–"/>
              <a:defRPr sz="2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indent="0">
              <a:buNone/>
            </a:pPr>
            <a:r>
              <a:rPr lang="en-US" b="0" i="0" dirty="0" err="1" smtClean="0">
                <a:solidFill>
                  <a:srgbClr val="7CAFDE"/>
                </a:solidFill>
                <a:effectLst/>
              </a:rPr>
              <a:t>TabHost+ViewPage</a:t>
            </a:r>
            <a:endParaRPr lang="en-US" b="0" i="0" dirty="0">
              <a:solidFill>
                <a:srgbClr val="7CAFDE"/>
              </a:solidFill>
              <a:effectLst/>
            </a:endParaRPr>
          </a:p>
          <a:p>
            <a:pPr lvl="1"/>
            <a:r>
              <a:rPr lang="en-US" sz="2400" b="0" i="0" dirty="0">
                <a:solidFill>
                  <a:schemeClr val="tx1"/>
                </a:solidFill>
                <a:effectLst/>
              </a:rPr>
              <a:t>Tab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标签页的使用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zh-CN" altLang="en-US" b="0" i="0" dirty="0">
                <a:solidFill>
                  <a:schemeClr val="tx1"/>
                </a:solidFill>
                <a:effectLst/>
              </a:rPr>
              <a:t>首先要设计所有的分页的界面布局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zh-CN" altLang="en-US" b="0" i="0" dirty="0">
                <a:solidFill>
                  <a:schemeClr val="tx1"/>
                </a:solidFill>
                <a:effectLst/>
              </a:rPr>
              <a:t>在分页设计完成后，使用代码建立</a:t>
            </a:r>
            <a:r>
              <a:rPr lang="en-US" b="0" i="0" dirty="0">
                <a:solidFill>
                  <a:schemeClr val="tx1"/>
                </a:solidFill>
                <a:effectLst/>
              </a:rPr>
              <a:t>Tab</a:t>
            </a:r>
            <a:r>
              <a:rPr lang="zh-CN" altLang="en-US" b="0" i="0" dirty="0">
                <a:solidFill>
                  <a:schemeClr val="tx1"/>
                </a:solidFill>
                <a:effectLst/>
              </a:rPr>
              <a:t>标签页，并给每个分页添加标识和标题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zh-CN" altLang="en-US" b="0" i="0" dirty="0">
                <a:solidFill>
                  <a:schemeClr val="tx1"/>
                </a:solidFill>
                <a:effectLst/>
              </a:rPr>
              <a:t>最后确定每个分页所显示的界面布局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每个分页建立一个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XML</a:t>
            </a:r>
            <a:r>
              <a:rPr lang="zh-CN" altLang="en-US" sz="2400" b="0" i="0" dirty="0">
                <a:solidFill>
                  <a:schemeClr val="tx1"/>
                </a:solidFill>
                <a:effectLst/>
              </a:rPr>
              <a:t>文件，用以编辑和保存分页的界面布局，使用的方法与设计普通用户界面没有什么区别</a:t>
            </a:r>
          </a:p>
          <a:p>
            <a:endParaRPr lang="zh-CN" altLang="en-US" b="0" i="0" dirty="0">
              <a:solidFill>
                <a:srgbClr val="7CAFD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87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1917" y="286602"/>
            <a:ext cx="5472753" cy="709683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  Android</a:t>
            </a:r>
            <a:r>
              <a:rPr lang="zh-CN" altLang="en-US" sz="2400" dirty="0" smtClean="0"/>
              <a:t>界面布局介绍</a:t>
            </a:r>
            <a:endParaRPr lang="zh-CN" altLang="en-US" sz="2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9962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071582" y="170596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7CAFDE"/>
                </a:solidFill>
              </a:rPr>
              <a:t>Android</a:t>
            </a:r>
            <a:r>
              <a:rPr lang="zh-CN" altLang="en-US" sz="2800" b="1" dirty="0" smtClean="0">
                <a:solidFill>
                  <a:srgbClr val="7CAFDE"/>
                </a:solidFill>
              </a:rPr>
              <a:t>布局概述 </a:t>
            </a:r>
            <a:endParaRPr lang="en-US" altLang="zh-CN" sz="2800" b="1" dirty="0" smtClean="0">
              <a:solidFill>
                <a:srgbClr val="7CAFDE"/>
              </a:solidFill>
            </a:endParaRPr>
          </a:p>
          <a:p>
            <a:pPr marL="533400" indent="-533400"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7CAFDE"/>
              </a:solidFill>
            </a:endParaRPr>
          </a:p>
          <a:p>
            <a:pPr marL="533400" indent="-5334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7CAFDE"/>
                </a:solidFill>
              </a:rPr>
              <a:t>几种常见的界面布局</a:t>
            </a:r>
            <a:endParaRPr lang="en-US" altLang="zh-CN" sz="2800" b="1" dirty="0" smtClean="0">
              <a:solidFill>
                <a:srgbClr val="7CAFD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" y="3733800"/>
            <a:ext cx="7239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2.1 </a:t>
            </a:r>
            <a:r>
              <a:rPr lang="zh-CN" altLang="en-US" sz="3200" dirty="0" smtClean="0">
                <a:solidFill>
                  <a:srgbClr val="7CAFDE"/>
                </a:solidFill>
              </a:rPr>
              <a:t>界面布局概述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38" y="2961888"/>
            <a:ext cx="5882185" cy="383116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3762" y="1601739"/>
            <a:ext cx="8353425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7CAFDE"/>
                </a:solidFill>
              </a:rPr>
              <a:t>界面布局</a:t>
            </a:r>
          </a:p>
          <a:p>
            <a:pPr lvl="1"/>
            <a:r>
              <a:rPr lang="zh-CN" altLang="en-US" dirty="0" smtClean="0"/>
              <a:t>界面布局（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）是用户界面结构的描述，定义了界面中所有的元素、结构和相互关系</a:t>
            </a:r>
          </a:p>
          <a:p>
            <a:pPr lvl="1"/>
            <a:r>
              <a:rPr lang="zh-CN" altLang="en-US" dirty="0" smtClean="0"/>
              <a:t>声明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程序的界面布局有两种方法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2"/>
            <a:r>
              <a:rPr lang="zh-CN" altLang="en-US" dirty="0" smtClean="0">
                <a:solidFill>
                  <a:srgbClr val="7CAFDE"/>
                </a:solidFill>
              </a:rPr>
              <a:t>使用</a:t>
            </a:r>
            <a:r>
              <a:rPr lang="en-US" altLang="zh-CN" dirty="0" smtClean="0">
                <a:solidFill>
                  <a:srgbClr val="7CAFDE"/>
                </a:solidFill>
              </a:rPr>
              <a:t>XML</a:t>
            </a:r>
            <a:r>
              <a:rPr lang="zh-CN" altLang="en-US" dirty="0" smtClean="0">
                <a:solidFill>
                  <a:srgbClr val="7CAFDE"/>
                </a:solidFill>
              </a:rPr>
              <a:t>文件描述界面布局</a:t>
            </a:r>
          </a:p>
          <a:p>
            <a:pPr lvl="2"/>
            <a:r>
              <a:rPr lang="zh-CN" altLang="en-US" dirty="0" smtClean="0">
                <a:solidFill>
                  <a:srgbClr val="7CAFDE"/>
                </a:solidFill>
              </a:rPr>
              <a:t>在程序运行时动态添加或修改界面布局</a:t>
            </a:r>
            <a:endParaRPr lang="en-US" altLang="zh-CN" dirty="0" smtClean="0">
              <a:solidFill>
                <a:srgbClr val="7CAFDE"/>
              </a:solidFill>
            </a:endParaRPr>
          </a:p>
          <a:p>
            <a:pPr marL="914400" lvl="2" indent="0">
              <a:buNone/>
            </a:pPr>
            <a:endParaRPr lang="zh-CN" altLang="en-US" dirty="0" smtClean="0"/>
          </a:p>
          <a:p>
            <a:pPr lvl="1"/>
            <a:r>
              <a:rPr lang="zh-CN" altLang="en-US" dirty="0" smtClean="0"/>
              <a:t>用户既可以独立使用任何一种声明界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面布局的方式，也可以同时使用两种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46191" y="0"/>
            <a:ext cx="731520" cy="2194560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05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2.1 </a:t>
            </a:r>
            <a:r>
              <a:rPr lang="zh-CN" altLang="en-US" sz="3200" dirty="0" smtClean="0">
                <a:solidFill>
                  <a:srgbClr val="7CAFDE"/>
                </a:solidFill>
              </a:rPr>
              <a:t>界面布局概述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3086" y="1770550"/>
            <a:ext cx="607585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7CAFDE"/>
                </a:solidFill>
              </a:rPr>
              <a:t>界面布局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文件声明界面布局的特点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2"/>
            <a:r>
              <a:rPr lang="zh-CN" altLang="en-US" dirty="0" smtClean="0">
                <a:solidFill>
                  <a:srgbClr val="7CAFDE"/>
                </a:solidFill>
              </a:rPr>
              <a:t>将程序的表现层和控制层分离</a:t>
            </a:r>
            <a:endParaRPr lang="en-US" altLang="zh-CN" dirty="0" smtClean="0">
              <a:solidFill>
                <a:srgbClr val="7CAFDE"/>
              </a:solidFill>
            </a:endParaRPr>
          </a:p>
          <a:p>
            <a:pPr lvl="2"/>
            <a:endParaRPr lang="zh-CN" altLang="en-US" dirty="0" smtClean="0">
              <a:solidFill>
                <a:srgbClr val="7CAFDE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CAFDE"/>
                </a:solidFill>
              </a:rPr>
              <a:t>在后期修改用户界面时，无需更改程序的源代码</a:t>
            </a:r>
            <a:endParaRPr lang="en-US" altLang="zh-CN" dirty="0" smtClean="0">
              <a:solidFill>
                <a:srgbClr val="7CAFDE"/>
              </a:solidFill>
            </a:endParaRPr>
          </a:p>
          <a:p>
            <a:pPr lvl="2"/>
            <a:endParaRPr lang="zh-CN" altLang="en-US" dirty="0" smtClean="0">
              <a:solidFill>
                <a:srgbClr val="7CAFDE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CAFDE"/>
                </a:solidFill>
              </a:rPr>
              <a:t>用户还能够通过可视化工具直接看到所设计的用户界面，有利于加快界面设计的过程，并且为界面设计与开发带来极大的便利性</a:t>
            </a:r>
            <a:endParaRPr lang="zh-CN" altLang="en-US" dirty="0">
              <a:solidFill>
                <a:srgbClr val="7CAFD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38" y="2961888"/>
            <a:ext cx="5882185" cy="38311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846191" y="0"/>
            <a:ext cx="731520" cy="2194560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62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3671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2.2 </a:t>
            </a:r>
            <a:r>
              <a:rPr lang="zh-CN" altLang="en-US" sz="3200" dirty="0" smtClean="0">
                <a:solidFill>
                  <a:srgbClr val="7CAFDE"/>
                </a:solidFill>
              </a:rPr>
              <a:t>常见的几种布局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00001" y="1475130"/>
            <a:ext cx="8353425" cy="439578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7CAFDE"/>
                </a:solidFill>
                <a:ea typeface="宋体" panose="02010600030101010101" pitchFamily="2" charset="-122"/>
              </a:rPr>
              <a:t>线性布局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7CAFDE"/>
                </a:solidFill>
                <a:ea typeface="宋体" panose="02010600030101010101" pitchFamily="2" charset="-122"/>
              </a:rPr>
              <a:t>表格布局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7CAFDE"/>
                </a:solidFill>
                <a:ea typeface="宋体" panose="02010600030101010101" pitchFamily="2" charset="-122"/>
              </a:rPr>
              <a:t>相对布局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7CAFDE"/>
                </a:solidFill>
                <a:ea typeface="宋体" panose="02010600030101010101" pitchFamily="2" charset="-122"/>
              </a:rPr>
              <a:t>绝对布局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7CAFDE"/>
                </a:solidFill>
                <a:ea typeface="宋体" panose="02010600030101010101" pitchFamily="2" charset="-122"/>
              </a:rPr>
              <a:t>框架布局</a:t>
            </a:r>
            <a:endParaRPr lang="zh-CN" altLang="en-US" dirty="0">
              <a:solidFill>
                <a:srgbClr val="7CAFDE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13144" y="0"/>
            <a:ext cx="379828" cy="5584874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76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2.2.1 </a:t>
            </a:r>
            <a:r>
              <a:rPr lang="zh-CN" altLang="en-US" sz="3200" dirty="0" smtClean="0">
                <a:solidFill>
                  <a:srgbClr val="7CAFDE"/>
                </a:solidFill>
              </a:rPr>
              <a:t>线性布局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700213"/>
            <a:ext cx="8353425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线性布局（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）是一种重要的界面布局中，也是经常使用到的一种界面布局</a:t>
            </a:r>
          </a:p>
          <a:p>
            <a:pPr lvl="1"/>
            <a:r>
              <a:rPr lang="zh-CN" altLang="en-US" dirty="0" smtClean="0"/>
              <a:t>在线性布局中，所有的子元素都按照垂直或水平的顺序在界面上排列</a:t>
            </a:r>
          </a:p>
          <a:p>
            <a:pPr lvl="2"/>
            <a:r>
              <a:rPr lang="zh-CN" altLang="en-US" dirty="0" smtClean="0">
                <a:solidFill>
                  <a:srgbClr val="7CAFDE"/>
                </a:solidFill>
              </a:rPr>
              <a:t>如果垂直排列，则每行仅包含一个界面元素</a:t>
            </a:r>
          </a:p>
          <a:p>
            <a:pPr lvl="2"/>
            <a:r>
              <a:rPr lang="zh-CN" altLang="en-US" dirty="0" smtClean="0">
                <a:solidFill>
                  <a:srgbClr val="7CAFDE"/>
                </a:solidFill>
              </a:rPr>
              <a:t>如果水平排列，则每列仅包含一个界面元素</a:t>
            </a:r>
          </a:p>
          <a:p>
            <a:endParaRPr lang="en-US" altLang="zh-CN" dirty="0"/>
          </a:p>
        </p:txBody>
      </p:sp>
      <p:pic>
        <p:nvPicPr>
          <p:cNvPr id="6" name="Picture 2" descr="未标题-3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90" y="4171950"/>
            <a:ext cx="28194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 descr="未标题-3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92" y="4171950"/>
            <a:ext cx="281305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2474912" cy="3179763"/>
            <a:chOff x="0" y="0"/>
            <a:chExt cx="5104" cy="649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" y="0"/>
              <a:ext cx="5103" cy="649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678" cy="4682"/>
            </a:xfrm>
            <a:prstGeom prst="rect">
              <a:avLst/>
            </a:prstGeom>
            <a:solidFill>
              <a:schemeClr val="accent1">
                <a:alpha val="59999"/>
              </a:schemeClr>
            </a:solidFill>
            <a:ln w="25400" cap="flat" cmpd="sng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" y="1"/>
              <a:ext cx="2835" cy="3331"/>
            </a:xfrm>
            <a:prstGeom prst="rect">
              <a:avLst/>
            </a:prstGeom>
            <a:solidFill>
              <a:srgbClr val="FF00FF">
                <a:alpha val="39999"/>
              </a:srgbClr>
            </a:solidFill>
            <a:ln w="25400" cap="flat" cmpd="sng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" y="1"/>
              <a:ext cx="5103" cy="1204"/>
            </a:xfrm>
            <a:prstGeom prst="rect">
              <a:avLst/>
            </a:prstGeom>
            <a:solidFill>
              <a:srgbClr val="00CCFF">
                <a:alpha val="14999"/>
              </a:srgbClr>
            </a:solidFill>
            <a:ln w="25400" cap="flat" cmpd="sng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10441" y="221442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2.2.2 </a:t>
            </a:r>
            <a:r>
              <a:rPr lang="zh-CN" altLang="en-US" sz="3200" dirty="0" smtClean="0">
                <a:solidFill>
                  <a:srgbClr val="7CAFDE"/>
                </a:solidFill>
              </a:rPr>
              <a:t>框架布局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-153351" y="3344679"/>
            <a:ext cx="6075850" cy="332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l">
              <a:lnSpc>
                <a:spcPct val="120000"/>
              </a:lnSpc>
              <a:buChar char="–"/>
              <a:defRPr sz="2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lvl="1"/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框架布局（</a:t>
            </a:r>
            <a:r>
              <a:rPr lang="en-US" sz="24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FrameLayout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）是最简单的界面布局，是用来存放一个元素的空白空间，且子元素的位置是不能够指定的，只能够放置在空白空间的左上角</a:t>
            </a:r>
            <a:endParaRPr lang="en-US" sz="2400" b="0" i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lvl="1"/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如果有多个子元素，后放置的子元素将遮挡先放置的子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元素</a:t>
            </a:r>
            <a:endParaRPr lang="en-US" altLang="zh-CN" sz="2400" b="0" i="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915" y="2057359"/>
            <a:ext cx="2422434" cy="43160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9" y="2046861"/>
            <a:ext cx="2429730" cy="432652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32566" y="1079991"/>
            <a:ext cx="3416320" cy="461665"/>
          </a:xfrm>
          <a:prstGeom prst="rect">
            <a:avLst/>
          </a:prstGeom>
          <a:ln>
            <a:solidFill>
              <a:srgbClr val="7CAFDE"/>
            </a:solidFill>
            <a:prstDash val="lgDash"/>
          </a:ln>
        </p:spPr>
        <p:txBody>
          <a:bodyPr wrap="none">
            <a:spAutoFit/>
          </a:bodyPr>
          <a:lstStyle/>
          <a:p>
            <a:pPr lvl="1"/>
            <a:r>
              <a:rPr lang="zh-CN" altLang="en-US" sz="2400" dirty="0"/>
              <a:t>典型例子：</a:t>
            </a:r>
            <a:r>
              <a:rPr lang="zh-CN" altLang="en-US" sz="2400" dirty="0">
                <a:solidFill>
                  <a:srgbClr val="7CAFDE"/>
                </a:solidFill>
              </a:rPr>
              <a:t>抽屉技术</a:t>
            </a:r>
            <a:endParaRPr lang="zh-CN" altLang="en-US" sz="2400" dirty="0">
              <a:solidFill>
                <a:srgbClr val="7CAFDE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352229" y="3981157"/>
            <a:ext cx="1223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2.2.3 </a:t>
            </a:r>
            <a:r>
              <a:rPr lang="zh-CN" altLang="en-US" sz="3200" dirty="0" smtClean="0">
                <a:solidFill>
                  <a:srgbClr val="7CAFDE"/>
                </a:solidFill>
              </a:rPr>
              <a:t>表格布局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1856" y="1700211"/>
            <a:ext cx="775294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7CAFDE"/>
                </a:solidFill>
              </a:rPr>
              <a:t> </a:t>
            </a:r>
            <a:r>
              <a:rPr lang="zh-CN" altLang="en-US" sz="2400" dirty="0" smtClean="0">
                <a:solidFill>
                  <a:srgbClr val="7CAFDE"/>
                </a:solidFill>
              </a:rPr>
              <a:t>表格布局</a:t>
            </a:r>
          </a:p>
          <a:p>
            <a:pPr lvl="1"/>
            <a:r>
              <a:rPr lang="zh-CN" altLang="en-US" dirty="0" smtClean="0"/>
              <a:t>表格布局（</a:t>
            </a:r>
            <a:r>
              <a:rPr lang="en-US" altLang="zh-CN" dirty="0" err="1" smtClean="0"/>
              <a:t>TableLayout</a:t>
            </a:r>
            <a:r>
              <a:rPr lang="zh-CN" altLang="en-US" dirty="0" smtClean="0"/>
              <a:t>）也是一种常用的界面布局，它将屏幕划分网格，通过指定行和列可以将界面元素添加的网格中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r>
              <a:rPr lang="zh-CN" altLang="en-US" dirty="0" smtClean="0">
                <a:solidFill>
                  <a:srgbClr val="7CAFDE"/>
                </a:solidFill>
              </a:rPr>
              <a:t>网格的边界对用户是不可见的</a:t>
            </a:r>
            <a:endParaRPr lang="en-US" altLang="zh-CN" dirty="0" smtClean="0">
              <a:solidFill>
                <a:srgbClr val="7CAFDE"/>
              </a:solidFill>
            </a:endParaRPr>
          </a:p>
          <a:p>
            <a:pPr lvl="2"/>
            <a:endParaRPr lang="zh-CN" altLang="en-US" dirty="0" smtClean="0">
              <a:solidFill>
                <a:srgbClr val="7CAFDE"/>
              </a:solidFill>
            </a:endParaRPr>
          </a:p>
          <a:p>
            <a:pPr lvl="2"/>
            <a:r>
              <a:rPr lang="zh-CN" altLang="en-US" dirty="0" smtClean="0">
                <a:solidFill>
                  <a:srgbClr val="7CAFDE"/>
                </a:solidFill>
              </a:rPr>
              <a:t>表格布局还支持嵌套，可以将另一个表格布局放置在前一个表格布局的网格中，也可以在表格布局中添加其他界面布局，例如线性布局、相对布局等等</a:t>
            </a:r>
          </a:p>
          <a:p>
            <a:endParaRPr lang="en-US" altLang="zh-CN" dirty="0"/>
          </a:p>
        </p:txBody>
      </p:sp>
      <p:sp>
        <p:nvSpPr>
          <p:cNvPr id="6" name="内容占位符 8"/>
          <p:cNvSpPr>
            <a:spLocks noGrp="1" noChangeArrowheads="1"/>
          </p:cNvSpPr>
          <p:nvPr/>
        </p:nvSpPr>
        <p:spPr bwMode="auto">
          <a:xfrm>
            <a:off x="8309634" y="1186376"/>
            <a:ext cx="366580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l">
              <a:lnSpc>
                <a:spcPct val="120000"/>
              </a:lnSpc>
              <a:buChar char="–"/>
              <a:defRPr sz="22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l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lvl="1"/>
            <a:r>
              <a:rPr lang="zh-CN" altLang="en-US" sz="2400" b="0" i="0" dirty="0">
                <a:solidFill>
                  <a:srgbClr val="7CAFDE"/>
                </a:solidFill>
                <a:effectLst/>
              </a:rPr>
              <a:t>表格布局效果图</a:t>
            </a:r>
          </a:p>
        </p:txBody>
      </p:sp>
      <p:pic>
        <p:nvPicPr>
          <p:cNvPr id="8" name="Picture 3" descr="未标题-10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3075" y="2270124"/>
            <a:ext cx="4098925" cy="325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2.2.4</a:t>
            </a:r>
            <a:r>
              <a:rPr lang="zh-CN" altLang="en-US" sz="3200" dirty="0" smtClean="0">
                <a:solidFill>
                  <a:srgbClr val="7CAFDE"/>
                </a:solidFill>
              </a:rPr>
              <a:t>相对布局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45515" y="1700213"/>
            <a:ext cx="5526088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/>
              <a:t>相对布局（</a:t>
            </a:r>
            <a:r>
              <a:rPr lang="en-US" altLang="zh-CN" dirty="0" err="1" smtClean="0"/>
              <a:t>RelativeLayout</a:t>
            </a:r>
            <a:r>
              <a:rPr lang="zh-CN" altLang="en-US" dirty="0" smtClean="0"/>
              <a:t>）是一种非常灵活的布局方式，能够通过指定界面元素与其他元素的相对位置关系，确定界面中所有元素的布局位置</a:t>
            </a:r>
          </a:p>
          <a:p>
            <a:pPr lvl="1"/>
            <a:r>
              <a:rPr lang="zh-CN" altLang="en-US" dirty="0" smtClean="0"/>
              <a:t>特点：能够最大程度保证在各种屏幕类型的手机上正确显示界面布局</a:t>
            </a:r>
          </a:p>
          <a:p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995" y="1700213"/>
            <a:ext cx="2575660" cy="4359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23109" y="2305240"/>
            <a:ext cx="3103432" cy="1056938"/>
          </a:xfrm>
          <a:prstGeom prst="rect">
            <a:avLst/>
          </a:prstGeom>
          <a:noFill/>
          <a:ln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5584874"/>
            <a:ext cx="5401994" cy="745588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01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2333" y="1897036"/>
            <a:ext cx="8353425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7CAFDE"/>
                </a:solidFill>
              </a:rPr>
              <a:t>Android</a:t>
            </a:r>
            <a:r>
              <a:rPr lang="zh-CN" altLang="en-US" dirty="0" smtClean="0">
                <a:solidFill>
                  <a:srgbClr val="7CAFDE"/>
                </a:solidFill>
              </a:rPr>
              <a:t>系统的界面控件分为定制控件和系统控件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定制控件是用户独立开发的控件，或通过继承并修改系统控件后所产生的新控件。能够为用户提供特殊的功能或与众不同的显示需求方式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系统控件是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系统提供给用户已经封装的界面控件。提供在应用程序开发过程中常见功能控件。系统控件更有利于帮助用户进行快速开发，同时能够使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系统中应用程序的界面保持一致性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72" y="4254693"/>
            <a:ext cx="3297522" cy="26033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01917" y="286602"/>
            <a:ext cx="5472753" cy="709683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1.1  Android</a:t>
            </a:r>
            <a:r>
              <a:rPr lang="zh-CN" altLang="en-US" sz="2400" dirty="0" smtClean="0"/>
              <a:t>控件概述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9962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2.2.5</a:t>
            </a:r>
            <a:r>
              <a:rPr lang="zh-CN" altLang="en-US" sz="3200" dirty="0" smtClean="0">
                <a:solidFill>
                  <a:srgbClr val="7CAFDE"/>
                </a:solidFill>
              </a:rPr>
              <a:t>绝对布局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7350" y="1358900"/>
            <a:ext cx="8451850" cy="439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zh-CN" altLang="en-US" sz="2800" smtClean="0"/>
              <a:t>绝对布局（</a:t>
            </a:r>
            <a:r>
              <a:rPr lang="en-US" altLang="zh-CN" sz="2800" smtClean="0"/>
              <a:t>AbsoluteLayout</a:t>
            </a:r>
            <a:r>
              <a:rPr lang="zh-CN" altLang="en-US" sz="2800" smtClean="0"/>
              <a:t>）能通过指定界面元素的坐标位置，来确定用户界面的整体布局</a:t>
            </a:r>
          </a:p>
          <a:p>
            <a:pPr lvl="1">
              <a:lnSpc>
                <a:spcPct val="100000"/>
              </a:lnSpc>
            </a:pPr>
            <a:endParaRPr lang="en-US" altLang="zh-CN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10531" y="2885758"/>
            <a:ext cx="580548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每一个界面控件都必须指定坐标（</a:t>
            </a:r>
            <a:r>
              <a:rPr 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X</a:t>
            </a:r>
            <a:r>
              <a:rPr lang="zh-CN" alt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，</a:t>
            </a:r>
            <a:r>
              <a:rPr 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Y</a:t>
            </a:r>
            <a:r>
              <a:rPr lang="zh-CN" alt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）</a:t>
            </a:r>
          </a:p>
          <a:p>
            <a:pPr algn="l"/>
            <a:r>
              <a:rPr lang="zh-CN" alt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坐标原点（</a:t>
            </a:r>
            <a:r>
              <a:rPr 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0</a:t>
            </a:r>
            <a:r>
              <a:rPr lang="zh-CN" alt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，</a:t>
            </a:r>
            <a:r>
              <a:rPr 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0</a:t>
            </a:r>
            <a:r>
              <a:rPr lang="zh-CN" altLang="en-US" sz="2400" i="0" dirty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）在屏幕的左上角</a:t>
            </a:r>
            <a:endParaRPr lang="zh-CN" altLang="en-US" dirty="0">
              <a:solidFill>
                <a:srgbClr val="7CAFDE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79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4301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2.2.6</a:t>
            </a:r>
            <a:r>
              <a:rPr lang="zh-CN" altLang="en-US" sz="3200" dirty="0" smtClean="0">
                <a:solidFill>
                  <a:srgbClr val="7CAFDE"/>
                </a:solidFill>
              </a:rPr>
              <a:t>界面布局案例分析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14" y="1410774"/>
            <a:ext cx="2575660" cy="4359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3628" y="1537383"/>
            <a:ext cx="3103432" cy="393896"/>
          </a:xfrm>
          <a:prstGeom prst="rect">
            <a:avLst/>
          </a:prstGeom>
          <a:noFill/>
          <a:ln w="38100"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 flipV="1">
            <a:off x="3937060" y="1537383"/>
            <a:ext cx="1858829" cy="19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02370" y="1272666"/>
            <a:ext cx="354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7CAFDE"/>
                </a:solidFill>
              </a:rPr>
              <a:t>ActionBar</a:t>
            </a:r>
            <a:r>
              <a:rPr lang="zh-CN" altLang="en-US" sz="2400" dirty="0" smtClean="0">
                <a:solidFill>
                  <a:srgbClr val="7CAFDE"/>
                </a:solidFill>
              </a:rPr>
              <a:t>或</a:t>
            </a:r>
            <a:r>
              <a:rPr lang="en-US" altLang="zh-CN" sz="2400" dirty="0" err="1" smtClean="0">
                <a:solidFill>
                  <a:srgbClr val="7CAFDE"/>
                </a:solidFill>
              </a:rPr>
              <a:t>RelativeLayout</a:t>
            </a:r>
            <a:endParaRPr lang="zh-CN" altLang="en-US" sz="2400" dirty="0">
              <a:solidFill>
                <a:srgbClr val="7CAFD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3628" y="1832805"/>
            <a:ext cx="3103432" cy="393896"/>
          </a:xfrm>
          <a:prstGeom prst="rect">
            <a:avLst/>
          </a:prstGeom>
          <a:noFill/>
          <a:ln w="38100"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10441" y="2029753"/>
            <a:ext cx="2049334" cy="19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61029" y="2061894"/>
            <a:ext cx="256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7CAFDE"/>
                </a:solidFill>
              </a:rPr>
              <a:t>TabHost+ViewPage</a:t>
            </a:r>
            <a:endParaRPr lang="zh-CN" altLang="en-US" sz="2400" dirty="0">
              <a:solidFill>
                <a:srgbClr val="7CAFD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3628" y="2201965"/>
            <a:ext cx="3103432" cy="850313"/>
          </a:xfrm>
          <a:prstGeom prst="rect">
            <a:avLst/>
          </a:prstGeom>
          <a:noFill/>
          <a:ln w="38100"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024377" y="2855330"/>
            <a:ext cx="2049334" cy="19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161028" y="2821445"/>
            <a:ext cx="2012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7CAFDE"/>
                </a:solidFill>
              </a:rPr>
              <a:t>RelativeLayout</a:t>
            </a:r>
            <a:endParaRPr lang="zh-CN" altLang="en-US" sz="2400" dirty="0">
              <a:solidFill>
                <a:srgbClr val="7CAFD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3628" y="3113885"/>
            <a:ext cx="3103432" cy="2203703"/>
          </a:xfrm>
          <a:prstGeom prst="rect">
            <a:avLst/>
          </a:prstGeom>
          <a:noFill/>
          <a:ln w="38100">
            <a:solidFill>
              <a:srgbClr val="7CA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156320" y="4572672"/>
            <a:ext cx="2049334" cy="19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99272" y="4538787"/>
            <a:ext cx="178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7CAFDE"/>
                </a:solidFill>
              </a:rPr>
              <a:t>LinearLayout</a:t>
            </a:r>
            <a:endParaRPr lang="zh-CN" altLang="en-US" sz="2400" dirty="0">
              <a:solidFill>
                <a:srgbClr val="7CAF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5364" y="41839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7CAFDE"/>
                </a:solidFill>
              </a:rPr>
              <a:t>界面设计完成后如何着手设计布局？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/>
        </p:nvSpPr>
        <p:spPr bwMode="auto">
          <a:xfrm>
            <a:off x="2618169" y="777675"/>
            <a:ext cx="8353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>
              <a:defRPr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>
              <a:defRPr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>
              <a:defRPr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>
              <a:defRPr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3399FF"/>
                </a:solidFill>
              </a:rPr>
              <a:t>分解界面，划分模块，选择控件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13" y="1799009"/>
            <a:ext cx="2859430" cy="50589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12" y="1920674"/>
            <a:ext cx="3119232" cy="47083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6514" y="2429975"/>
            <a:ext cx="3103432" cy="393896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612" y="2862339"/>
            <a:ext cx="3103432" cy="3594732"/>
          </a:xfrm>
          <a:prstGeom prst="rect">
            <a:avLst/>
          </a:prstGeom>
          <a:noFill/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61" y="1799009"/>
            <a:ext cx="2474521" cy="44241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65105" y="1901661"/>
            <a:ext cx="3119232" cy="47083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65105" y="2391507"/>
            <a:ext cx="3103432" cy="3573195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22902" y="5964701"/>
            <a:ext cx="3103432" cy="386318"/>
          </a:xfrm>
          <a:prstGeom prst="rect">
            <a:avLst/>
          </a:prstGeom>
          <a:noFill/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555" y="1725936"/>
            <a:ext cx="2770884" cy="49043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140484" y="1901660"/>
            <a:ext cx="3119232" cy="47083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56284" y="2460006"/>
            <a:ext cx="3103432" cy="4170265"/>
          </a:xfrm>
          <a:prstGeom prst="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1917" y="286602"/>
            <a:ext cx="5472753" cy="709683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  Android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设计规范</a:t>
            </a:r>
            <a:endParaRPr lang="zh-CN" altLang="en-US" sz="2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9962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0504" y="1521302"/>
            <a:ext cx="777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中文参考网址：</a:t>
            </a:r>
            <a:r>
              <a:rPr lang="en-US" altLang="zh-CN" dirty="0" smtClean="0"/>
              <a:t>http://www.apkbus.com/design/get-started/create-vistion.html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0504" y="2415650"/>
            <a:ext cx="62085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7CAFDE"/>
                </a:solidFill>
                <a:effectLst/>
                <a:latin typeface="Roboto" pitchFamily="2" charset="0"/>
              </a:rPr>
              <a:t>不要使用底部的标签栏</a:t>
            </a:r>
            <a:endParaRPr lang="en-US" altLang="zh-CN" b="1" i="0" dirty="0" smtClean="0">
              <a:solidFill>
                <a:srgbClr val="7CAFDE"/>
              </a:solidFill>
              <a:effectLst/>
              <a:latin typeface="Roboto" pitchFamily="2" charset="0"/>
            </a:endParaRPr>
          </a:p>
          <a:p>
            <a:endParaRPr lang="zh-CN" altLang="en-US" b="1" i="0" dirty="0" smtClean="0">
              <a:solidFill>
                <a:srgbClr val="222222"/>
              </a:solidFill>
              <a:effectLst/>
              <a:latin typeface="Roboto" pitchFamily="2" charset="0"/>
            </a:endParaRPr>
          </a:p>
          <a:p>
            <a:r>
              <a:rPr lang="zh-CN" altLang="en-US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其它平台使用底部标签栏在应用中切换视图。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Android </a:t>
            </a:r>
            <a:r>
              <a:rPr lang="zh-CN" altLang="en-US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标签应当放在顶部的操作栏中。不过你可以在底部放置副操作栏。</a:t>
            </a:r>
          </a:p>
          <a:p>
            <a:r>
              <a:rPr lang="zh-CN" altLang="en-US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你应当按照该指导设计应用，提供统一的平台应用体验，区分操作栏和视图切换。</a:t>
            </a:r>
          </a:p>
          <a:p>
            <a:endParaRPr lang="zh-CN" altLang="en-US" b="0" i="0" dirty="0">
              <a:solidFill>
                <a:srgbClr val="222222"/>
              </a:solidFill>
              <a:effectLst/>
              <a:latin typeface="Roboto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2415650"/>
            <a:ext cx="42672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478" y="1407999"/>
            <a:ext cx="50690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solidFill>
                  <a:srgbClr val="7CAFDE"/>
                </a:solidFill>
                <a:effectLst/>
                <a:latin typeface="Roboto" pitchFamily="2" charset="0"/>
              </a:rPr>
              <a:t>不要在操作栏中使用带有标题的返回按钮</a:t>
            </a:r>
            <a:endParaRPr lang="en-US" altLang="zh-CN" b="1" i="0" dirty="0" smtClean="0">
              <a:solidFill>
                <a:srgbClr val="7CAFDE"/>
              </a:solidFill>
              <a:effectLst/>
              <a:latin typeface="Roboto" pitchFamily="2" charset="0"/>
            </a:endParaRPr>
          </a:p>
          <a:p>
            <a:endParaRPr lang="zh-CN" altLang="en-US" b="1" i="0" dirty="0" smtClean="0">
              <a:solidFill>
                <a:srgbClr val="7CAFDE"/>
              </a:solidFill>
              <a:effectLst/>
              <a:latin typeface="Roboto" pitchFamily="2" charset="0"/>
            </a:endParaRPr>
          </a:p>
          <a:p>
            <a:r>
              <a:rPr lang="zh-CN" altLang="en-US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其它平台使用带有标题的返回按钮，使用户可以返回应用的上一层。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Android </a:t>
            </a:r>
            <a:r>
              <a:rPr lang="zh-CN" altLang="en-US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则使用操作栏的应用图标返回上一层，同时使用导航栏的返回按钮返回前一个屏幕。</a:t>
            </a:r>
            <a:endParaRPr lang="zh-CN" altLang="en-US" b="0" i="0" dirty="0">
              <a:solidFill>
                <a:srgbClr val="222222"/>
              </a:solidFill>
              <a:effectLst/>
              <a:latin typeface="Roboto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83" y="1196341"/>
            <a:ext cx="5417401" cy="47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51" y="2009482"/>
            <a:ext cx="9894064" cy="44053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2156" y="261984"/>
            <a:ext cx="3687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0" dirty="0" smtClean="0">
                <a:solidFill>
                  <a:srgbClr val="7CAFDE"/>
                </a:solidFill>
                <a:effectLst/>
                <a:latin typeface="Roboto" pitchFamily="2" charset="0"/>
              </a:rPr>
              <a:t>导航抽屉 </a:t>
            </a:r>
            <a:r>
              <a:rPr lang="en-US" altLang="zh-CN" sz="2400" b="0" i="0" u="none" strike="noStrike" dirty="0" smtClean="0">
                <a:solidFill>
                  <a:srgbClr val="7CAFDE"/>
                </a:solidFill>
                <a:effectLst/>
                <a:latin typeface="Roboto" pitchFamily="2" charset="0"/>
                <a:hlinkClick r:id="rId3"/>
              </a:rPr>
              <a:t>Original Version</a:t>
            </a:r>
            <a:endParaRPr lang="en-US" altLang="zh-CN" sz="2400" b="1" i="0" dirty="0">
              <a:solidFill>
                <a:srgbClr val="7CAFDE"/>
              </a:solidFill>
              <a:effectLst/>
              <a:latin typeface="Roboto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8351" y="997233"/>
            <a:ext cx="7736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22222"/>
                </a:solidFill>
                <a:effectLst/>
                <a:latin typeface="Roboto" pitchFamily="2" charset="0"/>
              </a:rPr>
              <a:t>导航抽屉是一个从屏幕左边滑入的面板，用于显示应用的主要导航项目。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7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7922" y="0"/>
            <a:ext cx="777923" cy="5322627"/>
          </a:xfrm>
          <a:prstGeom prst="rect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1.2</a:t>
            </a:r>
            <a:r>
              <a:rPr lang="zh-CN" altLang="en-US" sz="2400" dirty="0" smtClean="0"/>
              <a:t>常用</a:t>
            </a:r>
            <a:r>
              <a:rPr lang="zh-CN" altLang="en-US" sz="2400" b="1" dirty="0" smtClean="0"/>
              <a:t>的几类控件</a:t>
            </a:r>
            <a:endParaRPr lang="zh-CN" altLang="en-US" sz="24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83395" y="926840"/>
            <a:ext cx="8353425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常用的系统控件包括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7CAFDE"/>
                </a:solidFill>
              </a:rPr>
              <a:t>TextView</a:t>
            </a:r>
            <a:r>
              <a:rPr lang="zh-CN" altLang="en-US" dirty="0" smtClean="0">
                <a:solidFill>
                  <a:srgbClr val="7CAFDE"/>
                </a:solidFill>
              </a:rPr>
              <a:t>、</a:t>
            </a:r>
            <a:r>
              <a:rPr lang="en-US" altLang="zh-CN" dirty="0" err="1" smtClean="0">
                <a:solidFill>
                  <a:srgbClr val="7CAFDE"/>
                </a:solidFill>
              </a:rPr>
              <a:t>EditText</a:t>
            </a:r>
            <a:r>
              <a:rPr lang="zh-CN" altLang="en-US" dirty="0" smtClean="0">
                <a:solidFill>
                  <a:srgbClr val="7CAFDE"/>
                </a:solidFill>
              </a:rPr>
              <a:t>、</a:t>
            </a:r>
            <a:r>
              <a:rPr lang="en-US" altLang="zh-CN" dirty="0" smtClean="0">
                <a:solidFill>
                  <a:srgbClr val="7CAFDE"/>
                </a:solidFill>
              </a:rPr>
              <a:t>Button</a:t>
            </a:r>
            <a:r>
              <a:rPr lang="zh-CN" altLang="en-US" dirty="0" smtClean="0">
                <a:solidFill>
                  <a:srgbClr val="7CAFDE"/>
                </a:solidFill>
              </a:rPr>
              <a:t>、</a:t>
            </a:r>
            <a:r>
              <a:rPr lang="en-US" altLang="zh-CN" dirty="0" err="1" smtClean="0">
                <a:solidFill>
                  <a:srgbClr val="7CAFDE"/>
                </a:solidFill>
              </a:rPr>
              <a:t>ImageButton</a:t>
            </a:r>
            <a:r>
              <a:rPr lang="zh-CN" altLang="en-US" dirty="0" smtClean="0">
                <a:solidFill>
                  <a:srgbClr val="7CAFDE"/>
                </a:solidFill>
              </a:rPr>
              <a:t>、</a:t>
            </a:r>
            <a:endParaRPr lang="en-US" altLang="zh-CN" dirty="0" smtClean="0">
              <a:solidFill>
                <a:srgbClr val="7CAFDE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7CAFDE"/>
                </a:solidFill>
              </a:rPr>
              <a:t>Checkbox</a:t>
            </a:r>
            <a:r>
              <a:rPr lang="zh-CN" altLang="en-US" dirty="0" smtClean="0">
                <a:solidFill>
                  <a:srgbClr val="7CAFDE"/>
                </a:solidFill>
              </a:rPr>
              <a:t>、</a:t>
            </a:r>
            <a:r>
              <a:rPr lang="en-US" altLang="zh-CN" dirty="0" err="1" smtClean="0">
                <a:solidFill>
                  <a:srgbClr val="7CAFDE"/>
                </a:solidFill>
              </a:rPr>
              <a:t>RadioButton</a:t>
            </a:r>
            <a:r>
              <a:rPr lang="zh-CN" altLang="en-US" dirty="0" smtClean="0">
                <a:solidFill>
                  <a:srgbClr val="7CAFDE"/>
                </a:solidFill>
              </a:rPr>
              <a:t>、</a:t>
            </a:r>
            <a:r>
              <a:rPr lang="en-US" altLang="zh-CN" dirty="0" smtClean="0">
                <a:solidFill>
                  <a:srgbClr val="7CAFDE"/>
                </a:solidFill>
              </a:rPr>
              <a:t>Spinner</a:t>
            </a:r>
            <a:r>
              <a:rPr lang="zh-CN" altLang="en-US" dirty="0" smtClean="0">
                <a:solidFill>
                  <a:srgbClr val="7CAFDE"/>
                </a:solidFill>
              </a:rPr>
              <a:t>、</a:t>
            </a:r>
            <a:r>
              <a:rPr lang="en-US" altLang="zh-CN" dirty="0" err="1" smtClean="0">
                <a:solidFill>
                  <a:srgbClr val="7CAFDE"/>
                </a:solidFill>
              </a:rPr>
              <a:t>ListView</a:t>
            </a:r>
            <a:r>
              <a:rPr lang="zh-CN" altLang="en-US" dirty="0" smtClean="0">
                <a:solidFill>
                  <a:srgbClr val="7CAFDE"/>
                </a:solidFill>
              </a:rPr>
              <a:t>和</a:t>
            </a:r>
            <a:r>
              <a:rPr lang="en-US" altLang="zh-CN" dirty="0" err="1" smtClean="0">
                <a:solidFill>
                  <a:srgbClr val="7CAFDE"/>
                </a:solidFill>
              </a:rPr>
              <a:t>TabHost</a:t>
            </a:r>
            <a:endParaRPr lang="en-US" altLang="zh-CN" dirty="0">
              <a:solidFill>
                <a:srgbClr val="7CAF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428" y="1333019"/>
            <a:ext cx="3013649" cy="52843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72411" y="2134194"/>
            <a:ext cx="2816189" cy="518615"/>
          </a:xfrm>
          <a:prstGeom prst="rect">
            <a:avLst/>
          </a:prstGeom>
          <a:noFill/>
          <a:ln w="22225"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1772" y="1551456"/>
            <a:ext cx="1408669" cy="368139"/>
          </a:xfrm>
          <a:prstGeom prst="rect">
            <a:avLst/>
          </a:prstGeom>
          <a:noFill/>
          <a:ln w="22225"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2" idx="1"/>
          </p:cNvCxnSpPr>
          <p:nvPr/>
        </p:nvCxnSpPr>
        <p:spPr>
          <a:xfrm flipV="1">
            <a:off x="4010441" y="1453376"/>
            <a:ext cx="2208536" cy="28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218977" y="1037877"/>
            <a:ext cx="4881489" cy="830997"/>
          </a:xfrm>
          <a:prstGeom prst="rect">
            <a:avLst/>
          </a:prstGeom>
          <a:noFill/>
          <a:ln w="9525">
            <a:solidFill>
              <a:srgbClr val="7CAFDE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 algn="l"/>
            <a:r>
              <a:rPr lang="en-US" sz="2400" b="0" i="0" dirty="0" err="1" smtClean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TextView</a:t>
            </a:r>
            <a:r>
              <a:rPr lang="en-US" sz="2400" b="0" i="0" dirty="0" smtClean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:</a:t>
            </a:r>
          </a:p>
          <a:p>
            <a:pPr lvl="1" algn="l"/>
            <a:r>
              <a:rPr lang="zh-CN" altLang="en-US" sz="2400" b="0" i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是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一种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用于显示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字符串的控件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10441" y="221442"/>
            <a:ext cx="503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1.2.1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TextView&amp;EditText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88600" y="2652809"/>
            <a:ext cx="1630377" cy="172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218977" y="3779946"/>
            <a:ext cx="5167679" cy="1200329"/>
          </a:xfrm>
          <a:prstGeom prst="rect">
            <a:avLst/>
          </a:prstGeom>
          <a:noFill/>
          <a:ln w="9525">
            <a:solidFill>
              <a:srgbClr val="7CAFDE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lvl="1" algn="l"/>
            <a:r>
              <a:rPr lang="en-US" sz="2400" b="0" i="0" dirty="0" err="1" smtClean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EditText</a:t>
            </a:r>
            <a:r>
              <a:rPr lang="zh-CN" altLang="en-US" sz="2400" b="0" i="0" dirty="0" smtClean="0">
                <a:solidFill>
                  <a:srgbClr val="7CAFDE"/>
                </a:solidFill>
                <a:effectLst/>
                <a:ea typeface="宋体" panose="02010600030101010101" pitchFamily="2" charset="-122"/>
              </a:rPr>
              <a:t>：</a:t>
            </a:r>
            <a:endParaRPr lang="zh-CN" altLang="en-US" sz="2400" b="0" i="0" dirty="0">
              <a:solidFill>
                <a:srgbClr val="7CAFDE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zh-CN" altLang="en-US" sz="2400" b="0" i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用来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输入和编辑字符串的</a:t>
            </a:r>
            <a:r>
              <a:rPr lang="zh-CN" altLang="en-US" sz="2400" b="0" i="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控件</a:t>
            </a:r>
            <a:endParaRPr lang="zh-CN" altLang="en-US" sz="2400" b="0" i="0" dirty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一个具有编辑功能的</a:t>
            </a:r>
            <a:r>
              <a:rPr lang="en-US" sz="2400" b="0" i="0" dirty="0" err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TextView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82619" y="2056177"/>
            <a:ext cx="5523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TextView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zh-CN" altLang="en-US" dirty="0">
                <a:solidFill>
                  <a:srgbClr val="008000"/>
                </a:solidFill>
              </a:rPr>
              <a:t>一般用于显示字符串</a:t>
            </a:r>
          </a:p>
          <a:p>
            <a:r>
              <a:rPr lang="en-US" altLang="zh-CN" dirty="0" err="1">
                <a:solidFill>
                  <a:srgbClr val="7CAFDE"/>
                </a:solidFill>
              </a:rPr>
              <a:t>TextView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textView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textView</a:t>
            </a:r>
            <a:r>
              <a:rPr lang="en-US" altLang="zh-CN" dirty="0"/>
              <a:t> = (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findViewById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R.id.txt_title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err="1"/>
              <a:t>textView.setText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");</a:t>
            </a:r>
            <a:r>
              <a:rPr lang="zh-CN" altLang="en-US" dirty="0"/>
              <a:t>//设置显示内容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218977" y="5224184"/>
            <a:ext cx="5808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EditText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rgbClr val="008000"/>
                </a:solidFill>
              </a:rPr>
              <a:t>一般用于输入和编辑字符串</a:t>
            </a:r>
          </a:p>
          <a:p>
            <a:r>
              <a:rPr lang="en-US" altLang="zh-CN" dirty="0" err="1">
                <a:solidFill>
                  <a:srgbClr val="7CAFDE"/>
                </a:solidFill>
              </a:rPr>
              <a:t>EditText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lg_username；</a:t>
            </a:r>
          </a:p>
          <a:p>
            <a:r>
              <a:rPr lang="zh-CN" altLang="en-US" dirty="0"/>
              <a:t>lg_username = (EditText) findViewById(R.id.lg_username);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String lgusername = lg_username.getText().toString();</a:t>
            </a:r>
          </a:p>
          <a:p>
            <a:r>
              <a:rPr lang="zh-CN" altLang="en-US" dirty="0">
                <a:sym typeface="Arial" panose="020B0604020202020204" pitchFamily="34" charset="0"/>
              </a:rPr>
              <a:t>//获取用户输入的信息</a:t>
            </a:r>
            <a:endParaRPr lang="zh-CN" alt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6" y="1336856"/>
            <a:ext cx="3001350" cy="52679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0441" y="221442"/>
            <a:ext cx="5512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1.2.2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Button&amp;ImageButton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632" y="1513648"/>
            <a:ext cx="661932" cy="389885"/>
          </a:xfrm>
          <a:prstGeom prst="rect">
            <a:avLst/>
          </a:prstGeom>
          <a:noFill/>
          <a:ln w="22225"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89789" y="3270596"/>
            <a:ext cx="1408669" cy="368139"/>
          </a:xfrm>
          <a:prstGeom prst="rect">
            <a:avLst/>
          </a:prstGeom>
          <a:noFill/>
          <a:ln w="22225"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6" idx="3"/>
            <a:endCxn id="19" idx="1"/>
          </p:cNvCxnSpPr>
          <p:nvPr/>
        </p:nvCxnSpPr>
        <p:spPr>
          <a:xfrm flipV="1">
            <a:off x="1273564" y="1395791"/>
            <a:ext cx="3599693" cy="3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98458" y="3125337"/>
            <a:ext cx="1150963" cy="32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73257" y="1985364"/>
            <a:ext cx="5392615" cy="1569660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solidFill>
                  <a:srgbClr val="7CAFDE"/>
                </a:solidFill>
              </a:rPr>
              <a:t>Button</a:t>
            </a:r>
            <a:r>
              <a:rPr lang="zh-CN" altLang="en-US" sz="2400" dirty="0">
                <a:solidFill>
                  <a:srgbClr val="7CAFDE"/>
                </a:solidFill>
              </a:rPr>
              <a:t>：</a:t>
            </a:r>
          </a:p>
          <a:p>
            <a:pPr lvl="1"/>
            <a:r>
              <a:rPr lang="zh-CN" altLang="en-US" sz="2400" dirty="0"/>
              <a:t>一种按钮控件，</a:t>
            </a:r>
          </a:p>
          <a:p>
            <a:pPr lvl="1"/>
            <a:r>
              <a:rPr lang="zh-CN" altLang="en-US" sz="2400" dirty="0"/>
              <a:t>用户能够在该控件上点击，</a:t>
            </a:r>
          </a:p>
          <a:p>
            <a:pPr lvl="1"/>
            <a:r>
              <a:rPr lang="zh-CN" altLang="en-US" sz="2400" dirty="0"/>
              <a:t>并后引发相应的事件处理函数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873257" y="980292"/>
            <a:ext cx="5392615" cy="830997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400" dirty="0" err="1">
                <a:solidFill>
                  <a:srgbClr val="7CAFDE"/>
                </a:solidFill>
              </a:rPr>
              <a:t>ImageButton</a:t>
            </a:r>
            <a:r>
              <a:rPr lang="zh-CN" altLang="en-US" sz="2400" dirty="0">
                <a:solidFill>
                  <a:srgbClr val="7CAFDE"/>
                </a:solidFill>
              </a:rPr>
              <a:t>：</a:t>
            </a:r>
          </a:p>
          <a:p>
            <a:pPr lvl="1"/>
            <a:r>
              <a:rPr lang="zh-CN" altLang="en-US" sz="2400" dirty="0"/>
              <a:t>实现能够显示图像功能的控件按钮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366" y="3740002"/>
            <a:ext cx="3994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7CAFDE"/>
                </a:solidFill>
              </a:rPr>
              <a:t>Button</a:t>
            </a:r>
            <a:r>
              <a:rPr lang="zh-CN" altLang="en-US" sz="2400" b="1" dirty="0" smtClean="0">
                <a:solidFill>
                  <a:srgbClr val="7CAFDE"/>
                </a:solidFill>
              </a:rPr>
              <a:t>与</a:t>
            </a:r>
            <a:r>
              <a:rPr lang="en-US" altLang="zh-CN" sz="2400" b="1" dirty="0" err="1" smtClean="0">
                <a:solidFill>
                  <a:srgbClr val="7CAFDE"/>
                </a:solidFill>
              </a:rPr>
              <a:t>ImageButton</a:t>
            </a:r>
            <a:r>
              <a:rPr lang="zh-CN" altLang="en-US" sz="2400" b="1" dirty="0" smtClean="0">
                <a:solidFill>
                  <a:srgbClr val="7CAFDE"/>
                </a:solidFill>
              </a:rPr>
              <a:t>对比</a:t>
            </a:r>
            <a:endParaRPr lang="zh-CN" altLang="en-US" sz="2400" b="1" dirty="0">
              <a:solidFill>
                <a:srgbClr val="7CAFDE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749422" y="4201667"/>
            <a:ext cx="720601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i="0" dirty="0">
                <a:effectLst/>
                <a:sym typeface="Arial" panose="020B0604020202020204" pitchFamily="34" charset="0"/>
              </a:rPr>
              <a:t>Button 可添加背景</a:t>
            </a:r>
            <a:r>
              <a:rPr lang="zh-CN" altLang="en-US" b="0" i="0" dirty="0" smtClean="0">
                <a:effectLst/>
                <a:sym typeface="Arial" panose="020B0604020202020204" pitchFamily="34" charset="0"/>
              </a:rPr>
              <a:t>图片</a:t>
            </a:r>
            <a:r>
              <a:rPr lang="en-US" altLang="zh-CN" dirty="0" err="1"/>
              <a:t>android:background</a:t>
            </a:r>
            <a:r>
              <a:rPr lang="en-US" altLang="zh-CN" dirty="0"/>
              <a:t>=</a:t>
            </a:r>
            <a:r>
              <a:rPr lang="en-US" altLang="zh-CN" i="1" dirty="0"/>
              <a:t>"@</a:t>
            </a:r>
            <a:r>
              <a:rPr lang="en-US" altLang="zh-CN" i="1" dirty="0" err="1" smtClean="0"/>
              <a:t>drawable</a:t>
            </a:r>
            <a:r>
              <a:rPr lang="en-US" altLang="zh-CN" i="1" dirty="0" smtClean="0"/>
              <a:t>/</a:t>
            </a:r>
            <a:r>
              <a:rPr lang="en-US" altLang="zh-CN" i="1" dirty="0" err="1" smtClean="0"/>
              <a:t>regist_btn_bg</a:t>
            </a:r>
            <a:r>
              <a:rPr lang="en-US" altLang="zh-CN" i="1" dirty="0" smtClean="0"/>
              <a:t>“</a:t>
            </a:r>
          </a:p>
          <a:p>
            <a:endParaRPr lang="zh-CN" altLang="en-US" b="0" i="0" dirty="0">
              <a:effectLst/>
              <a:sym typeface="Arial" panose="020B0604020202020204" pitchFamily="34" charset="0"/>
            </a:endParaRPr>
          </a:p>
          <a:p>
            <a:r>
              <a:rPr lang="zh-CN" altLang="en-US" b="0" i="0" dirty="0">
                <a:effectLst/>
                <a:sym typeface="Arial" panose="020B0604020202020204" pitchFamily="34" charset="0"/>
              </a:rPr>
              <a:t>ImageButton就是用一个图标代表了一些文字，</a:t>
            </a:r>
          </a:p>
          <a:p>
            <a:r>
              <a:rPr lang="zh-CN" altLang="en-US" b="0" i="0" dirty="0">
                <a:effectLst/>
                <a:sym typeface="Arial" panose="020B0604020202020204" pitchFamily="34" charset="0"/>
              </a:rPr>
              <a:t>无Android:text属性。</a:t>
            </a:r>
          </a:p>
          <a:p>
            <a:r>
              <a:rPr lang="zh-CN" altLang="en-US" b="0" i="0" dirty="0">
                <a:effectLst/>
                <a:sym typeface="Arial" panose="020B0604020202020204" pitchFamily="34" charset="0"/>
              </a:rPr>
              <a:t>Android:src指定图标的位置 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android:src</a:t>
            </a:r>
            <a:r>
              <a:rPr lang="en-US" altLang="zh-CN" sz="2000" dirty="0"/>
              <a:t>=</a:t>
            </a:r>
            <a:r>
              <a:rPr lang="en-US" altLang="zh-CN" sz="2000" i="1" dirty="0"/>
              <a:t>"@</a:t>
            </a:r>
            <a:r>
              <a:rPr lang="en-US" altLang="zh-CN" sz="2000" i="1" dirty="0" err="1"/>
              <a:t>drawable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go_back</a:t>
            </a:r>
            <a:r>
              <a:rPr lang="en-US" altLang="zh-CN" sz="2000" i="1" dirty="0"/>
              <a:t>"</a:t>
            </a:r>
            <a:endParaRPr lang="zh-CN" altLang="en-US" b="0" i="0" dirty="0">
              <a:effectLst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5512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1.2.2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Button&amp;ImageButton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6875" y="1727508"/>
            <a:ext cx="8091488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Arial" panose="020B0604020202020204" pitchFamily="34" charset="0"/>
              </a:rPr>
              <a:t>添加监听器注册事件-----</a:t>
            </a:r>
            <a:r>
              <a:rPr lang="zh-CN" altLang="en-US" sz="2400" dirty="0" smtClean="0">
                <a:solidFill>
                  <a:srgbClr val="FF0000"/>
                </a:solidFill>
                <a:sym typeface="Arial" panose="020B0604020202020204" pitchFamily="34" charset="0"/>
              </a:rPr>
              <a:t>方式</a:t>
            </a:r>
            <a:r>
              <a:rPr lang="en-US" altLang="zh-CN" sz="2400" dirty="0" smtClean="0">
                <a:solidFill>
                  <a:srgbClr val="FF0000"/>
                </a:solidFill>
                <a:sym typeface="Arial" panose="020B0604020202020204" pitchFamily="34" charset="0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sym typeface="Arial" panose="020B0604020202020204" pitchFamily="34" charset="0"/>
              </a:rPr>
              <a:t>：通过</a:t>
            </a:r>
            <a:r>
              <a:rPr lang="en-US" altLang="zh-CN" sz="2400" dirty="0" err="1" smtClean="0">
                <a:solidFill>
                  <a:srgbClr val="FF0000"/>
                </a:solidFill>
                <a:sym typeface="Arial" panose="020B0604020202020204" pitchFamily="34" charset="0"/>
              </a:rPr>
              <a:t>onClickListener</a:t>
            </a:r>
            <a:endParaRPr lang="en-US" altLang="zh-CN" sz="2400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6863" y="2303463"/>
            <a:ext cx="86407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i="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btn_register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=(Button)</a:t>
            </a:r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this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.findViewById(R.id.</a:t>
            </a:r>
            <a:r>
              <a:rPr lang="zh-CN" alt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btn_register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);</a:t>
            </a:r>
            <a:endParaRPr lang="zh-CN" altLang="en-US" sz="2000" i="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sz="2000" i="0" dirty="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// 为注册按钮添加响应事件</a:t>
            </a:r>
            <a:endParaRPr lang="zh-CN" altLang="en-US" sz="2000" i="0" dirty="0">
              <a:effectLst/>
              <a:latin typeface="Consolas" panose="020B0609020204030204" pitchFamily="49" charset="0"/>
              <a:cs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zh-CN" altLang="en-US" sz="2000" i="0" dirty="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btn_register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.</a:t>
            </a:r>
            <a:r>
              <a:rPr lang="zh-CN" altLang="en-US" sz="2000" i="0" u="sng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setOnClickListener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(</a:t>
            </a:r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new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 OnClickListener() {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	</a:t>
            </a:r>
            <a:r>
              <a:rPr lang="zh-CN" altLang="en-US" sz="2000" i="0" dirty="0">
                <a:solidFill>
                  <a:srgbClr val="64646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@Override</a:t>
            </a:r>
            <a:endParaRPr lang="zh-CN" altLang="en-US" sz="2000" i="0" dirty="0">
              <a:effectLst/>
              <a:latin typeface="Consolas" panose="020B0609020204030204" pitchFamily="49" charset="0"/>
              <a:cs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	</a:t>
            </a:r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public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void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 onClick(View v) {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	Intent intent = </a:t>
            </a:r>
            <a:r>
              <a:rPr lang="zh-CN" altLang="en-US" sz="2000" b="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new</a:t>
            </a:r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Intent();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	intent.setClass(LoginActivity.</a:t>
            </a:r>
            <a:r>
              <a:rPr lang="zh-CN" altLang="en-US" sz="2000" b="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this</a:t>
            </a:r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, RegisterActivity.</a:t>
            </a:r>
            <a:r>
              <a:rPr lang="zh-CN" altLang="en-US" sz="2000" b="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);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	startActivity(intent);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	}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});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12" y="3346450"/>
            <a:ext cx="5505450" cy="3352800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 rot="1190089">
            <a:off x="11303792" y="-55526"/>
            <a:ext cx="1199955" cy="1627739"/>
          </a:xfrm>
          <a:prstGeom prst="triangle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7350" y="1449388"/>
            <a:ext cx="8091488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Arial" panose="020B0604020202020204" pitchFamily="34" charset="0"/>
              </a:rPr>
              <a:t>添加监听器注册事件-----</a:t>
            </a:r>
            <a:r>
              <a:rPr lang="zh-CN" altLang="en-US" sz="2400" smtClean="0">
                <a:solidFill>
                  <a:srgbClr val="FF0000"/>
                </a:solidFill>
                <a:sym typeface="Arial" panose="020B0604020202020204" pitchFamily="34" charset="0"/>
              </a:rPr>
              <a:t>方式</a:t>
            </a:r>
            <a:r>
              <a:rPr lang="en-US" altLang="zh-CN" sz="2400" smtClean="0">
                <a:solidFill>
                  <a:srgbClr val="FF0000"/>
                </a:solidFill>
                <a:sym typeface="Arial" panose="020B0604020202020204" pitchFamily="34" charset="0"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sym typeface="Arial" panose="020B0604020202020204" pitchFamily="34" charset="0"/>
              </a:rPr>
              <a:t>：通过</a:t>
            </a:r>
            <a:r>
              <a:rPr lang="en-US" altLang="zh-CN" sz="2400" smtClean="0">
                <a:solidFill>
                  <a:srgbClr val="FF0000"/>
                </a:solidFill>
                <a:sym typeface="Arial" panose="020B0604020202020204" pitchFamily="34" charset="0"/>
              </a:rPr>
              <a:t>XML</a:t>
            </a:r>
            <a:r>
              <a:rPr lang="zh-CN" altLang="en-US" sz="2400" smtClean="0">
                <a:solidFill>
                  <a:srgbClr val="FF0000"/>
                </a:solidFill>
                <a:sym typeface="Arial" panose="020B0604020202020204" pitchFamily="34" charset="0"/>
              </a:rPr>
              <a:t>文件设置 </a:t>
            </a:r>
            <a:endParaRPr lang="zh-CN" altLang="en-US" sz="2400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0441" y="221442"/>
            <a:ext cx="5512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1.2.2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Button&amp;ImageButton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76475" y="2124075"/>
            <a:ext cx="612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000" b="0" i="0" dirty="0">
                <a:solidFill>
                  <a:schemeClr val="tx1"/>
                </a:solidFill>
                <a:effectLst/>
              </a:rPr>
              <a:t>&lt;Button          ... android:onClick="loginBtnClick"     /&gt;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22288" y="2079625"/>
            <a:ext cx="1353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0" i="0" dirty="0">
                <a:solidFill>
                  <a:srgbClr val="7CAFDE"/>
                </a:solidFill>
                <a:effectLst/>
                <a:ea typeface="宋体" panose="02010600030101010101" pitchFamily="2" charset="-122"/>
                <a:sym typeface="Arial" panose="020B0604020202020204" pitchFamily="34" charset="0"/>
              </a:rPr>
              <a:t>XML</a:t>
            </a:r>
            <a:r>
              <a:rPr lang="zh-CN" altLang="en-US" sz="2400" b="0" i="0" dirty="0">
                <a:solidFill>
                  <a:srgbClr val="7CAFDE"/>
                </a:solidFill>
                <a:effectLst/>
                <a:ea typeface="宋体" panose="02010600030101010101" pitchFamily="2" charset="-122"/>
                <a:sym typeface="Arial" panose="020B0604020202020204" pitchFamily="34" charset="0"/>
              </a:rPr>
              <a:t>文件</a:t>
            </a:r>
            <a:endParaRPr lang="zh-CN" altLang="en-US" dirty="0">
              <a:solidFill>
                <a:srgbClr val="7CAFDE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6250" y="2619375"/>
            <a:ext cx="170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rgbClr val="7CAFDE"/>
                </a:solidFill>
                <a:effectLst/>
                <a:ea typeface="宋体" panose="02010600030101010101" pitchFamily="2" charset="-122"/>
                <a:sym typeface="Arial" panose="020B0604020202020204" pitchFamily="34" charset="0"/>
              </a:rPr>
              <a:t>activity文件</a:t>
            </a:r>
            <a:endParaRPr lang="zh-CN" altLang="en-US" dirty="0">
              <a:solidFill>
                <a:srgbClr val="7CAFDE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449513" y="3211312"/>
            <a:ext cx="60293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public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 View loginBtnClick(View view) {	</a:t>
            </a:r>
          </a:p>
          <a:p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	</a:t>
            </a:r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if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 (JudgeUser()) {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	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Intent intent2 = </a:t>
            </a:r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new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zh-CN" altLang="en-US" sz="2000" i="0" u="sng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Intent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();	 </a:t>
            </a:r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	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intent2.setClass(LoginActivity.</a:t>
            </a:r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this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, </a:t>
            </a:r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	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MainActivity.</a:t>
            </a:r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class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);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	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startActivity(intent2);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	} </a:t>
            </a:r>
          </a:p>
          <a:p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return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zh-CN" altLang="en-US" sz="2000" i="0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null</a:t>
            </a:r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;		</a:t>
            </a:r>
          </a:p>
          <a:p>
            <a:r>
              <a:rPr lang="zh-CN" altLang="en-US" sz="2000" i="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190089">
            <a:off x="11303792" y="-55526"/>
            <a:ext cx="1199955" cy="1627739"/>
          </a:xfrm>
          <a:prstGeom prst="triangle">
            <a:avLst/>
          </a:prstGeom>
          <a:solidFill>
            <a:srgbClr val="7CAFDE"/>
          </a:solidFill>
          <a:ln>
            <a:solidFill>
              <a:srgbClr val="7CA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0441" y="221442"/>
            <a:ext cx="590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7CAFDE"/>
                </a:solidFill>
              </a:rPr>
              <a:t>1.2.3 </a:t>
            </a:r>
            <a:r>
              <a:rPr lang="zh-CN" altLang="en-US" sz="3200" dirty="0" smtClean="0">
                <a:solidFill>
                  <a:srgbClr val="7CAFDE"/>
                </a:solidFill>
              </a:rPr>
              <a:t>控件</a:t>
            </a:r>
            <a:r>
              <a:rPr lang="en-US" altLang="zh-CN" sz="3200" dirty="0" err="1" smtClean="0">
                <a:solidFill>
                  <a:srgbClr val="7CAFDE"/>
                </a:solidFill>
              </a:rPr>
              <a:t>CheckBox&amp;RadioButton</a:t>
            </a:r>
            <a:endParaRPr lang="zh-CN" altLang="en-US" sz="3200" dirty="0">
              <a:solidFill>
                <a:srgbClr val="7CAFD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4" y="1396182"/>
            <a:ext cx="5619750" cy="2124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4088" y="894111"/>
            <a:ext cx="1932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 err="1" smtClean="0">
                <a:solidFill>
                  <a:srgbClr val="7CAFDE"/>
                </a:solidFill>
              </a:rPr>
              <a:t>CheckBox</a:t>
            </a:r>
            <a:r>
              <a:rPr lang="en-US" altLang="zh-CN" sz="2400" dirty="0" smtClean="0">
                <a:solidFill>
                  <a:srgbClr val="7CAFDE"/>
                </a:solidFill>
              </a:rPr>
              <a:t>:</a:t>
            </a:r>
            <a:endParaRPr lang="en-US" altLang="zh-CN" sz="2400" dirty="0">
              <a:solidFill>
                <a:srgbClr val="7CAFD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9128" y="941334"/>
            <a:ext cx="68018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 smtClean="0"/>
              <a:t>复选框</a:t>
            </a:r>
            <a:r>
              <a:rPr lang="zh-CN" altLang="en-US" sz="2400" dirty="0"/>
              <a:t>允许用户在一个集合中做出多个选择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1754" y="1766202"/>
            <a:ext cx="226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 smtClean="0">
                <a:solidFill>
                  <a:srgbClr val="7CAFDE"/>
                </a:solidFill>
              </a:rPr>
              <a:t>开发者文档</a:t>
            </a:r>
            <a:r>
              <a:rPr lang="en-US" altLang="zh-CN" sz="2400" dirty="0" smtClean="0">
                <a:solidFill>
                  <a:srgbClr val="7CAFDE"/>
                </a:solidFill>
              </a:rPr>
              <a:t>:</a:t>
            </a:r>
            <a:endParaRPr lang="en-US" altLang="zh-CN" sz="2400" dirty="0">
              <a:solidFill>
                <a:srgbClr val="7CAFD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35131" y="2434099"/>
            <a:ext cx="4396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http://developer.android.com/guide/topics/ui/controls/checkbox.html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4088" y="3631046"/>
            <a:ext cx="228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dirty="0" err="1" smtClean="0">
                <a:solidFill>
                  <a:srgbClr val="7CAFDE"/>
                </a:solidFill>
              </a:rPr>
              <a:t>RadioButton</a:t>
            </a:r>
            <a:r>
              <a:rPr lang="en-US" altLang="zh-CN" sz="2400" dirty="0" smtClean="0">
                <a:solidFill>
                  <a:srgbClr val="7CAFDE"/>
                </a:solidFill>
              </a:rPr>
              <a:t>:</a:t>
            </a:r>
            <a:endParaRPr lang="en-US" altLang="zh-CN" sz="2400" dirty="0">
              <a:solidFill>
                <a:srgbClr val="7CAFD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38310" y="3631046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 smtClean="0"/>
              <a:t>单</a:t>
            </a:r>
            <a:r>
              <a:rPr lang="zh-CN" altLang="en-US" sz="2400" dirty="0"/>
              <a:t>选按钮允许用户在一个集合中做一次选择</a:t>
            </a:r>
            <a:r>
              <a:rPr lang="zh-CN" altLang="en-US" sz="2400" dirty="0" smtClean="0"/>
              <a:t>。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1753" y="4252776"/>
            <a:ext cx="226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 smtClean="0">
                <a:solidFill>
                  <a:srgbClr val="7CAFDE"/>
                </a:solidFill>
              </a:rPr>
              <a:t>开发者文档</a:t>
            </a:r>
            <a:r>
              <a:rPr lang="en-US" altLang="zh-CN" sz="2400" dirty="0" smtClean="0">
                <a:solidFill>
                  <a:srgbClr val="7CAFDE"/>
                </a:solidFill>
              </a:rPr>
              <a:t>:</a:t>
            </a:r>
            <a:endParaRPr lang="en-US" altLang="zh-CN" sz="2400" dirty="0">
              <a:solidFill>
                <a:srgbClr val="7CAFD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4" y="4158181"/>
            <a:ext cx="5619750" cy="22098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535131" y="5030300"/>
            <a:ext cx="4396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http://developer.android.com/guide/topics/ui/controls/radiobutton.html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1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1793</Words>
  <Application>Microsoft Office PowerPoint</Application>
  <PresentationFormat>宽屏</PresentationFormat>
  <Paragraphs>288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隶书</vt:lpstr>
      <vt:lpstr>宋体</vt:lpstr>
      <vt:lpstr>Arial</vt:lpstr>
      <vt:lpstr>Calibri</vt:lpstr>
      <vt:lpstr>Calibri Light</vt:lpstr>
      <vt:lpstr>Consolas</vt:lpstr>
      <vt:lpstr>Roboto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evil</dc:creator>
  <cp:lastModifiedBy>evil</cp:lastModifiedBy>
  <cp:revision>29</cp:revision>
  <dcterms:created xsi:type="dcterms:W3CDTF">2014-03-30T10:16:28Z</dcterms:created>
  <dcterms:modified xsi:type="dcterms:W3CDTF">2014-03-30T17:21:11Z</dcterms:modified>
</cp:coreProperties>
</file>