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9" r:id="rId3"/>
    <p:sldId id="389" r:id="rId4"/>
    <p:sldId id="390" r:id="rId5"/>
    <p:sldId id="391" r:id="rId6"/>
    <p:sldId id="392" r:id="rId7"/>
    <p:sldId id="393" r:id="rId8"/>
    <p:sldId id="39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73054A-F499-47A4-B112-4DA3900CC7BC}">
          <p14:sldIdLst>
            <p14:sldId id="256"/>
            <p14:sldId id="379"/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찬영 안" initials="찬안" lastIdx="6" clrIdx="0">
    <p:extLst>
      <p:ext uri="{19B8F6BF-5375-455C-9EA6-DF929625EA0E}">
        <p15:presenceInfo xmlns:p15="http://schemas.microsoft.com/office/powerpoint/2012/main" userId="찬영 안" providerId="None"/>
      </p:ext>
    </p:extLst>
  </p:cmAuthor>
  <p:cmAuthor id="2" name="안찬영" initials="안" lastIdx="1" clrIdx="1">
    <p:extLst>
      <p:ext uri="{19B8F6BF-5375-455C-9EA6-DF929625EA0E}">
        <p15:presenceInfo xmlns:p15="http://schemas.microsoft.com/office/powerpoint/2012/main" userId="안찬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94" autoAdjust="0"/>
  </p:normalViewPr>
  <p:slideViewPr>
    <p:cSldViewPr>
      <p:cViewPr varScale="1">
        <p:scale>
          <a:sx n="57" d="100"/>
          <a:sy n="57" d="100"/>
        </p:scale>
        <p:origin x="4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찬영" userId="113464de-ca1e-4e00-8647-d528d3b3cab7" providerId="ADAL" clId="{40AAF6CC-A341-4420-B2BC-ABB60552752C}"/>
    <pc:docChg chg="modSld">
      <pc:chgData name="안찬영" userId="113464de-ca1e-4e00-8647-d528d3b3cab7" providerId="ADAL" clId="{40AAF6CC-A341-4420-B2BC-ABB60552752C}" dt="2018-11-15T06:33:03.717" v="0"/>
      <pc:docMkLst>
        <pc:docMk/>
      </pc:docMkLst>
      <pc:sldChg chg="addCm">
        <pc:chgData name="안찬영" userId="113464de-ca1e-4e00-8647-d528d3b3cab7" providerId="ADAL" clId="{40AAF6CC-A341-4420-B2BC-ABB60552752C}" dt="2018-11-15T06:33:03.717" v="0"/>
        <pc:sldMkLst>
          <pc:docMk/>
          <pc:sldMk cId="1662030094" sldId="391"/>
        </pc:sldMkLst>
      </pc:sldChg>
    </pc:docChg>
  </pc:docChgLst>
  <pc:docChgLst>
    <pc:chgData name="찬영 안" userId="113464de-ca1e-4e00-8647-d528d3b3cab7" providerId="ADAL" clId="{40AAF6CC-A341-4420-B2BC-ABB60552752C}"/>
    <pc:docChg chg="modSld">
      <pc:chgData name="찬영 안" userId="113464de-ca1e-4e00-8647-d528d3b3cab7" providerId="ADAL" clId="{40AAF6CC-A341-4420-B2BC-ABB60552752C}" dt="2018-11-15T17:00:22.062" v="10"/>
      <pc:docMkLst>
        <pc:docMk/>
      </pc:docMkLst>
      <pc:sldChg chg="addCm modCm">
        <pc:chgData name="찬영 안" userId="113464de-ca1e-4e00-8647-d528d3b3cab7" providerId="ADAL" clId="{40AAF6CC-A341-4420-B2BC-ABB60552752C}" dt="2018-11-15T17:00:22.062" v="10"/>
        <pc:sldMkLst>
          <pc:docMk/>
          <pc:sldMk cId="12794176" sldId="379"/>
        </pc:sldMkLst>
      </pc:sldChg>
      <pc:sldChg chg="addCm modCm">
        <pc:chgData name="찬영 안" userId="113464de-ca1e-4e00-8647-d528d3b3cab7" providerId="ADAL" clId="{40AAF6CC-A341-4420-B2BC-ABB60552752C}" dt="2018-11-15T16:06:04.965" v="6"/>
        <pc:sldMkLst>
          <pc:docMk/>
          <pc:sldMk cId="2806398835" sldId="389"/>
        </pc:sldMkLst>
      </pc:sldChg>
      <pc:sldChg chg="addCm">
        <pc:chgData name="찬영 안" userId="113464de-ca1e-4e00-8647-d528d3b3cab7" providerId="ADAL" clId="{40AAF6CC-A341-4420-B2BC-ABB60552752C}" dt="2018-11-15T16:47:44.567" v="7"/>
        <pc:sldMkLst>
          <pc:docMk/>
          <pc:sldMk cId="563412662" sldId="39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6T01:47:50.291" idx="5">
    <p:pos x="3271" y="2204"/>
    <p:text>서버에 이미 students랑 contacts 있다고 가정</p:text>
    <p:extLst>
      <p:ext uri="{C676402C-5697-4E1C-873F-D02D1690AC5C}">
        <p15:threadingInfo xmlns:p15="http://schemas.microsoft.com/office/powerpoint/2012/main" timeZoneBias="-540"/>
      </p:ext>
    </p:extLst>
  </p:cm>
  <p:cm authorId="1" dt="2018-11-16T02:00:22.056" idx="6">
    <p:pos x="3271" y="2340"/>
    <p:text>contact는 외부 참조 선언 미리하고, phone번호는 unique and Students에서 sname도 unique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3T21:03:52.332" idx="1">
    <p:pos x="2916" y="1644"/>
    <p:text>기본적으로 학번으로 삭제또는 변경</p:text>
    <p:extLst mod="1">
      <p:ext uri="{C676402C-5697-4E1C-873F-D02D1690AC5C}">
        <p15:threadingInfo xmlns:p15="http://schemas.microsoft.com/office/powerpoint/2012/main" timeZoneBias="-540"/>
      </p:ext>
    </p:extLst>
  </p:cm>
  <p:cm authorId="1" dt="2018-11-14T23:14:02.517" idx="2">
    <p:pos x="1576" y="2346"/>
    <p:text>기본적으로 id는 name으로 함</p:text>
    <p:extLst>
      <p:ext uri="{C676402C-5697-4E1C-873F-D02D1690AC5C}">
        <p15:threadingInfo xmlns:p15="http://schemas.microsoft.com/office/powerpoint/2012/main" timeZoneBias="-540"/>
      </p:ext>
    </p:extLst>
  </p:cm>
  <p:cm authorId="1" dt="2018-11-16T01:06:04.962" idx="3">
    <p:pos x="1576" y="2482"/>
    <p:text>id랑 name 다 unique하게 설정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15T15:33:03.481" idx="1">
    <p:pos x="4059" y="12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6T01:47:44.492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B757A-8A17-4864-A4BE-85D0C6FF3E05}" type="datetimeFigureOut"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2018-11-16</a:t>
            </a:fld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A2601-A68A-43BE-9D0F-42E881632507}" type="slidenum"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‹#›</a:t>
            </a:fld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F19774F3-80E7-471E-8E84-B0BFA4FE6A53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442A6157-B327-4CE5-8B7F-750FE1EA2B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49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0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https://doodle.com/poll/vz5c56vazmqtf5bc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6157-B327-4CE5-8B7F-750FE1EA2B0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96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1.png"/><Relationship Id="rId2" Type="http://schemas.openxmlformats.org/officeDocument/2006/relationships/tags" Target="../tags/tag7.xml"/><Relationship Id="rId16" Type="http://schemas.openxmlformats.org/officeDocument/2006/relationships/hyperlink" Target="http://hangeul.naver.com/font" TargetMode="Externa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image" Target="../media/image1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hyperlink" Target="http://hangeul.naver.com/font" TargetMode="Externa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>
            <p:custDataLst>
              <p:tags r:id="rId3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4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5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6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cxnSp>
        <p:nvCxnSpPr>
          <p:cNvPr id="13" name="직선 연결선 12"/>
          <p:cNvCxnSpPr/>
          <p:nvPr>
            <p:custDataLst>
              <p:tags r:id="rId8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13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0D90351-ABEA-4B74-8DF6-0B49148F4EBF}" type="datetime1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cxnSp>
        <p:nvCxnSpPr>
          <p:cNvPr id="8" name="직선 연결선 7"/>
          <p:cNvCxnSpPr/>
          <p:nvPr>
            <p:custDataLst>
              <p:tags r:id="rId6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2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3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4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>
            <p:custDataLst>
              <p:tags r:id="rId5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  <p:custDataLst>
              <p:tags r:id="rId7"/>
            </p:custDataLst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>
            <p:custDataLst>
              <p:tags r:id="rId13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>
            <p:custDataLst>
              <p:tags r:id="rId14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cosmetic2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23" name="부제목 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4F67785-0FF9-4109-A389-879D409A3A14}" type="datetime1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  <p:custDataLst>
              <p:tags r:id="rId7"/>
            </p:custDataLst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  <p:custDataLst>
              <p:tags r:id="rId8"/>
            </p:custDataLst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>
            <p:custDataLst>
              <p:tags r:id="rId9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1923D4B-BD00-4DE7-9889-CFC77A5DE4BD}" type="datetime1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37350B0B-C116-4FB7-9E4A-D07DD1F72928}" type="datetime1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800" y="151200"/>
            <a:ext cx="8532000" cy="885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4761DD1-F419-488C-A1AE-24118831C47B}" type="datetime1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>
            <p:custDataLst>
              <p:tags r:id="rId5"/>
            </p:custDataLst>
          </p:nvPr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>
            <p:custDataLst>
              <p:tags r:id="rId6"/>
            </p:custDataLst>
          </p:nvPr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7"/>
            </p:custDataLst>
          </p:nvPr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8"/>
            </p:custDataLst>
          </p:nvPr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85750" y="1786439"/>
            <a:ext cx="5940425" cy="4083050"/>
          </a:xfrm>
        </p:spPr>
        <p:txBody>
          <a:bodyPr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600" b="1"/>
            </a:lvl1pPr>
          </a:lstStyle>
          <a:p>
            <a:pPr lvl="0"/>
            <a:r>
              <a:rPr lang="ko-KR" altLang="en-US" dirty="0"/>
              <a:t>목차를 편집합니다</a:t>
            </a:r>
            <a:endParaRPr lang="en-US" altLang="ko-KR" dirty="0"/>
          </a:p>
          <a:p>
            <a:pPr lvl="0"/>
            <a:r>
              <a:rPr lang="ko-KR" altLang="en-US" dirty="0"/>
              <a:t>편집</a:t>
            </a:r>
            <a:endParaRPr lang="en-US" altLang="ko-KR" dirty="0"/>
          </a:p>
          <a:p>
            <a:pPr lvl="0"/>
            <a:r>
              <a:rPr lang="ko-KR" altLang="en-US" dirty="0"/>
              <a:t>편집</a:t>
            </a:r>
            <a:endParaRPr lang="en-US" altLang="ko-KR" dirty="0"/>
          </a:p>
          <a:p>
            <a:pPr lvl="0"/>
            <a:r>
              <a:rPr lang="ko-KR" altLang="en-US" dirty="0"/>
              <a:t>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5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_페이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8348848" cy="579600"/>
          </a:xfrm>
        </p:spPr>
        <p:txBody>
          <a:bodyPr>
            <a:noAutofit/>
          </a:bodyPr>
          <a:lstStyle>
            <a:lvl1pPr algn="l">
              <a:defRPr sz="3200" b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4400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4400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62800" y="194400"/>
            <a:ext cx="2148960" cy="216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_날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6994800" cy="579600"/>
          </a:xfrm>
        </p:spPr>
        <p:txBody>
          <a:bodyPr/>
          <a:lstStyle>
            <a:lvl1pPr algn="l">
              <a:defRPr sz="4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4525963"/>
          </a:xfrm>
        </p:spPr>
        <p:txBody>
          <a:bodyPr>
            <a:normAutofit/>
          </a:bodyPr>
          <a:lstStyle>
            <a:lvl1pPr>
              <a:defRPr sz="2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62800" y="194400"/>
            <a:ext cx="1584000" cy="216000"/>
          </a:xfrm>
        </p:spPr>
        <p:txBody>
          <a:bodyPr wrap="square" anchor="t" anchorCtr="0"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BA883B6-69BC-4D05-9F67-C80DDF8CF813}" type="datetime1">
              <a:rPr lang="ko-KR" altLang="en-US" smtClean="0"/>
              <a:pPr/>
              <a:t>2018-11-15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1"/>
            </a:gs>
            <a:gs pos="9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8B3E543F-E4C2-451E-9E1F-5AB83B468CA9}" type="datetime1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hyperlink" Target="mailto:aninteger@hanyang.ac.kr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88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hong@hanyang.ac.kr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mailto:hong@hanyang.ac.kr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>
            <p:custDataLst>
              <p:tags r:id="rId2"/>
            </p:custDataLst>
          </p:nvPr>
        </p:nvGrpSpPr>
        <p:grpSpPr>
          <a:xfrm>
            <a:off x="160040" y="4549422"/>
            <a:ext cx="2524126" cy="647701"/>
            <a:chOff x="2988965" y="4738960"/>
            <a:chExt cx="2524126" cy="647701"/>
          </a:xfrm>
        </p:grpSpPr>
        <p:grpSp>
          <p:nvGrpSpPr>
            <p:cNvPr id="35" name="그룹 34"/>
            <p:cNvGrpSpPr/>
            <p:nvPr/>
          </p:nvGrpSpPr>
          <p:grpSpPr>
            <a:xfrm>
              <a:off x="2988965" y="4738960"/>
              <a:ext cx="2524126" cy="252413"/>
              <a:chOff x="-613971" y="4029075"/>
              <a:chExt cx="2524126" cy="252413"/>
            </a:xfrm>
          </p:grpSpPr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>
                <a:off x="-613971" y="4281488"/>
                <a:ext cx="2524126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>
                <a:off x="327194" y="4029075"/>
                <a:ext cx="0" cy="252413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988965" y="5134248"/>
              <a:ext cx="2524126" cy="252413"/>
              <a:chOff x="-613971" y="4029075"/>
              <a:chExt cx="2524126" cy="252413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-613971" y="4281488"/>
                <a:ext cx="2524126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>
                <a:off x="327194" y="4029075"/>
                <a:ext cx="0" cy="252413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818058" y="929924"/>
            <a:ext cx="7772400" cy="1969017"/>
          </a:xfrm>
        </p:spPr>
        <p:txBody>
          <a:bodyPr anchor="ctr">
            <a:noAutofit/>
          </a:bodyPr>
          <a:lstStyle/>
          <a:p>
            <a:r>
              <a:rPr lang="en-US" altLang="ko-KR" sz="4000" spc="-25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  <a:t>DATABASE SYSTEMS</a:t>
            </a:r>
            <a:br>
              <a:rPr lang="en-US" altLang="ko-KR" sz="4000" spc="-25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</a:br>
            <a:r>
              <a:rPr lang="en-US" altLang="ko-KR" sz="2800" b="0" spc="-25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  <a:t>Assignment 2: File vs Database</a:t>
            </a:r>
            <a:endParaRPr lang="ko-KR" altLang="en-US" sz="3600" b="0" spc="-250" dirty="0">
              <a:solidFill>
                <a:schemeClr val="accent4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204916" y="4878035"/>
            <a:ext cx="7543548" cy="385045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정근성</a:t>
            </a: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aninteger@hanyang.ac.kr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Discord </a:t>
            </a:r>
            <a:r>
              <a:rPr lang="en-US" altLang="ko-KR" sz="1200" dirty="0"/>
              <a:t>Geunseong Jung#5285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9" name="Picture 7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26" y="6362761"/>
            <a:ext cx="911398" cy="2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>
            <p:custDataLst>
              <p:tags r:id="rId7"/>
            </p:custDataLst>
          </p:nvPr>
        </p:nvSpPr>
        <p:spPr>
          <a:xfrm>
            <a:off x="310957" y="4556328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공개일</a:t>
            </a:r>
          </a:p>
        </p:txBody>
      </p:sp>
      <p:sp>
        <p:nvSpPr>
          <p:cNvPr id="9" name="직사각형 8"/>
          <p:cNvSpPr/>
          <p:nvPr>
            <p:custDataLst>
              <p:tags r:id="rId8"/>
            </p:custDataLst>
          </p:nvPr>
        </p:nvSpPr>
        <p:spPr>
          <a:xfrm>
            <a:off x="321367" y="4952201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조교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직사각형 41"/>
          <p:cNvSpPr/>
          <p:nvPr>
            <p:custDataLst>
              <p:tags r:id="rId9"/>
            </p:custDataLst>
          </p:nvPr>
        </p:nvSpPr>
        <p:spPr>
          <a:xfrm>
            <a:off x="1188440" y="448707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</a:t>
            </a: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18</a:t>
            </a: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 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94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/>
              <a:t>2-1 </a:t>
            </a:r>
            <a:r>
              <a:rPr lang="ko-KR" altLang="en-US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600" y="1600200"/>
            <a:ext cx="8229600" cy="5069160"/>
          </a:xfrm>
        </p:spPr>
        <p:txBody>
          <a:bodyPr>
            <a:normAutofit/>
          </a:bodyPr>
          <a:lstStyle/>
          <a:p>
            <a:r>
              <a:rPr lang="ko-KR" altLang="en-US" dirty="0"/>
              <a:t>한양 포탈의 </a:t>
            </a:r>
            <a:r>
              <a:rPr lang="en-US" altLang="ko-KR" dirty="0"/>
              <a:t>‘</a:t>
            </a:r>
            <a:r>
              <a:rPr lang="ko-KR" altLang="en-US" dirty="0"/>
              <a:t>주소록 관리</a:t>
            </a:r>
            <a:r>
              <a:rPr lang="en-US" altLang="ko-KR" dirty="0"/>
              <a:t>’ </a:t>
            </a: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 err="1"/>
              <a:t>이메일</a:t>
            </a:r>
            <a:r>
              <a:rPr lang="ko-KR" altLang="en-US" dirty="0"/>
              <a:t> 서비스에서 내부인원 주소록과 각자의 주소록을 관리해야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주소록 관리를 파일과 </a:t>
            </a:r>
            <a:r>
              <a:rPr lang="en-US" altLang="ko-KR" dirty="0"/>
              <a:t>DBMS</a:t>
            </a:r>
            <a:r>
              <a:rPr lang="ko-KR" altLang="en-US" dirty="0"/>
              <a:t>를 사용해서 관리했을 때의 다른 점을 알아보자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TODO</a:t>
            </a:r>
          </a:p>
          <a:p>
            <a:pPr lvl="1"/>
            <a:r>
              <a:rPr lang="en-US" altLang="ko-KR" dirty="0"/>
              <a:t>#1: </a:t>
            </a:r>
            <a:r>
              <a:rPr lang="ko-KR" altLang="en-US" dirty="0"/>
              <a:t>주소록이 담긴 </a:t>
            </a:r>
            <a:r>
              <a:rPr lang="en-US" altLang="ko-KR" dirty="0"/>
              <a:t>.csv </a:t>
            </a:r>
            <a:r>
              <a:rPr lang="ko-KR" altLang="en-US" dirty="0"/>
              <a:t>파일을 통해 </a:t>
            </a:r>
            <a:r>
              <a:rPr lang="en-US" altLang="ko-KR" dirty="0"/>
              <a:t>Step 1-3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수행하자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#2: DBMS</a:t>
            </a:r>
            <a:r>
              <a:rPr lang="ko-KR" altLang="en-US" dirty="0"/>
              <a:t>를 활용하여 </a:t>
            </a:r>
            <a:r>
              <a:rPr lang="en-US" altLang="ko-KR" dirty="0"/>
              <a:t>Step 1-3 </a:t>
            </a:r>
            <a:r>
              <a:rPr lang="ko-KR" altLang="en-US" dirty="0"/>
              <a:t>을 다시 수행하자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스텝 동안에 실행되거나 추가된 코드를 설명하는 문서를 작성하여 코드와 제출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시나리오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600" y="1600200"/>
            <a:ext cx="8708888" cy="5213176"/>
          </a:xfrm>
        </p:spPr>
        <p:txBody>
          <a:bodyPr/>
          <a:lstStyle/>
          <a:p>
            <a:r>
              <a:rPr lang="ko-KR" altLang="en-US" dirty="0"/>
              <a:t>포탈 관리자</a:t>
            </a:r>
            <a:endParaRPr lang="en-US" altLang="ko-KR" dirty="0"/>
          </a:p>
          <a:p>
            <a:pPr lvl="1"/>
            <a:r>
              <a:rPr lang="ko-KR" altLang="en-US" dirty="0"/>
              <a:t>모든 학생의 정보에 접근할 수 있는 사람으로 로그인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‘admin’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학생의 주소가 담긴 </a:t>
            </a:r>
            <a:r>
              <a:rPr lang="en-US" altLang="ko-KR" dirty="0"/>
              <a:t>‘</a:t>
            </a:r>
            <a:r>
              <a:rPr lang="ko-KR" altLang="en-US" dirty="0"/>
              <a:t>한양인 주소록</a:t>
            </a:r>
            <a:r>
              <a:rPr lang="en-US" altLang="ko-KR" dirty="0"/>
              <a:t>’</a:t>
            </a:r>
            <a:r>
              <a:rPr lang="ko-KR" altLang="en-US" dirty="0"/>
              <a:t>을 관리한다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새 학생을 추가할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학생의 데이터를 변경할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학생 정보를 삭제할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포탈 이용자</a:t>
            </a:r>
            <a:endParaRPr lang="en-US" altLang="ko-KR" dirty="0"/>
          </a:p>
          <a:p>
            <a:pPr lvl="1"/>
            <a:r>
              <a:rPr lang="ko-KR" altLang="en-US" dirty="0"/>
              <a:t>학생 개인</a:t>
            </a:r>
            <a:r>
              <a:rPr lang="en-US" altLang="ko-KR" dirty="0"/>
              <a:t>. </a:t>
            </a:r>
            <a:r>
              <a:rPr lang="ko-KR" altLang="en-US" dirty="0"/>
              <a:t>기본적으로 각자의 정보에만 접근할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주소록 목록 보기 기능 구현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한양인 주소록</a:t>
            </a:r>
            <a:r>
              <a:rPr lang="en-US" altLang="ko-KR" dirty="0"/>
              <a:t>+</a:t>
            </a:r>
            <a:r>
              <a:rPr lang="ko-KR" altLang="en-US" dirty="0"/>
              <a:t>개인 주소록이 전부 나열되어야 하는 기능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Admin</a:t>
            </a:r>
            <a:r>
              <a:rPr lang="ko-KR" altLang="en-US" dirty="0"/>
              <a:t>이 관리한 내용이 바로 반영되는 한양인 주소록</a:t>
            </a:r>
            <a:endParaRPr lang="en-US" altLang="ko-KR" dirty="0"/>
          </a:p>
          <a:p>
            <a:pPr lvl="3"/>
            <a:r>
              <a:rPr lang="ko-KR" altLang="en-US" dirty="0"/>
              <a:t>로그인한 학생이 관리하는 개인 주소록</a:t>
            </a:r>
            <a:endParaRPr lang="en-US" altLang="ko-KR" dirty="0"/>
          </a:p>
          <a:p>
            <a:pPr lvl="2"/>
            <a:r>
              <a:rPr lang="ko-KR" altLang="en-US" dirty="0"/>
              <a:t>주소록 목록 보는 기능을 사용하면 </a:t>
            </a:r>
            <a:r>
              <a:rPr lang="en-US" altLang="ko-KR" dirty="0"/>
              <a:t>‘</a:t>
            </a:r>
            <a:r>
              <a:rPr lang="ko-KR" altLang="en-US" dirty="0"/>
              <a:t>한양인 주소록</a:t>
            </a:r>
            <a:r>
              <a:rPr lang="en-US" altLang="ko-KR" dirty="0"/>
              <a:t>’</a:t>
            </a:r>
            <a:r>
              <a:rPr lang="ko-KR" altLang="en-US" dirty="0"/>
              <a:t>과 개인 주소록이 같이 나타난다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학생은 개인 주소록의 연락처를 추가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9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I/O: Step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모드에서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새로운 학생 </a:t>
            </a:r>
            <a:r>
              <a:rPr lang="en-US" altLang="ko-KR" dirty="0"/>
              <a:t>‘</a:t>
            </a:r>
            <a:r>
              <a:rPr lang="ko-KR" altLang="en-US" dirty="0"/>
              <a:t>홍길동</a:t>
            </a:r>
            <a:r>
              <a:rPr lang="en-US" altLang="ko-KR" dirty="0"/>
              <a:t>’ 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2016001234, xxx, </a:t>
            </a:r>
            <a:r>
              <a:rPr lang="ko-KR" altLang="en-US" dirty="0"/>
              <a:t>홍길동</a:t>
            </a:r>
            <a:r>
              <a:rPr lang="en-US" altLang="ko-KR" dirty="0"/>
              <a:t>, male, 6, 1999002345, 1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한양인 주소록</a:t>
            </a:r>
            <a:r>
              <a:rPr lang="en-US" altLang="ko-KR" dirty="0"/>
              <a:t>’ </a:t>
            </a:r>
            <a:r>
              <a:rPr lang="ko-KR" altLang="en-US" dirty="0"/>
              <a:t>파일</a:t>
            </a:r>
            <a:r>
              <a:rPr lang="en-US" altLang="ko-KR" dirty="0"/>
              <a:t>(.csv) </a:t>
            </a:r>
            <a:r>
              <a:rPr lang="ko-KR" altLang="en-US" dirty="0"/>
              <a:t>에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연락처 추가 기능을 구현하고</a:t>
            </a:r>
            <a:r>
              <a:rPr lang="en-US" altLang="ko-KR" dirty="0"/>
              <a:t>, ‘</a:t>
            </a:r>
            <a:r>
              <a:rPr lang="ko-KR" altLang="en-US" dirty="0"/>
              <a:t>홍길동</a:t>
            </a:r>
            <a:r>
              <a:rPr lang="en-US" altLang="ko-KR" dirty="0"/>
              <a:t>’</a:t>
            </a:r>
            <a:r>
              <a:rPr lang="ko-KR" altLang="en-US" dirty="0"/>
              <a:t>의 연락처를 </a:t>
            </a:r>
            <a:r>
              <a:rPr lang="en-US" altLang="ko-KR" dirty="0"/>
              <a:t>‘</a:t>
            </a:r>
            <a:r>
              <a:rPr lang="ko-KR" altLang="en-US" dirty="0"/>
              <a:t>한양인 주소록</a:t>
            </a:r>
            <a:r>
              <a:rPr lang="en-US" altLang="ko-KR" dirty="0"/>
              <a:t>’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2016001234, 01088884444, </a:t>
            </a:r>
            <a:r>
              <a:rPr lang="en-US" altLang="ko-KR" dirty="0">
                <a:hlinkClick r:id="rId2"/>
              </a:rPr>
              <a:t>hong@hanyang.ac.kr</a:t>
            </a:r>
            <a:endParaRPr lang="en-US" altLang="ko-KR" dirty="0"/>
          </a:p>
          <a:p>
            <a:pPr lvl="2"/>
            <a:r>
              <a:rPr lang="ko-KR" altLang="en-US" dirty="0"/>
              <a:t>연락처 변경 기능을 구현하고</a:t>
            </a:r>
            <a:r>
              <a:rPr lang="en-US" altLang="ko-KR" dirty="0"/>
              <a:t>, </a:t>
            </a:r>
            <a:r>
              <a:rPr lang="ko-KR" altLang="en-US" dirty="0"/>
              <a:t>학생 </a:t>
            </a:r>
            <a:r>
              <a:rPr lang="en-US" altLang="ko-KR" dirty="0"/>
              <a:t>‘</a:t>
            </a:r>
            <a:r>
              <a:rPr lang="ko-KR" altLang="en-US" dirty="0"/>
              <a:t>권희조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ko-KR" altLang="en-US" dirty="0" err="1"/>
              <a:t>이메일을</a:t>
            </a:r>
            <a:r>
              <a:rPr lang="ko-KR" altLang="en-US" dirty="0"/>
              <a:t> </a:t>
            </a:r>
            <a:r>
              <a:rPr lang="en-US" altLang="ko-KR" dirty="0"/>
              <a:t>‘kwon@hanyang.ac.kr’</a:t>
            </a:r>
            <a:r>
              <a:rPr lang="ko-KR" altLang="en-US" dirty="0"/>
              <a:t>로 변경한다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연락처 삭제 기능을 구현하고</a:t>
            </a:r>
            <a:r>
              <a:rPr lang="en-US" altLang="ko-KR" dirty="0"/>
              <a:t>, </a:t>
            </a:r>
            <a:r>
              <a:rPr lang="ko-KR" altLang="en-US" dirty="0"/>
              <a:t>학생 </a:t>
            </a:r>
            <a:r>
              <a:rPr lang="en-US" altLang="ko-KR" dirty="0"/>
              <a:t>‘</a:t>
            </a:r>
            <a:r>
              <a:rPr lang="ko-KR" altLang="en-US" dirty="0"/>
              <a:t>김다현</a:t>
            </a:r>
            <a:r>
              <a:rPr lang="en-US" altLang="ko-KR" dirty="0"/>
              <a:t>’</a:t>
            </a:r>
            <a:r>
              <a:rPr lang="ko-KR" altLang="en-US" dirty="0"/>
              <a:t>의 연락처</a:t>
            </a:r>
            <a:r>
              <a:rPr lang="en-US" altLang="ko-KR" dirty="0"/>
              <a:t>(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 err="1"/>
              <a:t>이메일만</a:t>
            </a:r>
            <a:r>
              <a:rPr lang="en-US" altLang="ko-KR" dirty="0"/>
              <a:t>)</a:t>
            </a:r>
            <a:r>
              <a:rPr lang="ko-KR" altLang="en-US" dirty="0"/>
              <a:t>를 삭제한다</a:t>
            </a:r>
            <a:r>
              <a:rPr lang="en-US" altLang="ko-KR" dirty="0"/>
              <a:t>. (</a:t>
            </a:r>
            <a:r>
              <a:rPr lang="ko-KR" altLang="en-US" dirty="0"/>
              <a:t>학생 정보는 삭제하지 않는다</a:t>
            </a:r>
            <a:r>
              <a:rPr lang="en-US" altLang="ko-KR" dirty="0"/>
              <a:t>.)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8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I/O: Step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학생 모드에서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개인 주소록을 등록하는 기능을 개발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개인 주소록은 자신만 볼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메일 보내기 기능에서 </a:t>
            </a:r>
            <a:r>
              <a:rPr lang="en-US" altLang="ko-KR" dirty="0"/>
              <a:t>‘</a:t>
            </a:r>
            <a:r>
              <a:rPr lang="ko-KR" altLang="en-US" dirty="0"/>
              <a:t>한양인 주소록</a:t>
            </a:r>
            <a:r>
              <a:rPr lang="en-US" altLang="ko-KR" dirty="0"/>
              <a:t>’</a:t>
            </a:r>
            <a:r>
              <a:rPr lang="ko-KR" altLang="en-US" dirty="0"/>
              <a:t>과 자신의 주소록을 같이 보여줘야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business_card.zip</a:t>
            </a:r>
            <a:r>
              <a:rPr lang="ko-KR" altLang="en-US" dirty="0"/>
              <a:t>의 연락처를 개인 주소록에 넣는다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정남아</a:t>
            </a:r>
            <a:r>
              <a:rPr lang="en-US" altLang="ko-KR" dirty="0"/>
              <a:t>’</a:t>
            </a:r>
            <a:r>
              <a:rPr lang="ko-KR" altLang="en-US" dirty="0"/>
              <a:t>로 로그인하여 </a:t>
            </a:r>
            <a:r>
              <a:rPr lang="en-US" altLang="ko-KR" dirty="0"/>
              <a:t>‘grass_corp.csv’ </a:t>
            </a:r>
            <a:r>
              <a:rPr lang="ko-KR" altLang="en-US" dirty="0"/>
              <a:t>의 주소록을 추가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윤인욱</a:t>
            </a:r>
            <a:r>
              <a:rPr lang="en-US" altLang="ko-KR" dirty="0"/>
              <a:t>’</a:t>
            </a:r>
            <a:r>
              <a:rPr lang="ko-KR" altLang="en-US" dirty="0"/>
              <a:t>으로 로그인하여 </a:t>
            </a:r>
            <a:r>
              <a:rPr lang="en-US" altLang="ko-KR" dirty="0"/>
              <a:t>‘fire_corp.csv’</a:t>
            </a:r>
            <a:r>
              <a:rPr lang="ko-KR" altLang="en-US" dirty="0"/>
              <a:t> 의 주소록을 추가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장두호</a:t>
            </a:r>
            <a:r>
              <a:rPr lang="en-US" altLang="ko-KR" dirty="0"/>
              <a:t>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로그인하여 </a:t>
            </a:r>
            <a:r>
              <a:rPr lang="en-US" altLang="ko-KR" dirty="0"/>
              <a:t>‘water_corp.csv’</a:t>
            </a:r>
            <a:r>
              <a:rPr lang="ko-KR" altLang="en-US" dirty="0"/>
              <a:t> 의 주소록을 추가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정남아</a:t>
            </a:r>
            <a:r>
              <a:rPr lang="en-US" altLang="ko-KR" dirty="0"/>
              <a:t>’, ‘</a:t>
            </a:r>
            <a:r>
              <a:rPr lang="ko-KR" altLang="en-US" dirty="0"/>
              <a:t>윤인욱</a:t>
            </a:r>
            <a:r>
              <a:rPr lang="en-US" altLang="ko-KR" dirty="0"/>
              <a:t>’, ‘</a:t>
            </a:r>
            <a:r>
              <a:rPr lang="ko-KR" altLang="en-US" dirty="0"/>
              <a:t>장두호</a:t>
            </a:r>
            <a:r>
              <a:rPr lang="en-US" altLang="ko-KR" dirty="0"/>
              <a:t>’</a:t>
            </a:r>
            <a:r>
              <a:rPr lang="ko-KR" altLang="en-US" dirty="0"/>
              <a:t>의 개인주소록에 </a:t>
            </a:r>
            <a:r>
              <a:rPr lang="en-US" altLang="ko-KR" dirty="0"/>
              <a:t>business_card_updated.zip </a:t>
            </a:r>
            <a:r>
              <a:rPr lang="ko-KR" altLang="en-US" dirty="0"/>
              <a:t>을 각각 반영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전화번호</a:t>
            </a:r>
            <a:r>
              <a:rPr lang="en-US" altLang="ko-KR" dirty="0"/>
              <a:t>’</a:t>
            </a:r>
            <a:r>
              <a:rPr lang="ko-KR" altLang="en-US" dirty="0"/>
              <a:t>가 같으면 동일인으로 취급</a:t>
            </a:r>
            <a:r>
              <a:rPr lang="en-US" altLang="ko-KR" dirty="0"/>
              <a:t>. </a:t>
            </a:r>
            <a:r>
              <a:rPr lang="ko-KR" altLang="en-US" dirty="0"/>
              <a:t>다른 정보를 업데이트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정남아</a:t>
            </a:r>
            <a:r>
              <a:rPr lang="en-US" altLang="ko-KR" dirty="0"/>
              <a:t>’, ‘</a:t>
            </a:r>
            <a:r>
              <a:rPr lang="ko-KR" altLang="en-US" dirty="0"/>
              <a:t>윤인욱</a:t>
            </a:r>
            <a:r>
              <a:rPr lang="en-US" altLang="ko-KR" dirty="0"/>
              <a:t>’, ‘</a:t>
            </a:r>
            <a:r>
              <a:rPr lang="ko-KR" altLang="en-US" dirty="0"/>
              <a:t>장두호</a:t>
            </a:r>
            <a:r>
              <a:rPr lang="en-US" altLang="ko-KR" dirty="0"/>
              <a:t>’</a:t>
            </a:r>
            <a:r>
              <a:rPr lang="ko-KR" altLang="en-US" dirty="0"/>
              <a:t>의 개인주소록에서 임의의 연락처 </a:t>
            </a:r>
            <a:r>
              <a:rPr lang="en-US" altLang="ko-KR" dirty="0"/>
              <a:t>1</a:t>
            </a:r>
            <a:r>
              <a:rPr lang="ko-KR" altLang="en-US" dirty="0"/>
              <a:t> 건을 삭제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4280" y="5832695"/>
            <a:ext cx="8280920" cy="12241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1"/>
            <a:r>
              <a:rPr lang="en-US" altLang="ko-KR" sz="1200" dirty="0"/>
              <a:t>*</a:t>
            </a:r>
            <a:r>
              <a:rPr lang="ko-KR" altLang="en-US" sz="1200" dirty="0"/>
              <a:t>각자의 주소록을 관리하기 위해 새로운 파일을 만들지 말지는 각자의 판단 하에 수행</a:t>
            </a:r>
            <a:r>
              <a:rPr lang="en-US" altLang="ko-KR" sz="1200" dirty="0"/>
              <a:t>. </a:t>
            </a:r>
            <a:r>
              <a:rPr lang="ko-KR" altLang="en-US" sz="1200" dirty="0"/>
              <a:t>아래의 조건만 지키면 됨</a:t>
            </a:r>
            <a:r>
              <a:rPr lang="en-US" altLang="ko-KR" sz="12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학생은 자신의 주소록만 볼 수 있으며 다른 학생의 주소록은 볼 수 없다</a:t>
            </a:r>
            <a:r>
              <a:rPr lang="en-US" altLang="ko-KR" sz="12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모든 주소록을 볼 수 있으나</a:t>
            </a:r>
            <a:r>
              <a:rPr lang="en-US" altLang="ko-KR" sz="1200" dirty="0"/>
              <a:t>, ‘</a:t>
            </a:r>
            <a:r>
              <a:rPr lang="ko-KR" altLang="en-US" sz="1200" dirty="0"/>
              <a:t>한양인 주소록</a:t>
            </a:r>
            <a:r>
              <a:rPr lang="en-US" altLang="ko-KR" sz="1200" dirty="0"/>
              <a:t>’</a:t>
            </a:r>
            <a:r>
              <a:rPr lang="ko-KR" altLang="en-US" sz="1200" dirty="0"/>
              <a:t>만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할 수 있다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175000"/>
              </a:lnSpc>
              <a:buFont typeface="+mj-lt"/>
              <a:buNone/>
            </a:pPr>
            <a:endParaRPr lang="ko-KR" altLang="en-US" sz="1050" b="0" spc="-50" dirty="0" err="1">
              <a:solidFill>
                <a:schemeClr val="tx1">
                  <a:lumMod val="75000"/>
                  <a:lumOff val="25000"/>
                </a:schemeClr>
              </a:solidFill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03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I/O: Step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모드에서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이메일이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local_part</a:t>
            </a:r>
            <a:r>
              <a:rPr lang="en-US" altLang="ko-KR" dirty="0"/>
              <a:t>’ </a:t>
            </a:r>
            <a:r>
              <a:rPr lang="ko-KR" altLang="en-US" dirty="0"/>
              <a:t>열과 </a:t>
            </a:r>
            <a:r>
              <a:rPr lang="en-US" altLang="ko-KR" dirty="0"/>
              <a:t>‘</a:t>
            </a:r>
            <a:r>
              <a:rPr lang="en-US" altLang="ko-KR" dirty="0" err="1"/>
              <a:t>domain_name</a:t>
            </a:r>
            <a:r>
              <a:rPr lang="en-US" altLang="ko-KR" dirty="0"/>
              <a:t>’ </a:t>
            </a:r>
            <a:r>
              <a:rPr lang="ko-KR" altLang="en-US" dirty="0"/>
              <a:t>열로 분리한다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@ </a:t>
            </a:r>
            <a:r>
              <a:rPr lang="ko-KR" altLang="en-US" dirty="0"/>
              <a:t>앞 부분이 </a:t>
            </a:r>
            <a:r>
              <a:rPr lang="en-US" altLang="ko-KR" dirty="0" err="1"/>
              <a:t>localpart</a:t>
            </a:r>
            <a:r>
              <a:rPr lang="en-US" altLang="ko-KR" dirty="0"/>
              <a:t>, </a:t>
            </a:r>
            <a:r>
              <a:rPr lang="ko-KR" altLang="en-US" dirty="0" err="1"/>
              <a:t>뒷</a:t>
            </a:r>
            <a:r>
              <a:rPr lang="ko-KR" altLang="en-US" dirty="0"/>
              <a:t> 부분이 </a:t>
            </a:r>
            <a:r>
              <a:rPr lang="en-US" altLang="ko-KR" dirty="0"/>
              <a:t>domain name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>
                <a:hlinkClick r:id="rId2"/>
              </a:rPr>
              <a:t>hong@hanyang.ac.kr</a:t>
            </a:r>
            <a:r>
              <a:rPr lang="en-US" altLang="ko-KR" dirty="0"/>
              <a:t> </a:t>
            </a:r>
            <a:r>
              <a:rPr lang="ko-KR" altLang="en-US" dirty="0"/>
              <a:t>이라면 </a:t>
            </a:r>
            <a:r>
              <a:rPr lang="en-US" altLang="ko-KR" dirty="0" err="1"/>
              <a:t>localpart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 err="1"/>
              <a:t>hong</a:t>
            </a:r>
            <a:r>
              <a:rPr lang="en-US" altLang="ko-KR" dirty="0"/>
              <a:t>, domain </a:t>
            </a:r>
            <a:r>
              <a:rPr lang="ko-KR" altLang="en-US" dirty="0"/>
              <a:t>은 </a:t>
            </a:r>
            <a:r>
              <a:rPr lang="en-US" altLang="ko-KR" dirty="0"/>
              <a:t>hanyang.ac.kr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도메인 별로 도수 분포표</a:t>
            </a:r>
            <a:r>
              <a:rPr lang="en-US" altLang="ko-KR" dirty="0"/>
              <a:t>(</a:t>
            </a:r>
            <a:r>
              <a:rPr lang="ko-KR" altLang="en-US" dirty="0" err="1"/>
              <a:t>빈도표</a:t>
            </a:r>
            <a:r>
              <a:rPr lang="en-US" altLang="ko-KR" dirty="0"/>
              <a:t>)</a:t>
            </a:r>
            <a:r>
              <a:rPr lang="ko-KR" altLang="en-US" dirty="0"/>
              <a:t>를 볼 수 있는 기능을 구현한다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학생 모드에서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각 학생의 주소록에 표시되는 형태는 변화가 없어야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1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I/O </a:t>
            </a:r>
            <a:r>
              <a:rPr lang="ko-KR" altLang="en-US" dirty="0"/>
              <a:t>의 각 스텝을 </a:t>
            </a:r>
            <a:r>
              <a:rPr lang="en-US" altLang="ko-KR" dirty="0"/>
              <a:t>DBMS</a:t>
            </a:r>
            <a:r>
              <a:rPr lang="ko-KR" altLang="en-US" dirty="0"/>
              <a:t>를 통해 구현</a:t>
            </a:r>
            <a:endParaRPr lang="en-US" altLang="ko-KR" dirty="0"/>
          </a:p>
          <a:p>
            <a:pPr lvl="1"/>
            <a:r>
              <a:rPr lang="en-US" altLang="ko-KR" dirty="0"/>
              <a:t>HINT: </a:t>
            </a:r>
            <a:r>
              <a:rPr lang="ko-KR" altLang="en-US" dirty="0"/>
              <a:t>다음 </a:t>
            </a:r>
            <a:r>
              <a:rPr lang="en-US" altLang="ko-KR" dirty="0"/>
              <a:t>SQL</a:t>
            </a:r>
            <a:r>
              <a:rPr lang="ko-KR" altLang="en-US" dirty="0"/>
              <a:t>에 대해 살펴보자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CREATE TABLE … AS …</a:t>
            </a:r>
          </a:p>
          <a:p>
            <a:pPr lvl="2"/>
            <a:r>
              <a:rPr lang="en-US" altLang="ko-KR" dirty="0"/>
              <a:t>ALTER TABLE</a:t>
            </a:r>
          </a:p>
          <a:p>
            <a:pPr lvl="2"/>
            <a:r>
              <a:rPr lang="en-US" altLang="ko-KR" dirty="0"/>
              <a:t>UPDATE </a:t>
            </a:r>
          </a:p>
          <a:p>
            <a:pPr lvl="2"/>
            <a:r>
              <a:rPr lang="en-US" altLang="ko-KR" dirty="0"/>
              <a:t>SPLIT_PART()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</a:t>
            </a:r>
            <a:r>
              <a:rPr lang="en-US" altLang="ko-KR" dirty="0"/>
              <a:t>DB</a:t>
            </a:r>
            <a:r>
              <a:rPr lang="ko-KR" altLang="en-US" dirty="0"/>
              <a:t>의 데이터 조작을 위한 </a:t>
            </a:r>
            <a:r>
              <a:rPr lang="en-US" altLang="ko-KR" dirty="0"/>
              <a:t>SQL </a:t>
            </a:r>
            <a:r>
              <a:rPr lang="ko-KR" altLang="en-US" dirty="0"/>
              <a:t>문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강의실 수가 </a:t>
            </a:r>
            <a:r>
              <a:rPr lang="en-US" altLang="ko-KR" dirty="0"/>
              <a:t>20</a:t>
            </a:r>
            <a:r>
              <a:rPr lang="ko-KR" altLang="en-US" dirty="0"/>
              <a:t>개 이상인 건물의 데이터를 출력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student </a:t>
            </a:r>
            <a:r>
              <a:rPr lang="ko-KR" altLang="en-US" dirty="0"/>
              <a:t>테이블에 자신의 신상정보를 열에 맞게 추가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건물 테이블에서 이름이 </a:t>
            </a:r>
            <a:r>
              <a:rPr lang="en-US" altLang="ko-KR" dirty="0"/>
              <a:t>'IT/BT'</a:t>
            </a:r>
            <a:r>
              <a:rPr lang="ko-KR" altLang="en-US" dirty="0"/>
              <a:t>인 건물의 정보를 </a:t>
            </a:r>
            <a:r>
              <a:rPr lang="en-US" altLang="ko-KR" dirty="0"/>
              <a:t>'</a:t>
            </a:r>
            <a:r>
              <a:rPr lang="ko-KR" altLang="en-US" dirty="0"/>
              <a:t>정보통신관</a:t>
            </a:r>
            <a:r>
              <a:rPr lang="en-US" altLang="ko-KR" dirty="0"/>
              <a:t>'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건물과 강의실의 테이블을 연결하여 수용인원이 </a:t>
            </a:r>
            <a:r>
              <a:rPr lang="en-US" altLang="ko-KR" dirty="0"/>
              <a:t>100</a:t>
            </a:r>
            <a:r>
              <a:rPr lang="ko-KR" altLang="en-US" dirty="0"/>
              <a:t>명 이상인 강의실의 건물번호와 건물의 이름을 출력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강좌 테이블에서 학과 부분을 분리하고 </a:t>
            </a:r>
            <a:r>
              <a:rPr lang="en-US" altLang="ko-KR" dirty="0"/>
              <a:t>(ITE3070 </a:t>
            </a:r>
            <a:r>
              <a:rPr lang="en-US" altLang="ko-KR" dirty="0">
                <a:sym typeface="Wingdings" panose="05000000000000000000" pitchFamily="2" charset="2"/>
              </a:rPr>
              <a:t> ITE) </a:t>
            </a:r>
            <a:r>
              <a:rPr lang="ko-KR" altLang="en-US" dirty="0">
                <a:sym typeface="Wingdings" panose="05000000000000000000" pitchFamily="2" charset="2"/>
              </a:rPr>
              <a:t>학과별 과목 수를 추출하여 개설된 강의 수가 가장 많은 상위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개의 학과를 출력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98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z1GqXpZ3dhvD9ZAdRba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Y5JxUNVREiIHdGlka9H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Hz3BCO3qHr4ffXIv8mx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pMghHQeOJqKTo9tja6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YroCE0lkNhq9gll7cb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vlzy2PbrNzF89iPjeA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CX0cXPYA2IzYt6O3Cb9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173vOYB4kxyJByPRlt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ybOJuaYCedWTcZ5UkaC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qUmcuMkNpNbNsWeLkND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BPpzKW1jA4jjKTmhFc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5X4YL7CYrgKomOUzPLb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Ipw9GyPOOb96jxNV1nM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u8bkp27raFvr702Bgst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aDAOuKaUEIWBUoXl9NG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uBRqNTq6jDqQmYyKAxnh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uw5DDVjF5U6F1IoGQJO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KypoBzfi5MtOnUIfMa0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fix1cRxxqFHYLwefkKp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ccltYAXDk7bOi7RzmoL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7o9b1xQgyx7V6kGISW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NWe6oKn01gYo5WkNzpM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kUqtsExK0inaVJmZDSq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Hn1wTEwPYzsxBdXV86T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WHfJo4naZh19eQ5SRIu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Wyl7QDgGb18Qrkg9gr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vsY6Pgfa3jzxKHoheJT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0opLBHs2KtQM2S8JO0r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gTzzLYdIUg4wrAH4FxH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GYFv8uVTR51b7vb2WtP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Hvry2JkTiYgacBTfQIN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ufsbTDBeawx7g94Arby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VXiz8GD6ewbI1b5QQHi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SLCMihmoRTluD9xiEYq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D5kKbghCtqcrkvTjuUA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Vx8SuAlRFHgakceovnP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wzRAXwcotIsCaMBjLGh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b9bG46odfFXa1y1TDOF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IH2rMbB9ksZ2oHphr5Z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FZL3iS2sVugEqtEDkdC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aZajtmmAhX3W22GJTJ6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LKgWCOKMDnraOMSYoG6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AuqBWBjTZsYFdq2xJxPu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vSdUQUlpLait9Mw1R9s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0cSadP8jWNK42FQGlgo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b9yrWQXywIYTZyn2Kpx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mJgg1HFF2ziwG4loYus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ugNYDPo3cNhnMPbFPfS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BsRjHmr37taMe0t33Qh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fihvdiEckMU5Fk6k72C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d0AacMb1zH36dz2b88p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S9l9XJIemdOr5gV36R0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2y7wiWUtJLEO7rP3Psj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hLuLg42xTQbF7M1qrMk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Ng9ue31yZRSbhl2wGPr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Pr6cskdsPa0qKqT74wg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Drk21p1w0rmdXeCLQZv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NVvGoU6vrhc0DHab1C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O3oOTUYsFvWiEowl06q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1XAVBEXTOntn6shA0bw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3k3LFGCq2lpJ1rdYiku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Ogi43q5eY1tkTfSQZgg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YmqQn2ScuOZuvMsADcl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fHxX6skdwjdHiVEc23m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koK5npD42xKz6IipVqS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hOuwVq9hrBSBm9d04VA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Jy6SsYCaiD1wnr40nN6u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WIOVUC7VTflE7VBQtcV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8Hvm9cVlWGRqARMHZwwav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fI1hpesovvBO1jzKqcA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dx3P8tFpAzq4gE7Uv7uh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Z3LoqM5YVK3LuueA5YJ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nW2VCvGtsi8ixZ3J2Sj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0v9DGV1wxg0XGOmv9Ah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CcWfwlVQMinGVxLZOLs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AifnxJIkcnfSWHroGA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zZSOJaLwZl1LUlWhXo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4CUpNdcRlRxhIx5zSeP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jGEPinmLl3nz1inzOyX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e72lu7JczqJoGb9USo9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nlkDToAy6aXhsxMWTf2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PDCbpTGyDZ1hKG1QdkC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UULobgScPr63YnwAMQkO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uZ8XYvNg1ocDfArMfFc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t5DusicnprgVR9qOYoKj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oP4fDtC5po6rv3ku3v4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njJimqHOvMpsHOpcEIK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RPqDnuukee02CrKwl7cn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oe3s339tssz8uuX3bp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13mv4RRmSEJvujEYVdu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p4mFFjAyWrYvoA1Ypsn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TWfdG8ga5CLBDh9ocyLk"/>
</p:tagLst>
</file>

<file path=ppt/theme/theme1.xml><?xml version="1.0" encoding="utf-8"?>
<a:theme xmlns:a="http://schemas.openxmlformats.org/drawingml/2006/main" name="발표템플릿01_v.2.1.1">
  <a:themeElements>
    <a:clrScheme name="lollapalooza">
      <a:dk1>
        <a:sysClr val="windowText" lastClr="000000"/>
      </a:dk1>
      <a:lt1>
        <a:sysClr val="window" lastClr="FFFFFF"/>
      </a:lt1>
      <a:dk2>
        <a:srgbClr val="002635"/>
      </a:dk2>
      <a:lt2>
        <a:srgbClr val="EFE7BE"/>
      </a:lt2>
      <a:accent1>
        <a:srgbClr val="AB1A25"/>
      </a:accent1>
      <a:accent2>
        <a:srgbClr val="013440"/>
      </a:accent2>
      <a:accent3>
        <a:srgbClr val="D9792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0" indent="0">
          <a:lnSpc>
            <a:spcPct val="175000"/>
          </a:lnSpc>
          <a:buFont typeface="+mj-lt"/>
          <a:buNone/>
          <a:defRPr sz="1400" b="0" spc="-50" dirty="0" err="1" smtClean="0">
            <a:solidFill>
              <a:schemeClr val="tx1">
                <a:lumMod val="75000"/>
                <a:lumOff val="25000"/>
              </a:schemeClr>
            </a:solidFill>
            <a:latin typeface="Noto Sans CJK KR Medium" panose="020B0600000000000000" pitchFamily="34" charset="-127"/>
            <a:ea typeface="Noto Sans CJK KR Medium" panose="020B0600000000000000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15957</TotalTime>
  <Words>740</Words>
  <Application>Microsoft Office PowerPoint</Application>
  <PresentationFormat>화면 슬라이드 쇼(4:3)</PresentationFormat>
  <Paragraphs>90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KoPub돋움체 Bold</vt:lpstr>
      <vt:lpstr>KoPub돋움체 Light</vt:lpstr>
      <vt:lpstr>Noto Sans CJK KR Medium</vt:lpstr>
      <vt:lpstr>Noto Sans CJK KR Regular</vt:lpstr>
      <vt:lpstr>굴림</vt:lpstr>
      <vt:lpstr>맑은 고딕</vt:lpstr>
      <vt:lpstr>함초롬돋움</vt:lpstr>
      <vt:lpstr>Arial</vt:lpstr>
      <vt:lpstr>Wingdings</vt:lpstr>
      <vt:lpstr>발표템플릿01_v.2.1.1</vt:lpstr>
      <vt:lpstr>DATABASE SYSTEMS Assignment 2: File vs Database</vt:lpstr>
      <vt:lpstr>과제 2-1 개요</vt:lpstr>
      <vt:lpstr>과제 시나리오 설명</vt:lpstr>
      <vt:lpstr>File I/O: Step 1</vt:lpstr>
      <vt:lpstr>File I/O: Step 2</vt:lpstr>
      <vt:lpstr>File I/O: Step 3</vt:lpstr>
      <vt:lpstr>DBMS</vt:lpstr>
      <vt:lpstr>과제 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TTS를 이용한 사용자 맞춤형 모바일 RSS 리더</dc:title>
  <dc:creator>GS_Jung</dc:creator>
  <cp:lastModifiedBy>찬영 안</cp:lastModifiedBy>
  <cp:revision>1311</cp:revision>
  <cp:lastPrinted>2012-11-22T02:24:48Z</cp:lastPrinted>
  <dcterms:created xsi:type="dcterms:W3CDTF">2012-11-05T01:27:21Z</dcterms:created>
  <dcterms:modified xsi:type="dcterms:W3CDTF">2018-11-15T21:15:51Z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1wDSkZDny7O3Y_PWxBFyLa72c19N3YPojkwpc3mpkQkQ</vt:lpwstr>
  </property>
  <property fmtid="{D5CDD505-2E9C-101B-9397-08002B2CF9AE}" pid="4" name="Google.Documents.RevisionId">
    <vt:lpwstr>16376685098058957232</vt:lpwstr>
  </property>
  <property fmtid="{D5CDD505-2E9C-101B-9397-08002B2CF9AE}" pid="5" name="Google.Documents.PreviousRevisionId">
    <vt:lpwstr>13802945986801556224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