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2" r:id="rId3"/>
  </p:sldMasterIdLst>
  <p:notesMasterIdLst>
    <p:notesMasterId r:id="rId7"/>
  </p:notesMasterIdLst>
  <p:handoutMasterIdLst>
    <p:handoutMasterId r:id="rId37"/>
  </p:handoutMasterIdLst>
  <p:sldIdLst>
    <p:sldId id="2775" r:id="rId4"/>
    <p:sldId id="2797" r:id="rId5"/>
    <p:sldId id="2790" r:id="rId6"/>
    <p:sldId id="2791" r:id="rId8"/>
    <p:sldId id="2799" r:id="rId9"/>
    <p:sldId id="2801" r:id="rId10"/>
    <p:sldId id="2802" r:id="rId11"/>
    <p:sldId id="2803" r:id="rId12"/>
    <p:sldId id="2812" r:id="rId13"/>
    <p:sldId id="2806" r:id="rId14"/>
    <p:sldId id="2798" r:id="rId15"/>
    <p:sldId id="2813" r:id="rId16"/>
    <p:sldId id="2807" r:id="rId17"/>
    <p:sldId id="2808" r:id="rId18"/>
    <p:sldId id="2809" r:id="rId19"/>
    <p:sldId id="2810" r:id="rId20"/>
    <p:sldId id="2811" r:id="rId21"/>
    <p:sldId id="2818" r:id="rId22"/>
    <p:sldId id="2721" r:id="rId23"/>
    <p:sldId id="2816" r:id="rId24"/>
    <p:sldId id="2817" r:id="rId25"/>
    <p:sldId id="2821" r:id="rId26"/>
    <p:sldId id="2832" r:id="rId27"/>
    <p:sldId id="2792" r:id="rId28"/>
    <p:sldId id="2824" r:id="rId29"/>
    <p:sldId id="2829" r:id="rId30"/>
    <p:sldId id="2825" r:id="rId31"/>
    <p:sldId id="2833" r:id="rId32"/>
    <p:sldId id="2823" r:id="rId33"/>
    <p:sldId id="2826" r:id="rId34"/>
    <p:sldId id="2831" r:id="rId35"/>
    <p:sldId id="2794" r:id="rId36"/>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C6B"/>
    <a:srgbClr val="058D2A"/>
    <a:srgbClr val="FFC000"/>
    <a:srgbClr val="000000"/>
    <a:srgbClr val="003366"/>
    <a:srgbClr val="2DDE45"/>
    <a:srgbClr val="66CCFF"/>
    <a:srgbClr val="125B26"/>
    <a:srgbClr val="27B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4" autoAdjust="0"/>
    <p:restoredTop sz="95317" autoAdjust="0"/>
  </p:normalViewPr>
  <p:slideViewPr>
    <p:cSldViewPr>
      <p:cViewPr varScale="1">
        <p:scale>
          <a:sx n="64" d="100"/>
          <a:sy n="64" d="100"/>
        </p:scale>
        <p:origin x="126" y="78"/>
      </p:cViewPr>
      <p:guideLst>
        <p:guide orient="horz" pos="328"/>
        <p:guide pos="4050"/>
        <p:guide pos="557"/>
        <p:guide orient="horz" pos="4183"/>
        <p:guide pos="7497"/>
        <p:guide pos="6908"/>
      </p:guideLst>
    </p:cSldViewPr>
  </p:slideViewPr>
  <p:outlineViewPr>
    <p:cViewPr>
      <p:scale>
        <a:sx n="100" d="100"/>
        <a:sy n="100" d="100"/>
      </p:scale>
      <p:origin x="0" y="-20556"/>
    </p:cViewPr>
  </p:outlineViewPr>
  <p:notesTextViewPr>
    <p:cViewPr>
      <p:scale>
        <a:sx n="1" d="1"/>
        <a:sy n="1" d="1"/>
      </p:scale>
      <p:origin x="0" y="0"/>
    </p:cViewPr>
  </p:notesTextViewPr>
  <p:sorterViewPr>
    <p:cViewPr>
      <p:scale>
        <a:sx n="86" d="100"/>
        <a:sy n="86"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4753\Desktop\UBI&#35843;&#30740;\&#26032;&#24314;%20Microsoft%20Excel%20&#24037;&#20316;&#34920;.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94753\Desktop\UBI&#35843;&#30740;\&#26032;&#24314;%20Microsoft%20Excel%20&#24037;&#20316;&#34920;.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94753\Desktop\UBI&#35843;&#30740;\&#26032;&#24314;%20Microsoft%20Excel%20&#24037;&#20316;&#34920;.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94753\Desktop\UBI&#35843;&#30740;\&#26032;&#24314;%20Microsoft%20Excel%20&#24037;&#20316;&#3492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预计</a:t>
            </a:r>
            <a:r>
              <a:rPr lang="en-US" altLang="zh-CN"/>
              <a:t>2020</a:t>
            </a:r>
            <a:r>
              <a:rPr lang="zh-CN" altLang="en-US"/>
              <a:t>年</a:t>
            </a:r>
            <a:r>
              <a:rPr lang="en-US" altLang="zh-CN"/>
              <a:t>UBI</a:t>
            </a:r>
            <a:r>
              <a:rPr lang="zh-CN" altLang="en-US"/>
              <a:t>市场规模</a:t>
            </a:r>
            <a:endParaRPr lang="zh-CN" altLang="en-US"/>
          </a:p>
        </c:rich>
      </c:tx>
      <c:layout/>
      <c:overlay val="0"/>
      <c:spPr>
        <a:noFill/>
        <a:ln>
          <a:noFill/>
        </a:ln>
        <a:effectLst/>
      </c:spPr>
    </c:title>
    <c:autoTitleDeleted val="0"/>
    <c:plotArea>
      <c:layout/>
      <c:barChart>
        <c:barDir val="col"/>
        <c:grouping val="clustered"/>
        <c:varyColors val="0"/>
        <c:ser>
          <c:idx val="0"/>
          <c:order val="0"/>
          <c:tx>
            <c:strRef>
              <c:f>Sheet1!$A$2</c:f>
              <c:strCache>
                <c:ptCount val="1"/>
                <c:pt idx="0">
                  <c:v>车险保费</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Sheet1!$B$2:$H$2</c:f>
              <c:numCache>
                <c:formatCode>General</c:formatCode>
                <c:ptCount val="7"/>
                <c:pt idx="0">
                  <c:v>5516</c:v>
                </c:pt>
                <c:pt idx="1">
                  <c:v>6199</c:v>
                </c:pt>
                <c:pt idx="2">
                  <c:v>6757</c:v>
                </c:pt>
                <c:pt idx="3">
                  <c:v>7365</c:v>
                </c:pt>
                <c:pt idx="4">
                  <c:v>8028</c:v>
                </c:pt>
                <c:pt idx="5">
                  <c:v>8750</c:v>
                </c:pt>
                <c:pt idx="6">
                  <c:v>9420</c:v>
                </c:pt>
              </c:numCache>
            </c:numRef>
          </c:val>
        </c:ser>
        <c:ser>
          <c:idx val="1"/>
          <c:order val="1"/>
          <c:tx>
            <c:strRef>
              <c:f>Sheet1!$A$3</c:f>
              <c:strCache>
                <c:ptCount val="1"/>
                <c:pt idx="0">
                  <c:v>UBI</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Sheet1!$B$3:$H$3</c:f>
              <c:numCache>
                <c:formatCode>General</c:formatCode>
                <c:ptCount val="7"/>
                <c:pt idx="0">
                  <c:v>0</c:v>
                </c:pt>
                <c:pt idx="1">
                  <c:v>0</c:v>
                </c:pt>
                <c:pt idx="2">
                  <c:v>338</c:v>
                </c:pt>
                <c:pt idx="3">
                  <c:v>368</c:v>
                </c:pt>
                <c:pt idx="4">
                  <c:v>803</c:v>
                </c:pt>
                <c:pt idx="5">
                  <c:v>875</c:v>
                </c:pt>
                <c:pt idx="6">
                  <c:v>1413</c:v>
                </c:pt>
              </c:numCache>
            </c:numRef>
          </c:val>
        </c:ser>
        <c:dLbls>
          <c:showLegendKey val="0"/>
          <c:showVal val="1"/>
          <c:showCatName val="0"/>
          <c:showSerName val="0"/>
          <c:showPercent val="0"/>
          <c:showBubbleSize val="0"/>
        </c:dLbls>
        <c:gapWidth val="150"/>
        <c:axId val="511699488"/>
        <c:axId val="511702768"/>
      </c:barChart>
      <c:lineChart>
        <c:grouping val="standard"/>
        <c:varyColors val="0"/>
        <c:ser>
          <c:idx val="2"/>
          <c:order val="2"/>
          <c:tx>
            <c:strRef>
              <c:f>Sheet1!$A$4</c:f>
              <c:strCache>
                <c:ptCount val="1"/>
                <c:pt idx="0">
                  <c:v>UBI增速</c:v>
                </c:pt>
              </c:strCache>
            </c:strRef>
          </c:tx>
          <c:spPr>
            <a:ln w="28575" cap="rnd">
              <a:solidFill>
                <a:schemeClr val="accent3"/>
              </a:solidFill>
              <a:round/>
            </a:ln>
            <a:effectLst/>
          </c:spPr>
          <c:marker>
            <c:symbol val="none"/>
          </c:marker>
          <c:dLbls>
            <c:delete val="1"/>
          </c:dLbls>
          <c:cat>
            <c:strRef>
              <c:f>Sheet1!$B$1:$H$1</c:f>
              <c:strCache>
                <c:ptCount val="7"/>
                <c:pt idx="0">
                  <c:v>2014年</c:v>
                </c:pt>
                <c:pt idx="1">
                  <c:v>2015年</c:v>
                </c:pt>
                <c:pt idx="2">
                  <c:v>2016年</c:v>
                </c:pt>
                <c:pt idx="3">
                  <c:v>2017年</c:v>
                </c:pt>
                <c:pt idx="4">
                  <c:v>2018年</c:v>
                </c:pt>
                <c:pt idx="5">
                  <c:v>2019年</c:v>
                </c:pt>
                <c:pt idx="6">
                  <c:v>2020年</c:v>
                </c:pt>
              </c:strCache>
            </c:strRef>
          </c:cat>
          <c:val>
            <c:numRef>
              <c:f>Sheet1!$B$4:$H$4</c:f>
              <c:numCache>
                <c:formatCode>General</c:formatCode>
                <c:ptCount val="7"/>
                <c:pt idx="3" c:formatCode="0%">
                  <c:v>0</c:v>
                </c:pt>
                <c:pt idx="4" c:formatCode="0%">
                  <c:v>1.2</c:v>
                </c:pt>
                <c:pt idx="5" c:formatCode="0%">
                  <c:v>0.16</c:v>
                </c:pt>
                <c:pt idx="6" c:formatCode="0%">
                  <c:v>0.63</c:v>
                </c:pt>
              </c:numCache>
            </c:numRef>
          </c:val>
          <c:smooth val="0"/>
        </c:ser>
        <c:dLbls>
          <c:showLegendKey val="0"/>
          <c:showVal val="1"/>
          <c:showCatName val="0"/>
          <c:showSerName val="0"/>
          <c:showPercent val="0"/>
          <c:showBubbleSize val="0"/>
        </c:dLbls>
        <c:marker val="0"/>
        <c:smooth val="0"/>
        <c:axId val="511703752"/>
        <c:axId val="511701784"/>
      </c:lineChart>
      <c:catAx>
        <c:axId val="511699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11702768"/>
        <c:crosses val="autoZero"/>
        <c:auto val="1"/>
        <c:lblAlgn val="ctr"/>
        <c:lblOffset val="100"/>
        <c:noMultiLvlLbl val="0"/>
      </c:catAx>
      <c:valAx>
        <c:axId val="51170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11699488"/>
        <c:crosses val="autoZero"/>
        <c:crossBetween val="between"/>
      </c:valAx>
      <c:catAx>
        <c:axId val="511703752"/>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11701784"/>
        <c:crosses val="autoZero"/>
        <c:auto val="1"/>
        <c:lblAlgn val="ctr"/>
        <c:lblOffset val="100"/>
        <c:noMultiLvlLbl val="0"/>
      </c:catAx>
      <c:valAx>
        <c:axId val="51170178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11703752"/>
        <c:crosses val="max"/>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zh-CN" sz="1400" b="0" i="0" u="none" strike="noStrike" kern="1200" spc="0" baseline="0">
                <a:solidFill>
                  <a:schemeClr val="tx1">
                    <a:lumMod val="65000"/>
                    <a:lumOff val="35000"/>
                  </a:schemeClr>
                </a:solidFill>
                <a:latin typeface="+mn-lt"/>
                <a:ea typeface="+mn-ea"/>
                <a:cs typeface="+mn-cs"/>
              </a:defRPr>
            </a:pPr>
            <a:r>
              <a:rPr lang="en-US" altLang="zh-CN"/>
              <a:t>2020</a:t>
            </a:r>
            <a:r>
              <a:rPr lang="zh-CN" altLang="en-US"/>
              <a:t>年</a:t>
            </a:r>
            <a:r>
              <a:rPr lang="en-US" altLang="zh-CN"/>
              <a:t>UBI</a:t>
            </a:r>
            <a:r>
              <a:rPr lang="zh-CN" altLang="en-US"/>
              <a:t>相关产业的市场规模</a:t>
            </a:r>
            <a:endParaRPr lang="zh-CN" altLang="en-US"/>
          </a:p>
        </c:rich>
      </c:tx>
      <c:layout>
        <c:manualLayout>
          <c:xMode val="edge"/>
          <c:yMode val="edge"/>
          <c:x val="0.222222222222222"/>
          <c:y val="0.0277777777777778"/>
        </c:manualLayout>
      </c:layout>
      <c:overlay val="0"/>
      <c:spPr>
        <a:noFill/>
        <a:ln>
          <a:noFill/>
        </a:ln>
        <a:effectLst/>
      </c:spPr>
    </c:title>
    <c:autoTitleDeleted val="0"/>
    <c:plotArea>
      <c:layout/>
      <c:barChart>
        <c:barDir val="col"/>
        <c:grouping val="stacked"/>
        <c:varyColors val="0"/>
        <c:ser>
          <c:idx val="1"/>
          <c:order val="0"/>
          <c:spPr>
            <a:noFill/>
            <a:ln>
              <a:noFill/>
            </a:ln>
            <a:effectLst/>
          </c:spPr>
          <c:invertIfNegative val="0"/>
          <c:dLbls>
            <c:delete val="1"/>
          </c:dLbls>
          <c:cat>
            <c:strRef>
              <c:f>Sheet2!$A$2:$A$6</c:f>
              <c:strCache>
                <c:ptCount val="5"/>
                <c:pt idx="0">
                  <c:v>产业规模</c:v>
                </c:pt>
                <c:pt idx="1">
                  <c:v>UBI保费</c:v>
                </c:pt>
                <c:pt idx="2">
                  <c:v>车联网设备</c:v>
                </c:pt>
                <c:pt idx="3">
                  <c:v>OBD</c:v>
                </c:pt>
                <c:pt idx="4">
                  <c:v>数据与服务</c:v>
                </c:pt>
              </c:strCache>
            </c:strRef>
          </c:cat>
          <c:val>
            <c:numRef>
              <c:f>Sheet2!$C$2:$C$6</c:f>
              <c:numCache>
                <c:formatCode>General</c:formatCode>
                <c:ptCount val="5"/>
                <c:pt idx="0">
                  <c:v>0</c:v>
                </c:pt>
                <c:pt idx="1">
                  <c:v>992</c:v>
                </c:pt>
                <c:pt idx="2">
                  <c:v>542</c:v>
                </c:pt>
                <c:pt idx="3">
                  <c:v>500</c:v>
                </c:pt>
                <c:pt idx="4">
                  <c:v>0</c:v>
                </c:pt>
              </c:numCache>
            </c:numRef>
          </c:val>
        </c:ser>
        <c:ser>
          <c:idx val="0"/>
          <c:order val="1"/>
          <c:spPr>
            <a:solidFill>
              <a:srgbClr val="C00000"/>
            </a:solidFill>
            <a:ln>
              <a:noFill/>
            </a:ln>
            <a:effectLst/>
          </c:spPr>
          <c:invertIfNegative val="0"/>
          <c:dPt>
            <c:idx val="1"/>
            <c:invertIfNegative val="0"/>
            <c:bubble3D val="0"/>
            <c:spPr>
              <a:solidFill>
                <a:schemeClr val="bg1">
                  <a:lumMod val="50000"/>
                </a:schemeClr>
              </a:solidFill>
              <a:ln>
                <a:noFill/>
              </a:ln>
              <a:effectLst/>
            </c:spPr>
          </c:dPt>
          <c:dPt>
            <c:idx val="2"/>
            <c:invertIfNegative val="0"/>
            <c:bubble3D val="0"/>
            <c:spPr>
              <a:solidFill>
                <a:schemeClr val="bg1">
                  <a:lumMod val="50000"/>
                </a:schemeClr>
              </a:solidFill>
              <a:ln>
                <a:noFill/>
              </a:ln>
              <a:effectLst/>
            </c:spPr>
          </c:dPt>
          <c:dPt>
            <c:idx val="3"/>
            <c:invertIfNegative val="0"/>
            <c:bubble3D val="0"/>
            <c:spPr>
              <a:solidFill>
                <a:schemeClr val="bg1">
                  <a:lumMod val="50000"/>
                </a:schemeClr>
              </a:solidFill>
              <a:ln>
                <a:noFill/>
              </a:ln>
              <a:effectLst/>
            </c:spPr>
          </c:dPt>
          <c:dPt>
            <c:idx val="4"/>
            <c:invertIfNegative val="0"/>
            <c:bubble3D val="0"/>
            <c:spPr>
              <a:solidFill>
                <a:schemeClr val="bg1">
                  <a:lumMod val="50000"/>
                </a:schemeClr>
              </a:solidFill>
              <a:ln>
                <a:noFill/>
              </a:ln>
              <a:effectLst/>
            </c:spPr>
          </c:dPt>
          <c:dLbls>
            <c:dLbl>
              <c:idx val="0"/>
              <c:layout>
                <c:manualLayout>
                  <c:x val="0"/>
                  <c:y val="-0.34722222222222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33763208e-17"/>
                  <c:y val="-0.23148148148148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0185067526416e-16"/>
                  <c:y val="-0.097222222222222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0.041666666666666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555555555555545"/>
                  <c:y val="-0.111111111111111"/>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产业规模</c:v>
                </c:pt>
                <c:pt idx="1">
                  <c:v>UBI保费</c:v>
                </c:pt>
                <c:pt idx="2">
                  <c:v>车联网设备</c:v>
                </c:pt>
                <c:pt idx="3">
                  <c:v>OBD</c:v>
                </c:pt>
                <c:pt idx="4">
                  <c:v>数据与服务</c:v>
                </c:pt>
              </c:strCache>
            </c:strRef>
          </c:cat>
          <c:val>
            <c:numRef>
              <c:f>Sheet2!$B$2:$B$6</c:f>
              <c:numCache>
                <c:formatCode>General</c:formatCode>
                <c:ptCount val="5"/>
                <c:pt idx="0">
                  <c:v>2405</c:v>
                </c:pt>
                <c:pt idx="1">
                  <c:v>1413</c:v>
                </c:pt>
                <c:pt idx="2">
                  <c:v>450</c:v>
                </c:pt>
                <c:pt idx="3">
                  <c:v>42</c:v>
                </c:pt>
                <c:pt idx="4">
                  <c:v>500</c:v>
                </c:pt>
              </c:numCache>
            </c:numRef>
          </c:val>
        </c:ser>
        <c:dLbls>
          <c:showLegendKey val="0"/>
          <c:showVal val="1"/>
          <c:showCatName val="0"/>
          <c:showSerName val="0"/>
          <c:showPercent val="0"/>
          <c:showBubbleSize val="0"/>
        </c:dLbls>
        <c:gapWidth val="150"/>
        <c:overlap val="100"/>
        <c:axId val="657240528"/>
        <c:axId val="657243480"/>
      </c:barChart>
      <c:catAx>
        <c:axId val="6572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57243480"/>
        <c:crosses val="autoZero"/>
        <c:auto val="1"/>
        <c:lblAlgn val="ctr"/>
        <c:lblOffset val="100"/>
        <c:noMultiLvlLbl val="0"/>
      </c:catAx>
      <c:valAx>
        <c:axId val="65724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5724052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0" i="0" u="none" strike="noStrike" kern="1200" spc="0" baseline="0">
                <a:solidFill>
                  <a:schemeClr val="tx1">
                    <a:lumMod val="65000"/>
                    <a:lumOff val="35000"/>
                  </a:schemeClr>
                </a:solidFill>
                <a:latin typeface="+mn-lt"/>
                <a:ea typeface="+mn-ea"/>
                <a:cs typeface="+mn-cs"/>
              </a:defRPr>
            </a:pPr>
            <a:r>
              <a:rPr lang="zh-CN" altLang="en-US"/>
              <a:t>人保、平安、太保三年的成本率</a:t>
            </a:r>
            <a:endParaRPr lang="zh-CN" altLang="en-US"/>
          </a:p>
        </c:rich>
      </c:tx>
      <c:layout/>
      <c:overlay val="0"/>
      <c:spPr>
        <a:noFill/>
        <a:ln>
          <a:noFill/>
        </a:ln>
        <a:effectLst/>
      </c:spPr>
    </c:title>
    <c:autoTitleDeleted val="0"/>
    <c:plotArea>
      <c:layout/>
      <c:barChart>
        <c:barDir val="col"/>
        <c:grouping val="clustered"/>
        <c:varyColors val="0"/>
        <c:ser>
          <c:idx val="0"/>
          <c:order val="0"/>
          <c:tx>
            <c:strRef>
              <c:f>Sheet3!$A$2</c:f>
              <c:strCache>
                <c:ptCount val="1"/>
                <c:pt idx="0">
                  <c:v>2011年</c:v>
                </c:pt>
              </c:strCache>
            </c:strRef>
          </c:tx>
          <c:spPr>
            <a:solidFill>
              <a:schemeClr val="accent1"/>
            </a:solidFill>
            <a:ln>
              <a:noFill/>
            </a:ln>
            <a:effectLst/>
          </c:spPr>
          <c:invertIfNegative val="0"/>
          <c:dLbls>
            <c:delete val="1"/>
          </c:dLbls>
          <c:cat>
            <c:strRef>
              <c:f>Sheet3!$B$1:$D$1</c:f>
              <c:strCache>
                <c:ptCount val="3"/>
                <c:pt idx="0">
                  <c:v>中国人保</c:v>
                </c:pt>
                <c:pt idx="1">
                  <c:v>中国平安</c:v>
                </c:pt>
                <c:pt idx="2">
                  <c:v>中国太保</c:v>
                </c:pt>
              </c:strCache>
            </c:strRef>
          </c:cat>
          <c:val>
            <c:numRef>
              <c:f>Sheet3!$B$2:$D$2</c:f>
              <c:numCache>
                <c:formatCode>0.00%</c:formatCode>
                <c:ptCount val="3"/>
                <c:pt idx="0">
                  <c:v>0.941</c:v>
                </c:pt>
                <c:pt idx="1">
                  <c:v>0.9342</c:v>
                </c:pt>
                <c:pt idx="2">
                  <c:v>0.9693</c:v>
                </c:pt>
              </c:numCache>
            </c:numRef>
          </c:val>
        </c:ser>
        <c:ser>
          <c:idx val="1"/>
          <c:order val="1"/>
          <c:tx>
            <c:strRef>
              <c:f>Sheet3!$A$3</c:f>
              <c:strCache>
                <c:ptCount val="1"/>
                <c:pt idx="0">
                  <c:v>2012年</c:v>
                </c:pt>
              </c:strCache>
            </c:strRef>
          </c:tx>
          <c:spPr>
            <a:solidFill>
              <a:schemeClr val="accent2"/>
            </a:solidFill>
            <a:ln>
              <a:noFill/>
            </a:ln>
            <a:effectLst/>
          </c:spPr>
          <c:invertIfNegative val="0"/>
          <c:dLbls>
            <c:delete val="1"/>
          </c:dLbls>
          <c:cat>
            <c:strRef>
              <c:f>Sheet3!$B$1:$D$1</c:f>
              <c:strCache>
                <c:ptCount val="3"/>
                <c:pt idx="0">
                  <c:v>中国人保</c:v>
                </c:pt>
                <c:pt idx="1">
                  <c:v>中国平安</c:v>
                </c:pt>
                <c:pt idx="2">
                  <c:v>中国太保</c:v>
                </c:pt>
              </c:strCache>
            </c:strRef>
          </c:cat>
          <c:val>
            <c:numRef>
              <c:f>Sheet3!$B$3:$D$3</c:f>
              <c:numCache>
                <c:formatCode>0.00%</c:formatCode>
                <c:ptCount val="3"/>
                <c:pt idx="0">
                  <c:v>0.9521</c:v>
                </c:pt>
                <c:pt idx="1">
                  <c:v>0.9532</c:v>
                </c:pt>
                <c:pt idx="2">
                  <c:v>0.9753</c:v>
                </c:pt>
              </c:numCache>
            </c:numRef>
          </c:val>
        </c:ser>
        <c:ser>
          <c:idx val="2"/>
          <c:order val="2"/>
          <c:tx>
            <c:strRef>
              <c:f>Sheet3!$A$4</c:f>
              <c:strCache>
                <c:ptCount val="1"/>
                <c:pt idx="0">
                  <c:v>2013年</c:v>
                </c:pt>
              </c:strCache>
            </c:strRef>
          </c:tx>
          <c:spPr>
            <a:solidFill>
              <a:schemeClr val="accent3"/>
            </a:solidFill>
            <a:ln>
              <a:noFill/>
            </a:ln>
            <a:effectLst/>
          </c:spPr>
          <c:invertIfNegative val="0"/>
          <c:dLbls>
            <c:delete val="1"/>
          </c:dLbls>
          <c:cat>
            <c:strRef>
              <c:f>Sheet3!$B$1:$D$1</c:f>
              <c:strCache>
                <c:ptCount val="3"/>
                <c:pt idx="0">
                  <c:v>中国人保</c:v>
                </c:pt>
                <c:pt idx="1">
                  <c:v>中国平安</c:v>
                </c:pt>
                <c:pt idx="2">
                  <c:v>中国太保</c:v>
                </c:pt>
              </c:strCache>
            </c:strRef>
          </c:cat>
          <c:val>
            <c:numRef>
              <c:f>Sheet3!$B$4:$D$4</c:f>
              <c:numCache>
                <c:formatCode>0.00%</c:formatCode>
                <c:ptCount val="3"/>
                <c:pt idx="0">
                  <c:v>0.9692</c:v>
                </c:pt>
                <c:pt idx="1">
                  <c:v>0.9761</c:v>
                </c:pt>
                <c:pt idx="2">
                  <c:v>0.9915</c:v>
                </c:pt>
              </c:numCache>
            </c:numRef>
          </c:val>
        </c:ser>
        <c:dLbls>
          <c:showLegendKey val="0"/>
          <c:showVal val="0"/>
          <c:showCatName val="0"/>
          <c:showSerName val="0"/>
          <c:showPercent val="0"/>
          <c:showBubbleSize val="0"/>
        </c:dLbls>
        <c:gapWidth val="219"/>
        <c:overlap val="-27"/>
        <c:axId val="521682472"/>
        <c:axId val="521682800"/>
      </c:barChart>
      <c:catAx>
        <c:axId val="5216824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21682800"/>
        <c:crosses val="autoZero"/>
        <c:auto val="1"/>
        <c:lblAlgn val="ctr"/>
        <c:lblOffset val="100"/>
        <c:noMultiLvlLbl val="0"/>
      </c:catAx>
      <c:valAx>
        <c:axId val="52168280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52168247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zh-CN" sz="1400" b="0" i="0" u="none" strike="noStrike" kern="1200" spc="0" baseline="0">
                <a:solidFill>
                  <a:schemeClr val="tx1">
                    <a:lumMod val="65000"/>
                    <a:lumOff val="35000"/>
                  </a:schemeClr>
                </a:solidFill>
                <a:latin typeface="+mn-lt"/>
                <a:ea typeface="+mn-ea"/>
                <a:cs typeface="+mn-cs"/>
              </a:defRPr>
            </a:pPr>
            <a:r>
              <a:rPr lang="en-US" altLang="zh-CN"/>
              <a:t>2020</a:t>
            </a:r>
            <a:r>
              <a:rPr lang="zh-CN" altLang="en-US"/>
              <a:t>年</a:t>
            </a:r>
            <a:r>
              <a:rPr lang="en-US" altLang="zh-CN"/>
              <a:t>UBI</a:t>
            </a:r>
            <a:r>
              <a:rPr lang="zh-CN" altLang="en-US"/>
              <a:t>相关产业的市场规模</a:t>
            </a:r>
            <a:endParaRPr lang="zh-CN" altLang="en-US"/>
          </a:p>
        </c:rich>
      </c:tx>
      <c:layout>
        <c:manualLayout>
          <c:xMode val="edge"/>
          <c:yMode val="edge"/>
          <c:x val="0.222222222222222"/>
          <c:y val="0.0277777777777778"/>
        </c:manualLayout>
      </c:layout>
      <c:overlay val="0"/>
      <c:spPr>
        <a:noFill/>
        <a:ln>
          <a:noFill/>
        </a:ln>
        <a:effectLst/>
      </c:spPr>
    </c:title>
    <c:autoTitleDeleted val="0"/>
    <c:plotArea>
      <c:layout>
        <c:manualLayout>
          <c:layoutTarget val="inner"/>
          <c:xMode val="edge"/>
          <c:yMode val="edge"/>
          <c:x val="0.0647997444728363"/>
          <c:y val="0.118139430715811"/>
          <c:w val="0.935200255527164"/>
          <c:h val="0.82611323609546"/>
        </c:manualLayout>
      </c:layout>
      <c:barChart>
        <c:barDir val="col"/>
        <c:grouping val="stacked"/>
        <c:varyColors val="0"/>
        <c:ser>
          <c:idx val="1"/>
          <c:order val="0"/>
          <c:spPr>
            <a:noFill/>
            <a:ln>
              <a:noFill/>
            </a:ln>
            <a:effectLst/>
          </c:spPr>
          <c:invertIfNegative val="0"/>
          <c:dLbls>
            <c:delete val="1"/>
          </c:dLbls>
          <c:cat>
            <c:strRef>
              <c:f>Sheet2!$A$2:$A$6</c:f>
              <c:strCache>
                <c:ptCount val="5"/>
                <c:pt idx="0">
                  <c:v>产业规模</c:v>
                </c:pt>
                <c:pt idx="1">
                  <c:v>UBI保费</c:v>
                </c:pt>
                <c:pt idx="2">
                  <c:v>车联网设备</c:v>
                </c:pt>
                <c:pt idx="3">
                  <c:v>OBD</c:v>
                </c:pt>
                <c:pt idx="4">
                  <c:v>数据与服务</c:v>
                </c:pt>
              </c:strCache>
            </c:strRef>
          </c:cat>
          <c:val>
            <c:numRef>
              <c:f>Sheet2!$C$2:$C$6</c:f>
              <c:numCache>
                <c:formatCode>General</c:formatCode>
                <c:ptCount val="5"/>
                <c:pt idx="0">
                  <c:v>0</c:v>
                </c:pt>
                <c:pt idx="1">
                  <c:v>992</c:v>
                </c:pt>
                <c:pt idx="2">
                  <c:v>542</c:v>
                </c:pt>
                <c:pt idx="3">
                  <c:v>500</c:v>
                </c:pt>
                <c:pt idx="4">
                  <c:v>0</c:v>
                </c:pt>
              </c:numCache>
            </c:numRef>
          </c:val>
        </c:ser>
        <c:ser>
          <c:idx val="0"/>
          <c:order val="1"/>
          <c:spPr>
            <a:solidFill>
              <a:srgbClr val="C00000"/>
            </a:solidFill>
            <a:ln>
              <a:noFill/>
            </a:ln>
            <a:effectLst/>
          </c:spPr>
          <c:invertIfNegative val="0"/>
          <c:dPt>
            <c:idx val="1"/>
            <c:invertIfNegative val="0"/>
            <c:bubble3D val="0"/>
            <c:spPr>
              <a:solidFill>
                <a:schemeClr val="bg1">
                  <a:lumMod val="50000"/>
                </a:schemeClr>
              </a:solidFill>
              <a:ln>
                <a:noFill/>
              </a:ln>
              <a:effectLst/>
            </c:spPr>
          </c:dPt>
          <c:dPt>
            <c:idx val="2"/>
            <c:invertIfNegative val="0"/>
            <c:bubble3D val="0"/>
            <c:spPr>
              <a:solidFill>
                <a:schemeClr val="bg1">
                  <a:lumMod val="50000"/>
                </a:schemeClr>
              </a:solidFill>
              <a:ln>
                <a:noFill/>
              </a:ln>
              <a:effectLst/>
            </c:spPr>
          </c:dPt>
          <c:dPt>
            <c:idx val="3"/>
            <c:invertIfNegative val="0"/>
            <c:bubble3D val="0"/>
            <c:spPr>
              <a:solidFill>
                <a:schemeClr val="bg1">
                  <a:lumMod val="50000"/>
                </a:schemeClr>
              </a:solidFill>
              <a:ln>
                <a:noFill/>
              </a:ln>
              <a:effectLst/>
            </c:spPr>
          </c:dPt>
          <c:dPt>
            <c:idx val="4"/>
            <c:invertIfNegative val="0"/>
            <c:bubble3D val="0"/>
            <c:spPr>
              <a:solidFill>
                <a:schemeClr val="bg1">
                  <a:lumMod val="50000"/>
                </a:schemeClr>
              </a:solidFill>
              <a:ln>
                <a:noFill/>
              </a:ln>
              <a:effectLst/>
            </c:spPr>
          </c:dPt>
          <c:dLbls>
            <c:dLbl>
              <c:idx val="0"/>
              <c:layout>
                <c:manualLayout>
                  <c:x val="0"/>
                  <c:y val="-0.34722222222222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5.092533763208e-17"/>
                  <c:y val="-0.23148148148148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1.0185067526416e-16"/>
                  <c:y val="-0.0972222222222222"/>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
                  <c:y val="-0.0416666666666667"/>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dLbl>
              <c:idx val="4"/>
              <c:layout>
                <c:manualLayout>
                  <c:x val="0.00555555555555545"/>
                  <c:y val="-0.111111111111111"/>
                </c:manualLayout>
              </c:layout>
              <c:dLblPos val="ct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lang="zh-CN" sz="900"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Sheet2!$A$2:$A$6</c:f>
              <c:strCache>
                <c:ptCount val="5"/>
                <c:pt idx="0">
                  <c:v>产业规模</c:v>
                </c:pt>
                <c:pt idx="1">
                  <c:v>UBI保费</c:v>
                </c:pt>
                <c:pt idx="2">
                  <c:v>车联网设备</c:v>
                </c:pt>
                <c:pt idx="3">
                  <c:v>OBD</c:v>
                </c:pt>
                <c:pt idx="4">
                  <c:v>数据与服务</c:v>
                </c:pt>
              </c:strCache>
            </c:strRef>
          </c:cat>
          <c:val>
            <c:numRef>
              <c:f>Sheet2!$B$2:$B$6</c:f>
              <c:numCache>
                <c:formatCode>General</c:formatCode>
                <c:ptCount val="5"/>
                <c:pt idx="0">
                  <c:v>2405</c:v>
                </c:pt>
                <c:pt idx="1">
                  <c:v>1413</c:v>
                </c:pt>
                <c:pt idx="2">
                  <c:v>450</c:v>
                </c:pt>
                <c:pt idx="3">
                  <c:v>42</c:v>
                </c:pt>
                <c:pt idx="4">
                  <c:v>500</c:v>
                </c:pt>
              </c:numCache>
            </c:numRef>
          </c:val>
        </c:ser>
        <c:dLbls>
          <c:showLegendKey val="0"/>
          <c:showVal val="1"/>
          <c:showCatName val="0"/>
          <c:showSerName val="0"/>
          <c:showPercent val="0"/>
          <c:showBubbleSize val="0"/>
        </c:dLbls>
        <c:gapWidth val="150"/>
        <c:overlap val="100"/>
        <c:axId val="657240528"/>
        <c:axId val="657243480"/>
      </c:barChart>
      <c:catAx>
        <c:axId val="657240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57243480"/>
        <c:crosses val="autoZero"/>
        <c:auto val="1"/>
        <c:lblAlgn val="ctr"/>
        <c:lblOffset val="100"/>
        <c:noMultiLvlLbl val="0"/>
      </c:catAx>
      <c:valAx>
        <c:axId val="65724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mn-ea"/>
                <a:cs typeface="+mn-cs"/>
              </a:defRPr>
            </a:pPr>
          </a:p>
        </c:txPr>
        <c:crossAx val="65724052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880098FE-C805-4532-821B-05992FEE3077}" type="slidenum">
              <a:rPr lang="zh-CN" altLang="en-US" smtClean="0">
                <a:latin typeface="Calibri" panose="020F0502020204030204" pitchFamily="34" charset="0"/>
              </a:rPr>
            </a:fld>
            <a:endParaRPr lang="zh-CN"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EF2083-0386-4B43-BE3F-5071C6BB4F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42938" y="287967"/>
            <a:ext cx="4230440" cy="1225532"/>
          </a:xfrm>
        </p:spPr>
        <p:txBody>
          <a:bodyPr anchor="b"/>
          <a:lstStyle>
            <a:lvl1pPr algn="l">
              <a:defRPr sz="2500" b="1"/>
            </a:lvl1pPr>
          </a:lstStyle>
          <a:p>
            <a:r>
              <a:rPr lang="zh-CN" altLang="en-US"/>
              <a:t>单击此处编辑母版标题样式</a:t>
            </a:r>
            <a:endParaRPr lang="zh-CN" altLang="en-US"/>
          </a:p>
        </p:txBody>
      </p:sp>
      <p:sp>
        <p:nvSpPr>
          <p:cNvPr id="3" name="内容占位符 2"/>
          <p:cNvSpPr>
            <a:spLocks noGrp="1"/>
          </p:cNvSpPr>
          <p:nvPr>
            <p:ph idx="1"/>
          </p:nvPr>
        </p:nvSpPr>
        <p:spPr>
          <a:xfrm>
            <a:off x="5027414" y="287967"/>
            <a:ext cx="7188398" cy="6172866"/>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42938" y="1513500"/>
            <a:ext cx="4230440" cy="4947334"/>
          </a:xfrm>
        </p:spPr>
        <p:txBody>
          <a:bodyPr/>
          <a:lstStyle>
            <a:lvl1pPr marL="0" indent="0">
              <a:buNone/>
              <a:defRPr sz="1800"/>
            </a:lvl1pPr>
            <a:lvl2pPr marL="574040" indent="0">
              <a:buNone/>
              <a:defRPr sz="1500"/>
            </a:lvl2pPr>
            <a:lvl3pPr marL="1148080" indent="0">
              <a:buNone/>
              <a:defRPr sz="1300"/>
            </a:lvl3pPr>
            <a:lvl4pPr marL="1722120" indent="0">
              <a:buNone/>
              <a:defRPr sz="1100"/>
            </a:lvl4pPr>
            <a:lvl5pPr marL="2296160" indent="0">
              <a:buNone/>
              <a:defRPr sz="1100"/>
            </a:lvl5pPr>
            <a:lvl6pPr marL="2870200" indent="0">
              <a:buNone/>
              <a:defRPr sz="1100"/>
            </a:lvl6pPr>
            <a:lvl7pPr marL="3444240" indent="0">
              <a:buNone/>
              <a:defRPr sz="1100"/>
            </a:lvl7pPr>
            <a:lvl8pPr marL="4018280" indent="0">
              <a:buNone/>
              <a:defRPr sz="1100"/>
            </a:lvl8pPr>
            <a:lvl9pPr marL="459232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20405" y="5062855"/>
            <a:ext cx="7715250" cy="597699"/>
          </a:xfrm>
        </p:spPr>
        <p:txBody>
          <a:bodyPr anchor="b"/>
          <a:lstStyle>
            <a:lvl1pPr algn="l">
              <a:defRPr sz="25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520405" y="646251"/>
            <a:ext cx="7715250" cy="4339590"/>
          </a:xfrm>
        </p:spPr>
        <p:txBody>
          <a:bodyPr/>
          <a:lstStyle>
            <a:lvl1pPr marL="0" indent="0">
              <a:buNone/>
              <a:defRPr sz="4000"/>
            </a:lvl1pPr>
            <a:lvl2pPr marL="574040" indent="0">
              <a:buNone/>
              <a:defRPr sz="3500"/>
            </a:lvl2pPr>
            <a:lvl3pPr marL="1148080" indent="0">
              <a:buNone/>
              <a:defRPr sz="3000"/>
            </a:lvl3pPr>
            <a:lvl4pPr marL="1722120" indent="0">
              <a:buNone/>
              <a:defRPr sz="2500"/>
            </a:lvl4pPr>
            <a:lvl5pPr marL="2296160" indent="0">
              <a:buNone/>
              <a:defRPr sz="2500"/>
            </a:lvl5pPr>
            <a:lvl6pPr marL="2870200" indent="0">
              <a:buNone/>
              <a:defRPr sz="2500"/>
            </a:lvl6pPr>
            <a:lvl7pPr marL="3444240" indent="0">
              <a:buNone/>
              <a:defRPr sz="2500"/>
            </a:lvl7pPr>
            <a:lvl8pPr marL="4018280" indent="0">
              <a:buNone/>
              <a:defRPr sz="2500"/>
            </a:lvl8pPr>
            <a:lvl9pPr marL="4592320" indent="0">
              <a:buNone/>
              <a:defRPr sz="2500"/>
            </a:lvl9pPr>
          </a:lstStyle>
          <a:p>
            <a:endParaRPr lang="zh-CN" altLang="en-US"/>
          </a:p>
        </p:txBody>
      </p:sp>
      <p:sp>
        <p:nvSpPr>
          <p:cNvPr id="4" name="文本占位符 3"/>
          <p:cNvSpPr>
            <a:spLocks noGrp="1"/>
          </p:cNvSpPr>
          <p:nvPr>
            <p:ph type="body" sz="half" idx="2"/>
          </p:nvPr>
        </p:nvSpPr>
        <p:spPr>
          <a:xfrm>
            <a:off x="2520405" y="5660554"/>
            <a:ext cx="7715250" cy="848831"/>
          </a:xfrm>
        </p:spPr>
        <p:txBody>
          <a:bodyPr/>
          <a:lstStyle>
            <a:lvl1pPr marL="0" indent="0">
              <a:buNone/>
              <a:defRPr sz="1800"/>
            </a:lvl1pPr>
            <a:lvl2pPr marL="574040" indent="0">
              <a:buNone/>
              <a:defRPr sz="1500"/>
            </a:lvl2pPr>
            <a:lvl3pPr marL="1148080" indent="0">
              <a:buNone/>
              <a:defRPr sz="1300"/>
            </a:lvl3pPr>
            <a:lvl4pPr marL="1722120" indent="0">
              <a:buNone/>
              <a:defRPr sz="1100"/>
            </a:lvl4pPr>
            <a:lvl5pPr marL="2296160" indent="0">
              <a:buNone/>
              <a:defRPr sz="1100"/>
            </a:lvl5pPr>
            <a:lvl6pPr marL="2870200" indent="0">
              <a:buNone/>
              <a:defRPr sz="1100"/>
            </a:lvl6pPr>
            <a:lvl7pPr marL="3444240" indent="0">
              <a:buNone/>
              <a:defRPr sz="1100"/>
            </a:lvl7pPr>
            <a:lvl8pPr marL="4018280" indent="0">
              <a:buNone/>
              <a:defRPr sz="1100"/>
            </a:lvl8pPr>
            <a:lvl9pPr marL="4592320" indent="0">
              <a:buNone/>
              <a:defRPr sz="11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22594" y="289642"/>
            <a:ext cx="2893219" cy="617119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42937" y="289642"/>
            <a:ext cx="8465344" cy="617119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32BF82D2-7A68-459D-A996-9BDDA2518FA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01EE5D-26FB-46D5-A381-ECFB35BF1D3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64406" y="2246810"/>
            <a:ext cx="10929938" cy="1550332"/>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928813" y="4098502"/>
            <a:ext cx="9001125" cy="1848344"/>
          </a:xfrm>
        </p:spPr>
        <p:txBody>
          <a:bodyPr/>
          <a:lstStyle>
            <a:lvl1pPr marL="0" indent="0" algn="ctr">
              <a:buNone/>
              <a:defRPr>
                <a:solidFill>
                  <a:schemeClr val="tx1">
                    <a:tint val="75000"/>
                  </a:schemeClr>
                </a:solidFill>
              </a:defRPr>
            </a:lvl1pPr>
            <a:lvl2pPr marL="574040" indent="0" algn="ctr">
              <a:buNone/>
              <a:defRPr>
                <a:solidFill>
                  <a:schemeClr val="tx1">
                    <a:tint val="75000"/>
                  </a:schemeClr>
                </a:solidFill>
              </a:defRPr>
            </a:lvl2pPr>
            <a:lvl3pPr marL="1148080" indent="0" algn="ctr">
              <a:buNone/>
              <a:defRPr>
                <a:solidFill>
                  <a:schemeClr val="tx1">
                    <a:tint val="75000"/>
                  </a:schemeClr>
                </a:solidFill>
              </a:defRPr>
            </a:lvl3pPr>
            <a:lvl4pPr marL="1722120" indent="0" algn="ctr">
              <a:buNone/>
              <a:defRPr>
                <a:solidFill>
                  <a:schemeClr val="tx1">
                    <a:tint val="75000"/>
                  </a:schemeClr>
                </a:solidFill>
              </a:defRPr>
            </a:lvl4pPr>
            <a:lvl5pPr marL="2296160" indent="0" algn="ctr">
              <a:buNone/>
              <a:defRPr>
                <a:solidFill>
                  <a:schemeClr val="tx1">
                    <a:tint val="75000"/>
                  </a:schemeClr>
                </a:solidFill>
              </a:defRPr>
            </a:lvl5pPr>
            <a:lvl6pPr marL="2870200" indent="0" algn="ctr">
              <a:buNone/>
              <a:defRPr>
                <a:solidFill>
                  <a:schemeClr val="tx1">
                    <a:tint val="75000"/>
                  </a:schemeClr>
                </a:solidFill>
              </a:defRPr>
            </a:lvl6pPr>
            <a:lvl7pPr marL="3444240" indent="0" algn="ctr">
              <a:buNone/>
              <a:defRPr>
                <a:solidFill>
                  <a:schemeClr val="tx1">
                    <a:tint val="75000"/>
                  </a:schemeClr>
                </a:solidFill>
              </a:defRPr>
            </a:lvl7pPr>
            <a:lvl8pPr marL="4018280" indent="0" algn="ctr">
              <a:buNone/>
              <a:defRPr>
                <a:solidFill>
                  <a:schemeClr val="tx1">
                    <a:tint val="75000"/>
                  </a:schemeClr>
                </a:solidFill>
              </a:defRPr>
            </a:lvl8pPr>
            <a:lvl9pPr marL="459232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15752" y="4647648"/>
            <a:ext cx="10929938" cy="1436485"/>
          </a:xfrm>
        </p:spPr>
        <p:txBody>
          <a:bodyPr anchor="t"/>
          <a:lstStyle>
            <a:lvl1pPr algn="l">
              <a:defRPr sz="5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1015752" y="3065506"/>
            <a:ext cx="10929938" cy="1582142"/>
          </a:xfrm>
        </p:spPr>
        <p:txBody>
          <a:bodyPr anchor="b"/>
          <a:lstStyle>
            <a:lvl1pPr marL="0" indent="0">
              <a:buNone/>
              <a:defRPr sz="2500">
                <a:solidFill>
                  <a:schemeClr val="tx1">
                    <a:tint val="75000"/>
                  </a:schemeClr>
                </a:solidFill>
              </a:defRPr>
            </a:lvl1pPr>
            <a:lvl2pPr marL="574040" indent="0">
              <a:buNone/>
              <a:defRPr sz="2300">
                <a:solidFill>
                  <a:schemeClr val="tx1">
                    <a:tint val="75000"/>
                  </a:schemeClr>
                </a:solidFill>
              </a:defRPr>
            </a:lvl2pPr>
            <a:lvl3pPr marL="1148080" indent="0">
              <a:buNone/>
              <a:defRPr sz="2000">
                <a:solidFill>
                  <a:schemeClr val="tx1">
                    <a:tint val="75000"/>
                  </a:schemeClr>
                </a:solidFill>
              </a:defRPr>
            </a:lvl3pPr>
            <a:lvl4pPr marL="1722120" indent="0">
              <a:buNone/>
              <a:defRPr sz="1800">
                <a:solidFill>
                  <a:schemeClr val="tx1">
                    <a:tint val="75000"/>
                  </a:schemeClr>
                </a:solidFill>
              </a:defRPr>
            </a:lvl4pPr>
            <a:lvl5pPr marL="2296160" indent="0">
              <a:buNone/>
              <a:defRPr sz="1800">
                <a:solidFill>
                  <a:schemeClr val="tx1">
                    <a:tint val="75000"/>
                  </a:schemeClr>
                </a:solidFill>
              </a:defRPr>
            </a:lvl5pPr>
            <a:lvl6pPr marL="2870200" indent="0">
              <a:buNone/>
              <a:defRPr sz="1800">
                <a:solidFill>
                  <a:schemeClr val="tx1">
                    <a:tint val="75000"/>
                  </a:schemeClr>
                </a:solidFill>
              </a:defRPr>
            </a:lvl6pPr>
            <a:lvl7pPr marL="3444240" indent="0">
              <a:buNone/>
              <a:defRPr sz="1800">
                <a:solidFill>
                  <a:schemeClr val="tx1">
                    <a:tint val="75000"/>
                  </a:schemeClr>
                </a:solidFill>
              </a:defRPr>
            </a:lvl7pPr>
            <a:lvl8pPr marL="4018280" indent="0">
              <a:buNone/>
              <a:defRPr sz="1800">
                <a:solidFill>
                  <a:schemeClr val="tx1">
                    <a:tint val="75000"/>
                  </a:schemeClr>
                </a:solidFill>
              </a:defRPr>
            </a:lvl8pPr>
            <a:lvl9pPr marL="4592320" indent="0">
              <a:buNone/>
              <a:defRPr sz="18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42938"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536531" y="1687619"/>
            <a:ext cx="5679281" cy="4773215"/>
          </a:xfrm>
        </p:spPr>
        <p:txBody>
          <a:bodyPr/>
          <a:lstStyle>
            <a:lvl1pPr>
              <a:defRPr sz="3500"/>
            </a:lvl1pPr>
            <a:lvl2pPr>
              <a:defRPr sz="3000"/>
            </a:lvl2pPr>
            <a:lvl3pPr>
              <a:defRPr sz="2500"/>
            </a:lvl3pPr>
            <a:lvl4pPr>
              <a:defRPr sz="2300"/>
            </a:lvl4pPr>
            <a:lvl5pPr>
              <a:defRPr sz="23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42938" y="1618976"/>
            <a:ext cx="5681514" cy="674712"/>
          </a:xfrm>
        </p:spPr>
        <p:txBody>
          <a:bodyPr anchor="b"/>
          <a:lstStyle>
            <a:lvl1pPr marL="0" indent="0">
              <a:buNone/>
              <a:defRPr sz="3000" b="1"/>
            </a:lvl1pPr>
            <a:lvl2pPr marL="574040" indent="0">
              <a:buNone/>
              <a:defRPr sz="2500" b="1"/>
            </a:lvl2pPr>
            <a:lvl3pPr marL="1148080" indent="0">
              <a:buNone/>
              <a:defRPr sz="2300" b="1"/>
            </a:lvl3pPr>
            <a:lvl4pPr marL="1722120" indent="0">
              <a:buNone/>
              <a:defRPr sz="2000" b="1"/>
            </a:lvl4pPr>
            <a:lvl5pPr marL="2296160" indent="0">
              <a:buNone/>
              <a:defRPr sz="2000" b="1"/>
            </a:lvl5pPr>
            <a:lvl6pPr marL="2870200" indent="0">
              <a:buNone/>
              <a:defRPr sz="2000" b="1"/>
            </a:lvl6pPr>
            <a:lvl7pPr marL="3444240" indent="0">
              <a:buNone/>
              <a:defRPr sz="2000" b="1"/>
            </a:lvl7pPr>
            <a:lvl8pPr marL="4018280" indent="0">
              <a:buNone/>
              <a:defRPr sz="2000" b="1"/>
            </a:lvl8pPr>
            <a:lvl9pPr marL="4592320" indent="0">
              <a:buNone/>
              <a:defRPr sz="20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42938" y="2293688"/>
            <a:ext cx="5681514"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532067" y="1618976"/>
            <a:ext cx="5683746" cy="674712"/>
          </a:xfrm>
        </p:spPr>
        <p:txBody>
          <a:bodyPr anchor="b"/>
          <a:lstStyle>
            <a:lvl1pPr marL="0" indent="0">
              <a:buNone/>
              <a:defRPr sz="3000" b="1"/>
            </a:lvl1pPr>
            <a:lvl2pPr marL="574040" indent="0">
              <a:buNone/>
              <a:defRPr sz="2500" b="1"/>
            </a:lvl2pPr>
            <a:lvl3pPr marL="1148080" indent="0">
              <a:buNone/>
              <a:defRPr sz="2300" b="1"/>
            </a:lvl3pPr>
            <a:lvl4pPr marL="1722120" indent="0">
              <a:buNone/>
              <a:defRPr sz="2000" b="1"/>
            </a:lvl4pPr>
            <a:lvl5pPr marL="2296160" indent="0">
              <a:buNone/>
              <a:defRPr sz="2000" b="1"/>
            </a:lvl5pPr>
            <a:lvl6pPr marL="2870200" indent="0">
              <a:buNone/>
              <a:defRPr sz="2000" b="1"/>
            </a:lvl6pPr>
            <a:lvl7pPr marL="3444240" indent="0">
              <a:buNone/>
              <a:defRPr sz="2000" b="1"/>
            </a:lvl7pPr>
            <a:lvl8pPr marL="4018280" indent="0">
              <a:buNone/>
              <a:defRPr sz="2000" b="1"/>
            </a:lvl8pPr>
            <a:lvl9pPr marL="4592320" indent="0">
              <a:buNone/>
              <a:defRPr sz="20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532067" y="2293688"/>
            <a:ext cx="5683746" cy="4167145"/>
          </a:xfrm>
        </p:spPr>
        <p:txBody>
          <a:bodyPr/>
          <a:lstStyle>
            <a:lvl1pPr>
              <a:defRPr sz="3000"/>
            </a:lvl1pPr>
            <a:lvl2pPr>
              <a:defRPr sz="2500"/>
            </a:lvl2pPr>
            <a:lvl3pPr>
              <a:defRPr sz="23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2.xml"/><Relationship Id="rId12" Type="http://schemas.openxmlformats.org/officeDocument/2006/relationships/slideLayout" Target="../slideLayouts/slideLayout15.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42938" y="289641"/>
            <a:ext cx="11572875" cy="1205442"/>
          </a:xfrm>
          <a:prstGeom prst="rect">
            <a:avLst/>
          </a:prstGeom>
        </p:spPr>
        <p:txBody>
          <a:bodyPr vert="horz" lIns="114803" tIns="57401" rIns="114803" bIns="57401"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42938" y="1687619"/>
            <a:ext cx="11572875" cy="4773215"/>
          </a:xfrm>
          <a:prstGeom prst="rect">
            <a:avLst/>
          </a:prstGeom>
        </p:spPr>
        <p:txBody>
          <a:bodyPr vert="horz" lIns="114803" tIns="57401" rIns="114803" bIns="57401"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42937" y="6703595"/>
            <a:ext cx="3000375" cy="385072"/>
          </a:xfrm>
          <a:prstGeom prst="rect">
            <a:avLst/>
          </a:prstGeom>
        </p:spPr>
        <p:txBody>
          <a:bodyPr vert="horz" lIns="114803" tIns="57401" rIns="114803" bIns="57401" rtlCol="0" anchor="ctr"/>
          <a:lstStyle>
            <a:lvl1pPr algn="l">
              <a:defRPr sz="1500">
                <a:solidFill>
                  <a:schemeClr val="tx1">
                    <a:tint val="75000"/>
                  </a:schemeClr>
                </a:solidFill>
              </a:defRPr>
            </a:lvl1pPr>
          </a:lstStyle>
          <a:p>
            <a:pPr defTabSz="1147445" fontAlgn="auto">
              <a:spcBef>
                <a:spcPts val="0"/>
              </a:spcBef>
              <a:spcAft>
                <a:spcPts val="0"/>
              </a:spcAft>
            </a:pPr>
            <a:fld id="{530820CF-B880-4189-942D-D702A7CBA730}" type="datetimeFigureOut">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
        <p:nvSpPr>
          <p:cNvPr id="5" name="页脚占位符 4"/>
          <p:cNvSpPr>
            <a:spLocks noGrp="1"/>
          </p:cNvSpPr>
          <p:nvPr>
            <p:ph type="ftr" sz="quarter" idx="3"/>
          </p:nvPr>
        </p:nvSpPr>
        <p:spPr>
          <a:xfrm>
            <a:off x="4393406" y="6703595"/>
            <a:ext cx="4071938" cy="385072"/>
          </a:xfrm>
          <a:prstGeom prst="rect">
            <a:avLst/>
          </a:prstGeom>
        </p:spPr>
        <p:txBody>
          <a:bodyPr vert="horz" lIns="114803" tIns="57401" rIns="114803" bIns="57401" rtlCol="0" anchor="ctr"/>
          <a:lstStyle>
            <a:lvl1pPr algn="ctr">
              <a:defRPr sz="1500">
                <a:solidFill>
                  <a:schemeClr val="tx1">
                    <a:tint val="75000"/>
                  </a:schemeClr>
                </a:solidFill>
              </a:defRPr>
            </a:lvl1pPr>
          </a:lstStyle>
          <a:p>
            <a:pPr defTabSz="1147445" fontAlgn="auto">
              <a:spcBef>
                <a:spcPts val="0"/>
              </a:spcBef>
              <a:spcAft>
                <a:spcPts val="0"/>
              </a:spcAft>
            </a:pPr>
            <a:endParaRPr lang="zh-CN" altLang="en-US">
              <a:solidFill>
                <a:prstClr val="black">
                  <a:tint val="75000"/>
                </a:prstClr>
              </a:solidFill>
              <a:latin typeface="Calibri" panose="020F0502020204030204"/>
              <a:ea typeface="宋体" panose="02010600030101010101" pitchFamily="2" charset="-122"/>
            </a:endParaRPr>
          </a:p>
        </p:txBody>
      </p:sp>
      <p:sp>
        <p:nvSpPr>
          <p:cNvPr id="6" name="灯片编号占位符 5"/>
          <p:cNvSpPr>
            <a:spLocks noGrp="1"/>
          </p:cNvSpPr>
          <p:nvPr>
            <p:ph type="sldNum" sz="quarter" idx="4"/>
          </p:nvPr>
        </p:nvSpPr>
        <p:spPr>
          <a:xfrm>
            <a:off x="9215438" y="6703595"/>
            <a:ext cx="3000375" cy="385072"/>
          </a:xfrm>
          <a:prstGeom prst="rect">
            <a:avLst/>
          </a:prstGeom>
        </p:spPr>
        <p:txBody>
          <a:bodyPr vert="horz" lIns="114803" tIns="57401" rIns="114803" bIns="57401" rtlCol="0" anchor="ctr"/>
          <a:lstStyle>
            <a:lvl1pPr algn="r">
              <a:defRPr sz="1500">
                <a:solidFill>
                  <a:schemeClr val="tx1">
                    <a:tint val="75000"/>
                  </a:schemeClr>
                </a:solidFill>
              </a:defRPr>
            </a:lvl1pPr>
          </a:lstStyle>
          <a:p>
            <a:pPr defTabSz="1147445" fontAlgn="auto">
              <a:spcBef>
                <a:spcPts val="0"/>
              </a:spcBef>
              <a:spcAft>
                <a:spcPts val="0"/>
              </a:spcAft>
            </a:pPr>
            <a:fld id="{0C913308-F349-4B6D-A68A-DD1791B4A57B}" type="slidenum">
              <a:rPr lang="zh-CN" altLang="en-US" smtClean="0">
                <a:solidFill>
                  <a:prstClr val="black">
                    <a:tint val="75000"/>
                  </a:prstClr>
                </a:solidFill>
                <a:latin typeface="Calibri" panose="020F0502020204030204"/>
                <a:ea typeface="宋体" panose="02010600030101010101" pitchFamily="2" charset="-122"/>
              </a:rPr>
            </a:fld>
            <a:endParaRPr lang="zh-CN" altLang="en-US">
              <a:solidFill>
                <a:prstClr val="black">
                  <a:tint val="75000"/>
                </a:prstClr>
              </a:solidFill>
              <a:latin typeface="Calibri" panose="020F0502020204030204"/>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ctr" defTabSz="1147445" rtl="0" eaLnBrk="1" latinLnBrk="0" hangingPunct="1">
        <a:spcBef>
          <a:spcPct val="0"/>
        </a:spcBef>
        <a:buNone/>
        <a:defRPr sz="5500" kern="1200">
          <a:solidFill>
            <a:schemeClr val="tx1"/>
          </a:solidFill>
          <a:latin typeface="+mj-lt"/>
          <a:ea typeface="+mj-ea"/>
          <a:cs typeface="+mj-cs"/>
        </a:defRPr>
      </a:lvl1pPr>
    </p:titleStyle>
    <p:bodyStyle>
      <a:lvl1pPr marL="430530" indent="-430530" algn="l" defTabSz="1147445" rtl="0" eaLnBrk="1" latinLnBrk="0" hangingPunct="1">
        <a:spcBef>
          <a:spcPct val="20000"/>
        </a:spcBef>
        <a:buFont typeface="Arial" panose="020B0604020202020204" pitchFamily="34" charset="0"/>
        <a:buChar char="•"/>
        <a:defRPr sz="4000" kern="1200">
          <a:solidFill>
            <a:schemeClr val="tx1"/>
          </a:solidFill>
          <a:latin typeface="+mn-lt"/>
          <a:ea typeface="+mn-ea"/>
          <a:cs typeface="+mn-cs"/>
        </a:defRPr>
      </a:lvl1pPr>
      <a:lvl2pPr marL="932815" indent="-358775" algn="l" defTabSz="1147445"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2pPr>
      <a:lvl3pPr marL="1435100" indent="-287020" algn="l" defTabSz="1147445" rtl="0" eaLnBrk="1" latinLnBrk="0" hangingPunct="1">
        <a:spcBef>
          <a:spcPct val="20000"/>
        </a:spcBef>
        <a:buFont typeface="Arial" panose="020B0604020202020204" pitchFamily="34" charset="0"/>
        <a:buChar char="•"/>
        <a:defRPr sz="3000" kern="1200">
          <a:solidFill>
            <a:schemeClr val="tx1"/>
          </a:solidFill>
          <a:latin typeface="+mn-lt"/>
          <a:ea typeface="+mn-ea"/>
          <a:cs typeface="+mn-cs"/>
        </a:defRPr>
      </a:lvl3pPr>
      <a:lvl4pPr marL="200914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4pPr>
      <a:lvl5pPr marL="258318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5pPr>
      <a:lvl6pPr marL="315722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6pPr>
      <a:lvl7pPr marL="373126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7pPr>
      <a:lvl8pPr marL="430530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8pPr>
      <a:lvl9pPr marL="4879340" indent="-287020" algn="l" defTabSz="114744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9pPr>
    </p:bodyStyle>
    <p:otherStyle>
      <a:defPPr>
        <a:defRPr lang="zh-CN"/>
      </a:defPPr>
      <a:lvl1pPr marL="0" algn="l" defTabSz="1147445" rtl="0" eaLnBrk="1" latinLnBrk="0" hangingPunct="1">
        <a:defRPr sz="2300" kern="1200">
          <a:solidFill>
            <a:schemeClr val="tx1"/>
          </a:solidFill>
          <a:latin typeface="+mn-lt"/>
          <a:ea typeface="+mn-ea"/>
          <a:cs typeface="+mn-cs"/>
        </a:defRPr>
      </a:lvl1pPr>
      <a:lvl2pPr marL="574040" algn="l" defTabSz="1147445" rtl="0" eaLnBrk="1" latinLnBrk="0" hangingPunct="1">
        <a:defRPr sz="2300" kern="1200">
          <a:solidFill>
            <a:schemeClr val="tx1"/>
          </a:solidFill>
          <a:latin typeface="+mn-lt"/>
          <a:ea typeface="+mn-ea"/>
          <a:cs typeface="+mn-cs"/>
        </a:defRPr>
      </a:lvl2pPr>
      <a:lvl3pPr marL="1148080" algn="l" defTabSz="1147445" rtl="0" eaLnBrk="1" latinLnBrk="0" hangingPunct="1">
        <a:defRPr sz="2300" kern="1200">
          <a:solidFill>
            <a:schemeClr val="tx1"/>
          </a:solidFill>
          <a:latin typeface="+mn-lt"/>
          <a:ea typeface="+mn-ea"/>
          <a:cs typeface="+mn-cs"/>
        </a:defRPr>
      </a:lvl3pPr>
      <a:lvl4pPr marL="1722120" algn="l" defTabSz="1147445" rtl="0" eaLnBrk="1" latinLnBrk="0" hangingPunct="1">
        <a:defRPr sz="2300" kern="1200">
          <a:solidFill>
            <a:schemeClr val="tx1"/>
          </a:solidFill>
          <a:latin typeface="+mn-lt"/>
          <a:ea typeface="+mn-ea"/>
          <a:cs typeface="+mn-cs"/>
        </a:defRPr>
      </a:lvl4pPr>
      <a:lvl5pPr marL="2296160" algn="l" defTabSz="1147445" rtl="0" eaLnBrk="1" latinLnBrk="0" hangingPunct="1">
        <a:defRPr sz="2300" kern="1200">
          <a:solidFill>
            <a:schemeClr val="tx1"/>
          </a:solidFill>
          <a:latin typeface="+mn-lt"/>
          <a:ea typeface="+mn-ea"/>
          <a:cs typeface="+mn-cs"/>
        </a:defRPr>
      </a:lvl5pPr>
      <a:lvl6pPr marL="2870200" algn="l" defTabSz="1147445" rtl="0" eaLnBrk="1" latinLnBrk="0" hangingPunct="1">
        <a:defRPr sz="2300" kern="1200">
          <a:solidFill>
            <a:schemeClr val="tx1"/>
          </a:solidFill>
          <a:latin typeface="+mn-lt"/>
          <a:ea typeface="+mn-ea"/>
          <a:cs typeface="+mn-cs"/>
        </a:defRPr>
      </a:lvl6pPr>
      <a:lvl7pPr marL="3444240" algn="l" defTabSz="1147445" rtl="0" eaLnBrk="1" latinLnBrk="0" hangingPunct="1">
        <a:defRPr sz="2300" kern="1200">
          <a:solidFill>
            <a:schemeClr val="tx1"/>
          </a:solidFill>
          <a:latin typeface="+mn-lt"/>
          <a:ea typeface="+mn-ea"/>
          <a:cs typeface="+mn-cs"/>
        </a:defRPr>
      </a:lvl7pPr>
      <a:lvl8pPr marL="4018280" algn="l" defTabSz="1147445" rtl="0" eaLnBrk="1" latinLnBrk="0" hangingPunct="1">
        <a:defRPr sz="2300" kern="1200">
          <a:solidFill>
            <a:schemeClr val="tx1"/>
          </a:solidFill>
          <a:latin typeface="+mn-lt"/>
          <a:ea typeface="+mn-ea"/>
          <a:cs typeface="+mn-cs"/>
        </a:defRPr>
      </a:lvl8pPr>
      <a:lvl9pPr marL="4592320" algn="l" defTabSz="1147445" rtl="0" eaLnBrk="1" latinLnBrk="0" hangingPunct="1">
        <a:defRPr sz="2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2.xml"/></Relationships>
</file>

<file path=ppt/slides/_rels/slide13.xml.rels><?xml version="1.0" encoding="UTF-8" standalone="yes"?>
<Relationships xmlns="http://schemas.openxmlformats.org/package/2006/relationships"><Relationship Id="rId9" Type="http://schemas.openxmlformats.org/officeDocument/2006/relationships/tags" Target="../tags/tag69.xml"/><Relationship Id="rId8" Type="http://schemas.openxmlformats.org/officeDocument/2006/relationships/tags" Target="../tags/tag68.xml"/><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1" Type="http://schemas.openxmlformats.org/officeDocument/2006/relationships/notesSlide" Target="../notesSlides/notesSlide4.xml"/><Relationship Id="rId10" Type="http://schemas.openxmlformats.org/officeDocument/2006/relationships/slideLayout" Target="../slideLayouts/slideLayout15.xml"/><Relationship Id="rId1" Type="http://schemas.openxmlformats.org/officeDocument/2006/relationships/tags" Target="../tags/tag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1" Type="http://schemas.openxmlformats.org/officeDocument/2006/relationships/notesSlide" Target="../notesSlides/notesSlide5.xml"/><Relationship Id="rId10" Type="http://schemas.openxmlformats.org/officeDocument/2006/relationships/slideLayout" Target="../slideLayouts/slideLayout2.xml"/><Relationship Id="rId1" Type="http://schemas.openxmlformats.org/officeDocument/2006/relationships/tags" Target="../tags/tag7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chart" Target="../charts/char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tags" Target="../tags/tag85.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1" Type="http://schemas.openxmlformats.org/officeDocument/2006/relationships/notesSlide" Target="../notesSlides/notesSlide6.xml"/><Relationship Id="rId10" Type="http://schemas.openxmlformats.org/officeDocument/2006/relationships/slideLayout" Target="../slideLayouts/slideLayout2.xml"/><Relationship Id="rId1" Type="http://schemas.openxmlformats.org/officeDocument/2006/relationships/tags" Target="../tags/tag7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1" Type="http://schemas.openxmlformats.org/officeDocument/2006/relationships/notesSlide" Target="../notesSlides/notesSlide7.xml"/><Relationship Id="rId10" Type="http://schemas.openxmlformats.org/officeDocument/2006/relationships/slideLayout" Target="../slideLayouts/slideLayout2.xml"/><Relationship Id="rId1" Type="http://schemas.openxmlformats.org/officeDocument/2006/relationships/tags" Target="../tags/tag88.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4" Type="http://schemas.openxmlformats.org/officeDocument/2006/relationships/notesSlide" Target="../notesSlides/notesSlide1.xml"/><Relationship Id="rId43" Type="http://schemas.openxmlformats.org/officeDocument/2006/relationships/slideLayout" Target="../slideLayouts/slideLayout1.xml"/><Relationship Id="rId42" Type="http://schemas.openxmlformats.org/officeDocument/2006/relationships/tags" Target="../tags/tag42.xml"/><Relationship Id="rId41" Type="http://schemas.openxmlformats.org/officeDocument/2006/relationships/tags" Target="../tags/tag41.xml"/><Relationship Id="rId40" Type="http://schemas.openxmlformats.org/officeDocument/2006/relationships/tags" Target="../tags/tag40.xml"/><Relationship Id="rId4" Type="http://schemas.openxmlformats.org/officeDocument/2006/relationships/tags" Target="../tags/tag4.xml"/><Relationship Id="rId39" Type="http://schemas.openxmlformats.org/officeDocument/2006/relationships/tags" Target="../tags/tag39.xml"/><Relationship Id="rId38" Type="http://schemas.openxmlformats.org/officeDocument/2006/relationships/tags" Target="../tags/tag38.xml"/><Relationship Id="rId37" Type="http://schemas.openxmlformats.org/officeDocument/2006/relationships/tags" Target="../tags/tag37.xml"/><Relationship Id="rId36" Type="http://schemas.openxmlformats.org/officeDocument/2006/relationships/tags" Target="../tags/tag36.xml"/><Relationship Id="rId35" Type="http://schemas.openxmlformats.org/officeDocument/2006/relationships/tags" Target="../tags/tag35.xml"/><Relationship Id="rId34" Type="http://schemas.openxmlformats.org/officeDocument/2006/relationships/tags" Target="../tags/tag34.xml"/><Relationship Id="rId33" Type="http://schemas.openxmlformats.org/officeDocument/2006/relationships/tags" Target="../tags/tag33.xml"/><Relationship Id="rId32" Type="http://schemas.openxmlformats.org/officeDocument/2006/relationships/tags" Target="../tags/tag3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1" Type="http://schemas.openxmlformats.org/officeDocument/2006/relationships/notesSlide" Target="../notesSlides/notesSlide2.xml"/><Relationship Id="rId10" Type="http://schemas.openxmlformats.org/officeDocument/2006/relationships/slideLayout" Target="../slideLayouts/slideLayout2.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notesSlide" Target="../notesSlides/notesSlide3.xml"/><Relationship Id="rId10" Type="http://schemas.openxmlformats.org/officeDocument/2006/relationships/slideLayout" Target="../slideLayouts/slideLayout15.xml"/><Relationship Id="rId1" Type="http://schemas.openxmlformats.org/officeDocument/2006/relationships/tags" Target="../tags/tag5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bwMode="auto">
          <a:xfrm>
            <a:off x="354" y="5187510"/>
            <a:ext cx="9453357" cy="2045141"/>
          </a:xfrm>
          <a:custGeom>
            <a:avLst/>
            <a:gdLst>
              <a:gd name="T0" fmla="*/ 2 w 4183"/>
              <a:gd name="T1" fmla="*/ 0 h 904"/>
              <a:gd name="T2" fmla="*/ 4183 w 4183"/>
              <a:gd name="T3" fmla="*/ 902 h 904"/>
              <a:gd name="T4" fmla="*/ 0 w 4183"/>
              <a:gd name="T5" fmla="*/ 904 h 904"/>
              <a:gd name="T6" fmla="*/ 2 w 4183"/>
              <a:gd name="T7" fmla="*/ 0 h 904"/>
            </a:gdLst>
            <a:ahLst/>
            <a:cxnLst>
              <a:cxn ang="0">
                <a:pos x="T0" y="T1"/>
              </a:cxn>
              <a:cxn ang="0">
                <a:pos x="T2" y="T3"/>
              </a:cxn>
              <a:cxn ang="0">
                <a:pos x="T4" y="T5"/>
              </a:cxn>
              <a:cxn ang="0">
                <a:pos x="T6" y="T7"/>
              </a:cxn>
            </a:cxnLst>
            <a:rect l="0" t="0" r="r" b="b"/>
            <a:pathLst>
              <a:path w="4183" h="904">
                <a:moveTo>
                  <a:pt x="2" y="0"/>
                </a:moveTo>
                <a:lnTo>
                  <a:pt x="4183" y="902"/>
                </a:lnTo>
                <a:lnTo>
                  <a:pt x="0" y="904"/>
                </a:lnTo>
                <a:lnTo>
                  <a:pt x="2" y="0"/>
                </a:lnTo>
                <a:close/>
              </a:path>
            </a:pathLst>
          </a:custGeom>
          <a:solidFill>
            <a:srgbClr val="1F4C6B"/>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1"/>
            <a:ext cx="12858043" cy="2081338"/>
          </a:xfrm>
          <a:custGeom>
            <a:avLst/>
            <a:gdLst>
              <a:gd name="T0" fmla="*/ 0 w 5687"/>
              <a:gd name="T1" fmla="*/ 0 h 920"/>
              <a:gd name="T2" fmla="*/ 5687 w 5687"/>
              <a:gd name="T3" fmla="*/ 0 h 920"/>
              <a:gd name="T4" fmla="*/ 5687 w 5687"/>
              <a:gd name="T5" fmla="*/ 9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0"/>
                </a:lnTo>
                <a:lnTo>
                  <a:pt x="5687" y="920"/>
                </a:lnTo>
                <a:lnTo>
                  <a:pt x="0" y="0"/>
                </a:lnTo>
                <a:close/>
              </a:path>
            </a:pathLst>
          </a:custGeom>
          <a:solidFill>
            <a:srgbClr val="1F4C6B"/>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354" y="1"/>
            <a:ext cx="12858043" cy="2081338"/>
          </a:xfrm>
          <a:custGeom>
            <a:avLst/>
            <a:gdLst>
              <a:gd name="T0" fmla="*/ 0 w 5687"/>
              <a:gd name="T1" fmla="*/ 0 h 920"/>
              <a:gd name="T2" fmla="*/ 5687 w 5687"/>
              <a:gd name="T3" fmla="*/ 920 h 920"/>
              <a:gd name="T4" fmla="*/ 0 w 5687"/>
              <a:gd name="T5" fmla="*/ 3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920"/>
                </a:lnTo>
                <a:lnTo>
                  <a:pt x="0" y="320"/>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1609246" y="3155925"/>
            <a:ext cx="9453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5400" b="1" cap="all" dirty="0">
                <a:solidFill>
                  <a:schemeClr val="accent1">
                    <a:lumMod val="60000"/>
                    <a:lumOff val="40000"/>
                  </a:schemeClr>
                </a:solidFill>
                <a:cs typeface="Arial" panose="020B0604020202020204" pitchFamily="34" charset="0"/>
              </a:rPr>
              <a:t>中国乘用车</a:t>
            </a:r>
            <a:r>
              <a:rPr lang="en-US" altLang="zh-CN" sz="5400" b="1" cap="all" dirty="0">
                <a:solidFill>
                  <a:schemeClr val="accent1">
                    <a:lumMod val="60000"/>
                    <a:lumOff val="40000"/>
                  </a:schemeClr>
                </a:solidFill>
                <a:cs typeface="Arial" panose="020B0604020202020204" pitchFamily="34" charset="0"/>
              </a:rPr>
              <a:t>UBI</a:t>
            </a:r>
            <a:r>
              <a:rPr lang="zh-CN" altLang="en-US" sz="5400" b="1" cap="all" dirty="0">
                <a:solidFill>
                  <a:schemeClr val="accent1">
                    <a:lumMod val="60000"/>
                    <a:lumOff val="40000"/>
                  </a:schemeClr>
                </a:solidFill>
                <a:cs typeface="Arial" panose="020B0604020202020204" pitchFamily="34" charset="0"/>
              </a:rPr>
              <a:t>市场研究报告</a:t>
            </a:r>
            <a:endParaRPr lang="zh-CN" altLang="en-US" sz="5400" b="1" cap="all" dirty="0">
              <a:solidFill>
                <a:schemeClr val="accent1">
                  <a:lumMod val="60000"/>
                  <a:lumOff val="40000"/>
                </a:schemeClr>
              </a:solidFill>
              <a:cs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11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600" dirty="0">
                <a:solidFill>
                  <a:schemeClr val="accent1"/>
                </a:solidFill>
              </a:rPr>
              <a:t>我国汽车保有量</a:t>
            </a:r>
            <a:endParaRPr lang="zh-CN" altLang="en-US" sz="3600" dirty="0">
              <a:solidFill>
                <a:schemeClr val="accent1"/>
              </a:solidFill>
            </a:endParaRPr>
          </a:p>
        </p:txBody>
      </p:sp>
      <p:sp>
        <p:nvSpPr>
          <p:cNvPr id="4" name="内容占位符 3"/>
          <p:cNvSpPr>
            <a:spLocks noGrp="1"/>
          </p:cNvSpPr>
          <p:nvPr>
            <p:ph idx="1"/>
          </p:nvPr>
        </p:nvSpPr>
        <p:spPr>
          <a:xfrm>
            <a:off x="642938" y="1240061"/>
            <a:ext cx="11572875" cy="5220773"/>
          </a:xfrm>
        </p:spPr>
        <p:txBody>
          <a:bodyPr>
            <a:normAutofit/>
          </a:bodyPr>
          <a:lstStyle/>
          <a:p>
            <a:pPr marL="0" indent="0">
              <a:buNone/>
            </a:pPr>
            <a:r>
              <a:rPr lang="zh-CN" altLang="en-US" sz="2000" dirty="0">
                <a:latin typeface="楷体" panose="02010609060101010101" pitchFamily="49" charset="-122"/>
                <a:ea typeface="楷体" panose="02010609060101010101" pitchFamily="49" charset="-122"/>
              </a:rPr>
              <a:t>我国是汽车保有量大国，也是车险大国。截至 </a:t>
            </a:r>
            <a:r>
              <a:rPr lang="en-US" altLang="zh-CN" sz="2000" dirty="0">
                <a:latin typeface="楷体" panose="02010609060101010101" pitchFamily="49" charset="-122"/>
                <a:ea typeface="楷体" panose="02010609060101010101" pitchFamily="49" charset="-122"/>
              </a:rPr>
              <a:t>2015 </a:t>
            </a:r>
            <a:r>
              <a:rPr lang="zh-CN" altLang="en-US" sz="2000" dirty="0">
                <a:latin typeface="楷体" panose="02010609060101010101" pitchFamily="49" charset="-122"/>
                <a:ea typeface="楷体" panose="02010609060101010101" pitchFamily="49" charset="-122"/>
              </a:rPr>
              <a:t>年年底，我国机动车保有量达到 </a:t>
            </a:r>
            <a:r>
              <a:rPr lang="en-US" altLang="zh-CN" sz="2000" dirty="0">
                <a:latin typeface="楷体" panose="02010609060101010101" pitchFamily="49" charset="-122"/>
                <a:ea typeface="楷体" panose="02010609060101010101" pitchFamily="49" charset="-122"/>
              </a:rPr>
              <a:t>2.79 </a:t>
            </a:r>
            <a:r>
              <a:rPr lang="zh-CN" altLang="en-US" sz="2000" dirty="0">
                <a:latin typeface="楷体" panose="02010609060101010101" pitchFamily="49" charset="-122"/>
                <a:ea typeface="楷体" panose="02010609060101010101" pitchFamily="49" charset="-122"/>
              </a:rPr>
              <a:t>亿辆，其中汽车保有量 </a:t>
            </a:r>
            <a:r>
              <a:rPr lang="en-US" altLang="zh-CN" sz="2000" dirty="0">
                <a:latin typeface="楷体" panose="02010609060101010101" pitchFamily="49" charset="-122"/>
                <a:ea typeface="楷体" panose="02010609060101010101" pitchFamily="49" charset="-122"/>
              </a:rPr>
              <a:t>1.72 </a:t>
            </a:r>
            <a:r>
              <a:rPr lang="zh-CN" altLang="en-US" sz="2000" dirty="0">
                <a:latin typeface="楷体" panose="02010609060101010101" pitchFamily="49" charset="-122"/>
                <a:ea typeface="楷体" panose="02010609060101010101" pitchFamily="49" charset="-122"/>
              </a:rPr>
              <a:t>亿辆。如果我们按每辆汽车平均售价 </a:t>
            </a:r>
            <a:r>
              <a:rPr lang="en-US" altLang="zh-CN" sz="2000" dirty="0">
                <a:latin typeface="楷体" panose="02010609060101010101" pitchFamily="49" charset="-122"/>
                <a:ea typeface="楷体" panose="02010609060101010101" pitchFamily="49" charset="-122"/>
              </a:rPr>
              <a:t>15 </a:t>
            </a:r>
            <a:r>
              <a:rPr lang="zh-CN" altLang="en-US" sz="2000" dirty="0">
                <a:latin typeface="楷体" panose="02010609060101010101" pitchFamily="49" charset="-122"/>
                <a:ea typeface="楷体" panose="02010609060101010101" pitchFamily="49" charset="-122"/>
              </a:rPr>
              <a:t>万元，平均保险费用 </a:t>
            </a:r>
            <a:r>
              <a:rPr lang="en-US" altLang="zh-CN" sz="2000" dirty="0">
                <a:latin typeface="楷体" panose="02010609060101010101" pitchFamily="49" charset="-122"/>
                <a:ea typeface="楷体" panose="02010609060101010101" pitchFamily="49" charset="-122"/>
              </a:rPr>
              <a:t>4000 </a:t>
            </a:r>
            <a:r>
              <a:rPr lang="zh-CN" altLang="en-US" sz="2000" dirty="0">
                <a:latin typeface="楷体" panose="02010609060101010101" pitchFamily="49" charset="-122"/>
                <a:ea typeface="楷体" panose="02010609060101010101" pitchFamily="49" charset="-122"/>
              </a:rPr>
              <a:t>元估算，我国汽车保险市场的规模可以达到 </a:t>
            </a:r>
            <a:r>
              <a:rPr lang="en-US" altLang="zh-CN" sz="2000" dirty="0">
                <a:latin typeface="楷体" panose="02010609060101010101" pitchFamily="49" charset="-122"/>
                <a:ea typeface="楷体" panose="02010609060101010101" pitchFamily="49" charset="-122"/>
              </a:rPr>
              <a:t>5000 </a:t>
            </a:r>
            <a:r>
              <a:rPr lang="zh-CN" altLang="en-US" sz="2000" dirty="0">
                <a:latin typeface="楷体" panose="02010609060101010101" pitchFamily="49" charset="-122"/>
                <a:ea typeface="楷体" panose="02010609060101010101" pitchFamily="49" charset="-122"/>
              </a:rPr>
              <a:t>亿元。预计到 </a:t>
            </a:r>
            <a:r>
              <a:rPr lang="en-US" altLang="zh-CN" sz="2000" dirty="0">
                <a:latin typeface="楷体" panose="02010609060101010101" pitchFamily="49" charset="-122"/>
                <a:ea typeface="楷体" panose="02010609060101010101" pitchFamily="49" charset="-122"/>
              </a:rPr>
              <a:t>2020 </a:t>
            </a:r>
            <a:r>
              <a:rPr lang="zh-CN" altLang="en-US" sz="2000" dirty="0">
                <a:latin typeface="楷体" panose="02010609060101010101" pitchFamily="49" charset="-122"/>
                <a:ea typeface="楷体" panose="02010609060101010101" pitchFamily="49" charset="-122"/>
              </a:rPr>
              <a:t>年我国车险市场的规模有望突破万亿。</a:t>
            </a:r>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32831" y="2476153"/>
            <a:ext cx="9793088" cy="398468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642938" y="447973"/>
            <a:ext cx="11572875" cy="6012861"/>
          </a:xfrm>
        </p:spPr>
        <p:txBody>
          <a:bodyPr>
            <a:normAutofit/>
          </a:bodyPr>
          <a:lstStyle/>
          <a:p>
            <a:pPr marL="0" indent="0">
              <a:buNone/>
            </a:pPr>
            <a:r>
              <a:rPr lang="zh-CN" altLang="en-US" sz="2000" dirty="0">
                <a:latin typeface="楷体" panose="02010609060101010101" pitchFamily="49" charset="-122"/>
                <a:ea typeface="楷体" panose="02010609060101010101" pitchFamily="49" charset="-122"/>
              </a:rPr>
              <a:t>现阶段中国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产品市场处于探索期，预计未来两年以 </a:t>
            </a:r>
            <a:r>
              <a:rPr lang="en-US" altLang="zh-CN" sz="2000" dirty="0">
                <a:latin typeface="楷体" panose="02010609060101010101" pitchFamily="49" charset="-122"/>
                <a:ea typeface="楷体" panose="02010609060101010101" pitchFamily="49" charset="-122"/>
              </a:rPr>
              <a:t>T-BOX+UBI </a:t>
            </a:r>
            <a:r>
              <a:rPr lang="zh-CN" altLang="en-US" sz="2000" dirty="0">
                <a:latin typeface="楷体" panose="02010609060101010101" pitchFamily="49" charset="-122"/>
                <a:ea typeface="楷体" panose="02010609060101010101" pitchFamily="49" charset="-122"/>
              </a:rPr>
              <a:t>模式以及 </a:t>
            </a:r>
            <a:r>
              <a:rPr lang="en-US" altLang="zh-CN" sz="2000" dirty="0">
                <a:latin typeface="楷体" panose="02010609060101010101" pitchFamily="49" charset="-122"/>
                <a:ea typeface="楷体" panose="02010609060101010101" pitchFamily="49" charset="-122"/>
              </a:rPr>
              <a:t>ADAS+ABI </a:t>
            </a:r>
            <a:r>
              <a:rPr lang="zh-CN" altLang="en-US" sz="2000" dirty="0">
                <a:latin typeface="楷体" panose="02010609060101010101" pitchFamily="49" charset="-122"/>
                <a:ea typeface="楷体" panose="02010609060101010101" pitchFamily="49" charset="-122"/>
              </a:rPr>
              <a:t>模式为主导的产品逐步落地，产业规模逐步形成。普华永 道思略特预测，若车险费率市场化完全放开，同时伴随着车联网 </a:t>
            </a:r>
            <a:r>
              <a:rPr lang="en-US" altLang="zh-CN" sz="2000" dirty="0">
                <a:latin typeface="楷体" panose="02010609060101010101" pitchFamily="49" charset="-122"/>
                <a:ea typeface="楷体" panose="02010609060101010101" pitchFamily="49" charset="-122"/>
              </a:rPr>
              <a:t>50% </a:t>
            </a:r>
            <a:r>
              <a:rPr lang="zh-CN" altLang="en-US" sz="2000" dirty="0">
                <a:latin typeface="楷体" panose="02010609060101010101" pitchFamily="49" charset="-122"/>
                <a:ea typeface="楷体" panose="02010609060101010101" pitchFamily="49" charset="-122"/>
              </a:rPr>
              <a:t>的新车渗透率预期，保守估计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的渗透率在 </a:t>
            </a:r>
            <a:r>
              <a:rPr lang="en-US" altLang="zh-CN" sz="2000" dirty="0">
                <a:latin typeface="楷体" panose="02010609060101010101" pitchFamily="49" charset="-122"/>
                <a:ea typeface="楷体" panose="02010609060101010101" pitchFamily="49" charset="-122"/>
              </a:rPr>
              <a:t>2020 </a:t>
            </a:r>
            <a:r>
              <a:rPr lang="zh-CN" altLang="en-US" sz="2000" dirty="0">
                <a:latin typeface="楷体" panose="02010609060101010101" pitchFamily="49" charset="-122"/>
                <a:ea typeface="楷体" panose="02010609060101010101" pitchFamily="49" charset="-122"/>
              </a:rPr>
              <a:t>年可以达到 </a:t>
            </a:r>
            <a:r>
              <a:rPr lang="en-US" altLang="zh-CN" sz="2000" dirty="0">
                <a:latin typeface="楷体" panose="02010609060101010101" pitchFamily="49" charset="-122"/>
                <a:ea typeface="楷体" panose="02010609060101010101" pitchFamily="49" charset="-122"/>
              </a:rPr>
              <a:t>10%-15%</a:t>
            </a:r>
            <a:r>
              <a:rPr lang="zh-CN" altLang="en-US" sz="2000" dirty="0">
                <a:latin typeface="楷体" panose="02010609060101010101" pitchFamily="49" charset="-122"/>
                <a:ea typeface="楷体" panose="02010609060101010101" pitchFamily="49" charset="-122"/>
              </a:rPr>
              <a:t>， </a:t>
            </a:r>
            <a:r>
              <a:rPr lang="en-US" altLang="zh-CN" sz="2000" dirty="0">
                <a:latin typeface="楷体" panose="02010609060101010101" pitchFamily="49" charset="-122"/>
                <a:ea typeface="楷体" panose="02010609060101010101" pitchFamily="49" charset="-122"/>
              </a:rPr>
              <a:t>UBI </a:t>
            </a:r>
            <a:r>
              <a:rPr lang="zh-CN" altLang="en-US" sz="2000" dirty="0">
                <a:latin typeface="楷体" panose="02010609060101010101" pitchFamily="49" charset="-122"/>
                <a:ea typeface="楷体" panose="02010609060101010101" pitchFamily="49" charset="-122"/>
              </a:rPr>
              <a:t>保险面临着 </a:t>
            </a:r>
            <a:r>
              <a:rPr lang="en-US" altLang="zh-CN" sz="2000" dirty="0">
                <a:latin typeface="楷体" panose="02010609060101010101" pitchFamily="49" charset="-122"/>
                <a:ea typeface="楷体" panose="02010609060101010101" pitchFamily="49" charset="-122"/>
              </a:rPr>
              <a:t>1400 </a:t>
            </a:r>
            <a:r>
              <a:rPr lang="zh-CN" altLang="en-US" sz="2000" dirty="0">
                <a:latin typeface="楷体" panose="02010609060101010101" pitchFamily="49" charset="-122"/>
                <a:ea typeface="楷体" panose="02010609060101010101" pitchFamily="49" charset="-122"/>
              </a:rPr>
              <a:t>亿元的市场空间。</a:t>
            </a:r>
            <a:endParaRPr lang="zh-CN" altLang="en-US" sz="2000" dirty="0">
              <a:latin typeface="楷体" panose="02010609060101010101" pitchFamily="49" charset="-122"/>
              <a:ea typeface="楷体" panose="02010609060101010101" pitchFamily="49" charset="-122"/>
            </a:endParaRPr>
          </a:p>
        </p:txBody>
      </p:sp>
      <p:graphicFrame>
        <p:nvGraphicFramePr>
          <p:cNvPr id="4" name="图表 3"/>
          <p:cNvGraphicFramePr/>
          <p:nvPr/>
        </p:nvGraphicFramePr>
        <p:xfrm>
          <a:off x="1676847" y="2032149"/>
          <a:ext cx="8784976" cy="475252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642938" y="447973"/>
            <a:ext cx="11572875" cy="6012861"/>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除了带来保费收入和减亏增利外，可以同时带动车载硬件设备、车载服务等相关产业链的发展，思略特预计到</a:t>
            </a:r>
            <a:r>
              <a:rPr lang="en-US" altLang="zh-CN" sz="2400" dirty="0">
                <a:latin typeface="楷体" panose="02010609060101010101" pitchFamily="49" charset="-122"/>
                <a:ea typeface="楷体" panose="02010609060101010101" pitchFamily="49" charset="-122"/>
              </a:rPr>
              <a:t>2020</a:t>
            </a:r>
            <a:r>
              <a:rPr lang="zh-CN" altLang="en-US" sz="2400" dirty="0">
                <a:latin typeface="楷体" panose="02010609060101010101" pitchFamily="49" charset="-122"/>
                <a:ea typeface="楷体" panose="02010609060101010101" pitchFamily="49" charset="-122"/>
              </a:rPr>
              <a:t>年整个市场规模将达到</a:t>
            </a:r>
            <a:r>
              <a:rPr lang="en-US" altLang="zh-CN" sz="2400" dirty="0">
                <a:solidFill>
                  <a:srgbClr val="FF0000"/>
                </a:solidFill>
                <a:latin typeface="楷体" panose="02010609060101010101" pitchFamily="49" charset="-122"/>
                <a:ea typeface="楷体" panose="02010609060101010101" pitchFamily="49" charset="-122"/>
              </a:rPr>
              <a:t>2400</a:t>
            </a:r>
            <a:r>
              <a:rPr lang="zh-CN" altLang="en-US" sz="2400" dirty="0">
                <a:solidFill>
                  <a:srgbClr val="FF0000"/>
                </a:solidFill>
                <a:latin typeface="楷体" panose="02010609060101010101" pitchFamily="49" charset="-122"/>
                <a:ea typeface="楷体" panose="02010609060101010101" pitchFamily="49" charset="-122"/>
              </a:rPr>
              <a:t>亿</a:t>
            </a:r>
            <a:r>
              <a:rPr lang="zh-CN" altLang="en-US" sz="2400" dirty="0">
                <a:latin typeface="楷体" panose="02010609060101010101" pitchFamily="49" charset="-122"/>
                <a:ea typeface="楷体" panose="02010609060101010101" pitchFamily="49" charset="-122"/>
              </a:rPr>
              <a:t>元。</a:t>
            </a:r>
            <a:endParaRPr lang="zh-CN" altLang="en-US" sz="2400" dirty="0">
              <a:latin typeface="楷体" panose="02010609060101010101" pitchFamily="49" charset="-122"/>
              <a:ea typeface="楷体" panose="02010609060101010101" pitchFamily="49" charset="-122"/>
            </a:endParaRPr>
          </a:p>
        </p:txBody>
      </p:sp>
      <p:graphicFrame>
        <p:nvGraphicFramePr>
          <p:cNvPr id="7" name="图表 6"/>
          <p:cNvGraphicFramePr/>
          <p:nvPr/>
        </p:nvGraphicFramePr>
        <p:xfrm>
          <a:off x="1532831" y="1744117"/>
          <a:ext cx="8640960" cy="453650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97048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市场兴起的因素分析</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zh-CN" altLang="en-US" b="1" dirty="0">
                <a:solidFill>
                  <a:schemeClr val="accent1"/>
                </a:solidFill>
              </a:rPr>
              <a:t>车险费率化改革，</a:t>
            </a:r>
            <a:r>
              <a:rPr lang="en-US" altLang="zh-CN" b="1" dirty="0">
                <a:solidFill>
                  <a:schemeClr val="accent1"/>
                </a:solidFill>
              </a:rPr>
              <a:t>UBI</a:t>
            </a:r>
            <a:r>
              <a:rPr lang="zh-CN" altLang="en-US" b="1" dirty="0">
                <a:solidFill>
                  <a:schemeClr val="accent1"/>
                </a:solidFill>
              </a:rPr>
              <a:t>渐成焦点</a:t>
            </a:r>
            <a:br>
              <a:rPr lang="zh-CN" altLang="en-US" dirty="0"/>
            </a:br>
            <a:endParaRPr lang="zh-CN" altLang="en-US" dirty="0"/>
          </a:p>
        </p:txBody>
      </p:sp>
      <p:sp>
        <p:nvSpPr>
          <p:cNvPr id="3" name="内容占位符 2"/>
          <p:cNvSpPr>
            <a:spLocks noGrp="1"/>
          </p:cNvSpPr>
          <p:nvPr>
            <p:ph idx="1"/>
          </p:nvPr>
        </p:nvSpPr>
        <p:spPr>
          <a:xfrm>
            <a:off x="642938" y="1168053"/>
            <a:ext cx="11572875" cy="5292781"/>
          </a:xfrm>
        </p:spPr>
        <p:txBody>
          <a:bodyPr>
            <a:normAutofit/>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1 .</a:t>
            </a:r>
            <a:r>
              <a:rPr lang="zh-CN" altLang="en-US" sz="3600" b="1" dirty="0">
                <a:solidFill>
                  <a:schemeClr val="accent1"/>
                </a:solidFill>
              </a:rPr>
              <a:t>前途大好，</a:t>
            </a:r>
            <a:r>
              <a:rPr lang="en-US" altLang="zh-CN" sz="3600" b="1" dirty="0">
                <a:solidFill>
                  <a:schemeClr val="accent1"/>
                </a:solidFill>
              </a:rPr>
              <a:t>UBI</a:t>
            </a:r>
            <a:r>
              <a:rPr lang="zh-CN" altLang="en-US" sz="3600" b="1" dirty="0">
                <a:solidFill>
                  <a:schemeClr val="accent1"/>
                </a:solidFill>
              </a:rPr>
              <a:t>将迎来集中爆发</a:t>
            </a:r>
            <a:endParaRPr lang="en-US" altLang="zh-CN" sz="3600" b="1" dirty="0">
              <a:solidFill>
                <a:schemeClr val="accent1"/>
              </a:solidFill>
            </a:endParaRPr>
          </a:p>
          <a:p>
            <a:pPr marL="0" indent="0">
              <a:buNone/>
            </a:pP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作为车联网价值链的最后端也是最高级</a:t>
            </a:r>
            <a:r>
              <a:rPr lang="en-US" altLang="zh-CN" sz="3500" dirty="0">
                <a:latin typeface="楷体" panose="02010609060101010101" pitchFamily="49" charset="-122"/>
                <a:ea typeface="楷体" panose="02010609060101010101" pitchFamily="49" charset="-122"/>
              </a:rPr>
              <a:t>—</a:t>
            </a:r>
            <a:r>
              <a:rPr lang="zh-CN" altLang="en-US" sz="3500" dirty="0">
                <a:latin typeface="楷体" panose="02010609060101010101" pitchFamily="49" charset="-122"/>
                <a:ea typeface="楷体" panose="02010609060101010101" pitchFamily="49" charset="-122"/>
              </a:rPr>
              <a:t>金融服务，其具有的市场空间和战略价值不可估量。随着车联网概念在</a:t>
            </a:r>
            <a:r>
              <a:rPr lang="en-US" altLang="zh-CN" sz="3500" dirty="0">
                <a:latin typeface="楷体" panose="02010609060101010101" pitchFamily="49" charset="-122"/>
                <a:ea typeface="楷体" panose="02010609060101010101" pitchFamily="49" charset="-122"/>
              </a:rPr>
              <a:t>2015</a:t>
            </a:r>
            <a:r>
              <a:rPr lang="zh-CN" altLang="en-US" sz="3500" dirty="0">
                <a:latin typeface="楷体" panose="02010609060101010101" pitchFamily="49" charset="-122"/>
                <a:ea typeface="楷体" panose="02010609060101010101" pitchFamily="49" charset="-122"/>
              </a:rPr>
              <a:t>年被推向高潮，越来越多的巨头已瞄准了车联网保险</a:t>
            </a: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这块大蛋糕</a:t>
            </a:r>
            <a:br>
              <a:rPr lang="zh-CN" altLang="en-US" sz="3500" dirty="0">
                <a:latin typeface="楷体" panose="02010609060101010101" pitchFamily="49" charset="-122"/>
                <a:ea typeface="楷体" panose="02010609060101010101" pitchFamily="49" charset="-122"/>
              </a:rPr>
            </a:br>
            <a:br>
              <a:rPr lang="zh-CN" altLang="en-US" sz="3500" dirty="0">
                <a:latin typeface="楷体" panose="02010609060101010101" pitchFamily="49" charset="-122"/>
                <a:ea typeface="楷体" panose="02010609060101010101" pitchFamily="49" charset="-122"/>
              </a:rPr>
            </a:br>
            <a:r>
              <a:rPr lang="en-US" altLang="zh-CN" sz="3500" dirty="0">
                <a:solidFill>
                  <a:schemeClr val="accent1"/>
                </a:solidFill>
                <a:latin typeface="楷体" panose="02010609060101010101" pitchFamily="49" charset="-122"/>
                <a:ea typeface="楷体" panose="02010609060101010101" pitchFamily="49" charset="-122"/>
              </a:rPr>
              <a:t>2 .</a:t>
            </a:r>
            <a:r>
              <a:rPr lang="zh-CN" altLang="en-US" sz="3500" b="1" dirty="0">
                <a:solidFill>
                  <a:schemeClr val="accent1"/>
                </a:solidFill>
                <a:latin typeface="楷体" panose="02010609060101010101" pitchFamily="49" charset="-122"/>
                <a:ea typeface="楷体" panose="02010609060101010101" pitchFamily="49" charset="-122"/>
              </a:rPr>
              <a:t>政策驱动，</a:t>
            </a:r>
            <a:r>
              <a:rPr lang="en-US" altLang="zh-CN" sz="3500" b="1" dirty="0">
                <a:solidFill>
                  <a:schemeClr val="accent1"/>
                </a:solidFill>
                <a:latin typeface="楷体" panose="02010609060101010101" pitchFamily="49" charset="-122"/>
                <a:ea typeface="楷体" panose="02010609060101010101" pitchFamily="49" charset="-122"/>
              </a:rPr>
              <a:t>UBI</a:t>
            </a:r>
            <a:r>
              <a:rPr lang="zh-CN" altLang="en-US" sz="3500" b="1" dirty="0">
                <a:solidFill>
                  <a:srgbClr val="FF0000"/>
                </a:solidFill>
                <a:latin typeface="楷体" panose="02010609060101010101" pitchFamily="49" charset="-122"/>
                <a:ea typeface="楷体" panose="02010609060101010101" pitchFamily="49" charset="-122"/>
              </a:rPr>
              <a:t>千亿</a:t>
            </a:r>
            <a:r>
              <a:rPr lang="zh-CN" altLang="en-US" sz="3500" b="1" dirty="0">
                <a:solidFill>
                  <a:schemeClr val="accent1"/>
                </a:solidFill>
                <a:latin typeface="楷体" panose="02010609060101010101" pitchFamily="49" charset="-122"/>
                <a:ea typeface="楷体" panose="02010609060101010101" pitchFamily="49" charset="-122"/>
              </a:rPr>
              <a:t>市场待开发</a:t>
            </a:r>
            <a:br>
              <a:rPr lang="zh-CN" altLang="en-US" sz="3500" dirty="0">
                <a:latin typeface="楷体" panose="02010609060101010101" pitchFamily="49" charset="-122"/>
                <a:ea typeface="楷体" panose="02010609060101010101" pitchFamily="49" charset="-122"/>
              </a:rPr>
            </a:br>
            <a:r>
              <a:rPr lang="zh-CN" altLang="en-US" sz="3500" dirty="0">
                <a:latin typeface="楷体" panose="02010609060101010101" pitchFamily="49" charset="-122"/>
                <a:ea typeface="楷体" panose="02010609060101010101" pitchFamily="49" charset="-122"/>
              </a:rPr>
              <a:t>随着保监会政策放开，保险业发展助推</a:t>
            </a:r>
            <a:r>
              <a:rPr lang="en-US" altLang="zh-CN" sz="3500" dirty="0">
                <a:latin typeface="楷体" panose="02010609060101010101" pitchFamily="49" charset="-122"/>
                <a:ea typeface="楷体" panose="02010609060101010101" pitchFamily="49" charset="-122"/>
              </a:rPr>
              <a:t>UBI</a:t>
            </a:r>
            <a:r>
              <a:rPr lang="zh-CN" altLang="en-US" sz="3500" dirty="0">
                <a:latin typeface="楷体" panose="02010609060101010101" pitchFamily="49" charset="-122"/>
                <a:ea typeface="楷体" panose="02010609060101010101" pitchFamily="49" charset="-122"/>
              </a:rPr>
              <a:t>面临</a:t>
            </a:r>
            <a:r>
              <a:rPr lang="zh-CN" altLang="en-US" sz="3500" dirty="0">
                <a:solidFill>
                  <a:srgbClr val="FF0000"/>
                </a:solidFill>
                <a:latin typeface="楷体" panose="02010609060101010101" pitchFamily="49" charset="-122"/>
                <a:ea typeface="楷体" panose="02010609060101010101" pitchFamily="49" charset="-122"/>
              </a:rPr>
              <a:t>千亿</a:t>
            </a:r>
            <a:r>
              <a:rPr lang="zh-CN" altLang="en-US" sz="3500" dirty="0">
                <a:latin typeface="楷体" panose="02010609060101010101" pitchFamily="49" charset="-122"/>
                <a:ea typeface="楷体" panose="02010609060101010101" pitchFamily="49" charset="-122"/>
              </a:rPr>
              <a:t>级市场。</a:t>
            </a:r>
            <a:br>
              <a:rPr lang="zh-CN" altLang="en-US" dirty="0">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a:solidFill>
                  <a:schemeClr val="accent1"/>
                </a:solidFill>
              </a:rPr>
              <a:t>UBI</a:t>
            </a:r>
            <a:r>
              <a:rPr lang="zh-CN" altLang="en-US" b="1" dirty="0">
                <a:solidFill>
                  <a:schemeClr val="accent1"/>
                </a:solidFill>
              </a:rPr>
              <a:t>是车险业发展的内在需求</a:t>
            </a:r>
            <a:br>
              <a:rPr lang="zh-CN" altLang="en-US" dirty="0"/>
            </a:br>
            <a:endParaRPr lang="zh-CN" altLang="en-US" dirty="0"/>
          </a:p>
        </p:txBody>
      </p:sp>
      <p:sp>
        <p:nvSpPr>
          <p:cNvPr id="3" name="内容占位符 2"/>
          <p:cNvSpPr>
            <a:spLocks noGrp="1"/>
          </p:cNvSpPr>
          <p:nvPr>
            <p:ph idx="1"/>
          </p:nvPr>
        </p:nvSpPr>
        <p:spPr>
          <a:xfrm>
            <a:off x="642938" y="1168053"/>
            <a:ext cx="11572875" cy="5292781"/>
          </a:xfrm>
        </p:spPr>
        <p:txBody>
          <a:bodyPr>
            <a:normAutofit/>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1 .</a:t>
            </a:r>
            <a:r>
              <a:rPr lang="zh-CN" altLang="en-US" sz="3600" b="1" dirty="0">
                <a:solidFill>
                  <a:schemeClr val="accent1"/>
                </a:solidFill>
              </a:rPr>
              <a:t>车险业务亏损现状要求进行改革与创新</a:t>
            </a:r>
            <a:endParaRPr lang="en-US" altLang="zh-CN" sz="3600" b="1" dirty="0">
              <a:solidFill>
                <a:schemeClr val="accent1"/>
              </a:solidFill>
            </a:endParaRPr>
          </a:p>
          <a:p>
            <a:pPr marL="0" indent="0">
              <a:buNone/>
            </a:pPr>
            <a:r>
              <a:rPr lang="en-US" altLang="zh-CN" sz="2400" dirty="0">
                <a:latin typeface="楷体" panose="02010609060101010101" pitchFamily="49" charset="-122"/>
                <a:ea typeface="楷体" panose="02010609060101010101" pitchFamily="49" charset="-122"/>
              </a:rPr>
              <a:t>2013</a:t>
            </a:r>
            <a:r>
              <a:rPr lang="zh-CN" altLang="en-US" sz="2400" dirty="0">
                <a:latin typeface="楷体" panose="02010609060101010101" pitchFamily="49" charset="-122"/>
                <a:ea typeface="楷体" panose="02010609060101010101" pitchFamily="49" charset="-122"/>
              </a:rPr>
              <a:t>年年报显示，在公布了车险承保利润的</a:t>
            </a:r>
            <a:r>
              <a:rPr lang="en-US" altLang="zh-CN" sz="2400" dirty="0">
                <a:latin typeface="楷体" panose="02010609060101010101" pitchFamily="49" charset="-122"/>
                <a:ea typeface="楷体" panose="02010609060101010101" pitchFamily="49" charset="-122"/>
              </a:rPr>
              <a:t>49</a:t>
            </a:r>
            <a:r>
              <a:rPr lang="zh-CN" altLang="en-US" sz="2400" dirty="0">
                <a:latin typeface="楷体" panose="02010609060101010101" pitchFamily="49" charset="-122"/>
                <a:ea typeface="楷体" panose="02010609060101010101" pitchFamily="49" charset="-122"/>
              </a:rPr>
              <a:t>保险公司中，除人保财险、平安财险、太保财险三家上市险企实现承保获利外，其余</a:t>
            </a:r>
            <a:r>
              <a:rPr lang="en-US" altLang="zh-CN" sz="2400" dirty="0">
                <a:latin typeface="楷体" panose="02010609060101010101" pitchFamily="49" charset="-122"/>
                <a:ea typeface="楷体" panose="02010609060101010101" pitchFamily="49" charset="-122"/>
              </a:rPr>
              <a:t>46</a:t>
            </a:r>
            <a:r>
              <a:rPr lang="zh-CN" altLang="en-US" sz="2400" dirty="0">
                <a:latin typeface="楷体" panose="02010609060101010101" pitchFamily="49" charset="-122"/>
                <a:ea typeface="楷体" panose="02010609060101010101" pitchFamily="49" charset="-122"/>
              </a:rPr>
              <a:t>家公司全线亏损，亏损达</a:t>
            </a:r>
            <a:r>
              <a:rPr lang="en-US" altLang="zh-CN" sz="2400" dirty="0">
                <a:solidFill>
                  <a:srgbClr val="FF0000"/>
                </a:solidFill>
                <a:latin typeface="楷体" panose="02010609060101010101" pitchFamily="49" charset="-122"/>
                <a:ea typeface="楷体" panose="02010609060101010101" pitchFamily="49" charset="-122"/>
              </a:rPr>
              <a:t>63.5</a:t>
            </a:r>
            <a:r>
              <a:rPr lang="zh-CN" altLang="en-US" sz="2400" dirty="0">
                <a:latin typeface="楷体" panose="02010609060101010101" pitchFamily="49" charset="-122"/>
                <a:ea typeface="楷体" panose="02010609060101010101" pitchFamily="49" charset="-122"/>
              </a:rPr>
              <a:t>亿元。</a:t>
            </a:r>
            <a:br>
              <a:rPr lang="zh-CN" altLang="en-US" sz="3600" dirty="0"/>
            </a:br>
            <a:br>
              <a:rPr lang="zh-CN" altLang="en-US" sz="3600" dirty="0"/>
            </a:br>
            <a:br>
              <a:rPr lang="zh-CN" altLang="en-US" sz="3500" dirty="0">
                <a:latin typeface="楷体" panose="02010609060101010101" pitchFamily="49" charset="-122"/>
                <a:ea typeface="楷体" panose="02010609060101010101" pitchFamily="49" charset="-122"/>
              </a:rPr>
            </a:br>
            <a:endParaRPr lang="zh-CN" altLang="en-US" dirty="0">
              <a:latin typeface="楷体" panose="02010609060101010101" pitchFamily="49" charset="-122"/>
              <a:ea typeface="楷体" panose="02010609060101010101" pitchFamily="49" charset="-122"/>
            </a:endParaRPr>
          </a:p>
        </p:txBody>
      </p:sp>
      <p:graphicFrame>
        <p:nvGraphicFramePr>
          <p:cNvPr id="6" name="图表 5"/>
          <p:cNvGraphicFramePr/>
          <p:nvPr/>
        </p:nvGraphicFramePr>
        <p:xfrm>
          <a:off x="2036887" y="2680221"/>
          <a:ext cx="7920880" cy="399126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r>
              <a:rPr lang="en-US" altLang="zh-CN" b="1" dirty="0">
                <a:solidFill>
                  <a:schemeClr val="accent1"/>
                </a:solidFill>
              </a:rPr>
              <a:t>UBI</a:t>
            </a:r>
            <a:r>
              <a:rPr lang="zh-CN" altLang="en-US" b="1" dirty="0">
                <a:solidFill>
                  <a:schemeClr val="accent1"/>
                </a:solidFill>
              </a:rPr>
              <a:t>是车险业发展的内在需求</a:t>
            </a:r>
            <a:br>
              <a:rPr lang="zh-CN" altLang="en-US" dirty="0"/>
            </a:br>
            <a:endParaRPr lang="zh-CN" altLang="en-US" dirty="0"/>
          </a:p>
        </p:txBody>
      </p:sp>
      <p:sp>
        <p:nvSpPr>
          <p:cNvPr id="3" name="内容占位符 2"/>
          <p:cNvSpPr>
            <a:spLocks noGrp="1"/>
          </p:cNvSpPr>
          <p:nvPr>
            <p:ph idx="1"/>
          </p:nvPr>
        </p:nvSpPr>
        <p:spPr>
          <a:xfrm>
            <a:off x="642938" y="1168053"/>
            <a:ext cx="11572875" cy="5292781"/>
          </a:xfrm>
        </p:spPr>
        <p:txBody>
          <a:bodyPr>
            <a:normAutofit lnSpcReduction="10000"/>
          </a:bodyPr>
          <a:lstStyle/>
          <a:p>
            <a:pPr marL="0" indent="0">
              <a:buNone/>
            </a:pPr>
            <a:r>
              <a:rPr lang="en-US" altLang="zh-CN" sz="3500" dirty="0">
                <a:solidFill>
                  <a:schemeClr val="accent1"/>
                </a:solidFill>
                <a:latin typeface="楷体" panose="02010609060101010101" pitchFamily="49" charset="-122"/>
                <a:ea typeface="楷体" panose="02010609060101010101" pitchFamily="49" charset="-122"/>
              </a:rPr>
              <a:t>2 .</a:t>
            </a:r>
            <a:r>
              <a:rPr lang="zh-CN" altLang="en-US" sz="3600" b="1" dirty="0">
                <a:solidFill>
                  <a:schemeClr val="accent1"/>
                </a:solidFill>
              </a:rPr>
              <a:t> 车险费率化改革，小保险公司希望通过</a:t>
            </a:r>
            <a:r>
              <a:rPr lang="en-US" altLang="zh-CN" sz="3600" b="1" dirty="0">
                <a:solidFill>
                  <a:schemeClr val="accent1"/>
                </a:solidFill>
              </a:rPr>
              <a:t>UBI</a:t>
            </a:r>
            <a:r>
              <a:rPr lang="zh-CN" altLang="en-US" sz="3600" b="1" dirty="0">
                <a:solidFill>
                  <a:schemeClr val="accent1"/>
                </a:solidFill>
              </a:rPr>
              <a:t>破局</a:t>
            </a:r>
            <a:br>
              <a:rPr lang="zh-CN" altLang="en-US" sz="3600" dirty="0">
                <a:solidFill>
                  <a:schemeClr val="accent1"/>
                </a:solidFill>
              </a:rPr>
            </a:br>
            <a:r>
              <a:rPr lang="zh-CN" altLang="en-US" sz="2400" dirty="0">
                <a:latin typeface="楷体" panose="02010609060101010101" pitchFamily="49" charset="-122"/>
                <a:ea typeface="楷体" panose="02010609060101010101" pitchFamily="49" charset="-122"/>
              </a:rPr>
              <a:t>车险行业盈利不佳，车险公司欲通过</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改变格局。如前所述，车险业虽然市场规模很大，但利润率极低甚至为负，大型产险公司都在积极寻找新的利润增长点，而作为蓝海市场的创新型保险产品</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将是他们追逐的新领域。</a:t>
            </a: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endParaRPr lang="en-US" altLang="zh-CN" sz="2400" dirty="0">
              <a:latin typeface="楷体" panose="02010609060101010101" pitchFamily="49" charset="-122"/>
              <a:ea typeface="楷体" panose="02010609060101010101" pitchFamily="49" charset="-122"/>
            </a:endParaRPr>
          </a:p>
          <a:p>
            <a:pPr marL="0" indent="0">
              <a:buNone/>
            </a:pPr>
            <a:r>
              <a:rPr lang="en-US" altLang="zh-CN" sz="3500" dirty="0">
                <a:solidFill>
                  <a:schemeClr val="accent1"/>
                </a:solidFill>
                <a:latin typeface="楷体" panose="02010609060101010101" pitchFamily="49" charset="-122"/>
                <a:ea typeface="楷体" panose="02010609060101010101" pitchFamily="49" charset="-122"/>
              </a:rPr>
              <a:t>3.</a:t>
            </a:r>
            <a:r>
              <a:rPr lang="zh-CN" altLang="en-US" sz="3600" b="1" dirty="0">
                <a:solidFill>
                  <a:schemeClr val="accent1"/>
                </a:solidFill>
              </a:rPr>
              <a:t> </a:t>
            </a:r>
            <a:r>
              <a:rPr lang="en-US" altLang="zh-CN" sz="3600" b="1" dirty="0">
                <a:solidFill>
                  <a:schemeClr val="accent1"/>
                </a:solidFill>
              </a:rPr>
              <a:t>UBI</a:t>
            </a:r>
            <a:r>
              <a:rPr lang="zh-CN" altLang="en-US" sz="3600" b="1" dirty="0">
                <a:solidFill>
                  <a:schemeClr val="accent1"/>
                </a:solidFill>
              </a:rPr>
              <a:t>符合各方面的利益诉求</a:t>
            </a:r>
            <a:endParaRPr lang="en-US" altLang="zh-CN" sz="3600" b="1" dirty="0">
              <a:solidFill>
                <a:schemeClr val="accent1"/>
              </a:solidFill>
            </a:endParaRPr>
          </a:p>
          <a:p>
            <a:pPr marL="0" indent="0">
              <a:buNone/>
            </a:pPr>
            <a:r>
              <a:rPr lang="zh-CN" altLang="en-US" sz="2400" dirty="0">
                <a:latin typeface="楷体" panose="02010609060101010101" pitchFamily="49" charset="-122"/>
                <a:ea typeface="楷体" panose="02010609060101010101" pitchFamily="49" charset="-122"/>
              </a:rPr>
              <a:t>长期来看，</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产品相较于传统车险具有很多优势，是顺应时代发展规律的产品，它能满足车险各利益相关方的诉求，形成多赢的局面</a:t>
            </a:r>
            <a:br>
              <a:rPr lang="zh-CN" altLang="en-US" sz="2400" dirty="0">
                <a:latin typeface="楷体" panose="02010609060101010101" pitchFamily="49" charset="-122"/>
                <a:ea typeface="楷体" panose="02010609060101010101" pitchFamily="49" charset="-122"/>
              </a:rPr>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687" y="7097"/>
            <a:ext cx="11572875" cy="1205442"/>
          </a:xfrm>
        </p:spPr>
        <p:txBody>
          <a:bodyPr>
            <a:normAutofit/>
          </a:bodyPr>
          <a:lstStyle/>
          <a:p>
            <a:pPr algn="l"/>
            <a:r>
              <a:rPr lang="zh-CN" altLang="en-US" b="1" dirty="0">
                <a:solidFill>
                  <a:schemeClr val="accent1"/>
                </a:solidFill>
              </a:rPr>
              <a:t>消费者的不满是外在需求</a:t>
            </a:r>
            <a:endParaRPr lang="zh-CN" altLang="en-US" b="1" dirty="0">
              <a:solidFill>
                <a:schemeClr val="accent1"/>
              </a:solidFill>
            </a:endParaRPr>
          </a:p>
        </p:txBody>
      </p:sp>
      <p:sp>
        <p:nvSpPr>
          <p:cNvPr id="3" name="内容占位符 2"/>
          <p:cNvSpPr>
            <a:spLocks noGrp="1"/>
          </p:cNvSpPr>
          <p:nvPr>
            <p:ph idx="1"/>
          </p:nvPr>
        </p:nvSpPr>
        <p:spPr>
          <a:xfrm>
            <a:off x="642938" y="1168053"/>
            <a:ext cx="11572875" cy="5292781"/>
          </a:xfrm>
        </p:spPr>
        <p:txBody>
          <a:bodyPr>
            <a:normAutofit/>
          </a:bodyPr>
          <a:lstStyle/>
          <a:p>
            <a:pPr marL="0" indent="0">
              <a:buNone/>
            </a:pPr>
            <a:r>
              <a:rPr lang="zh-CN" altLang="en-US" sz="2400" dirty="0">
                <a:latin typeface="楷体" panose="02010609060101010101" pitchFamily="49" charset="-122"/>
                <a:ea typeface="楷体" panose="02010609060101010101" pitchFamily="49" charset="-122"/>
              </a:rPr>
              <a:t>我国传统机动车辆保险定价主要是根据新车价值确定。保险公司根据车辆本身的情况，计算出一个基本的车险保费价格，再根据车辆上年理赔次数给予不同的折扣，据此确定最终的续保保费。统车险定价因素不包括</a:t>
            </a:r>
            <a:r>
              <a:rPr lang="zh-CN" altLang="en-US" sz="2400" dirty="0">
                <a:solidFill>
                  <a:srgbClr val="00B050"/>
                </a:solidFill>
                <a:latin typeface="楷体" panose="02010609060101010101" pitchFamily="49" charset="-122"/>
                <a:ea typeface="楷体" panose="02010609060101010101" pitchFamily="49" charset="-122"/>
              </a:rPr>
              <a:t>驾龄</a:t>
            </a:r>
            <a:r>
              <a:rPr lang="zh-CN" altLang="en-US" sz="2400" dirty="0">
                <a:latin typeface="楷体" panose="02010609060101010101" pitchFamily="49" charset="-122"/>
                <a:ea typeface="楷体" panose="02010609060101010101" pitchFamily="49" charset="-122"/>
              </a:rPr>
              <a:t>、</a:t>
            </a:r>
            <a:r>
              <a:rPr lang="zh-CN" altLang="en-US" sz="2400" dirty="0">
                <a:solidFill>
                  <a:srgbClr val="00B050"/>
                </a:solidFill>
                <a:latin typeface="楷体" panose="02010609060101010101" pitchFamily="49" charset="-122"/>
                <a:ea typeface="楷体" panose="02010609060101010101" pitchFamily="49" charset="-122"/>
              </a:rPr>
              <a:t>行程公里数</a:t>
            </a:r>
            <a:r>
              <a:rPr lang="zh-CN" altLang="en-US" sz="2400" dirty="0">
                <a:latin typeface="楷体" panose="02010609060101010101" pitchFamily="49" charset="-122"/>
                <a:ea typeface="楷体" panose="02010609060101010101" pitchFamily="49" charset="-122"/>
              </a:rPr>
              <a:t>、</a:t>
            </a:r>
            <a:r>
              <a:rPr lang="zh-CN" altLang="en-US" sz="2400" dirty="0">
                <a:solidFill>
                  <a:srgbClr val="00B050"/>
                </a:solidFill>
                <a:latin typeface="楷体" panose="02010609060101010101" pitchFamily="49" charset="-122"/>
                <a:ea typeface="楷体" panose="02010609060101010101" pitchFamily="49" charset="-122"/>
              </a:rPr>
              <a:t>车型</a:t>
            </a:r>
            <a:r>
              <a:rPr lang="zh-CN" altLang="en-US" sz="2400" dirty="0">
                <a:latin typeface="楷体" panose="02010609060101010101" pitchFamily="49" charset="-122"/>
                <a:ea typeface="楷体" panose="02010609060101010101" pitchFamily="49" charset="-122"/>
              </a:rPr>
              <a:t>等因素，导致中国的车险定价模式非常的单调。</a:t>
            </a: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2751" y="2824237"/>
            <a:ext cx="5298605" cy="3879969"/>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36968" y="2824236"/>
            <a:ext cx="5272594" cy="38799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6687" y="7097"/>
            <a:ext cx="11572875" cy="1205442"/>
          </a:xfrm>
        </p:spPr>
        <p:txBody>
          <a:bodyPr>
            <a:normAutofit/>
          </a:bodyPr>
          <a:lstStyle/>
          <a:p>
            <a:pPr algn="l"/>
            <a:r>
              <a:rPr lang="en-US" altLang="zh-CN" b="1" dirty="0">
                <a:solidFill>
                  <a:schemeClr val="accent1"/>
                </a:solidFill>
              </a:rPr>
              <a:t>UBI</a:t>
            </a:r>
            <a:r>
              <a:rPr lang="zh-CN" altLang="en-US" b="1" dirty="0">
                <a:solidFill>
                  <a:schemeClr val="accent1"/>
                </a:solidFill>
              </a:rPr>
              <a:t>市场发展驱动力</a:t>
            </a:r>
            <a:endParaRPr lang="zh-CN" altLang="en-US" b="1" dirty="0">
              <a:solidFill>
                <a:schemeClr val="accent1"/>
              </a:solidFill>
            </a:endParaRPr>
          </a:p>
        </p:txBody>
      </p:sp>
      <p:sp>
        <p:nvSpPr>
          <p:cNvPr id="3" name="内容占位符 2"/>
          <p:cNvSpPr>
            <a:spLocks noGrp="1"/>
          </p:cNvSpPr>
          <p:nvPr>
            <p:ph idx="1"/>
          </p:nvPr>
        </p:nvSpPr>
        <p:spPr>
          <a:xfrm>
            <a:off x="642938" y="1168053"/>
            <a:ext cx="11572875" cy="5292781"/>
          </a:xfrm>
        </p:spPr>
        <p:txBody>
          <a:bodyPr>
            <a:normAutofit/>
          </a:bodyPr>
          <a:lstStyle/>
          <a:p>
            <a:pPr marL="0" indent="0">
              <a:buNone/>
            </a:pPr>
            <a:r>
              <a:rPr lang="en-US" altLang="zh-CN" sz="2400" b="1" dirty="0">
                <a:solidFill>
                  <a:schemeClr val="accent1"/>
                </a:solidFill>
              </a:rPr>
              <a:t>OBD</a:t>
            </a:r>
            <a:r>
              <a:rPr lang="zh-CN" altLang="en-US" sz="2400" b="1" dirty="0">
                <a:solidFill>
                  <a:schemeClr val="accent1"/>
                </a:solidFill>
              </a:rPr>
              <a:t>设备、大数据、车联网为</a:t>
            </a:r>
            <a:r>
              <a:rPr lang="en-US" altLang="zh-CN" sz="2400" b="1" dirty="0">
                <a:solidFill>
                  <a:schemeClr val="accent1"/>
                </a:solidFill>
              </a:rPr>
              <a:t>UBI</a:t>
            </a:r>
            <a:r>
              <a:rPr lang="zh-CN" altLang="en-US" sz="2400" b="1" dirty="0">
                <a:solidFill>
                  <a:schemeClr val="accent1"/>
                </a:solidFill>
              </a:rPr>
              <a:t>市场发展提供技术支持</a:t>
            </a:r>
            <a:br>
              <a:rPr lang="zh-CN" altLang="en-US" sz="2400" dirty="0">
                <a:solidFill>
                  <a:schemeClr val="accent1"/>
                </a:solidFill>
              </a:rPr>
            </a:br>
            <a:r>
              <a:rPr lang="zh-CN" altLang="en-US" sz="2400" dirty="0">
                <a:latin typeface="楷体" panose="02010609060101010101" pitchFamily="49" charset="-122"/>
                <a:ea typeface="楷体" panose="02010609060101010101" pitchFamily="49" charset="-122"/>
              </a:rPr>
              <a:t>支持</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模式的各方面软硬件技术已趋成熟，市场一触即发。</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的实现依赖于对车辆各方面数据的读取技术，即</a:t>
            </a:r>
            <a:r>
              <a:rPr lang="en-US" altLang="zh-CN" sz="2400" dirty="0">
                <a:latin typeface="楷体" panose="02010609060101010101" pitchFamily="49" charset="-122"/>
                <a:ea typeface="楷体" panose="02010609060101010101" pitchFamily="49" charset="-122"/>
              </a:rPr>
              <a:t>telematics</a:t>
            </a:r>
            <a:r>
              <a:rPr lang="zh-CN" altLang="en-US" sz="2400" dirty="0">
                <a:latin typeface="楷体" panose="02010609060101010101" pitchFamily="49" charset="-122"/>
                <a:ea typeface="楷体" panose="02010609060101010101" pitchFamily="49" charset="-122"/>
              </a:rPr>
              <a:t>，在国内通过</a:t>
            </a:r>
            <a:r>
              <a:rPr lang="en-US" altLang="zh-CN" sz="2400" dirty="0">
                <a:latin typeface="楷体" panose="02010609060101010101" pitchFamily="49" charset="-122"/>
                <a:ea typeface="楷体" panose="02010609060101010101" pitchFamily="49" charset="-122"/>
              </a:rPr>
              <a:t>OBD</a:t>
            </a:r>
            <a:r>
              <a:rPr lang="zh-CN" altLang="en-US" sz="2400" dirty="0">
                <a:latin typeface="楷体" panose="02010609060101010101" pitchFamily="49" charset="-122"/>
                <a:ea typeface="楷体" panose="02010609060101010101" pitchFamily="49" charset="-122"/>
              </a:rPr>
              <a:t>设备实现，这一技术在中国发展已颇为成熟。其次，</a:t>
            </a:r>
            <a:r>
              <a:rPr lang="en-US" altLang="zh-CN" sz="2400" dirty="0">
                <a:latin typeface="楷体" panose="02010609060101010101" pitchFamily="49" charset="-122"/>
                <a:ea typeface="楷体" panose="02010609060101010101" pitchFamily="49" charset="-122"/>
              </a:rPr>
              <a:t>4G</a:t>
            </a:r>
            <a:r>
              <a:rPr lang="zh-CN" altLang="en-US" sz="2400" dirty="0">
                <a:latin typeface="楷体" panose="02010609060101010101" pitchFamily="49" charset="-122"/>
                <a:ea typeface="楷体" panose="02010609060101010101" pitchFamily="49" charset="-122"/>
              </a:rPr>
              <a:t>通信实现了将车辆信息实时传递到互联网，即实现车联网，这将对车险相关的定价、理赔以及后续的维修服务提供支持。最后，车联网大数据使保险公司进一步开发差异化产品以及寻求细分市场服务成为可能。相关技术条件已具备，政策东风也已吹起，市场即将起航。</a:t>
            </a:r>
            <a:br>
              <a:rPr lang="zh-CN" altLang="en-US" sz="2400" dirty="0"/>
            </a:br>
            <a:br>
              <a:rPr lang="zh-CN" altLang="en-US" sz="2400" dirty="0"/>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a:t>
            </a:r>
            <a:r>
              <a:rPr lang="zh-CN" altLang="en-US" kern="0" dirty="0">
                <a:solidFill>
                  <a:schemeClr val="bg1"/>
                </a:solidFill>
                <a:latin typeface="Arial" panose="020B0604020202020204" pitchFamily="34" charset="0"/>
                <a:ea typeface="微软雅黑" panose="020B0503020204020204" pitchFamily="34" charset="-122"/>
              </a:rPr>
              <a:t>发展趋势</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4719" y="375965"/>
            <a:ext cx="1440160"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400" dirty="0">
                <a:solidFill>
                  <a:srgbClr val="00B0F0"/>
                </a:solidFill>
              </a:rPr>
              <a:t>摘要</a:t>
            </a:r>
            <a:endParaRPr lang="zh-CN" altLang="en-US" sz="4400" dirty="0">
              <a:solidFill>
                <a:srgbClr val="00B0F0"/>
              </a:solidFill>
            </a:endParaRPr>
          </a:p>
        </p:txBody>
      </p:sp>
      <p:pic>
        <p:nvPicPr>
          <p:cNvPr id="3" name="图片 2"/>
          <p:cNvPicPr>
            <a:picLocks noChangeAspect="1"/>
          </p:cNvPicPr>
          <p:nvPr/>
        </p:nvPicPr>
        <p:blipFill>
          <a:blip r:embed="rId1"/>
          <a:stretch>
            <a:fillRect/>
          </a:stretch>
        </p:blipFill>
        <p:spPr>
          <a:xfrm>
            <a:off x="1244799" y="1184321"/>
            <a:ext cx="1224136" cy="5468487"/>
          </a:xfrm>
          <a:prstGeom prst="rect">
            <a:avLst/>
          </a:prstGeom>
        </p:spPr>
      </p:pic>
      <p:sp>
        <p:nvSpPr>
          <p:cNvPr id="4" name="矩形 3"/>
          <p:cNvSpPr/>
          <p:nvPr/>
        </p:nvSpPr>
        <p:spPr>
          <a:xfrm>
            <a:off x="2754733" y="1240061"/>
            <a:ext cx="8856984" cy="12525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市场：</a:t>
            </a:r>
            <a:r>
              <a:rPr lang="zh-CN" altLang="en-US" sz="2000" dirty="0">
                <a:solidFill>
                  <a:schemeClr val="tx1"/>
                </a:solidFill>
                <a:latin typeface="楷体" panose="02010609060101010101" pitchFamily="49" charset="-122"/>
                <a:ea typeface="楷体" panose="02010609060101010101" pitchFamily="49" charset="-122"/>
              </a:rPr>
              <a:t>未来五年，车险市场规模由于新车销量增长放缓将保持</a:t>
            </a:r>
            <a:r>
              <a:rPr lang="en-US" altLang="zh-CN" sz="2000" dirty="0">
                <a:solidFill>
                  <a:srgbClr val="FF0000"/>
                </a:solidFill>
                <a:latin typeface="楷体" panose="02010609060101010101" pitchFamily="49" charset="-122"/>
                <a:ea typeface="楷体" panose="02010609060101010101" pitchFamily="49" charset="-122"/>
              </a:rPr>
              <a:t>10%</a:t>
            </a:r>
            <a:r>
              <a:rPr lang="zh-CN" altLang="en-US" sz="2000" dirty="0">
                <a:solidFill>
                  <a:schemeClr val="tx1"/>
                </a:solidFill>
                <a:latin typeface="楷体" panose="02010609060101010101" pitchFamily="49" charset="-122"/>
                <a:ea typeface="楷体" panose="02010609060101010101" pitchFamily="49" charset="-122"/>
              </a:rPr>
              <a:t>的增速，到</a:t>
            </a:r>
            <a:r>
              <a:rPr lang="en-US" altLang="zh-CN" sz="2000" dirty="0">
                <a:solidFill>
                  <a:schemeClr val="tx1"/>
                </a:solidFill>
                <a:latin typeface="楷体" panose="02010609060101010101" pitchFamily="49" charset="-122"/>
                <a:ea typeface="楷体" panose="02010609060101010101" pitchFamily="49" charset="-122"/>
              </a:rPr>
              <a:t>2020</a:t>
            </a:r>
            <a:r>
              <a:rPr lang="zh-CN" altLang="en-US" sz="2000" dirty="0">
                <a:solidFill>
                  <a:schemeClr val="tx1"/>
                </a:solidFill>
                <a:latin typeface="楷体" panose="02010609060101010101" pitchFamily="49" charset="-122"/>
                <a:ea typeface="楷体" panose="02010609060101010101" pitchFamily="49" charset="-122"/>
              </a:rPr>
              <a:t>年，思略特预测整个中国车险市场规模约为</a:t>
            </a:r>
            <a:r>
              <a:rPr lang="en-US" altLang="zh-CN" sz="2000" dirty="0">
                <a:solidFill>
                  <a:srgbClr val="FF0000"/>
                </a:solidFill>
                <a:latin typeface="楷体" panose="02010609060101010101" pitchFamily="49" charset="-122"/>
                <a:ea typeface="楷体" panose="02010609060101010101" pitchFamily="49" charset="-122"/>
              </a:rPr>
              <a:t>9420</a:t>
            </a:r>
            <a:r>
              <a:rPr lang="zh-CN" altLang="en-US" sz="2000" dirty="0">
                <a:solidFill>
                  <a:schemeClr val="tx1"/>
                </a:solidFill>
                <a:latin typeface="楷体" panose="02010609060101010101" pitchFamily="49" charset="-122"/>
                <a:ea typeface="楷体" panose="02010609060101010101" pitchFamily="49" charset="-122"/>
              </a:rPr>
              <a:t>亿元。若车险费率市场化完全放开，同时伴随着车联网</a:t>
            </a:r>
            <a:r>
              <a:rPr lang="en-US" altLang="zh-CN" sz="2000" dirty="0">
                <a:solidFill>
                  <a:schemeClr val="tx1"/>
                </a:solidFill>
                <a:latin typeface="楷体" panose="02010609060101010101" pitchFamily="49" charset="-122"/>
                <a:ea typeface="楷体" panose="02010609060101010101" pitchFamily="49" charset="-122"/>
              </a:rPr>
              <a:t>50%</a:t>
            </a:r>
            <a:r>
              <a:rPr lang="zh-CN" altLang="en-US" sz="2000" dirty="0">
                <a:solidFill>
                  <a:schemeClr val="tx1"/>
                </a:solidFill>
                <a:latin typeface="楷体" panose="02010609060101010101" pitchFamily="49" charset="-122"/>
                <a:ea typeface="楷体" panose="02010609060101010101" pitchFamily="49" charset="-122"/>
              </a:rPr>
              <a:t>的新车渗透率预期，保守估计</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的渗透率在</a:t>
            </a:r>
            <a:r>
              <a:rPr lang="en-US" altLang="zh-CN" sz="2000" dirty="0">
                <a:solidFill>
                  <a:schemeClr val="tx1"/>
                </a:solidFill>
                <a:latin typeface="楷体" panose="02010609060101010101" pitchFamily="49" charset="-122"/>
                <a:ea typeface="楷体" panose="02010609060101010101" pitchFamily="49" charset="-122"/>
              </a:rPr>
              <a:t>2020 </a:t>
            </a:r>
            <a:r>
              <a:rPr lang="zh-CN" altLang="en-US" sz="2000" dirty="0">
                <a:solidFill>
                  <a:schemeClr val="tx1"/>
                </a:solidFill>
                <a:latin typeface="楷体" panose="02010609060101010101" pitchFamily="49" charset="-122"/>
                <a:ea typeface="楷体" panose="02010609060101010101" pitchFamily="49" charset="-122"/>
              </a:rPr>
              <a:t>年可以达到</a:t>
            </a:r>
            <a:r>
              <a:rPr lang="en-US" altLang="zh-CN" sz="2000" dirty="0">
                <a:solidFill>
                  <a:srgbClr val="FF0000"/>
                </a:solidFill>
                <a:latin typeface="楷体" panose="02010609060101010101" pitchFamily="49" charset="-122"/>
                <a:ea typeface="楷体" panose="02010609060101010101" pitchFamily="49" charset="-122"/>
              </a:rPr>
              <a:t>10%-15%</a:t>
            </a:r>
            <a:r>
              <a:rPr lang="zh-CN" altLang="en-US" sz="2000" dirty="0">
                <a:solidFill>
                  <a:schemeClr val="tx1"/>
                </a:solidFill>
                <a:latin typeface="楷体" panose="02010609060101010101" pitchFamily="49" charset="-122"/>
                <a:ea typeface="楷体" panose="02010609060101010101" pitchFamily="49" charset="-122"/>
              </a:rPr>
              <a:t>，</a:t>
            </a:r>
            <a:r>
              <a:rPr lang="en-US" altLang="zh-CN" sz="2000" dirty="0">
                <a:solidFill>
                  <a:schemeClr val="tx1"/>
                </a:solidFill>
                <a:latin typeface="楷体" panose="02010609060101010101" pitchFamily="49" charset="-122"/>
                <a:ea typeface="楷体" panose="02010609060101010101" pitchFamily="49" charset="-122"/>
              </a:rPr>
              <a:t>UBI </a:t>
            </a:r>
            <a:r>
              <a:rPr lang="zh-CN" altLang="en-US" sz="2000" dirty="0">
                <a:solidFill>
                  <a:schemeClr val="tx1"/>
                </a:solidFill>
                <a:latin typeface="楷体" panose="02010609060101010101" pitchFamily="49" charset="-122"/>
                <a:ea typeface="楷体" panose="02010609060101010101" pitchFamily="49" charset="-122"/>
              </a:rPr>
              <a:t>保险面临着</a:t>
            </a:r>
            <a:r>
              <a:rPr lang="en-US" altLang="zh-CN" sz="2000" dirty="0">
                <a:solidFill>
                  <a:srgbClr val="FF0000"/>
                </a:solidFill>
                <a:latin typeface="楷体" panose="02010609060101010101" pitchFamily="49" charset="-122"/>
                <a:ea typeface="楷体" panose="02010609060101010101" pitchFamily="49" charset="-122"/>
              </a:rPr>
              <a:t>1400</a:t>
            </a:r>
            <a:r>
              <a:rPr lang="en-US" altLang="zh-CN" sz="2000" dirty="0">
                <a:solidFill>
                  <a:schemeClr val="tx1"/>
                </a:solidFill>
                <a:latin typeface="楷体" panose="02010609060101010101" pitchFamily="49" charset="-122"/>
                <a:ea typeface="楷体" panose="02010609060101010101" pitchFamily="49" charset="-122"/>
              </a:rPr>
              <a:t> </a:t>
            </a:r>
            <a:r>
              <a:rPr lang="zh-CN" altLang="en-US" sz="2000" dirty="0">
                <a:solidFill>
                  <a:schemeClr val="tx1"/>
                </a:solidFill>
                <a:latin typeface="楷体" panose="02010609060101010101" pitchFamily="49" charset="-122"/>
                <a:ea typeface="楷体" panose="02010609060101010101" pitchFamily="49" charset="-122"/>
              </a:rPr>
              <a:t>亿元的市场空间。</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5" name="矩形 4"/>
          <p:cNvSpPr/>
          <p:nvPr/>
        </p:nvSpPr>
        <p:spPr>
          <a:xfrm>
            <a:off x="2754733" y="2622421"/>
            <a:ext cx="8856984" cy="864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主要驱动力：</a:t>
            </a:r>
            <a:r>
              <a:rPr lang="zh-CN" altLang="en-US" sz="2000" dirty="0">
                <a:solidFill>
                  <a:schemeClr val="tx1"/>
                </a:solidFill>
                <a:latin typeface="楷体" panose="02010609060101010101" pitchFamily="49" charset="-122"/>
                <a:ea typeface="楷体" panose="02010609060101010101" pitchFamily="49" charset="-122"/>
              </a:rPr>
              <a:t>政策驱动、车联网和大数据的发展、保险行业内在需求和消费者的外在不满驱动</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的发展。</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6" name="矩形 5"/>
          <p:cNvSpPr/>
          <p:nvPr/>
        </p:nvSpPr>
        <p:spPr>
          <a:xfrm>
            <a:off x="2754733" y="3486517"/>
            <a:ext cx="8856984" cy="864097"/>
          </a:xfrm>
          <a:prstGeom prst="rect">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发展趋势：</a:t>
            </a:r>
            <a:r>
              <a:rPr lang="zh-CN" altLang="en-US" sz="2000" dirty="0">
                <a:solidFill>
                  <a:schemeClr val="tx1"/>
                </a:solidFill>
                <a:latin typeface="楷体" panose="02010609060101010101" pitchFamily="49" charset="-122"/>
                <a:ea typeface="楷体" panose="02010609060101010101" pitchFamily="49" charset="-122"/>
              </a:rPr>
              <a:t>中国</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将直接跨越国外</a:t>
            </a:r>
            <a:r>
              <a:rPr lang="en-US" altLang="zh-CN" sz="2000" dirty="0">
                <a:solidFill>
                  <a:srgbClr val="FF0000"/>
                </a:solidFill>
                <a:latin typeface="楷体" panose="02010609060101010101" pitchFamily="49" charset="-122"/>
                <a:ea typeface="楷体" panose="02010609060101010101" pitchFamily="49" charset="-122"/>
              </a:rPr>
              <a:t>UBI1.0</a:t>
            </a:r>
            <a:r>
              <a:rPr lang="zh-CN" altLang="en-US" sz="2000" dirty="0">
                <a:solidFill>
                  <a:schemeClr val="tx1"/>
                </a:solidFill>
                <a:latin typeface="楷体" panose="02010609060101010101" pitchFamily="49" charset="-122"/>
                <a:ea typeface="楷体" panose="02010609060101010101" pitchFamily="49" charset="-122"/>
              </a:rPr>
              <a:t>朝</a:t>
            </a:r>
            <a:r>
              <a:rPr lang="en-US" altLang="zh-CN" sz="2000" dirty="0">
                <a:solidFill>
                  <a:srgbClr val="FF0000"/>
                </a:solidFill>
                <a:latin typeface="楷体" panose="02010609060101010101" pitchFamily="49" charset="-122"/>
                <a:ea typeface="楷体" panose="02010609060101010101" pitchFamily="49" charset="-122"/>
              </a:rPr>
              <a:t>UBI2.0</a:t>
            </a:r>
            <a:r>
              <a:rPr lang="zh-CN" altLang="en-US" sz="2000" dirty="0">
                <a:solidFill>
                  <a:schemeClr val="tx1"/>
                </a:solidFill>
                <a:latin typeface="楷体" panose="02010609060101010101" pitchFamily="49" charset="-122"/>
                <a:ea typeface="楷体" panose="02010609060101010101" pitchFamily="49" charset="-122"/>
              </a:rPr>
              <a:t>进发，其主要变化体现在</a:t>
            </a:r>
            <a:r>
              <a:rPr lang="zh-CN" altLang="en-US" sz="2000" dirty="0">
                <a:solidFill>
                  <a:srgbClr val="FF0000"/>
                </a:solidFill>
                <a:latin typeface="楷体" panose="02010609060101010101" pitchFamily="49" charset="-122"/>
                <a:ea typeface="楷体" panose="02010609060101010101" pitchFamily="49" charset="-122"/>
              </a:rPr>
              <a:t>利益方</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产品个性化</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产业链</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硬件设备</a:t>
            </a:r>
            <a:r>
              <a:rPr lang="zh-CN" altLang="en-US" sz="2000" dirty="0">
                <a:solidFill>
                  <a:schemeClr val="tx1"/>
                </a:solidFill>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盈利</a:t>
            </a:r>
            <a:r>
              <a:rPr lang="zh-CN" altLang="en-US" sz="2000" dirty="0">
                <a:solidFill>
                  <a:schemeClr val="tx1"/>
                </a:solidFill>
                <a:latin typeface="楷体" panose="02010609060101010101" pitchFamily="49" charset="-122"/>
                <a:ea typeface="楷体" panose="02010609060101010101" pitchFamily="49" charset="-122"/>
              </a:rPr>
              <a:t>和</a:t>
            </a:r>
            <a:r>
              <a:rPr lang="zh-CN" altLang="en-US" sz="2000" dirty="0">
                <a:solidFill>
                  <a:srgbClr val="FF0000"/>
                </a:solidFill>
                <a:latin typeface="楷体" panose="02010609060101010101" pitchFamily="49" charset="-122"/>
                <a:ea typeface="楷体" panose="02010609060101010101" pitchFamily="49" charset="-122"/>
              </a:rPr>
              <a:t>服务</a:t>
            </a:r>
            <a:r>
              <a:rPr lang="zh-CN" altLang="en-US" sz="2000" dirty="0">
                <a:solidFill>
                  <a:schemeClr val="tx1"/>
                </a:solidFill>
                <a:latin typeface="楷体" panose="02010609060101010101" pitchFamily="49" charset="-122"/>
                <a:ea typeface="楷体" panose="02010609060101010101" pitchFamily="49" charset="-122"/>
              </a:rPr>
              <a:t>这六个方面。</a:t>
            </a:r>
            <a:endParaRPr lang="zh-CN" altLang="en-US" sz="2000" b="1" dirty="0">
              <a:solidFill>
                <a:schemeClr val="tx1"/>
              </a:solidFill>
              <a:latin typeface="楷体" panose="02010609060101010101" pitchFamily="49" charset="-122"/>
              <a:ea typeface="楷体" panose="02010609060101010101" pitchFamily="49" charset="-122"/>
            </a:endParaRPr>
          </a:p>
        </p:txBody>
      </p:sp>
      <p:sp>
        <p:nvSpPr>
          <p:cNvPr id="7" name="矩形 6"/>
          <p:cNvSpPr/>
          <p:nvPr/>
        </p:nvSpPr>
        <p:spPr>
          <a:xfrm>
            <a:off x="2754733" y="4480422"/>
            <a:ext cx="8856984" cy="12961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企业：</a:t>
            </a:r>
            <a:r>
              <a:rPr lang="zh-CN" altLang="en-US" sz="2000" dirty="0">
                <a:solidFill>
                  <a:schemeClr val="tx1"/>
                </a:solidFill>
                <a:latin typeface="楷体" panose="02010609060101010101" pitchFamily="49" charset="-122"/>
                <a:ea typeface="楷体" panose="02010609060101010101" pitchFamily="49" charset="-122"/>
              </a:rPr>
              <a:t>国内财产险公司，尤其是车险巨头，对于</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的探索由来已久，从</a:t>
            </a:r>
            <a:r>
              <a:rPr lang="en-US" altLang="zh-CN" sz="2000" dirty="0">
                <a:solidFill>
                  <a:schemeClr val="tx1"/>
                </a:solidFill>
                <a:latin typeface="楷体" panose="02010609060101010101" pitchFamily="49" charset="-122"/>
                <a:ea typeface="楷体" panose="02010609060101010101" pitchFamily="49" charset="-122"/>
              </a:rPr>
              <a:t>2013</a:t>
            </a:r>
            <a:r>
              <a:rPr lang="zh-CN" altLang="en-US" sz="2000" dirty="0">
                <a:solidFill>
                  <a:schemeClr val="tx1"/>
                </a:solidFill>
                <a:latin typeface="楷体" panose="02010609060101010101" pitchFamily="49" charset="-122"/>
                <a:ea typeface="楷体" panose="02010609060101010101" pitchFamily="49" charset="-122"/>
              </a:rPr>
              <a:t>年底开始，人保财险率先进行了</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保险的尝试，随后平安、太保、阳光、安邦、安盛天平等相继开展了在</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方面的探索。目前：国内提供</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的车险创业公司已经达</a:t>
            </a:r>
            <a:r>
              <a:rPr lang="en-US" altLang="zh-CN" sz="2000" dirty="0">
                <a:solidFill>
                  <a:schemeClr val="tx1"/>
                </a:solidFill>
                <a:latin typeface="楷体" panose="02010609060101010101" pitchFamily="49" charset="-122"/>
                <a:ea typeface="楷体" panose="02010609060101010101" pitchFamily="49" charset="-122"/>
              </a:rPr>
              <a:t>30</a:t>
            </a:r>
            <a:r>
              <a:rPr lang="zh-CN" altLang="en-US" sz="2000" dirty="0">
                <a:solidFill>
                  <a:schemeClr val="tx1"/>
                </a:solidFill>
                <a:latin typeface="楷体" panose="02010609060101010101" pitchFamily="49" charset="-122"/>
                <a:ea typeface="楷体" panose="02010609060101010101" pitchFamily="49" charset="-122"/>
              </a:rPr>
              <a:t>多个。</a:t>
            </a:r>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8" name="矩形 7"/>
          <p:cNvSpPr/>
          <p:nvPr/>
        </p:nvSpPr>
        <p:spPr>
          <a:xfrm>
            <a:off x="2754733" y="5776564"/>
            <a:ext cx="8856984" cy="8640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tx1"/>
                </a:solidFill>
                <a:latin typeface="楷体" panose="02010609060101010101" pitchFamily="49" charset="-122"/>
                <a:ea typeface="楷体" panose="02010609060101010101" pitchFamily="49" charset="-122"/>
              </a:rPr>
              <a:t>面临的挑战：</a:t>
            </a:r>
            <a:r>
              <a:rPr lang="en-US" altLang="zh-CN" sz="2000" dirty="0">
                <a:solidFill>
                  <a:schemeClr val="tx1"/>
                </a:solidFill>
                <a:latin typeface="楷体" panose="02010609060101010101" pitchFamily="49" charset="-122"/>
                <a:ea typeface="楷体" panose="02010609060101010101" pitchFamily="49" charset="-122"/>
              </a:rPr>
              <a:t>UBI</a:t>
            </a:r>
            <a:r>
              <a:rPr lang="zh-CN" altLang="en-US" sz="2000" dirty="0">
                <a:solidFill>
                  <a:schemeClr val="tx1"/>
                </a:solidFill>
                <a:latin typeface="楷体" panose="02010609060101010101" pitchFamily="49" charset="-122"/>
                <a:ea typeface="楷体" panose="02010609060101010101" pitchFamily="49" charset="-122"/>
              </a:rPr>
              <a:t>在中国未来的发展仍存在挑战，包括政策开放程度、新型出行方式和产业融合。</a:t>
            </a:r>
            <a:endParaRPr lang="zh-CN" altLang="en-US" sz="2000" b="1" dirty="0">
              <a:solidFill>
                <a:schemeClr val="tx1"/>
              </a:solidFill>
              <a:latin typeface="楷体" panose="02010609060101010101" pitchFamily="49" charset="-122"/>
              <a:ea typeface="楷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0743" y="50035"/>
            <a:ext cx="11090275" cy="1044480"/>
          </a:xfrm>
        </p:spPr>
        <p:txBody>
          <a:bodyPr>
            <a:normAutofit fontScale="90000"/>
          </a:bodyPr>
          <a:lstStyle/>
          <a:p>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r>
              <a:rPr lang="zh-CN" altLang="en-US" sz="4900" b="1" dirty="0">
                <a:solidFill>
                  <a:srgbClr val="0070C0"/>
                </a:solidFill>
              </a:rPr>
              <a:t>中国</a:t>
            </a:r>
            <a:r>
              <a:rPr lang="en-US" altLang="zh-CN" sz="4900" b="1" dirty="0">
                <a:solidFill>
                  <a:srgbClr val="0070C0"/>
                </a:solidFill>
              </a:rPr>
              <a:t>UBI 1.0</a:t>
            </a:r>
            <a:r>
              <a:rPr lang="zh-CN" altLang="en-US" sz="4900" b="1" dirty="0">
                <a:solidFill>
                  <a:srgbClr val="0070C0"/>
                </a:solidFill>
              </a:rPr>
              <a:t>向</a:t>
            </a:r>
            <a:r>
              <a:rPr lang="en-US" altLang="zh-CN" sz="4900" b="1" dirty="0">
                <a:solidFill>
                  <a:srgbClr val="0070C0"/>
                </a:solidFill>
              </a:rPr>
              <a:t>2.0</a:t>
            </a:r>
            <a:r>
              <a:rPr lang="zh-CN" altLang="en-US" sz="4900" b="1" dirty="0">
                <a:solidFill>
                  <a:srgbClr val="0070C0"/>
                </a:solidFill>
              </a:rPr>
              <a:t>升级的程度</a:t>
            </a:r>
            <a:br>
              <a:rPr lang="en-US" altLang="zh-CN" sz="2700" dirty="0">
                <a:latin typeface="楷体" panose="02010609060101010101" pitchFamily="49" charset="-122"/>
                <a:ea typeface="楷体" panose="02010609060101010101" pitchFamily="49" charset="-122"/>
              </a:rPr>
            </a:br>
            <a:br>
              <a:rPr lang="en-US" altLang="zh-CN" sz="2700" dirty="0">
                <a:latin typeface="楷体" panose="02010609060101010101" pitchFamily="49" charset="-122"/>
                <a:ea typeface="楷体" panose="02010609060101010101" pitchFamily="49" charset="-122"/>
              </a:rPr>
            </a:br>
            <a:r>
              <a:rPr lang="zh-CN" altLang="en-US" sz="2700" dirty="0">
                <a:latin typeface="楷体" panose="02010609060101010101" pitchFamily="49" charset="-122"/>
                <a:ea typeface="楷体" panose="02010609060101010101" pitchFamily="49" charset="-122"/>
              </a:rPr>
              <a:t>中国</a:t>
            </a:r>
            <a:r>
              <a:rPr lang="en-US" altLang="zh-CN" sz="2700" dirty="0">
                <a:latin typeface="楷体" panose="02010609060101010101" pitchFamily="49" charset="-122"/>
                <a:ea typeface="楷体" panose="02010609060101010101" pitchFamily="49" charset="-122"/>
              </a:rPr>
              <a:t>UBI</a:t>
            </a:r>
            <a:r>
              <a:rPr lang="zh-CN" altLang="en-US" sz="2700" dirty="0">
                <a:latin typeface="楷体" panose="02010609060101010101" pitchFamily="49" charset="-122"/>
                <a:ea typeface="楷体" panose="02010609060101010101" pitchFamily="49" charset="-122"/>
              </a:rPr>
              <a:t>将直接跨越国外</a:t>
            </a:r>
            <a:r>
              <a:rPr lang="en-US" altLang="zh-CN" sz="2700" dirty="0">
                <a:latin typeface="楷体" panose="02010609060101010101" pitchFamily="49" charset="-122"/>
                <a:ea typeface="楷体" panose="02010609060101010101" pitchFamily="49" charset="-122"/>
              </a:rPr>
              <a:t>UBI1.0</a:t>
            </a:r>
            <a:r>
              <a:rPr lang="zh-CN" altLang="en-US" sz="2700" dirty="0">
                <a:latin typeface="楷体" panose="02010609060101010101" pitchFamily="49" charset="-122"/>
                <a:ea typeface="楷体" panose="02010609060101010101" pitchFamily="49" charset="-122"/>
              </a:rPr>
              <a:t>朝</a:t>
            </a:r>
            <a:r>
              <a:rPr lang="en-US" altLang="zh-CN" sz="2700" dirty="0">
                <a:latin typeface="楷体" panose="02010609060101010101" pitchFamily="49" charset="-122"/>
                <a:ea typeface="楷体" panose="02010609060101010101" pitchFamily="49" charset="-122"/>
              </a:rPr>
              <a:t>UBI2.0</a:t>
            </a:r>
            <a:r>
              <a:rPr lang="zh-CN" altLang="en-US" sz="2700" dirty="0">
                <a:latin typeface="楷体" panose="02010609060101010101" pitchFamily="49" charset="-122"/>
                <a:ea typeface="楷体" panose="02010609060101010101" pitchFamily="49" charset="-122"/>
              </a:rPr>
              <a:t>进发，其主要变化体现在以下几方面</a:t>
            </a:r>
            <a:br>
              <a:rPr lang="zh-CN" altLang="en-US" dirty="0">
                <a:latin typeface="楷体" panose="02010609060101010101" pitchFamily="49" charset="-122"/>
                <a:ea typeface="楷体" panose="02010609060101010101" pitchFamily="49" charset="-122"/>
              </a:rPr>
            </a:br>
            <a:endParaRPr lang="zh-CN" altLang="en-US" dirty="0"/>
          </a:p>
        </p:txBody>
      </p:sp>
      <p:sp>
        <p:nvSpPr>
          <p:cNvPr id="5" name="矩形 4"/>
          <p:cNvSpPr/>
          <p:nvPr/>
        </p:nvSpPr>
        <p:spPr>
          <a:xfrm>
            <a:off x="884238" y="1600101"/>
            <a:ext cx="504577" cy="5246786"/>
          </a:xfrm>
          <a:prstGeom prst="rect">
            <a:avLst/>
          </a:prstGeom>
        </p:spPr>
        <p:style>
          <a:lnRef idx="2">
            <a:schemeClr val="dk1">
              <a:shade val="50000"/>
            </a:schemeClr>
          </a:lnRef>
          <a:fillRef idx="1">
            <a:schemeClr val="dk1"/>
          </a:fillRef>
          <a:effectRef idx="0">
            <a:schemeClr val="dk1"/>
          </a:effectRef>
          <a:fontRef idx="minor">
            <a:schemeClr val="lt1"/>
          </a:fontRef>
        </p:style>
        <p:txBody>
          <a:bodyPr vert="vert270" rtlCol="0" anchor="ctr"/>
          <a:lstStyle/>
          <a:p>
            <a:pPr algn="ctr"/>
            <a:r>
              <a:rPr lang="en-US" altLang="zh-CN" dirty="0"/>
              <a:t>UBI 1.0</a:t>
            </a:r>
            <a:endParaRPr lang="zh-CN" altLang="en-US" dirty="0"/>
          </a:p>
        </p:txBody>
      </p:sp>
      <p:sp>
        <p:nvSpPr>
          <p:cNvPr id="6" name="矩形 5"/>
          <p:cNvSpPr/>
          <p:nvPr/>
        </p:nvSpPr>
        <p:spPr>
          <a:xfrm>
            <a:off x="1388815" y="1600102"/>
            <a:ext cx="9721080" cy="524678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1109895" y="1600101"/>
            <a:ext cx="504576" cy="5246786"/>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lang="en-US" altLang="zh-CN" dirty="0"/>
              <a:t>UBI 2.0</a:t>
            </a:r>
            <a:endParaRPr lang="zh-CN" altLang="en-US" dirty="0"/>
          </a:p>
        </p:txBody>
      </p:sp>
      <p:sp>
        <p:nvSpPr>
          <p:cNvPr id="8" name="矩形 7"/>
          <p:cNvSpPr/>
          <p:nvPr/>
        </p:nvSpPr>
        <p:spPr>
          <a:xfrm>
            <a:off x="3820139" y="2163068"/>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利益方</a:t>
            </a:r>
            <a:endParaRPr lang="zh-CN" altLang="en-US" sz="1600" dirty="0"/>
          </a:p>
        </p:txBody>
      </p:sp>
      <p:sp>
        <p:nvSpPr>
          <p:cNvPr id="9" name="矩形 8"/>
          <p:cNvSpPr/>
          <p:nvPr/>
        </p:nvSpPr>
        <p:spPr>
          <a:xfrm>
            <a:off x="3837087" y="2824236"/>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t>定价因子</a:t>
            </a:r>
            <a:endParaRPr lang="zh-CN" altLang="en-US" sz="1600" dirty="0"/>
          </a:p>
        </p:txBody>
      </p:sp>
      <p:sp>
        <p:nvSpPr>
          <p:cNvPr id="10" name="矩形 9"/>
          <p:cNvSpPr/>
          <p:nvPr/>
        </p:nvSpPr>
        <p:spPr>
          <a:xfrm>
            <a:off x="3820139" y="3544319"/>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产业链</a:t>
            </a:r>
            <a:endParaRPr lang="zh-CN" altLang="en-US" sz="1600" dirty="0"/>
          </a:p>
        </p:txBody>
      </p:sp>
      <p:sp>
        <p:nvSpPr>
          <p:cNvPr id="11" name="矩形 10"/>
          <p:cNvSpPr/>
          <p:nvPr/>
        </p:nvSpPr>
        <p:spPr>
          <a:xfrm>
            <a:off x="3820139" y="4259496"/>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硬件设备</a:t>
            </a:r>
            <a:endParaRPr lang="zh-CN" altLang="en-US" sz="1600" dirty="0"/>
          </a:p>
        </p:txBody>
      </p:sp>
      <p:sp>
        <p:nvSpPr>
          <p:cNvPr id="12" name="矩形 11"/>
          <p:cNvSpPr/>
          <p:nvPr/>
        </p:nvSpPr>
        <p:spPr>
          <a:xfrm>
            <a:off x="3837087" y="5051585"/>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盈利</a:t>
            </a:r>
            <a:endParaRPr lang="zh-CN" altLang="en-US" sz="1600" dirty="0"/>
          </a:p>
        </p:txBody>
      </p:sp>
      <p:sp>
        <p:nvSpPr>
          <p:cNvPr id="13" name="矩形 12"/>
          <p:cNvSpPr/>
          <p:nvPr/>
        </p:nvSpPr>
        <p:spPr>
          <a:xfrm>
            <a:off x="3841291" y="5843674"/>
            <a:ext cx="4536504" cy="43204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600" dirty="0"/>
              <a:t>服务</a:t>
            </a:r>
            <a:endParaRPr lang="zh-CN" altLang="en-US" sz="1600" dirty="0"/>
          </a:p>
        </p:txBody>
      </p:sp>
      <p:sp>
        <p:nvSpPr>
          <p:cNvPr id="16" name="矩形 15"/>
          <p:cNvSpPr/>
          <p:nvPr/>
        </p:nvSpPr>
        <p:spPr>
          <a:xfrm>
            <a:off x="7365479" y="1960141"/>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7" name="矩形 16"/>
          <p:cNvSpPr/>
          <p:nvPr/>
        </p:nvSpPr>
        <p:spPr>
          <a:xfrm>
            <a:off x="5124848" y="2682675"/>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8" name="矩形 17"/>
          <p:cNvSpPr/>
          <p:nvPr/>
        </p:nvSpPr>
        <p:spPr>
          <a:xfrm>
            <a:off x="6533195" y="3376618"/>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矩形 18"/>
          <p:cNvSpPr/>
          <p:nvPr/>
        </p:nvSpPr>
        <p:spPr>
          <a:xfrm>
            <a:off x="5533467" y="4151485"/>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0" name="矩形 19"/>
          <p:cNvSpPr/>
          <p:nvPr/>
        </p:nvSpPr>
        <p:spPr>
          <a:xfrm>
            <a:off x="4809195" y="4912468"/>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1" name="矩形 20"/>
          <p:cNvSpPr/>
          <p:nvPr/>
        </p:nvSpPr>
        <p:spPr>
          <a:xfrm>
            <a:off x="5283943" y="5651526"/>
            <a:ext cx="216024" cy="7200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2" name="矩形 21"/>
          <p:cNvSpPr/>
          <p:nvPr/>
        </p:nvSpPr>
        <p:spPr>
          <a:xfrm>
            <a:off x="1716152" y="2019053"/>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只为筛选的优质保险客户创造价值</a:t>
            </a:r>
            <a:endParaRPr lang="zh-CN" altLang="en-US" sz="1400" dirty="0">
              <a:solidFill>
                <a:schemeClr val="tx1"/>
              </a:solidFill>
            </a:endParaRPr>
          </a:p>
        </p:txBody>
      </p:sp>
      <p:sp>
        <p:nvSpPr>
          <p:cNvPr id="23" name="矩形 22"/>
          <p:cNvSpPr/>
          <p:nvPr/>
        </p:nvSpPr>
        <p:spPr>
          <a:xfrm>
            <a:off x="1716152" y="2709676"/>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以里程数为基准</a:t>
            </a:r>
            <a:endParaRPr lang="en-US" altLang="zh-CN" sz="1400" dirty="0">
              <a:solidFill>
                <a:schemeClr val="tx1"/>
              </a:solidFill>
            </a:endParaRPr>
          </a:p>
          <a:p>
            <a:r>
              <a:rPr lang="zh-CN" altLang="en-US" sz="1400" dirty="0">
                <a:solidFill>
                  <a:schemeClr val="tx1"/>
                </a:solidFill>
              </a:rPr>
              <a:t>的定价</a:t>
            </a:r>
            <a:endParaRPr lang="zh-CN" altLang="en-US" sz="1400" dirty="0">
              <a:solidFill>
                <a:schemeClr val="tx1"/>
              </a:solidFill>
            </a:endParaRPr>
          </a:p>
        </p:txBody>
      </p:sp>
      <p:sp>
        <p:nvSpPr>
          <p:cNvPr id="24" name="矩形 23"/>
          <p:cNvSpPr/>
          <p:nvPr/>
        </p:nvSpPr>
        <p:spPr>
          <a:xfrm>
            <a:off x="1721096" y="3426491"/>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只和汽车保险相关的生态系统相连</a:t>
            </a:r>
            <a:endParaRPr lang="zh-CN" altLang="en-US" sz="1400" dirty="0">
              <a:solidFill>
                <a:schemeClr val="tx1"/>
              </a:solidFill>
            </a:endParaRPr>
          </a:p>
        </p:txBody>
      </p:sp>
      <p:sp>
        <p:nvSpPr>
          <p:cNvPr id="25" name="矩形 24"/>
          <p:cNvSpPr/>
          <p:nvPr/>
        </p:nvSpPr>
        <p:spPr>
          <a:xfrm>
            <a:off x="1721096" y="4172761"/>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dirty="0">
                <a:solidFill>
                  <a:schemeClr val="tx1"/>
                </a:solidFill>
              </a:rPr>
              <a:t>OBD</a:t>
            </a:r>
            <a:r>
              <a:rPr lang="zh-CN" altLang="en-US" sz="1400" dirty="0">
                <a:solidFill>
                  <a:schemeClr val="tx1"/>
                </a:solidFill>
              </a:rPr>
              <a:t>和</a:t>
            </a:r>
            <a:r>
              <a:rPr lang="en-US" altLang="zh-CN" sz="1400" dirty="0">
                <a:solidFill>
                  <a:schemeClr val="tx1"/>
                </a:solidFill>
              </a:rPr>
              <a:t>Telematics</a:t>
            </a:r>
            <a:endParaRPr lang="en-US" altLang="zh-CN" sz="1400" dirty="0">
              <a:solidFill>
                <a:schemeClr val="tx1"/>
              </a:solidFill>
            </a:endParaRPr>
          </a:p>
          <a:p>
            <a:r>
              <a:rPr lang="zh-CN" altLang="en-US" sz="1400" dirty="0">
                <a:solidFill>
                  <a:schemeClr val="tx1"/>
                </a:solidFill>
              </a:rPr>
              <a:t>为主</a:t>
            </a:r>
            <a:endParaRPr lang="zh-CN" altLang="en-US" sz="1400" dirty="0">
              <a:solidFill>
                <a:schemeClr val="tx1"/>
              </a:solidFill>
            </a:endParaRPr>
          </a:p>
        </p:txBody>
      </p:sp>
      <p:sp>
        <p:nvSpPr>
          <p:cNvPr id="26" name="矩形 25"/>
          <p:cNvSpPr/>
          <p:nvPr/>
        </p:nvSpPr>
        <p:spPr>
          <a:xfrm>
            <a:off x="1748595" y="4937025"/>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注意理赔成本的</a:t>
            </a:r>
            <a:endParaRPr lang="en-US" altLang="zh-CN" sz="1400" dirty="0">
              <a:solidFill>
                <a:schemeClr val="tx1"/>
              </a:solidFill>
            </a:endParaRPr>
          </a:p>
          <a:p>
            <a:r>
              <a:rPr lang="zh-CN" altLang="en-US" sz="1400" dirty="0">
                <a:solidFill>
                  <a:schemeClr val="tx1"/>
                </a:solidFill>
              </a:rPr>
              <a:t>降低</a:t>
            </a:r>
            <a:endParaRPr lang="zh-CN" altLang="en-US" sz="1400" dirty="0">
              <a:solidFill>
                <a:schemeClr val="tx1"/>
              </a:solidFill>
            </a:endParaRPr>
          </a:p>
        </p:txBody>
      </p:sp>
      <p:sp>
        <p:nvSpPr>
          <p:cNvPr id="27" name="矩形 26"/>
          <p:cNvSpPr/>
          <p:nvPr/>
        </p:nvSpPr>
        <p:spPr>
          <a:xfrm>
            <a:off x="1748595" y="5766919"/>
            <a:ext cx="187220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只提供单一的保险</a:t>
            </a:r>
            <a:endParaRPr lang="en-US" altLang="zh-CN" sz="1400" dirty="0">
              <a:solidFill>
                <a:schemeClr val="tx1"/>
              </a:solidFill>
            </a:endParaRPr>
          </a:p>
          <a:p>
            <a:r>
              <a:rPr lang="zh-CN" altLang="en-US" sz="1400" dirty="0">
                <a:solidFill>
                  <a:schemeClr val="tx1"/>
                </a:solidFill>
              </a:rPr>
              <a:t>服务</a:t>
            </a:r>
            <a:endParaRPr lang="zh-CN" altLang="en-US" sz="1400" dirty="0">
              <a:solidFill>
                <a:schemeClr val="tx1"/>
              </a:solidFill>
            </a:endParaRPr>
          </a:p>
        </p:txBody>
      </p:sp>
      <p:sp>
        <p:nvSpPr>
          <p:cNvPr id="28" name="矩形 27"/>
          <p:cNvSpPr/>
          <p:nvPr/>
        </p:nvSpPr>
        <p:spPr>
          <a:xfrm>
            <a:off x="8588422" y="2046413"/>
            <a:ext cx="2146354"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为保险公司、消费者和合作伙伴创造价值</a:t>
            </a:r>
            <a:endParaRPr lang="zh-CN" altLang="en-US" sz="1400" dirty="0">
              <a:solidFill>
                <a:schemeClr val="tx1"/>
              </a:solidFill>
            </a:endParaRPr>
          </a:p>
        </p:txBody>
      </p:sp>
      <p:sp>
        <p:nvSpPr>
          <p:cNvPr id="29" name="矩形 28"/>
          <p:cNvSpPr/>
          <p:nvPr/>
        </p:nvSpPr>
        <p:spPr>
          <a:xfrm>
            <a:off x="8566366" y="2789774"/>
            <a:ext cx="2146353"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以人、里程数、消费习惯、驾驶习惯等多重数据作为更精准的定价</a:t>
            </a:r>
            <a:endParaRPr lang="zh-CN" altLang="en-US" sz="1400" dirty="0">
              <a:solidFill>
                <a:schemeClr val="tx1"/>
              </a:solidFill>
            </a:endParaRPr>
          </a:p>
        </p:txBody>
      </p:sp>
      <p:sp>
        <p:nvSpPr>
          <p:cNvPr id="30" name="矩形 29"/>
          <p:cNvSpPr/>
          <p:nvPr/>
        </p:nvSpPr>
        <p:spPr>
          <a:xfrm>
            <a:off x="8553870" y="3523840"/>
            <a:ext cx="2146353"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不仅是保险，更会拓展到汽车销售和汽车后市场消费等更大的生态圈</a:t>
            </a:r>
            <a:endParaRPr lang="zh-CN" altLang="en-US" sz="1400" dirty="0">
              <a:solidFill>
                <a:schemeClr val="tx1"/>
              </a:solidFill>
            </a:endParaRPr>
          </a:p>
        </p:txBody>
      </p:sp>
      <p:sp>
        <p:nvSpPr>
          <p:cNvPr id="31" name="矩形 30"/>
          <p:cNvSpPr/>
          <p:nvPr/>
        </p:nvSpPr>
        <p:spPr>
          <a:xfrm>
            <a:off x="8553871" y="4310030"/>
            <a:ext cx="215884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科技的创新使得智能设备、前装、后装、手机登多元化设备都成为可能</a:t>
            </a:r>
            <a:endParaRPr lang="zh-CN" altLang="en-US" sz="1400" dirty="0">
              <a:solidFill>
                <a:schemeClr val="tx1"/>
              </a:solidFill>
            </a:endParaRPr>
          </a:p>
        </p:txBody>
      </p:sp>
      <p:sp>
        <p:nvSpPr>
          <p:cNvPr id="32" name="矩形 31"/>
          <p:cNvSpPr/>
          <p:nvPr/>
        </p:nvSpPr>
        <p:spPr>
          <a:xfrm>
            <a:off x="8549635" y="5067215"/>
            <a:ext cx="2133856"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更注重</a:t>
            </a:r>
            <a:r>
              <a:rPr lang="en-US" altLang="zh-CN" sz="1400" dirty="0">
                <a:solidFill>
                  <a:schemeClr val="tx1"/>
                </a:solidFill>
              </a:rPr>
              <a:t>UBI</a:t>
            </a:r>
            <a:r>
              <a:rPr lang="zh-CN" altLang="en-US" sz="1400" dirty="0">
                <a:solidFill>
                  <a:schemeClr val="tx1"/>
                </a:solidFill>
              </a:rPr>
              <a:t>的盈利</a:t>
            </a:r>
            <a:endParaRPr lang="zh-CN" altLang="en-US" sz="1400" dirty="0">
              <a:solidFill>
                <a:schemeClr val="tx1"/>
              </a:solidFill>
            </a:endParaRPr>
          </a:p>
        </p:txBody>
      </p:sp>
      <p:sp>
        <p:nvSpPr>
          <p:cNvPr id="33" name="矩形 32"/>
          <p:cNvSpPr/>
          <p:nvPr/>
        </p:nvSpPr>
        <p:spPr>
          <a:xfrm>
            <a:off x="8537139" y="5853405"/>
            <a:ext cx="2158848" cy="661168"/>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rPr>
              <a:t>基于大数据和车载提供更多元化的服务</a:t>
            </a:r>
            <a:endParaRPr lang="zh-CN" altLang="en-US" sz="1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中国</a:t>
            </a:r>
            <a:r>
              <a:rPr lang="en-US" altLang="zh-CN" b="1" dirty="0">
                <a:solidFill>
                  <a:srgbClr val="0070C0"/>
                </a:solidFill>
              </a:rPr>
              <a:t>UBI 1.0</a:t>
            </a:r>
            <a:r>
              <a:rPr lang="zh-CN" altLang="en-US" b="1" dirty="0">
                <a:solidFill>
                  <a:srgbClr val="0070C0"/>
                </a:solidFill>
              </a:rPr>
              <a:t>向</a:t>
            </a:r>
            <a:r>
              <a:rPr lang="en-US" altLang="zh-CN" b="1" dirty="0">
                <a:solidFill>
                  <a:srgbClr val="0070C0"/>
                </a:solidFill>
              </a:rPr>
              <a:t>2.0</a:t>
            </a:r>
            <a:r>
              <a:rPr lang="zh-CN" altLang="en-US" b="1" dirty="0">
                <a:solidFill>
                  <a:srgbClr val="0070C0"/>
                </a:solidFill>
              </a:rPr>
              <a:t>升级的程度</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利益方</a:t>
            </a:r>
            <a:r>
              <a:rPr lang="zh-CN" altLang="en-US" sz="2600" dirty="0">
                <a:latin typeface="楷体" panose="02010609060101010101" pitchFamily="49" charset="-122"/>
                <a:ea typeface="楷体" panose="02010609060101010101" pitchFamily="49" charset="-122"/>
              </a:rPr>
              <a:t>：主机厂、互联网企业和保险公司都在角逐</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市场，未来势必成为多方共赢的市场</a:t>
            </a:r>
            <a:endParaRPr lang="zh-CN" altLang="en-US" sz="2600" dirty="0">
              <a:latin typeface="楷体" panose="02010609060101010101" pitchFamily="49" charset="-122"/>
              <a:ea typeface="楷体" panose="02010609060101010101" pitchFamily="49" charset="-122"/>
            </a:endParaRP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产品个性化</a:t>
            </a:r>
            <a:r>
              <a:rPr lang="zh-CN" altLang="en-US" sz="2600" dirty="0">
                <a:latin typeface="楷体" panose="02010609060101010101" pitchFamily="49" charset="-122"/>
                <a:ea typeface="楷体" panose="02010609060101010101" pitchFamily="49" charset="-122"/>
              </a:rPr>
              <a:t>：由于中国消费者对于数据隐私的不敏感及互联网企业大量的数据积累，多维度的数据能够帮助</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做更精准的定价及更多样性的产品</a:t>
            </a:r>
            <a:endParaRPr lang="zh-CN" altLang="en-US" sz="2600" dirty="0">
              <a:latin typeface="楷体" panose="02010609060101010101" pitchFamily="49" charset="-122"/>
              <a:ea typeface="楷体" panose="02010609060101010101" pitchFamily="49" charset="-122"/>
            </a:endParaRP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产业链</a:t>
            </a:r>
            <a:r>
              <a:rPr lang="zh-CN" altLang="en-US" sz="2600" dirty="0">
                <a:latin typeface="楷体" panose="02010609060101010101" pitchFamily="49" charset="-122"/>
                <a:ea typeface="楷体" panose="02010609060101010101" pitchFamily="49" charset="-122"/>
              </a:rPr>
              <a:t>：目前许多主机厂都开始布局</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，除了保险销售，主机厂会通过</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打通汽车销售到后市场（包括汽车金融）的整条价值链</a:t>
            </a:r>
            <a:endParaRPr lang="zh-CN" altLang="en-US" sz="2600" dirty="0">
              <a:latin typeface="楷体" panose="02010609060101010101" pitchFamily="49" charset="-122"/>
              <a:ea typeface="楷体" panose="02010609060101010101" pitchFamily="49" charset="-122"/>
            </a:endParaRP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硬件设备</a:t>
            </a:r>
            <a:r>
              <a:rPr lang="zh-CN" altLang="en-US" sz="2600" dirty="0">
                <a:latin typeface="楷体" panose="02010609060101010101" pitchFamily="49" charset="-122"/>
                <a:ea typeface="楷体" panose="02010609060101010101" pitchFamily="49" charset="-122"/>
              </a:rPr>
              <a:t>：中国的制造成本相对偏低加上智能手机的高普及率，未来中国</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市场会多样化发展</a:t>
            </a:r>
            <a:endParaRPr lang="zh-CN" altLang="en-US" sz="2600" dirty="0">
              <a:latin typeface="楷体" panose="02010609060101010101" pitchFamily="49" charset="-122"/>
              <a:ea typeface="楷体" panose="02010609060101010101" pitchFamily="49" charset="-122"/>
            </a:endParaRP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盈利</a:t>
            </a:r>
            <a:r>
              <a:rPr lang="zh-CN" altLang="en-US" sz="2600" dirty="0">
                <a:latin typeface="楷体" panose="02010609060101010101" pitchFamily="49" charset="-122"/>
                <a:ea typeface="楷体" panose="02010609060101010101" pitchFamily="49" charset="-122"/>
              </a:rPr>
              <a:t>：由于中国车险行业长期亏损的现状，保险公司不仅希望通过吸引优质客户降低理赔成本来改变，更会控制费用率（譬如</a:t>
            </a:r>
            <a:r>
              <a:rPr lang="en-US" altLang="zh-CN" sz="2600" dirty="0">
                <a:latin typeface="楷体" panose="02010609060101010101" pitchFamily="49" charset="-122"/>
                <a:ea typeface="楷体" panose="02010609060101010101" pitchFamily="49" charset="-122"/>
              </a:rPr>
              <a:t>OBD</a:t>
            </a:r>
            <a:r>
              <a:rPr lang="zh-CN" altLang="en-US" sz="2600" dirty="0">
                <a:latin typeface="楷体" panose="02010609060101010101" pitchFamily="49" charset="-122"/>
                <a:ea typeface="楷体" panose="02010609060101010101" pitchFamily="49" charset="-122"/>
              </a:rPr>
              <a:t>和营销成本）来达到公司盈利的目的</a:t>
            </a:r>
            <a:endParaRPr lang="zh-CN" altLang="en-US" sz="2600" dirty="0">
              <a:latin typeface="楷体" panose="02010609060101010101" pitchFamily="49" charset="-122"/>
              <a:ea typeface="楷体" panose="02010609060101010101" pitchFamily="49" charset="-122"/>
            </a:endParaRPr>
          </a:p>
          <a:p>
            <a:pPr marL="0" indent="0">
              <a:buNone/>
            </a:pPr>
            <a:r>
              <a:rPr lang="en-US" altLang="zh-CN" sz="2600" dirty="0">
                <a:latin typeface="楷体" panose="02010609060101010101" pitchFamily="49" charset="-122"/>
                <a:ea typeface="楷体" panose="02010609060101010101" pitchFamily="49" charset="-122"/>
              </a:rPr>
              <a:t>• </a:t>
            </a:r>
            <a:r>
              <a:rPr lang="zh-CN" altLang="en-US" sz="2600" dirty="0">
                <a:solidFill>
                  <a:srgbClr val="00B0F0"/>
                </a:solidFill>
                <a:latin typeface="楷体" panose="02010609060101010101" pitchFamily="49" charset="-122"/>
                <a:ea typeface="楷体" panose="02010609060101010101" pitchFamily="49" charset="-122"/>
              </a:rPr>
              <a:t>服务</a:t>
            </a:r>
            <a:r>
              <a:rPr lang="zh-CN" altLang="en-US" sz="2600" dirty="0">
                <a:latin typeface="楷体" panose="02010609060101010101" pitchFamily="49" charset="-122"/>
                <a:ea typeface="楷体" panose="02010609060101010101" pitchFamily="49" charset="-122"/>
              </a:rPr>
              <a:t>：大数据的应用是多元化的，基于大数据结合用车、非车服务的生态圈，</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可以为客户提供除保险之外的更多服务</a:t>
            </a:r>
            <a:endParaRPr lang="zh-CN" altLang="en-US" sz="2600"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4238" y="385763"/>
            <a:ext cx="11090275" cy="926306"/>
          </a:xfrm>
        </p:spPr>
        <p:txBody>
          <a:bodyPr/>
          <a:lstStyle/>
          <a:p>
            <a:r>
              <a:rPr lang="zh-CN" altLang="en-US" b="1" dirty="0">
                <a:solidFill>
                  <a:srgbClr val="0070C0"/>
                </a:solidFill>
              </a:rPr>
              <a:t>新的商业机会评估</a:t>
            </a:r>
            <a:endParaRPr lang="zh-CN" altLang="en-US" dirty="0"/>
          </a:p>
        </p:txBody>
      </p:sp>
      <p:sp>
        <p:nvSpPr>
          <p:cNvPr id="8" name="内容占位符 7"/>
          <p:cNvSpPr>
            <a:spLocks noGrp="1"/>
          </p:cNvSpPr>
          <p:nvPr>
            <p:ph idx="1"/>
          </p:nvPr>
        </p:nvSpPr>
        <p:spPr>
          <a:xfrm>
            <a:off x="884238" y="1312069"/>
            <a:ext cx="11090275" cy="5203031"/>
          </a:xfrm>
        </p:spPr>
        <p:txBody>
          <a:bodyPr>
            <a:normAutofit/>
          </a:bodyPr>
          <a:lstStyle/>
          <a:p>
            <a:pPr marL="0" indent="0">
              <a:buNone/>
            </a:pP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除了带来保费收入和减亏增利外，可以同时带动车载硬件设备、车载服务等相关产业链的发展，思略特预计到</a:t>
            </a:r>
            <a:r>
              <a:rPr lang="en-US" altLang="zh-CN" sz="2400" dirty="0">
                <a:latin typeface="楷体" panose="02010609060101010101" pitchFamily="49" charset="-122"/>
                <a:ea typeface="楷体" panose="02010609060101010101" pitchFamily="49" charset="-122"/>
              </a:rPr>
              <a:t>2020</a:t>
            </a:r>
            <a:r>
              <a:rPr lang="zh-CN" altLang="en-US" sz="2400" dirty="0">
                <a:latin typeface="楷体" panose="02010609060101010101" pitchFamily="49" charset="-122"/>
                <a:ea typeface="楷体" panose="02010609060101010101" pitchFamily="49" charset="-122"/>
              </a:rPr>
              <a:t>年整个市场规模将达到</a:t>
            </a:r>
            <a:r>
              <a:rPr lang="en-US" altLang="zh-CN" sz="2400" dirty="0">
                <a:solidFill>
                  <a:srgbClr val="FF0000"/>
                </a:solidFill>
                <a:latin typeface="楷体" panose="02010609060101010101" pitchFamily="49" charset="-122"/>
                <a:ea typeface="楷体" panose="02010609060101010101" pitchFamily="49" charset="-122"/>
              </a:rPr>
              <a:t>2400</a:t>
            </a:r>
            <a:r>
              <a:rPr lang="zh-CN" altLang="en-US" sz="2400" dirty="0">
                <a:solidFill>
                  <a:srgbClr val="FF0000"/>
                </a:solidFill>
                <a:latin typeface="楷体" panose="02010609060101010101" pitchFamily="49" charset="-122"/>
                <a:ea typeface="楷体" panose="02010609060101010101" pitchFamily="49" charset="-122"/>
              </a:rPr>
              <a:t>亿</a:t>
            </a:r>
            <a:r>
              <a:rPr lang="zh-CN" altLang="en-US" sz="2400" dirty="0">
                <a:latin typeface="楷体" panose="02010609060101010101" pitchFamily="49" charset="-122"/>
                <a:ea typeface="楷体" panose="02010609060101010101" pitchFamily="49" charset="-122"/>
              </a:rPr>
              <a:t>元。</a:t>
            </a:r>
            <a:endParaRPr lang="zh-CN" altLang="en-US" sz="2400" dirty="0">
              <a:latin typeface="楷体" panose="02010609060101010101" pitchFamily="49" charset="-122"/>
              <a:ea typeface="楷体" panose="02010609060101010101" pitchFamily="49" charset="-122"/>
            </a:endParaRPr>
          </a:p>
        </p:txBody>
      </p:sp>
      <p:graphicFrame>
        <p:nvGraphicFramePr>
          <p:cNvPr id="7" name="图表 6"/>
          <p:cNvGraphicFramePr/>
          <p:nvPr/>
        </p:nvGraphicFramePr>
        <p:xfrm>
          <a:off x="1676847" y="1924330"/>
          <a:ext cx="8640960" cy="4536504"/>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rgbClr val="0070C0"/>
                </a:solidFill>
              </a:rPr>
              <a:t>新的商业机会评估</a:t>
            </a:r>
            <a:endParaRPr lang="zh-CN" altLang="en-US" dirty="0"/>
          </a:p>
        </p:txBody>
      </p:sp>
      <p:graphicFrame>
        <p:nvGraphicFramePr>
          <p:cNvPr id="4" name="内容占位符 3"/>
          <p:cNvGraphicFramePr>
            <a:graphicFrameLocks noGrp="1"/>
          </p:cNvGraphicFramePr>
          <p:nvPr>
            <p:ph idx="1"/>
          </p:nvPr>
        </p:nvGraphicFramePr>
        <p:xfrm>
          <a:off x="884237" y="1925637"/>
          <a:ext cx="11090278" cy="4462096"/>
        </p:xfrm>
        <a:graphic>
          <a:graphicData uri="http://schemas.openxmlformats.org/drawingml/2006/table">
            <a:tbl>
              <a:tblPr firstRow="1" bandRow="1">
                <a:tableStyleId>{073A0DAA-6AF3-43AB-8588-CEC1D06C72B9}</a:tableStyleId>
              </a:tblPr>
              <a:tblGrid>
                <a:gridCol w="1728714"/>
                <a:gridCol w="9361564"/>
              </a:tblGrid>
              <a:tr h="682576">
                <a:tc>
                  <a:txBody>
                    <a:bodyPr/>
                    <a:lstStyle/>
                    <a:p>
                      <a:pPr algn="ctr"/>
                      <a:r>
                        <a:rPr lang="zh-CN" altLang="en-US" sz="2800" dirty="0"/>
                        <a:t>产业名称</a:t>
                      </a:r>
                      <a:endParaRPr lang="zh-CN" altLang="en-US" sz="2800" dirty="0"/>
                    </a:p>
                  </a:txBody>
                  <a:tcPr anchor="ctr">
                    <a:cell3D prstMaterial="dkEdge">
                      <a:bevel prst="slope"/>
                      <a:lightRig rig="flood" dir="t"/>
                    </a:cell3D>
                  </a:tcPr>
                </a:tc>
                <a:tc>
                  <a:txBody>
                    <a:bodyPr/>
                    <a:lstStyle/>
                    <a:p>
                      <a:pPr algn="ctr"/>
                      <a:r>
                        <a:rPr lang="zh-CN" altLang="en-US" sz="2800" dirty="0"/>
                        <a:t>产业介绍</a:t>
                      </a:r>
                      <a:endParaRPr lang="zh-CN" altLang="en-US" sz="2800" dirty="0"/>
                    </a:p>
                  </a:txBody>
                  <a:tcPr>
                    <a:cell3D prstMaterial="dkEdge">
                      <a:bevel prst="slope"/>
                      <a:lightRig rig="flood" dir="t"/>
                    </a:cell3D>
                  </a:tcPr>
                </a:tc>
              </a:tr>
              <a:tr h="944730">
                <a:tc>
                  <a:txBody>
                    <a:bodyPr/>
                    <a:lstStyle/>
                    <a:p>
                      <a:r>
                        <a:rPr lang="en-US" altLang="zh-CN" sz="2800" dirty="0"/>
                        <a:t>UBI</a:t>
                      </a:r>
                      <a:r>
                        <a:rPr lang="zh-CN" altLang="en-US" sz="2800" dirty="0"/>
                        <a:t>保费</a:t>
                      </a:r>
                      <a:endParaRPr lang="zh-CN" altLang="en-US" sz="2800" dirty="0"/>
                    </a:p>
                  </a:txBody>
                  <a:tcPr anchor="ctr">
                    <a:cell3D prstMaterial="dkEdge">
                      <a:bevel prst="slope"/>
                      <a:lightRig rig="flood" dir="t"/>
                    </a:cell3D>
                  </a:tcPr>
                </a:tc>
                <a:tc>
                  <a:txBody>
                    <a:bodyPr/>
                    <a:lstStyle/>
                    <a:p>
                      <a:r>
                        <a:rPr lang="zh-CN" altLang="en-US" sz="2800" dirty="0"/>
                        <a:t>包括按里程付费</a:t>
                      </a:r>
                      <a:r>
                        <a:rPr lang="en-US" altLang="zh-CN" sz="2800" dirty="0"/>
                        <a:t>PAYD</a:t>
                      </a:r>
                      <a:r>
                        <a:rPr lang="zh-CN" altLang="en-US" sz="2800" dirty="0"/>
                        <a:t>，按驾驶习惯付费</a:t>
                      </a:r>
                      <a:r>
                        <a:rPr lang="en-US" altLang="zh-CN" sz="2800" dirty="0"/>
                        <a:t>PHYD</a:t>
                      </a:r>
                      <a:r>
                        <a:rPr lang="zh-CN" altLang="en-US" sz="2800" dirty="0"/>
                        <a:t>，改变驾驶习惯</a:t>
                      </a:r>
                      <a:r>
                        <a:rPr lang="en-US" altLang="zh-CN" sz="2800" dirty="0"/>
                        <a:t>MHYD</a:t>
                      </a:r>
                      <a:r>
                        <a:rPr lang="zh-CN" altLang="en-US" sz="2800" dirty="0"/>
                        <a:t>等多种形式</a:t>
                      </a:r>
                      <a:endParaRPr lang="zh-CN" altLang="en-US" sz="2800" dirty="0"/>
                    </a:p>
                  </a:txBody>
                  <a:tcPr>
                    <a:cell3D prstMaterial="dkEdge">
                      <a:bevel prst="slope"/>
                      <a:lightRig rig="flood" dir="t"/>
                    </a:cell3D>
                  </a:tcPr>
                </a:tc>
              </a:tr>
              <a:tr h="944730">
                <a:tc>
                  <a:txBody>
                    <a:bodyPr/>
                    <a:lstStyle/>
                    <a:p>
                      <a:r>
                        <a:rPr lang="zh-CN" altLang="en-US" sz="2800" dirty="0"/>
                        <a:t>车联网设备</a:t>
                      </a:r>
                      <a:endParaRPr lang="zh-CN" altLang="en-US" sz="2800" dirty="0"/>
                    </a:p>
                  </a:txBody>
                  <a:tcPr anchor="ctr">
                    <a:cell3D prstMaterial="dkEdge">
                      <a:bevel prst="slope"/>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800" dirty="0"/>
                        <a:t>包括前装如</a:t>
                      </a:r>
                      <a:r>
                        <a:rPr lang="en-US" altLang="zh-CN" sz="2800" dirty="0"/>
                        <a:t>OnStar</a:t>
                      </a:r>
                      <a:r>
                        <a:rPr lang="zh-CN" altLang="en-US" sz="2800" dirty="0"/>
                        <a:t>，以及后装如赛格</a:t>
                      </a:r>
                      <a:endParaRPr lang="zh-CN" altLang="en-US" sz="2800" dirty="0"/>
                    </a:p>
                    <a:p>
                      <a:endParaRPr lang="zh-CN" altLang="en-US" sz="2800" dirty="0"/>
                    </a:p>
                  </a:txBody>
                  <a:tcPr>
                    <a:cell3D prstMaterial="dkEdge">
                      <a:bevel prst="slope"/>
                      <a:lightRig rig="flood" dir="t"/>
                    </a:cell3D>
                  </a:tcPr>
                </a:tc>
              </a:tr>
              <a:tr h="944730">
                <a:tc>
                  <a:txBody>
                    <a:bodyPr/>
                    <a:lstStyle/>
                    <a:p>
                      <a:r>
                        <a:rPr lang="en-US" altLang="zh-CN" sz="2800" dirty="0"/>
                        <a:t>OBD</a:t>
                      </a:r>
                      <a:r>
                        <a:rPr lang="zh-CN" altLang="en-US" sz="2800" dirty="0"/>
                        <a:t>设备</a:t>
                      </a:r>
                      <a:endParaRPr lang="zh-CN" altLang="en-US" sz="2800" dirty="0"/>
                    </a:p>
                  </a:txBody>
                  <a:tcPr anchor="ctr">
                    <a:cell3D prstMaterial="dkEdge">
                      <a:bevel prst="slope"/>
                      <a:lightRig rig="flood" dir="t"/>
                    </a:cell3D>
                  </a:tcPr>
                </a:tc>
                <a:tc>
                  <a:txBody>
                    <a:bodyPr/>
                    <a:lstStyle/>
                    <a:p>
                      <a:r>
                        <a:rPr lang="zh-CN" altLang="en-US" sz="2800" dirty="0"/>
                        <a:t>包括</a:t>
                      </a:r>
                      <a:r>
                        <a:rPr lang="en-US" altLang="zh-CN" sz="2800" dirty="0"/>
                        <a:t>GPRS OBD</a:t>
                      </a:r>
                      <a:r>
                        <a:rPr lang="zh-CN" altLang="en-US" sz="2800" dirty="0"/>
                        <a:t>如</a:t>
                      </a:r>
                      <a:r>
                        <a:rPr lang="en-US" altLang="zh-CN" sz="2800" dirty="0" err="1"/>
                        <a:t>Golo</a:t>
                      </a:r>
                      <a:r>
                        <a:rPr lang="zh-CN" altLang="en-US" sz="2800" dirty="0"/>
                        <a:t>、汽车</a:t>
                      </a:r>
                      <a:r>
                        <a:rPr lang="en-US" altLang="zh-CN" sz="2800" dirty="0"/>
                        <a:t>360</a:t>
                      </a:r>
                      <a:r>
                        <a:rPr lang="zh-CN" altLang="en-US" sz="2800" dirty="0"/>
                        <a:t>，以及蓝牙</a:t>
                      </a:r>
                      <a:r>
                        <a:rPr lang="en-US" altLang="zh-CN" sz="2800" dirty="0"/>
                        <a:t>OBD</a:t>
                      </a:r>
                      <a:r>
                        <a:rPr lang="zh-CN" altLang="en-US" sz="2800" dirty="0"/>
                        <a:t>如腾讯路宝盒子</a:t>
                      </a:r>
                      <a:endParaRPr lang="zh-CN" altLang="en-US" sz="2800" dirty="0"/>
                    </a:p>
                  </a:txBody>
                  <a:tcPr>
                    <a:cell3D prstMaterial="dkEdge">
                      <a:bevel prst="slope"/>
                      <a:lightRig rig="flood" dir="t"/>
                    </a:cell3D>
                  </a:tcPr>
                </a:tc>
              </a:tr>
              <a:tr h="944730">
                <a:tc>
                  <a:txBody>
                    <a:bodyPr/>
                    <a:lstStyle/>
                    <a:p>
                      <a:r>
                        <a:rPr lang="zh-CN" altLang="en-US" sz="2800" dirty="0"/>
                        <a:t>数据与服务</a:t>
                      </a:r>
                      <a:endParaRPr lang="zh-CN" altLang="en-US" sz="2800" dirty="0"/>
                    </a:p>
                  </a:txBody>
                  <a:tcPr anchor="ctr">
                    <a:cell3D prstMaterial="dkEdge">
                      <a:bevel prst="slope"/>
                      <a:lightRig rig="flood" dir="t"/>
                    </a:cell3D>
                  </a:tcPr>
                </a:tc>
                <a:tc>
                  <a:txBody>
                    <a:bodyPr/>
                    <a:lstStyle/>
                    <a:p>
                      <a:r>
                        <a:rPr lang="zh-CN" altLang="en-US" sz="2800" dirty="0"/>
                        <a:t>包括车联网服务、软件系统开发、数据处理和风险模型设计等</a:t>
                      </a:r>
                      <a:endParaRPr lang="zh-CN" altLang="en-US" sz="2800" dirty="0"/>
                    </a:p>
                  </a:txBody>
                  <a:tcPr>
                    <a:cell3D prstMaterial="dkEdge">
                      <a:bevel prst="slope"/>
                      <a:lightRig rig="flood" dir="t"/>
                    </a:cell3D>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05</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企业分析</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b="1" dirty="0">
                <a:solidFill>
                  <a:srgbClr val="0070C0"/>
                </a:solidFill>
              </a:rPr>
              <a:t>太保押注</a:t>
            </a:r>
            <a:r>
              <a:rPr lang="en-US" altLang="zh-CN" b="1" dirty="0">
                <a:solidFill>
                  <a:srgbClr val="0070C0"/>
                </a:solidFill>
              </a:rPr>
              <a:t>UBI </a:t>
            </a:r>
            <a:endParaRPr lang="zh-CN" altLang="en-US" b="1" dirty="0">
              <a:solidFill>
                <a:srgbClr val="0070C0"/>
              </a:solidFill>
            </a:endParaRPr>
          </a:p>
        </p:txBody>
      </p:sp>
      <p:sp>
        <p:nvSpPr>
          <p:cNvPr id="4" name="内容占位符 3"/>
          <p:cNvSpPr>
            <a:spLocks noGrp="1"/>
          </p:cNvSpPr>
          <p:nvPr>
            <p:ph idx="1"/>
          </p:nvPr>
        </p:nvSpPr>
        <p:spPr/>
        <p:txBody>
          <a:bodyPr>
            <a:normAutofit/>
          </a:bodyPr>
          <a:lstStyle/>
          <a:p>
            <a:r>
              <a:rPr lang="zh-CN" altLang="en-US" sz="2400" dirty="0">
                <a:latin typeface="楷体" panose="02010609060101010101" pitchFamily="49" charset="-122"/>
                <a:ea typeface="楷体" panose="02010609060101010101" pitchFamily="49" charset="-122"/>
              </a:rPr>
              <a:t>国内财产险公司，尤其是车险巨头，对于</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的探索由来已久，从</a:t>
            </a:r>
            <a:r>
              <a:rPr lang="en-US" altLang="zh-CN" sz="2400" dirty="0">
                <a:latin typeface="楷体" panose="02010609060101010101" pitchFamily="49" charset="-122"/>
                <a:ea typeface="楷体" panose="02010609060101010101" pitchFamily="49" charset="-122"/>
              </a:rPr>
              <a:t>2013</a:t>
            </a:r>
            <a:r>
              <a:rPr lang="zh-CN" altLang="en-US" sz="2400" dirty="0">
                <a:latin typeface="楷体" panose="02010609060101010101" pitchFamily="49" charset="-122"/>
                <a:ea typeface="楷体" panose="02010609060101010101" pitchFamily="49" charset="-122"/>
              </a:rPr>
              <a:t>年底开始，人保财险率先进行了</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保险的尝试，随后平安、太保、阳光、安邦、安盛天平等相继开展了在</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方面的探索。</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太保所投资的</a:t>
            </a:r>
            <a:r>
              <a:rPr lang="en-US" altLang="zh-CN" sz="2400" dirty="0">
                <a:latin typeface="楷体" panose="02010609060101010101" pitchFamily="49" charset="-122"/>
                <a:ea typeface="楷体" panose="02010609060101010101" pitchFamily="49" charset="-122"/>
              </a:rPr>
              <a:t>Metromile</a:t>
            </a:r>
            <a:r>
              <a:rPr lang="zh-CN" altLang="en-US" sz="2400" dirty="0">
                <a:latin typeface="楷体" panose="02010609060101010101" pitchFamily="49" charset="-122"/>
                <a:ea typeface="楷体" panose="02010609060101010101" pitchFamily="49" charset="-122"/>
              </a:rPr>
              <a:t>成立于</a:t>
            </a:r>
            <a:r>
              <a:rPr lang="en-US" altLang="zh-CN" sz="2400" dirty="0">
                <a:latin typeface="楷体" panose="02010609060101010101" pitchFamily="49" charset="-122"/>
                <a:ea typeface="楷体" panose="02010609060101010101" pitchFamily="49" charset="-122"/>
              </a:rPr>
              <a:t>2011</a:t>
            </a:r>
            <a:r>
              <a:rPr lang="zh-CN" altLang="en-US" sz="2400" dirty="0">
                <a:latin typeface="楷体" panose="02010609060101010101" pitchFamily="49" charset="-122"/>
                <a:ea typeface="楷体" panose="02010609060101010101" pitchFamily="49" charset="-122"/>
              </a:rPr>
              <a:t>年，通过免费</a:t>
            </a:r>
            <a:r>
              <a:rPr lang="en-US" altLang="zh-CN" sz="2400" dirty="0">
                <a:latin typeface="楷体" panose="02010609060101010101" pitchFamily="49" charset="-122"/>
                <a:ea typeface="楷体" panose="02010609060101010101" pitchFamily="49" charset="-122"/>
              </a:rPr>
              <a:t>OBD</a:t>
            </a:r>
            <a:r>
              <a:rPr lang="zh-CN" altLang="en-US" sz="2400" dirty="0">
                <a:latin typeface="楷体" panose="02010609060101010101" pitchFamily="49" charset="-122"/>
                <a:ea typeface="楷体" panose="02010609060101010101" pitchFamily="49" charset="-122"/>
              </a:rPr>
              <a:t>设备和配套手机应用提供“按里程计费”的车险，公司服务覆盖美国的加州、伊利诺伊州、新泽西州、俄勒冈州、宾夕法尼亚州和华盛顿州等地区，已经成为美国</a:t>
            </a:r>
            <a:r>
              <a:rPr lang="en-US" altLang="zh-CN" sz="2400" dirty="0">
                <a:latin typeface="楷体" panose="02010609060101010101" pitchFamily="49" charset="-122"/>
                <a:ea typeface="楷体" panose="02010609060101010101" pitchFamily="49" charset="-122"/>
              </a:rPr>
              <a:t>UBI</a:t>
            </a:r>
            <a:r>
              <a:rPr lang="zh-CN" altLang="en-US" sz="2400" dirty="0">
                <a:latin typeface="楷体" panose="02010609060101010101" pitchFamily="49" charset="-122"/>
                <a:ea typeface="楷体" panose="02010609060101010101" pitchFamily="49" charset="-122"/>
              </a:rPr>
              <a:t>领域的标杆性企业。</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4679" y="290401"/>
            <a:ext cx="11090275" cy="854298"/>
          </a:xfrm>
        </p:spPr>
        <p:txBody>
          <a:bodyPr/>
          <a:lstStyle/>
          <a:p>
            <a:r>
              <a:rPr lang="en-US" altLang="zh-CN" b="1" dirty="0">
                <a:solidFill>
                  <a:srgbClr val="0070C0"/>
                </a:solidFill>
              </a:rPr>
              <a:t>UBI</a:t>
            </a:r>
            <a:r>
              <a:rPr lang="zh-CN" altLang="en-US" b="1" dirty="0">
                <a:solidFill>
                  <a:srgbClr val="0070C0"/>
                </a:solidFill>
              </a:rPr>
              <a:t>创业公司</a:t>
            </a:r>
            <a:endParaRPr lang="zh-CN" altLang="en-US" b="1" dirty="0">
              <a:solidFill>
                <a:srgbClr val="0070C0"/>
              </a:solidFill>
            </a:endParaRPr>
          </a:p>
        </p:txBody>
      </p:sp>
      <p:sp>
        <p:nvSpPr>
          <p:cNvPr id="3" name="内容占位符 2"/>
          <p:cNvSpPr>
            <a:spLocks noGrp="1"/>
          </p:cNvSpPr>
          <p:nvPr>
            <p:ph idx="1"/>
          </p:nvPr>
        </p:nvSpPr>
        <p:spPr>
          <a:xfrm>
            <a:off x="668735" y="1144699"/>
            <a:ext cx="11305778" cy="5370401"/>
          </a:xfrm>
        </p:spPr>
        <p:txBody>
          <a:bodyPr>
            <a:normAutofit/>
          </a:bodyPr>
          <a:lstStyle/>
          <a:p>
            <a:r>
              <a:rPr lang="zh-CN" altLang="en-US" sz="2400" dirty="0">
                <a:latin typeface="楷体" panose="02010609060101010101" pitchFamily="49" charset="-122"/>
                <a:ea typeface="楷体" panose="02010609060101010101" pitchFamily="49" charset="-122"/>
              </a:rPr>
              <a:t>据</a:t>
            </a:r>
            <a:r>
              <a:rPr lang="en-US" altLang="zh-CN" sz="2400" dirty="0">
                <a:latin typeface="楷体" panose="02010609060101010101" pitchFamily="49" charset="-122"/>
                <a:ea typeface="楷体" panose="02010609060101010101" pitchFamily="49" charset="-122"/>
              </a:rPr>
              <a:t>36Kr</a:t>
            </a:r>
            <a:r>
              <a:rPr lang="zh-CN" altLang="en-US" sz="2400" dirty="0">
                <a:latin typeface="楷体" panose="02010609060101010101" pitchFamily="49" charset="-122"/>
                <a:ea typeface="楷体" panose="02010609060101010101" pitchFamily="49" charset="-122"/>
              </a:rPr>
              <a:t>此前统计的数据，</a:t>
            </a:r>
            <a:r>
              <a:rPr lang="zh-CN" altLang="en-US" sz="2400" b="1" dirty="0">
                <a:solidFill>
                  <a:srgbClr val="00B0F0"/>
                </a:solidFill>
                <a:latin typeface="楷体" panose="02010609060101010101" pitchFamily="49" charset="-122"/>
                <a:ea typeface="楷体" panose="02010609060101010101" pitchFamily="49" charset="-122"/>
              </a:rPr>
              <a:t>国内提供</a:t>
            </a:r>
            <a:r>
              <a:rPr lang="en-US" altLang="zh-CN" sz="2400" b="1" dirty="0">
                <a:solidFill>
                  <a:srgbClr val="00B0F0"/>
                </a:solidFill>
                <a:latin typeface="楷体" panose="02010609060101010101" pitchFamily="49" charset="-122"/>
                <a:ea typeface="楷体" panose="02010609060101010101" pitchFamily="49" charset="-122"/>
              </a:rPr>
              <a:t>UBI</a:t>
            </a:r>
            <a:r>
              <a:rPr lang="zh-CN" altLang="en-US" sz="2400" b="1" dirty="0">
                <a:solidFill>
                  <a:srgbClr val="00B0F0"/>
                </a:solidFill>
                <a:latin typeface="楷体" panose="02010609060101010101" pitchFamily="49" charset="-122"/>
                <a:ea typeface="楷体" panose="02010609060101010101" pitchFamily="49" charset="-122"/>
              </a:rPr>
              <a:t>的车险创业公司已经达</a:t>
            </a:r>
            <a:r>
              <a:rPr lang="en-US" altLang="zh-CN" sz="2400" b="1" dirty="0">
                <a:solidFill>
                  <a:srgbClr val="00B0F0"/>
                </a:solidFill>
                <a:latin typeface="楷体" panose="02010609060101010101" pitchFamily="49" charset="-122"/>
                <a:ea typeface="楷体" panose="02010609060101010101" pitchFamily="49" charset="-122"/>
              </a:rPr>
              <a:t>30</a:t>
            </a:r>
            <a:r>
              <a:rPr lang="zh-CN" altLang="en-US" sz="2400" b="1" dirty="0">
                <a:solidFill>
                  <a:srgbClr val="00B0F0"/>
                </a:solidFill>
                <a:latin typeface="楷体" panose="02010609060101010101" pitchFamily="49" charset="-122"/>
                <a:ea typeface="楷体" panose="02010609060101010101" pitchFamily="49" charset="-122"/>
              </a:rPr>
              <a:t>多个</a:t>
            </a:r>
            <a:r>
              <a:rPr lang="zh-CN" altLang="en-US" sz="2400" b="1"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而其中的一些也已经获得了风投的青睐，例如</a:t>
            </a:r>
            <a:r>
              <a:rPr lang="en-US" altLang="zh-CN" sz="2400" dirty="0">
                <a:latin typeface="楷体" panose="02010609060101010101" pitchFamily="49" charset="-122"/>
                <a:ea typeface="楷体" panose="02010609060101010101" pitchFamily="49" charset="-122"/>
              </a:rPr>
              <a:t>2016</a:t>
            </a:r>
            <a:r>
              <a:rPr lang="zh-CN" altLang="en-US" sz="2400" dirty="0">
                <a:latin typeface="楷体" panose="02010609060101010101" pitchFamily="49" charset="-122"/>
                <a:ea typeface="楷体" panose="02010609060101010101" pitchFamily="49" charset="-122"/>
              </a:rPr>
              <a:t>年</a:t>
            </a:r>
            <a:r>
              <a:rPr lang="en-US" altLang="zh-CN" sz="2400" dirty="0">
                <a:latin typeface="楷体" panose="02010609060101010101" pitchFamily="49" charset="-122"/>
                <a:ea typeface="楷体" panose="02010609060101010101" pitchFamily="49" charset="-122"/>
              </a:rPr>
              <a:t>6</a:t>
            </a:r>
            <a:r>
              <a:rPr lang="zh-CN" altLang="en-US" sz="2400" dirty="0">
                <a:latin typeface="楷体" panose="02010609060101010101" pitchFamily="49" charset="-122"/>
                <a:ea typeface="楷体" panose="02010609060101010101" pitchFamily="49" charset="-122"/>
              </a:rPr>
              <a:t>月，</a:t>
            </a:r>
            <a:r>
              <a:rPr lang="en-US" altLang="zh-CN" sz="2400" b="1" dirty="0">
                <a:solidFill>
                  <a:srgbClr val="00B0F0"/>
                </a:solidFill>
                <a:latin typeface="楷体" panose="02010609060101010101" pitchFamily="49" charset="-122"/>
                <a:ea typeface="楷体" panose="02010609060101010101" pitchFamily="49" charset="-122"/>
              </a:rPr>
              <a:t>ok</a:t>
            </a:r>
            <a:r>
              <a:rPr lang="zh-CN" altLang="en-US" sz="2400" b="1" dirty="0">
                <a:solidFill>
                  <a:srgbClr val="00B0F0"/>
                </a:solidFill>
                <a:latin typeface="楷体" panose="02010609060101010101" pitchFamily="49" charset="-122"/>
                <a:ea typeface="楷体" panose="02010609060101010101" pitchFamily="49" charset="-122"/>
              </a:rPr>
              <a:t>车险完成</a:t>
            </a:r>
            <a:r>
              <a:rPr lang="en-US" altLang="zh-CN" sz="2400" b="1" dirty="0">
                <a:solidFill>
                  <a:srgbClr val="00B0F0"/>
                </a:solidFill>
                <a:latin typeface="楷体" panose="02010609060101010101" pitchFamily="49" charset="-122"/>
                <a:ea typeface="楷体" panose="02010609060101010101" pitchFamily="49" charset="-122"/>
              </a:rPr>
              <a:t>8</a:t>
            </a:r>
            <a:r>
              <a:rPr lang="zh-CN" altLang="en-US" sz="2400" b="1" dirty="0">
                <a:solidFill>
                  <a:srgbClr val="00B0F0"/>
                </a:solidFill>
                <a:latin typeface="楷体" panose="02010609060101010101" pitchFamily="49" charset="-122"/>
                <a:ea typeface="楷体" panose="02010609060101010101" pitchFamily="49" charset="-122"/>
              </a:rPr>
              <a:t>千万元</a:t>
            </a:r>
            <a:r>
              <a:rPr lang="en-US" altLang="zh-CN" sz="2400" b="1" dirty="0">
                <a:solidFill>
                  <a:srgbClr val="00B0F0"/>
                </a:solidFill>
                <a:latin typeface="楷体" panose="02010609060101010101" pitchFamily="49" charset="-122"/>
                <a:ea typeface="楷体" panose="02010609060101010101" pitchFamily="49" charset="-122"/>
              </a:rPr>
              <a:t>A</a:t>
            </a:r>
            <a:r>
              <a:rPr lang="zh-CN" altLang="en-US" sz="2400" b="1" dirty="0">
                <a:solidFill>
                  <a:srgbClr val="00B0F0"/>
                </a:solidFill>
                <a:latin typeface="楷体" panose="02010609060101010101" pitchFamily="49" charset="-122"/>
                <a:ea typeface="楷体" panose="02010609060101010101" pitchFamily="49" charset="-122"/>
              </a:rPr>
              <a:t>轮融资，彩虹无线同月也宣布完成</a:t>
            </a:r>
            <a:r>
              <a:rPr lang="en-US" altLang="zh-CN" sz="2400" b="1" dirty="0">
                <a:solidFill>
                  <a:srgbClr val="00B0F0"/>
                </a:solidFill>
                <a:latin typeface="楷体" panose="02010609060101010101" pitchFamily="49" charset="-122"/>
                <a:ea typeface="楷体" panose="02010609060101010101" pitchFamily="49" charset="-122"/>
              </a:rPr>
              <a:t>A+</a:t>
            </a:r>
            <a:r>
              <a:rPr lang="zh-CN" altLang="en-US" sz="2400" b="1" dirty="0">
                <a:solidFill>
                  <a:srgbClr val="00B0F0"/>
                </a:solidFill>
                <a:latin typeface="楷体" panose="02010609060101010101" pitchFamily="49" charset="-122"/>
                <a:ea typeface="楷体" panose="02010609060101010101" pitchFamily="49" charset="-122"/>
              </a:rPr>
              <a:t>轮数千万元融资</a:t>
            </a:r>
            <a:r>
              <a:rPr lang="zh-CN" altLang="en-US" sz="2400" b="1"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884237" y="2320181"/>
          <a:ext cx="11090276" cy="4933159"/>
        </p:xfrm>
        <a:graphic>
          <a:graphicData uri="http://schemas.openxmlformats.org/drawingml/2006/table">
            <a:tbl>
              <a:tblPr firstRow="1" bandRow="1">
                <a:effectLst>
                  <a:outerShdw blurRad="50800" dist="38100" algn="l" rotWithShape="0">
                    <a:prstClr val="black">
                      <a:alpha val="40000"/>
                    </a:prstClr>
                  </a:outerShdw>
                </a:effectLst>
                <a:tableStyleId>{5C22544A-7EE6-4342-B048-85BDC9FD1C3A}</a:tableStyleId>
              </a:tblPr>
              <a:tblGrid>
                <a:gridCol w="1368674"/>
                <a:gridCol w="9721602"/>
              </a:tblGrid>
              <a:tr h="725823">
                <a:tc>
                  <a:txBody>
                    <a:bodyPr/>
                    <a:lstStyle/>
                    <a:p>
                      <a:r>
                        <a:rPr lang="zh-CN" altLang="en-US" sz="3200" dirty="0">
                          <a:solidFill>
                            <a:srgbClr val="0070C0"/>
                          </a:solidFill>
                          <a:latin typeface="+mn-ea"/>
                          <a:ea typeface="+mn-ea"/>
                        </a:rPr>
                        <a:t>企业</a:t>
                      </a:r>
                      <a:endParaRPr lang="zh-CN" altLang="en-US" sz="3200" dirty="0">
                        <a:solidFill>
                          <a:srgbClr val="0070C0"/>
                        </a:solidFill>
                        <a:latin typeface="+mn-ea"/>
                        <a:ea typeface="+mn-ea"/>
                      </a:endParaRPr>
                    </a:p>
                  </a:txBody>
                  <a:tcPr anchor="ctr">
                    <a:cell3D prstMaterial="dkEdge">
                      <a:bevel prst="convex"/>
                      <a:lightRig rig="flood" dir="t"/>
                    </a:cell3D>
                  </a:tcPr>
                </a:tc>
                <a:tc>
                  <a:txBody>
                    <a:bodyPr/>
                    <a:lstStyle/>
                    <a:p>
                      <a:pPr algn="ctr"/>
                      <a:r>
                        <a:rPr lang="zh-CN" altLang="en-US" sz="3200" dirty="0">
                          <a:solidFill>
                            <a:srgbClr val="0070C0"/>
                          </a:solidFill>
                          <a:latin typeface="+mn-ea"/>
                          <a:ea typeface="+mn-ea"/>
                        </a:rPr>
                        <a:t>介绍</a:t>
                      </a:r>
                      <a:endParaRPr lang="zh-CN" altLang="en-US" sz="3200" dirty="0">
                        <a:solidFill>
                          <a:srgbClr val="0070C0"/>
                        </a:solidFill>
                        <a:latin typeface="+mn-ea"/>
                        <a:ea typeface="+mn-ea"/>
                      </a:endParaRPr>
                    </a:p>
                  </a:txBody>
                  <a:tcPr>
                    <a:cell3D prstMaterial="dkEdge">
                      <a:bevel prst="convex"/>
                      <a:lightRig rig="flood" dir="t"/>
                    </a:cell3D>
                  </a:tcPr>
                </a:tc>
              </a:tr>
              <a:tr h="725823">
                <a:tc>
                  <a:txBody>
                    <a:bodyPr/>
                    <a:lstStyle/>
                    <a:p>
                      <a:r>
                        <a:rPr lang="zh-CN" altLang="en-US" sz="1600" b="1" dirty="0">
                          <a:solidFill>
                            <a:srgbClr val="0070C0"/>
                          </a:solidFill>
                          <a:latin typeface="+mn-ea"/>
                          <a:ea typeface="+mn-ea"/>
                        </a:rPr>
                        <a:t>斑马行车</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en-US" altLang="zh-CN" sz="1600" dirty="0">
                          <a:solidFill>
                            <a:srgbClr val="0070C0"/>
                          </a:solidFill>
                          <a:latin typeface="+mn-ea"/>
                          <a:ea typeface="+mn-ea"/>
                        </a:rPr>
                        <a:t>2016</a:t>
                      </a:r>
                      <a:r>
                        <a:rPr lang="zh-CN" altLang="en-US" sz="1600" dirty="0">
                          <a:solidFill>
                            <a:srgbClr val="0070C0"/>
                          </a:solidFill>
                          <a:latin typeface="+mn-ea"/>
                          <a:ea typeface="+mn-ea"/>
                        </a:rPr>
                        <a:t>年推出斑马智驾系统，为保险公司提供解决方案。该系统通过智能手机自带</a:t>
                      </a:r>
                      <a:r>
                        <a:rPr lang="en-US" altLang="zh-CN" sz="1600" dirty="0">
                          <a:solidFill>
                            <a:srgbClr val="0070C0"/>
                          </a:solidFill>
                          <a:latin typeface="+mn-ea"/>
                          <a:ea typeface="+mn-ea"/>
                        </a:rPr>
                        <a:t>GPS</a:t>
                      </a:r>
                      <a:r>
                        <a:rPr lang="zh-CN" altLang="en-US" sz="1600" dirty="0">
                          <a:solidFill>
                            <a:srgbClr val="0070C0"/>
                          </a:solidFill>
                          <a:latin typeface="+mn-ea"/>
                          <a:ea typeface="+mn-ea"/>
                        </a:rPr>
                        <a:t>和</a:t>
                      </a:r>
                      <a:r>
                        <a:rPr lang="en-US" altLang="zh-CN" sz="1600" dirty="0">
                          <a:solidFill>
                            <a:srgbClr val="0070C0"/>
                          </a:solidFill>
                          <a:latin typeface="+mn-ea"/>
                          <a:ea typeface="+mn-ea"/>
                        </a:rPr>
                        <a:t>Sensor</a:t>
                      </a:r>
                      <a:r>
                        <a:rPr lang="zh-CN" altLang="en-US" sz="1600" dirty="0">
                          <a:solidFill>
                            <a:srgbClr val="0070C0"/>
                          </a:solidFill>
                          <a:latin typeface="+mn-ea"/>
                          <a:ea typeface="+mn-ea"/>
                        </a:rPr>
                        <a:t>，从加速、减速、转弯、速度、人况、路况</a:t>
                      </a:r>
                      <a:r>
                        <a:rPr lang="en-US" altLang="zh-CN" sz="1600" dirty="0">
                          <a:solidFill>
                            <a:srgbClr val="0070C0"/>
                          </a:solidFill>
                          <a:latin typeface="+mn-ea"/>
                          <a:ea typeface="+mn-ea"/>
                        </a:rPr>
                        <a:t>6</a:t>
                      </a:r>
                      <a:r>
                        <a:rPr lang="zh-CN" altLang="en-US" sz="1600" dirty="0">
                          <a:solidFill>
                            <a:srgbClr val="0070C0"/>
                          </a:solidFill>
                          <a:latin typeface="+mn-ea"/>
                          <a:ea typeface="+mn-ea"/>
                        </a:rPr>
                        <a:t>个方面来跟踪驾驶者的驾驶习惯进而判断是稳健型驾驶者抑或是激进型驾驶者。</a:t>
                      </a:r>
                      <a:endParaRPr lang="zh-CN" altLang="en-US" sz="1600" dirty="0">
                        <a:solidFill>
                          <a:srgbClr val="0070C0"/>
                        </a:solidFill>
                        <a:latin typeface="+mn-ea"/>
                        <a:ea typeface="+mn-ea"/>
                      </a:endParaRPr>
                    </a:p>
                  </a:txBody>
                  <a:tcPr>
                    <a:cell3D prstMaterial="dkEdge">
                      <a:bevel prst="convex"/>
                      <a:lightRig rig="flood" dir="t"/>
                    </a:cell3D>
                  </a:tcPr>
                </a:tc>
              </a:tr>
              <a:tr h="510765">
                <a:tc>
                  <a:txBody>
                    <a:bodyPr/>
                    <a:lstStyle/>
                    <a:p>
                      <a:pPr marL="0" algn="l" defTabSz="914400" rtl="0" eaLnBrk="1" latinLnBrk="0" hangingPunct="1"/>
                      <a:r>
                        <a:rPr lang="en-US" altLang="zh-CN" sz="1600" b="1" kern="1200" dirty="0">
                          <a:solidFill>
                            <a:srgbClr val="0070C0"/>
                          </a:solidFill>
                          <a:latin typeface="+mn-ea"/>
                          <a:ea typeface="+mn-ea"/>
                          <a:cs typeface="+mn-cs"/>
                        </a:rPr>
                        <a:t>OK</a:t>
                      </a:r>
                      <a:r>
                        <a:rPr lang="zh-CN" altLang="en-US" sz="1600" b="1" kern="1200" dirty="0">
                          <a:solidFill>
                            <a:srgbClr val="0070C0"/>
                          </a:solidFill>
                          <a:latin typeface="+mn-ea"/>
                          <a:ea typeface="+mn-ea"/>
                          <a:cs typeface="+mn-cs"/>
                        </a:rPr>
                        <a:t>车险</a:t>
                      </a:r>
                      <a:endParaRPr lang="zh-CN" altLang="en-US" sz="1600" b="1" kern="1200" dirty="0">
                        <a:solidFill>
                          <a:srgbClr val="0070C0"/>
                        </a:solidFill>
                        <a:latin typeface="+mn-ea"/>
                        <a:ea typeface="+mn-ea"/>
                        <a:cs typeface="+mn-cs"/>
                      </a:endParaRPr>
                    </a:p>
                  </a:txBody>
                  <a:tcPr anchor="ctr">
                    <a:cell3D prstMaterial="dkEdge">
                      <a:bevel prst="convex"/>
                      <a:lightRig rig="flood" dir="t"/>
                    </a:cell3D>
                  </a:tcPr>
                </a:tc>
                <a:tc>
                  <a:txBody>
                    <a:bodyPr/>
                    <a:lstStyle/>
                    <a:p>
                      <a:pPr marL="0" algn="l" defTabSz="914400" rtl="0" eaLnBrk="1" latinLnBrk="0" hangingPunct="1"/>
                      <a:r>
                        <a:rPr lang="en-US" altLang="zh-CN" sz="1600" b="0" kern="1200" dirty="0">
                          <a:solidFill>
                            <a:srgbClr val="0070C0"/>
                          </a:solidFill>
                          <a:latin typeface="+mn-ea"/>
                          <a:ea typeface="+mn-ea"/>
                          <a:cs typeface="+mn-cs"/>
                        </a:rPr>
                        <a:t>OK</a:t>
                      </a:r>
                      <a:r>
                        <a:rPr lang="zh-CN" altLang="en-US" sz="1600" b="0" kern="1200" dirty="0">
                          <a:solidFill>
                            <a:srgbClr val="0070C0"/>
                          </a:solidFill>
                          <a:latin typeface="+mn-ea"/>
                          <a:ea typeface="+mn-ea"/>
                          <a:cs typeface="+mn-cs"/>
                        </a:rPr>
                        <a:t>车险</a:t>
                      </a:r>
                      <a:r>
                        <a:rPr lang="en-US" altLang="zh-CN" sz="1600" b="0" kern="1200" dirty="0">
                          <a:solidFill>
                            <a:srgbClr val="0070C0"/>
                          </a:solidFill>
                          <a:latin typeface="+mn-ea"/>
                          <a:ea typeface="+mn-ea"/>
                          <a:cs typeface="+mn-cs"/>
                        </a:rPr>
                        <a:t>APP</a:t>
                      </a:r>
                      <a:r>
                        <a:rPr lang="zh-CN" altLang="en-US" sz="1600" b="0" kern="1200" dirty="0">
                          <a:solidFill>
                            <a:srgbClr val="0070C0"/>
                          </a:solidFill>
                          <a:latin typeface="+mn-ea"/>
                          <a:ea typeface="+mn-ea"/>
                          <a:cs typeface="+mn-cs"/>
                        </a:rPr>
                        <a:t>囊括车险投保、理赔、二手车、汽车借贷及自驾保障等功能，同时</a:t>
                      </a:r>
                      <a:r>
                        <a:rPr lang="en-US" altLang="zh-CN" sz="1600" b="0" kern="1200" dirty="0">
                          <a:solidFill>
                            <a:srgbClr val="0070C0"/>
                          </a:solidFill>
                          <a:latin typeface="+mn-ea"/>
                          <a:ea typeface="+mn-ea"/>
                          <a:cs typeface="+mn-cs"/>
                        </a:rPr>
                        <a:t>OK</a:t>
                      </a:r>
                      <a:r>
                        <a:rPr lang="zh-CN" altLang="en-US" sz="1600" b="0" kern="1200" dirty="0">
                          <a:solidFill>
                            <a:srgbClr val="0070C0"/>
                          </a:solidFill>
                          <a:latin typeface="+mn-ea"/>
                          <a:ea typeface="+mn-ea"/>
                          <a:cs typeface="+mn-cs"/>
                        </a:rPr>
                        <a:t>车险也会根据用户用车习惯给出相应的投保方案推荐。</a:t>
                      </a:r>
                      <a:endParaRPr lang="zh-CN" altLang="en-US" sz="1600" b="0" kern="1200" dirty="0">
                        <a:solidFill>
                          <a:srgbClr val="0070C0"/>
                        </a:solidFill>
                        <a:latin typeface="+mn-ea"/>
                        <a:ea typeface="+mn-ea"/>
                        <a:cs typeface="+mn-cs"/>
                      </a:endParaRPr>
                    </a:p>
                  </a:txBody>
                  <a:tcPr>
                    <a:cell3D prstMaterial="dkEdge">
                      <a:bevel prst="convex"/>
                      <a:lightRig rig="flood" dir="t"/>
                    </a:cell3D>
                  </a:tcPr>
                </a:tc>
              </a:tr>
              <a:tr h="779636">
                <a:tc>
                  <a:txBody>
                    <a:bodyPr/>
                    <a:lstStyle/>
                    <a:p>
                      <a:r>
                        <a:rPr lang="zh-CN" altLang="en-US" sz="1600" b="1" kern="1200" dirty="0">
                          <a:solidFill>
                            <a:srgbClr val="0070C0"/>
                          </a:solidFill>
                          <a:effectLst/>
                          <a:latin typeface="+mn-ea"/>
                          <a:ea typeface="+mn-ea"/>
                          <a:cs typeface="+mn-cs"/>
                        </a:rPr>
                        <a:t>手机车宝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latin typeface="+mn-ea"/>
                          <a:ea typeface="+mn-ea"/>
                        </a:rPr>
                        <a:t>手机车宝秉持“好好开车</a:t>
                      </a:r>
                      <a:r>
                        <a:rPr lang="en-US" altLang="zh-CN" sz="1600" dirty="0">
                          <a:solidFill>
                            <a:srgbClr val="0070C0"/>
                          </a:solidFill>
                          <a:latin typeface="+mn-ea"/>
                          <a:ea typeface="+mn-ea"/>
                        </a:rPr>
                        <a:t>_</a:t>
                      </a:r>
                      <a:r>
                        <a:rPr lang="zh-CN" altLang="en-US" sz="1600" dirty="0">
                          <a:solidFill>
                            <a:srgbClr val="0070C0"/>
                          </a:solidFill>
                          <a:latin typeface="+mn-ea"/>
                          <a:ea typeface="+mn-ea"/>
                        </a:rPr>
                        <a:t>天天有奖励”的产品理念，提倡文明驾驶，安全驾驶，并将安全驾驶行为转化为车险收益。不断累积的收益，可以直接抵扣下一年的车辆保险费用。</a:t>
                      </a:r>
                      <a:endParaRPr lang="zh-CN" altLang="en-US" sz="1600" dirty="0">
                        <a:solidFill>
                          <a:srgbClr val="0070C0"/>
                        </a:solidFill>
                        <a:latin typeface="+mn-ea"/>
                        <a:ea typeface="+mn-ea"/>
                      </a:endParaRPr>
                    </a:p>
                  </a:txBody>
                  <a:tcPr>
                    <a:cell3D prstMaterial="dkEdge">
                      <a:bevel prst="convex"/>
                      <a:lightRig rig="flood" dir="t"/>
                    </a:cell3D>
                  </a:tcPr>
                </a:tc>
              </a:tr>
              <a:tr h="779636">
                <a:tc>
                  <a:txBody>
                    <a:bodyPr/>
                    <a:lstStyle/>
                    <a:p>
                      <a:r>
                        <a:rPr lang="zh-CN" altLang="en-US" sz="1800" b="1" kern="1200" dirty="0">
                          <a:solidFill>
                            <a:srgbClr val="0070C0"/>
                          </a:solidFill>
                          <a:effectLst/>
                          <a:latin typeface="+mn-lt"/>
                          <a:ea typeface="+mn-ea"/>
                          <a:cs typeface="+mn-cs"/>
                        </a:rPr>
                        <a:t>里程保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通过车载智能硬件以搜集车主的驾驶数据，并结合车主一段时间内的出险次数，以及车主选择的保险项目套餐，为车主最终计算出保险费率，最低档是每公里保费</a:t>
                      </a:r>
                      <a:r>
                        <a:rPr lang="en-US" altLang="zh-CN" sz="1600" dirty="0">
                          <a:solidFill>
                            <a:srgbClr val="0070C0"/>
                          </a:solidFill>
                        </a:rPr>
                        <a:t>1</a:t>
                      </a:r>
                      <a:r>
                        <a:rPr lang="zh-CN" altLang="en-US" sz="1600" dirty="0">
                          <a:solidFill>
                            <a:srgbClr val="0070C0"/>
                          </a:solidFill>
                        </a:rPr>
                        <a:t>毛钱，年行驶</a:t>
                      </a:r>
                      <a:r>
                        <a:rPr lang="en-US" altLang="zh-CN" sz="1600" dirty="0">
                          <a:solidFill>
                            <a:srgbClr val="0070C0"/>
                          </a:solidFill>
                        </a:rPr>
                        <a:t>10000</a:t>
                      </a:r>
                      <a:r>
                        <a:rPr lang="zh-CN" altLang="en-US" sz="1600" dirty="0">
                          <a:solidFill>
                            <a:srgbClr val="0070C0"/>
                          </a:solidFill>
                        </a:rPr>
                        <a:t>公里的保费</a:t>
                      </a:r>
                      <a:r>
                        <a:rPr lang="en-US" altLang="zh-CN" sz="1600" dirty="0">
                          <a:solidFill>
                            <a:srgbClr val="0070C0"/>
                          </a:solidFill>
                        </a:rPr>
                        <a:t>999</a:t>
                      </a:r>
                      <a:r>
                        <a:rPr lang="zh-CN" altLang="en-US" sz="1600" dirty="0">
                          <a:solidFill>
                            <a:srgbClr val="0070C0"/>
                          </a:solidFill>
                        </a:rPr>
                        <a:t>元。</a:t>
                      </a:r>
                      <a:endParaRPr lang="zh-CN" altLang="en-US" sz="1600" dirty="0">
                        <a:solidFill>
                          <a:srgbClr val="0070C0"/>
                        </a:solidFill>
                        <a:latin typeface="+mn-ea"/>
                        <a:ea typeface="+mn-ea"/>
                      </a:endParaRPr>
                    </a:p>
                  </a:txBody>
                  <a:tcPr>
                    <a:cell3D prstMaterial="dkEdge">
                      <a:bevel prst="convex"/>
                      <a:lightRig rig="flood" dir="t"/>
                    </a:cell3D>
                  </a:tcPr>
                </a:tc>
              </a:tr>
              <a:tr h="423024">
                <a:tc>
                  <a:txBody>
                    <a:bodyPr/>
                    <a:lstStyle/>
                    <a:p>
                      <a:r>
                        <a:rPr lang="zh-CN" altLang="en-US" sz="1800" b="1" kern="1200" dirty="0">
                          <a:solidFill>
                            <a:srgbClr val="0070C0"/>
                          </a:solidFill>
                          <a:effectLst/>
                          <a:latin typeface="+mn-lt"/>
                          <a:ea typeface="+mn-ea"/>
                          <a:cs typeface="+mn-cs"/>
                        </a:rPr>
                        <a:t>车主省钱</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根据通过手机</a:t>
                      </a:r>
                      <a:r>
                        <a:rPr lang="en-US" altLang="zh-CN" sz="1600" dirty="0">
                          <a:solidFill>
                            <a:srgbClr val="0070C0"/>
                          </a:solidFill>
                        </a:rPr>
                        <a:t>APP</a:t>
                      </a:r>
                      <a:r>
                        <a:rPr lang="zh-CN" altLang="en-US" sz="1600" dirty="0">
                          <a:solidFill>
                            <a:srgbClr val="0070C0"/>
                          </a:solidFill>
                        </a:rPr>
                        <a:t>设置个人停驶计划，可获的相应现金红包，可用于买车险。</a:t>
                      </a:r>
                      <a:endParaRPr lang="zh-CN" altLang="en-US" sz="1600" dirty="0">
                        <a:solidFill>
                          <a:srgbClr val="0070C0"/>
                        </a:solidFill>
                        <a:latin typeface="+mn-ea"/>
                        <a:ea typeface="+mn-ea"/>
                      </a:endParaRPr>
                    </a:p>
                  </a:txBody>
                  <a:tcPr>
                    <a:cell3D prstMaterial="dkEdge">
                      <a:bevel prst="convex"/>
                      <a:lightRig rig="flood" dir="t"/>
                    </a:cell3D>
                  </a:tcPr>
                </a:tc>
              </a:tr>
              <a:tr h="779636">
                <a:tc>
                  <a:txBody>
                    <a:bodyPr/>
                    <a:lstStyle/>
                    <a:p>
                      <a:r>
                        <a:rPr lang="zh-CN" altLang="en-US" sz="1800" b="1" kern="1200" dirty="0">
                          <a:solidFill>
                            <a:srgbClr val="0070C0"/>
                          </a:solidFill>
                          <a:effectLst/>
                          <a:latin typeface="+mn-lt"/>
                          <a:ea typeface="+mn-ea"/>
                          <a:cs typeface="+mn-cs"/>
                        </a:rPr>
                        <a:t>车友宝</a:t>
                      </a:r>
                      <a:endParaRPr lang="zh-CN" altLang="en-US" sz="1600" b="1" dirty="0">
                        <a:solidFill>
                          <a:srgbClr val="0070C0"/>
                        </a:solidFill>
                        <a:latin typeface="+mn-ea"/>
                        <a:ea typeface="+mn-ea"/>
                      </a:endParaRPr>
                    </a:p>
                  </a:txBody>
                  <a:tcPr anchor="ctr">
                    <a:cell3D prstMaterial="dkEdge">
                      <a:bevel prst="convex"/>
                      <a:lightRig rig="flood" dir="t"/>
                    </a:cell3D>
                  </a:tcPr>
                </a:tc>
                <a:tc>
                  <a:txBody>
                    <a:bodyPr/>
                    <a:lstStyle/>
                    <a:p>
                      <a:r>
                        <a:rPr lang="zh-CN" altLang="en-US" sz="1600" dirty="0">
                          <a:solidFill>
                            <a:srgbClr val="0070C0"/>
                          </a:solidFill>
                        </a:rPr>
                        <a:t>“车友宝”通过用户手机上传的行车数据，为车主驾驶行为风险进行评级和打分。用户每日登陆和上传数据会获得相应奖励，未来在购买保险或“宝镜”的时候可以进行抵扣。用户购买车险后，文明驾驶也会获得奖励，最高可获得车险价格</a:t>
                      </a:r>
                      <a:r>
                        <a:rPr lang="en-US" altLang="zh-CN" sz="1600" dirty="0">
                          <a:solidFill>
                            <a:srgbClr val="0070C0"/>
                          </a:solidFill>
                        </a:rPr>
                        <a:t>40%</a:t>
                      </a:r>
                      <a:r>
                        <a:rPr lang="zh-CN" altLang="en-US" sz="1600" dirty="0">
                          <a:solidFill>
                            <a:srgbClr val="0070C0"/>
                          </a:solidFill>
                        </a:rPr>
                        <a:t>的现金返还。</a:t>
                      </a:r>
                      <a:endParaRPr lang="zh-CN" altLang="en-US" sz="1600" dirty="0">
                        <a:solidFill>
                          <a:srgbClr val="0070C0"/>
                        </a:solidFill>
                        <a:latin typeface="+mn-ea"/>
                        <a:ea typeface="+mn-ea"/>
                      </a:endParaRPr>
                    </a:p>
                  </a:txBody>
                  <a:tcPr>
                    <a:cell3D prstMaterial="dkEdge">
                      <a:bevel prst="convex"/>
                      <a:lightRig rig="flood" dir="t"/>
                    </a:cell3D>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42938" y="303957"/>
            <a:ext cx="11572875" cy="6768752"/>
          </a:xfrm>
        </p:spPr>
        <p:txBody>
          <a:bodyPr>
            <a:normAutofit/>
          </a:bodyPr>
          <a:lstStyle/>
          <a:p>
            <a:pPr marL="0" indent="0">
              <a:buNone/>
            </a:pPr>
            <a:r>
              <a:rPr lang="en-US" altLang="zh-CN" sz="3600" b="1" dirty="0">
                <a:solidFill>
                  <a:srgbClr val="00B0F0"/>
                </a:solidFill>
              </a:rPr>
              <a:t>BAT</a:t>
            </a:r>
            <a:r>
              <a:rPr lang="zh-CN" altLang="en-US" sz="3600" b="1" dirty="0">
                <a:solidFill>
                  <a:srgbClr val="00B0F0"/>
                </a:solidFill>
              </a:rPr>
              <a:t>等网络巨头的跨界“打劫”推动市场迅速发展</a:t>
            </a:r>
            <a:endParaRPr lang="en-US" altLang="zh-CN" sz="3600" b="1" dirty="0">
              <a:solidFill>
                <a:srgbClr val="00B0F0"/>
              </a:solidFill>
            </a:endParaRPr>
          </a:p>
          <a:p>
            <a:pPr marL="0" indent="0">
              <a:lnSpc>
                <a:spcPts val="3000"/>
              </a:lnSpc>
              <a:buNone/>
            </a:pPr>
            <a:r>
              <a:rPr lang="en-US" altLang="zh-CN" sz="2600" dirty="0">
                <a:latin typeface="楷体" panose="02010609060101010101" pitchFamily="49" charset="-122"/>
                <a:ea typeface="楷体" panose="02010609060101010101" pitchFamily="49" charset="-122"/>
              </a:rPr>
              <a:t>BAT</a:t>
            </a:r>
            <a:r>
              <a:rPr lang="zh-CN" altLang="en-US" sz="2600" dirty="0">
                <a:latin typeface="楷体" panose="02010609060101010101" pitchFamily="49" charset="-122"/>
                <a:ea typeface="楷体" panose="02010609060101010101" pitchFamily="49" charset="-122"/>
              </a:rPr>
              <a:t>三家巨头对于保险市场早已垂涎欲滴。早在</a:t>
            </a:r>
            <a:r>
              <a:rPr lang="en-US" altLang="zh-CN" sz="2600" dirty="0">
                <a:latin typeface="楷体" panose="02010609060101010101" pitchFamily="49" charset="-122"/>
                <a:ea typeface="楷体" panose="02010609060101010101" pitchFamily="49" charset="-122"/>
              </a:rPr>
              <a:t>2013</a:t>
            </a:r>
            <a:r>
              <a:rPr lang="zh-CN" altLang="en-US" sz="2600" dirty="0">
                <a:latin typeface="楷体" panose="02010609060101010101" pitchFamily="49" charset="-122"/>
                <a:ea typeface="楷体" panose="02010609060101010101" pitchFamily="49" charset="-122"/>
              </a:rPr>
              <a:t>年，阿里巴巴、腾讯、中国平安三家就联手成立中国第一家互联网保险公司</a:t>
            </a:r>
            <a:r>
              <a:rPr lang="en-US" altLang="zh-CN" sz="2600" dirty="0">
                <a:latin typeface="楷体" panose="02010609060101010101" pitchFamily="49" charset="-122"/>
                <a:ea typeface="楷体" panose="02010609060101010101" pitchFamily="49" charset="-122"/>
              </a:rPr>
              <a:t>—</a:t>
            </a:r>
            <a:r>
              <a:rPr lang="zh-CN" altLang="en-US" sz="2600" dirty="0">
                <a:latin typeface="楷体" panose="02010609060101010101" pitchFamily="49" charset="-122"/>
                <a:ea typeface="楷体" panose="02010609060101010101" pitchFamily="49" charset="-122"/>
              </a:rPr>
              <a:t>众安保险，目前众安已准备进入车险市场，</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是其必争之地。</a:t>
            </a:r>
            <a:r>
              <a:rPr lang="en-US" altLang="zh-CN" sz="2600" dirty="0">
                <a:latin typeface="楷体" panose="02010609060101010101" pitchFamily="49" charset="-122"/>
                <a:ea typeface="楷体" panose="02010609060101010101" pitchFamily="49" charset="-122"/>
              </a:rPr>
              <a:t>2014</a:t>
            </a:r>
            <a:r>
              <a:rPr lang="zh-CN" altLang="en-US" sz="2600" dirty="0">
                <a:latin typeface="楷体" panose="02010609060101010101" pitchFamily="49" charset="-122"/>
                <a:ea typeface="楷体" panose="02010609060101010101" pitchFamily="49" charset="-122"/>
              </a:rPr>
              <a:t>年</a:t>
            </a:r>
            <a:r>
              <a:rPr lang="en-US" altLang="zh-CN" sz="2600" dirty="0">
                <a:latin typeface="楷体" panose="02010609060101010101" pitchFamily="49" charset="-122"/>
                <a:ea typeface="楷体" panose="02010609060101010101" pitchFamily="49" charset="-122"/>
              </a:rPr>
              <a:t>5</a:t>
            </a:r>
            <a:r>
              <a:rPr lang="zh-CN" altLang="en-US" sz="2600" dirty="0">
                <a:latin typeface="楷体" panose="02010609060101010101" pitchFamily="49" charset="-122"/>
                <a:ea typeface="楷体" panose="02010609060101010101" pitchFamily="49" charset="-122"/>
              </a:rPr>
              <a:t>月，腾讯携手人保推出“</a:t>
            </a:r>
            <a:r>
              <a:rPr lang="en-US" altLang="zh-CN" sz="2600" dirty="0" err="1">
                <a:latin typeface="楷体" panose="02010609060101010101" pitchFamily="49" charset="-122"/>
                <a:ea typeface="楷体" panose="02010609060101010101" pitchFamily="49" charset="-122"/>
              </a:rPr>
              <a:t>i</a:t>
            </a:r>
            <a:r>
              <a:rPr lang="zh-CN" altLang="en-US" sz="2600" dirty="0">
                <a:latin typeface="楷体" panose="02010609060101010101" pitchFamily="49" charset="-122"/>
                <a:ea typeface="楷体" panose="02010609060101010101" pitchFamily="49" charset="-122"/>
              </a:rPr>
              <a:t>车生活平台”，已于</a:t>
            </a:r>
            <a:r>
              <a:rPr lang="en-US" altLang="zh-CN" sz="2600" dirty="0">
                <a:latin typeface="楷体" panose="02010609060101010101" pitchFamily="49" charset="-122"/>
                <a:ea typeface="楷体" panose="02010609060101010101" pitchFamily="49" charset="-122"/>
              </a:rPr>
              <a:t>12</a:t>
            </a:r>
            <a:r>
              <a:rPr lang="zh-CN" altLang="en-US" sz="2600" dirty="0">
                <a:latin typeface="楷体" panose="02010609060101010101" pitchFamily="49" charset="-122"/>
                <a:ea typeface="楷体" panose="02010609060101010101" pitchFamily="49" charset="-122"/>
              </a:rPr>
              <a:t>月正式发布车联网保险产品。</a:t>
            </a:r>
            <a:r>
              <a:rPr lang="en-US" altLang="zh-CN" sz="2600" dirty="0">
                <a:latin typeface="楷体" panose="02010609060101010101" pitchFamily="49" charset="-122"/>
                <a:ea typeface="楷体" panose="02010609060101010101" pitchFamily="49" charset="-122"/>
              </a:rPr>
              <a:t>2015</a:t>
            </a:r>
            <a:r>
              <a:rPr lang="zh-CN" altLang="en-US" sz="2600" dirty="0">
                <a:latin typeface="楷体" panose="02010609060101010101" pitchFamily="49" charset="-122"/>
                <a:ea typeface="楷体" panose="02010609060101010101" pitchFamily="49" charset="-122"/>
              </a:rPr>
              <a:t>年</a:t>
            </a:r>
            <a:r>
              <a:rPr lang="en-US" altLang="zh-CN" sz="2600" dirty="0">
                <a:latin typeface="楷体" panose="02010609060101010101" pitchFamily="49" charset="-122"/>
                <a:ea typeface="楷体" panose="02010609060101010101" pitchFamily="49" charset="-122"/>
              </a:rPr>
              <a:t>1</a:t>
            </a:r>
            <a:r>
              <a:rPr lang="zh-CN" altLang="en-US" sz="2600" dirty="0">
                <a:latin typeface="楷体" panose="02010609060101010101" pitchFamily="49" charset="-122"/>
                <a:ea typeface="楷体" panose="02010609060101010101" pitchFamily="49" charset="-122"/>
              </a:rPr>
              <a:t>月</a:t>
            </a:r>
            <a:r>
              <a:rPr lang="en-US" altLang="zh-CN" sz="2600" dirty="0">
                <a:latin typeface="楷体" panose="02010609060101010101" pitchFamily="49" charset="-122"/>
                <a:ea typeface="楷体" panose="02010609060101010101" pitchFamily="49" charset="-122"/>
              </a:rPr>
              <a:t>27</a:t>
            </a:r>
            <a:r>
              <a:rPr lang="zh-CN" altLang="en-US" sz="2600" dirty="0">
                <a:latin typeface="楷体" panose="02010609060101010101" pitchFamily="49" charset="-122"/>
                <a:ea typeface="楷体" panose="02010609060101010101" pitchFamily="49" charset="-122"/>
              </a:rPr>
              <a:t>日，百度携手九大汽车品牌推出车联网解决方案</a:t>
            </a:r>
            <a:r>
              <a:rPr lang="en-US" altLang="zh-CN" sz="2600" dirty="0">
                <a:latin typeface="楷体" panose="02010609060101010101" pitchFamily="49" charset="-122"/>
                <a:ea typeface="楷体" panose="02010609060101010101" pitchFamily="49" charset="-122"/>
              </a:rPr>
              <a:t>CarLife</a:t>
            </a:r>
            <a:r>
              <a:rPr lang="zh-CN" altLang="en-US" sz="2600" dirty="0">
                <a:latin typeface="楷体" panose="02010609060101010101" pitchFamily="49" charset="-122"/>
                <a:ea typeface="楷体" panose="02010609060101010101" pitchFamily="49" charset="-122"/>
              </a:rPr>
              <a:t>。</a:t>
            </a:r>
            <a:r>
              <a:rPr lang="en-US" altLang="zh-CN" sz="2600" dirty="0">
                <a:latin typeface="楷体" panose="02010609060101010101" pitchFamily="49" charset="-122"/>
                <a:ea typeface="楷体" panose="02010609060101010101" pitchFamily="49" charset="-122"/>
              </a:rPr>
              <a:t>CarLife</a:t>
            </a:r>
            <a:r>
              <a:rPr lang="zh-CN" altLang="en-US" sz="2600" dirty="0">
                <a:latin typeface="楷体" panose="02010609060101010101" pitchFamily="49" charset="-122"/>
                <a:ea typeface="楷体" panose="02010609060101010101" pitchFamily="49" charset="-122"/>
              </a:rPr>
              <a:t>是中国首个跨平台车联网解决方案，百度将借此全面布局车联网领域，</a:t>
            </a:r>
            <a:r>
              <a:rPr lang="zh-CN" altLang="en-US" sz="2600" b="1" dirty="0">
                <a:latin typeface="楷体" panose="02010609060101010101" pitchFamily="49" charset="-122"/>
                <a:ea typeface="楷体" panose="02010609060101010101" pitchFamily="49" charset="-122"/>
              </a:rPr>
              <a:t>同时联合平安财险、元征科技进军车险行业</a:t>
            </a:r>
            <a:r>
              <a:rPr lang="zh-CN" altLang="en-US" sz="2600" dirty="0">
                <a:latin typeface="楷体" panose="02010609060101010101" pitchFamily="49" charset="-122"/>
                <a:ea typeface="楷体" panose="02010609060101010101" pitchFamily="49" charset="-122"/>
              </a:rPr>
              <a:t>。这些巨头的跨界竞争将会迫使保险公司谋求创新变化，</a:t>
            </a:r>
            <a:r>
              <a:rPr lang="en-US" altLang="zh-CN" sz="2600" dirty="0">
                <a:latin typeface="楷体" panose="02010609060101010101" pitchFamily="49" charset="-122"/>
                <a:ea typeface="楷体" panose="02010609060101010101" pitchFamily="49" charset="-122"/>
              </a:rPr>
              <a:t>UBI</a:t>
            </a:r>
            <a:r>
              <a:rPr lang="zh-CN" altLang="en-US" sz="2600" dirty="0">
                <a:latin typeface="楷体" panose="02010609060101010101" pitchFamily="49" charset="-122"/>
                <a:ea typeface="楷体" panose="02010609060101010101" pitchFamily="49" charset="-122"/>
              </a:rPr>
              <a:t>将因此而得到大力发展。</a:t>
            </a:r>
            <a:br>
              <a:rPr lang="zh-CN" altLang="en-US" sz="2600" dirty="0"/>
            </a:br>
            <a:br>
              <a:rPr lang="zh-CN" altLang="en-US" sz="2400" dirty="0"/>
            </a:br>
            <a:br>
              <a:rPr lang="zh-CN" altLang="en-US" sz="2400" dirty="0"/>
            </a:br>
            <a:br>
              <a:rPr lang="zh-CN" altLang="en-US" sz="2400" dirty="0">
                <a:latin typeface="楷体" panose="02010609060101010101" pitchFamily="49" charset="-122"/>
                <a:ea typeface="楷体" panose="02010609060101010101" pitchFamily="49" charset="-122"/>
              </a:rPr>
            </a:br>
            <a:br>
              <a:rPr lang="zh-CN" altLang="en-US" sz="3600" dirty="0"/>
            </a:br>
            <a:endParaRPr lang="en-US" altLang="zh-CN" sz="3600" b="1"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2911" y="4071087"/>
            <a:ext cx="7776864" cy="285760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rgbClr val="0070C0"/>
                </a:solidFill>
              </a:rPr>
              <a:t>UBI</a:t>
            </a:r>
            <a:r>
              <a:rPr lang="zh-CN" altLang="en-US" b="1" dirty="0">
                <a:solidFill>
                  <a:srgbClr val="0070C0"/>
                </a:solidFill>
              </a:rPr>
              <a:t>车险行业相关企业</a:t>
            </a:r>
            <a:endParaRPr lang="zh-CN" altLang="en-US" dirty="0"/>
          </a:p>
        </p:txBody>
      </p:sp>
      <p:graphicFrame>
        <p:nvGraphicFramePr>
          <p:cNvPr id="4" name="内容占位符 3"/>
          <p:cNvGraphicFramePr>
            <a:graphicFrameLocks noGrp="1"/>
          </p:cNvGraphicFramePr>
          <p:nvPr>
            <p:ph idx="1"/>
          </p:nvPr>
        </p:nvGraphicFramePr>
        <p:xfrm>
          <a:off x="884759" y="1925637"/>
          <a:ext cx="11089756" cy="4475676"/>
        </p:xfrm>
        <a:graphic>
          <a:graphicData uri="http://schemas.openxmlformats.org/drawingml/2006/table">
            <a:tbl>
              <a:tblPr firstRow="1" bandRow="1">
                <a:tableStyleId>{93296810-A885-4BE3-A3E7-6D5BEEA58F35}</a:tableStyleId>
              </a:tblPr>
              <a:tblGrid>
                <a:gridCol w="1944216"/>
                <a:gridCol w="9145540"/>
              </a:tblGrid>
              <a:tr h="538560">
                <a:tc>
                  <a:txBody>
                    <a:bodyPr/>
                    <a:lstStyle/>
                    <a:p>
                      <a:pPr algn="ctr"/>
                      <a:r>
                        <a:rPr lang="zh-CN" altLang="en-US" sz="2400" dirty="0"/>
                        <a:t>公司名称</a:t>
                      </a:r>
                      <a:endParaRPr lang="zh-CN" altLang="en-US" sz="2400" dirty="0"/>
                    </a:p>
                  </a:txBody>
                  <a:tcPr>
                    <a:cell3D prstMaterial="dkEdge">
                      <a:bevel prst="convex"/>
                      <a:lightRig rig="flood" dir="t"/>
                    </a:cell3D>
                  </a:tcPr>
                </a:tc>
                <a:tc>
                  <a:txBody>
                    <a:bodyPr/>
                    <a:lstStyle/>
                    <a:p>
                      <a:pPr algn="ctr"/>
                      <a:r>
                        <a:rPr lang="zh-CN" altLang="en-US" sz="2400" dirty="0"/>
                        <a:t>简介</a:t>
                      </a:r>
                      <a:endParaRPr lang="zh-CN" altLang="en-US" sz="2400" dirty="0"/>
                    </a:p>
                  </a:txBody>
                  <a:tcPr>
                    <a:cell3D prstMaterial="dkEdge">
                      <a:bevel prst="convex"/>
                      <a:lightRig rig="flood" dir="t"/>
                    </a:cell3D>
                  </a:tcPr>
                </a:tc>
              </a:tr>
              <a:tr h="67211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思维图新</a:t>
                      </a:r>
                      <a:endParaRPr lang="zh-CN" altLang="en-US" sz="2400" dirty="0"/>
                    </a:p>
                  </a:txBody>
                  <a:tcPr anchor="ctr">
                    <a:cell3D prstMaterial="dkEdge">
                      <a:bevel prst="convex"/>
                      <a:lightRig rig="flood" dir="t"/>
                    </a:cell3D>
                  </a:tcPr>
                </a:tc>
                <a:tc>
                  <a:txBody>
                    <a:bodyPr/>
                    <a:lstStyle/>
                    <a:p>
                      <a:r>
                        <a:rPr lang="zh-CN" altLang="en-US" sz="2400" dirty="0"/>
                        <a:t>车辆网龙头，携手腾讯谋求更大空间</a:t>
                      </a:r>
                      <a:endParaRPr lang="zh-CN" altLang="en-US" sz="2400" dirty="0"/>
                    </a:p>
                  </a:txBody>
                  <a:tcPr anchor="ctr">
                    <a:cell3D prstMaterial="dkEdge">
                      <a:bevel prst="convex"/>
                      <a:lightRig rig="flood" dir="t"/>
                    </a:cell3D>
                  </a:tcPr>
                </a:tc>
              </a:tr>
              <a:tr h="653001">
                <a:tc>
                  <a:txBody>
                    <a:bodyPr/>
                    <a:lstStyle/>
                    <a:p>
                      <a:r>
                        <a:rPr lang="zh-CN" altLang="en-US" sz="2400" dirty="0"/>
                        <a:t>凯立德</a:t>
                      </a:r>
                      <a:endParaRPr lang="zh-CN" altLang="en-US" sz="2400" dirty="0"/>
                    </a:p>
                  </a:txBody>
                  <a:tcPr anchor="ctr">
                    <a:cell3D prstMaterial="dkEdge">
                      <a:bevel prst="convex"/>
                      <a:lightRig rig="flood" dir="t"/>
                    </a:cell3D>
                  </a:tcPr>
                </a:tc>
                <a:tc>
                  <a:txBody>
                    <a:bodyPr/>
                    <a:lstStyle/>
                    <a:p>
                      <a:r>
                        <a:rPr lang="zh-CN" altLang="en-US" sz="2400" dirty="0"/>
                        <a:t>图商稀缺标的，新三板大展宏图</a:t>
                      </a:r>
                      <a:endParaRPr lang="zh-CN" altLang="en-US" sz="2400" dirty="0"/>
                    </a:p>
                  </a:txBody>
                  <a:tcPr anchor="ctr">
                    <a:cell3D prstMaterial="dkEdge">
                      <a:bevel prst="convex"/>
                      <a:lightRig rig="flood" dir="t"/>
                    </a:cell3D>
                  </a:tcPr>
                </a:tc>
              </a:tr>
              <a:tr h="653001">
                <a:tc>
                  <a:txBody>
                    <a:bodyPr/>
                    <a:lstStyle/>
                    <a:p>
                      <a:r>
                        <a:rPr lang="zh-CN" altLang="en-US" sz="2400" dirty="0"/>
                        <a:t>荣之联</a:t>
                      </a:r>
                      <a:endParaRPr lang="zh-CN" altLang="en-US" sz="2400" dirty="0"/>
                    </a:p>
                  </a:txBody>
                  <a:tcPr anchor="ctr">
                    <a:cell3D prstMaterial="dkEdge">
                      <a:bevel prst="convex"/>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车险费率化改革最直接收益标的</a:t>
                      </a:r>
                      <a:endParaRPr lang="en-US" altLang="zh-CN" sz="2400" dirty="0"/>
                    </a:p>
                  </a:txBody>
                  <a:tcPr anchor="ctr">
                    <a:cell3D prstMaterial="dkEdge">
                      <a:bevel prst="convex"/>
                      <a:lightRig rig="flood" dir="t"/>
                    </a:cell3D>
                  </a:tcPr>
                </a:tc>
              </a:tr>
              <a:tr h="653001">
                <a:tc>
                  <a:txBody>
                    <a:bodyPr/>
                    <a:lstStyle/>
                    <a:p>
                      <a:r>
                        <a:rPr lang="zh-CN" altLang="en-US" sz="2400" dirty="0"/>
                        <a:t>千方科技</a:t>
                      </a:r>
                      <a:endParaRPr lang="zh-CN" altLang="en-US" sz="2400" dirty="0"/>
                    </a:p>
                  </a:txBody>
                  <a:tcPr anchor="ctr">
                    <a:cell3D prstMaterial="dkEdge">
                      <a:bevel prst="convex"/>
                      <a:lightRig rig="flood" dir="t"/>
                    </a:cell3D>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智慧交通龙头标的</a:t>
                      </a:r>
                      <a:endParaRPr lang="en-US" altLang="zh-CN" sz="2400" dirty="0"/>
                    </a:p>
                  </a:txBody>
                  <a:tcPr anchor="ctr">
                    <a:cell3D prstMaterial="dkEdge">
                      <a:bevel prst="convex"/>
                      <a:lightRig rig="flood" dir="t"/>
                    </a:cell3D>
                  </a:tcPr>
                </a:tc>
              </a:tr>
              <a:tr h="653001">
                <a:tc>
                  <a:txBody>
                    <a:bodyPr/>
                    <a:lstStyle/>
                    <a:p>
                      <a:r>
                        <a:rPr lang="zh-CN" altLang="en-US" sz="2400" dirty="0"/>
                        <a:t>隆基机械</a:t>
                      </a:r>
                      <a:endParaRPr lang="zh-CN" altLang="en-US" sz="2400" dirty="0"/>
                    </a:p>
                  </a:txBody>
                  <a:tcPr anchor="ctr">
                    <a:cell3D prstMaterial="dkEdge">
                      <a:bevel prst="convex"/>
                      <a:lightRig rig="flood" dir="t"/>
                    </a:cell3D>
                  </a:tcPr>
                </a:tc>
                <a:tc>
                  <a:txBody>
                    <a:bodyPr/>
                    <a:lstStyle/>
                    <a:p>
                      <a:r>
                        <a:rPr lang="zh-CN" altLang="en-US" sz="2400" dirty="0"/>
                        <a:t>集后服务、供应链金融、车险控费与一身</a:t>
                      </a:r>
                      <a:endParaRPr lang="zh-CN" altLang="en-US" sz="2400" dirty="0"/>
                    </a:p>
                  </a:txBody>
                  <a:tcPr anchor="ctr">
                    <a:cell3D prstMaterial="dkEdge">
                      <a:bevel prst="convex"/>
                      <a:lightRig rig="flood" dir="t"/>
                    </a:cell3D>
                  </a:tcPr>
                </a:tc>
              </a:tr>
              <a:tr h="653001">
                <a:tc>
                  <a:txBody>
                    <a:bodyPr/>
                    <a:lstStyle/>
                    <a:p>
                      <a:r>
                        <a:rPr lang="zh-CN" altLang="en-US" sz="2400" dirty="0"/>
                        <a:t>京天利</a:t>
                      </a:r>
                      <a:endParaRPr lang="zh-CN" altLang="en-US" sz="2400" dirty="0"/>
                    </a:p>
                  </a:txBody>
                  <a:tcPr anchor="ctr">
                    <a:cell3D prstMaterial="dkEdge">
                      <a:bevel prst="convex"/>
                      <a:lightRig rig="flood" dir="t"/>
                    </a:cell3D>
                  </a:tcPr>
                </a:tc>
                <a:tc>
                  <a:txBody>
                    <a:bodyPr/>
                    <a:lstStyle/>
                    <a:p>
                      <a:r>
                        <a:rPr lang="zh-CN" altLang="en-US" sz="2400" dirty="0"/>
                        <a:t>车联网保险第一股</a:t>
                      </a:r>
                      <a:endParaRPr lang="zh-CN" altLang="en-US" sz="2400" dirty="0"/>
                    </a:p>
                  </a:txBody>
                  <a:tcPr anchor="ctr">
                    <a:cell3D prstMaterial="dkEdge">
                      <a:bevel prst="convex"/>
                      <a:lightRig rig="flood" dir="t"/>
                    </a:cell3D>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06</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面临的挑战</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MH_Other_1"/>
          <p:cNvSpPr/>
          <p:nvPr>
            <p:custDataLst>
              <p:tags r:id="rId1"/>
            </p:custDataLst>
          </p:nvPr>
        </p:nvSpPr>
        <p:spPr>
          <a:xfrm flipV="1">
            <a:off x="7616758" y="2861250"/>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MH_Other_2"/>
          <p:cNvSpPr/>
          <p:nvPr>
            <p:custDataLst>
              <p:tags r:id="rId2"/>
            </p:custDataLst>
          </p:nvPr>
        </p:nvSpPr>
        <p:spPr>
          <a:xfrm>
            <a:off x="7616758" y="2276946"/>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MH_Other_3"/>
          <p:cNvSpPr/>
          <p:nvPr>
            <p:custDataLst>
              <p:tags r:id="rId3"/>
            </p:custDataLst>
          </p:nvPr>
        </p:nvSpPr>
        <p:spPr>
          <a:xfrm flipV="1">
            <a:off x="7616758" y="3838998"/>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MH_Other_4"/>
          <p:cNvSpPr/>
          <p:nvPr>
            <p:custDataLst>
              <p:tags r:id="rId4"/>
            </p:custDataLst>
          </p:nvPr>
        </p:nvSpPr>
        <p:spPr>
          <a:xfrm>
            <a:off x="7616758" y="3254693"/>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MH_Other_5"/>
          <p:cNvSpPr/>
          <p:nvPr>
            <p:custDataLst>
              <p:tags r:id="rId5"/>
            </p:custDataLst>
          </p:nvPr>
        </p:nvSpPr>
        <p:spPr>
          <a:xfrm flipV="1">
            <a:off x="7616758" y="4815070"/>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MH_Other_6"/>
          <p:cNvSpPr/>
          <p:nvPr>
            <p:custDataLst>
              <p:tags r:id="rId6"/>
            </p:custDataLst>
          </p:nvPr>
        </p:nvSpPr>
        <p:spPr>
          <a:xfrm>
            <a:off x="7616758" y="4232440"/>
            <a:ext cx="117196" cy="105477"/>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MH_Other_7"/>
          <p:cNvSpPr/>
          <p:nvPr>
            <p:custDataLst>
              <p:tags r:id="rId7"/>
            </p:custDataLst>
          </p:nvPr>
        </p:nvSpPr>
        <p:spPr>
          <a:xfrm flipV="1">
            <a:off x="7616758" y="5792817"/>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MH_Other_8"/>
          <p:cNvSpPr/>
          <p:nvPr>
            <p:custDataLst>
              <p:tags r:id="rId8"/>
            </p:custDataLst>
          </p:nvPr>
        </p:nvSpPr>
        <p:spPr>
          <a:xfrm>
            <a:off x="7616758" y="5208513"/>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9"/>
          <p:cNvSpPr/>
          <p:nvPr>
            <p:custDataLst>
              <p:tags r:id="rId9"/>
            </p:custDataLst>
          </p:nvPr>
        </p:nvSpPr>
        <p:spPr>
          <a:xfrm>
            <a:off x="5727466" y="2194013"/>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10"/>
          <p:cNvSpPr/>
          <p:nvPr>
            <p:custDataLst>
              <p:tags r:id="rId10"/>
            </p:custDataLst>
          </p:nvPr>
        </p:nvSpPr>
        <p:spPr>
          <a:xfrm>
            <a:off x="5727466" y="3171760"/>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1"/>
            </p:custDataLst>
          </p:nvPr>
        </p:nvSpPr>
        <p:spPr>
          <a:xfrm>
            <a:off x="5727466" y="4149506"/>
            <a:ext cx="2223370" cy="689781"/>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6" name="MH_Other_12"/>
          <p:cNvSpPr/>
          <p:nvPr>
            <p:custDataLst>
              <p:tags r:id="rId12"/>
            </p:custDataLst>
          </p:nvPr>
        </p:nvSpPr>
        <p:spPr>
          <a:xfrm>
            <a:off x="5727466" y="5125581"/>
            <a:ext cx="2223370" cy="691454"/>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 name="MH_SubTitle_1"/>
          <p:cNvSpPr/>
          <p:nvPr>
            <p:custDataLst>
              <p:tags r:id="rId13"/>
            </p:custDataLst>
          </p:nvPr>
        </p:nvSpPr>
        <p:spPr>
          <a:xfrm>
            <a:off x="4629175" y="2194013"/>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2"/>
          <p:cNvSpPr/>
          <p:nvPr>
            <p:custDataLst>
              <p:tags r:id="rId14"/>
            </p:custDataLst>
          </p:nvPr>
        </p:nvSpPr>
        <p:spPr>
          <a:xfrm>
            <a:off x="4629175" y="3171760"/>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SubTitle_3"/>
          <p:cNvSpPr/>
          <p:nvPr>
            <p:custDataLst>
              <p:tags r:id="rId15"/>
            </p:custDataLst>
          </p:nvPr>
        </p:nvSpPr>
        <p:spPr>
          <a:xfrm>
            <a:off x="4629175" y="4149506"/>
            <a:ext cx="1982282" cy="689781"/>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4"/>
          <p:cNvSpPr/>
          <p:nvPr>
            <p:custDataLst>
              <p:tags r:id="rId16"/>
            </p:custDataLst>
          </p:nvPr>
        </p:nvSpPr>
        <p:spPr>
          <a:xfrm>
            <a:off x="4629175" y="5125581"/>
            <a:ext cx="1982282" cy="691454"/>
          </a:xfrm>
          <a:prstGeom prst="rect">
            <a:avLst/>
          </a:prstGeom>
          <a:solidFill>
            <a:schemeClr val="accent4"/>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1"/>
          <p:cNvSpPr/>
          <p:nvPr>
            <p:custDataLst>
              <p:tags r:id="rId17"/>
            </p:custDataLst>
          </p:nvPr>
        </p:nvSpPr>
        <p:spPr>
          <a:xfrm>
            <a:off x="8054540" y="2324346"/>
            <a:ext cx="406346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市场现状</a:t>
            </a:r>
            <a:r>
              <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2"/>
          <p:cNvSpPr/>
          <p:nvPr>
            <p:custDataLst>
              <p:tags r:id="rId18"/>
            </p:custDataLst>
          </p:nvPr>
        </p:nvSpPr>
        <p:spPr>
          <a:xfrm>
            <a:off x="8054539" y="3280770"/>
            <a:ext cx="4567523"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市场兴起的因素分析</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Entry_3"/>
          <p:cNvSpPr/>
          <p:nvPr>
            <p:custDataLst>
              <p:tags r:id="rId19"/>
            </p:custDataLst>
          </p:nvPr>
        </p:nvSpPr>
        <p:spPr>
          <a:xfrm>
            <a:off x="8054539" y="4237193"/>
            <a:ext cx="4279491"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a:t>
            </a:r>
            <a:r>
              <a:rPr lang="zh-CN" altLang="en-US" sz="2400" kern="0" dirty="0">
                <a:solidFill>
                  <a:schemeClr val="bg1">
                    <a:lumMod val="50000"/>
                  </a:schemeClr>
                </a:solidFill>
                <a:latin typeface="Arial" panose="020B0604020202020204" pitchFamily="34" charset="0"/>
                <a:ea typeface="微软雅黑" panose="020B0503020204020204" pitchFamily="34" charset="-122"/>
              </a:rPr>
              <a:t>发展趋势</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MH_Others_1"/>
          <p:cNvSpPr txBox="1"/>
          <p:nvPr>
            <p:custDataLst>
              <p:tags r:id="rId20"/>
            </p:custDataLst>
          </p:nvPr>
        </p:nvSpPr>
        <p:spPr>
          <a:xfrm>
            <a:off x="490266" y="1933407"/>
            <a:ext cx="3078072" cy="1769715"/>
          </a:xfrm>
          <a:prstGeom prst="rect">
            <a:avLst/>
          </a:prstGeom>
          <a:noFill/>
        </p:spPr>
        <p:txBody>
          <a:bodyPr vert="horz" wrap="square" lIns="0" tIns="0" rIns="0" bIns="0" rtlCol="0" anchor="ctr" anchorCtr="0">
            <a:spAutoFit/>
          </a:bodyPr>
          <a:lstStyle/>
          <a:p>
            <a:pPr algn="ctr"/>
            <a:r>
              <a:rPr lang="zh-CN" altLang="en-US" sz="115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115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MH_Others_2"/>
          <p:cNvSpPr txBox="1"/>
          <p:nvPr>
            <p:custDataLst>
              <p:tags r:id="rId21"/>
            </p:custDataLst>
          </p:nvPr>
        </p:nvSpPr>
        <p:spPr>
          <a:xfrm>
            <a:off x="164679" y="3866209"/>
            <a:ext cx="4096887" cy="677108"/>
          </a:xfrm>
          <a:prstGeom prst="rect">
            <a:avLst/>
          </a:prstGeom>
          <a:noFill/>
        </p:spPr>
        <p:txBody>
          <a:bodyPr wrap="square" lIns="0" tIns="0" rIns="0" bIns="0">
            <a:spAutoFit/>
          </a:bodyPr>
          <a:lstStyle/>
          <a:p>
            <a:pPr algn="ctr">
              <a:defRPr/>
            </a:pPr>
            <a:r>
              <a:rPr lang="en-US" altLang="zh-CN" sz="4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4400" b="1"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MH_Other_10"/>
          <p:cNvSpPr/>
          <p:nvPr>
            <p:custDataLst>
              <p:tags r:id="rId22"/>
            </p:custDataLst>
          </p:nvPr>
        </p:nvSpPr>
        <p:spPr>
          <a:xfrm>
            <a:off x="5727466" y="1241952"/>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7" name="MH_SubTitle_2"/>
          <p:cNvSpPr/>
          <p:nvPr>
            <p:custDataLst>
              <p:tags r:id="rId23"/>
            </p:custDataLst>
          </p:nvPr>
        </p:nvSpPr>
        <p:spPr>
          <a:xfrm>
            <a:off x="4629175" y="1241952"/>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MH_Entry_2"/>
          <p:cNvSpPr/>
          <p:nvPr>
            <p:custDataLst>
              <p:tags r:id="rId24"/>
            </p:custDataLst>
          </p:nvPr>
        </p:nvSpPr>
        <p:spPr>
          <a:xfrm>
            <a:off x="8054539" y="1350962"/>
            <a:ext cx="4063467"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简介和发展进程</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p:cNvSpPr/>
          <p:nvPr/>
        </p:nvSpPr>
        <p:spPr>
          <a:xfrm>
            <a:off x="7950836" y="5279837"/>
            <a:ext cx="3159839" cy="461665"/>
          </a:xfrm>
          <a:prstGeom prst="rect">
            <a:avLst/>
          </a:prstGeom>
        </p:spPr>
        <p:txBody>
          <a:bodyPr wrap="none">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企业分析</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9" name="MH_Other_9"/>
          <p:cNvSpPr/>
          <p:nvPr>
            <p:custDataLst>
              <p:tags r:id="rId25"/>
            </p:custDataLst>
          </p:nvPr>
        </p:nvSpPr>
        <p:spPr>
          <a:xfrm>
            <a:off x="5727466" y="2193329"/>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0" name="MH_Other_10"/>
          <p:cNvSpPr/>
          <p:nvPr>
            <p:custDataLst>
              <p:tags r:id="rId26"/>
            </p:custDataLst>
          </p:nvPr>
        </p:nvSpPr>
        <p:spPr>
          <a:xfrm>
            <a:off x="5727466" y="3171076"/>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1" name="MH_Other_11"/>
          <p:cNvSpPr/>
          <p:nvPr>
            <p:custDataLst>
              <p:tags r:id="rId27"/>
            </p:custDataLst>
          </p:nvPr>
        </p:nvSpPr>
        <p:spPr>
          <a:xfrm>
            <a:off x="5727466" y="4148822"/>
            <a:ext cx="2223370" cy="689781"/>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2" name="MH_Other_12"/>
          <p:cNvSpPr/>
          <p:nvPr>
            <p:custDataLst>
              <p:tags r:id="rId28"/>
            </p:custDataLst>
          </p:nvPr>
        </p:nvSpPr>
        <p:spPr>
          <a:xfrm>
            <a:off x="5727466" y="5124897"/>
            <a:ext cx="2223370" cy="691454"/>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MH_SubTitle_1"/>
          <p:cNvSpPr/>
          <p:nvPr>
            <p:custDataLst>
              <p:tags r:id="rId29"/>
            </p:custDataLst>
          </p:nvPr>
        </p:nvSpPr>
        <p:spPr>
          <a:xfrm>
            <a:off x="4629175" y="2193329"/>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2"/>
          <p:cNvSpPr/>
          <p:nvPr>
            <p:custDataLst>
              <p:tags r:id="rId30"/>
            </p:custDataLst>
          </p:nvPr>
        </p:nvSpPr>
        <p:spPr>
          <a:xfrm>
            <a:off x="4629175" y="3171076"/>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5" name="MH_SubTitle_3"/>
          <p:cNvSpPr/>
          <p:nvPr>
            <p:custDataLst>
              <p:tags r:id="rId31"/>
            </p:custDataLst>
          </p:nvPr>
        </p:nvSpPr>
        <p:spPr>
          <a:xfrm>
            <a:off x="4629175" y="4148822"/>
            <a:ext cx="1982282" cy="689781"/>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MH_SubTitle_4"/>
          <p:cNvSpPr/>
          <p:nvPr>
            <p:custDataLst>
              <p:tags r:id="rId32"/>
            </p:custDataLst>
          </p:nvPr>
        </p:nvSpPr>
        <p:spPr>
          <a:xfrm>
            <a:off x="4629175" y="5124897"/>
            <a:ext cx="1982282" cy="691454"/>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05</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7" name="MH_Entry_1"/>
          <p:cNvSpPr/>
          <p:nvPr>
            <p:custDataLst>
              <p:tags r:id="rId33"/>
            </p:custDataLst>
          </p:nvPr>
        </p:nvSpPr>
        <p:spPr>
          <a:xfrm>
            <a:off x="8054540" y="2323662"/>
            <a:ext cx="4063466"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市场现状</a:t>
            </a:r>
            <a:r>
              <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rPr>
              <a:t>分析</a:t>
            </a:r>
            <a:endParaRPr lang="zh-CN" altLang="en-US" sz="2400"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48" name="MH_Entry_2"/>
          <p:cNvSpPr/>
          <p:nvPr>
            <p:custDataLst>
              <p:tags r:id="rId34"/>
            </p:custDataLst>
          </p:nvPr>
        </p:nvSpPr>
        <p:spPr>
          <a:xfrm>
            <a:off x="8054539" y="3280086"/>
            <a:ext cx="4567523"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市场兴起的因素分析</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9" name="MH_Entry_3"/>
          <p:cNvSpPr/>
          <p:nvPr>
            <p:custDataLst>
              <p:tags r:id="rId35"/>
            </p:custDataLst>
          </p:nvPr>
        </p:nvSpPr>
        <p:spPr>
          <a:xfrm>
            <a:off x="8054539" y="4236509"/>
            <a:ext cx="4279491"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市场</a:t>
            </a:r>
            <a:r>
              <a:rPr lang="zh-CN" altLang="en-US" sz="2400" kern="0" dirty="0">
                <a:solidFill>
                  <a:schemeClr val="bg1">
                    <a:lumMod val="50000"/>
                  </a:schemeClr>
                </a:solidFill>
                <a:latin typeface="Arial" panose="020B0604020202020204" pitchFamily="34" charset="0"/>
                <a:ea typeface="微软雅黑" panose="020B0503020204020204" pitchFamily="34" charset="-122"/>
              </a:rPr>
              <a:t>发展趋势</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0" name="MH_Other_10"/>
          <p:cNvSpPr/>
          <p:nvPr>
            <p:custDataLst>
              <p:tags r:id="rId36"/>
            </p:custDataLst>
          </p:nvPr>
        </p:nvSpPr>
        <p:spPr>
          <a:xfrm>
            <a:off x="5727466" y="1241268"/>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MH_SubTitle_2"/>
          <p:cNvSpPr/>
          <p:nvPr>
            <p:custDataLst>
              <p:tags r:id="rId37"/>
            </p:custDataLst>
          </p:nvPr>
        </p:nvSpPr>
        <p:spPr>
          <a:xfrm>
            <a:off x="4629175" y="1241268"/>
            <a:ext cx="1982282"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MH_Entry_2"/>
          <p:cNvSpPr/>
          <p:nvPr>
            <p:custDataLst>
              <p:tags r:id="rId38"/>
            </p:custDataLst>
          </p:nvPr>
        </p:nvSpPr>
        <p:spPr>
          <a:xfrm>
            <a:off x="8054539" y="1350278"/>
            <a:ext cx="4063467"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简介和发展进程</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MH_Other_9"/>
          <p:cNvSpPr/>
          <p:nvPr>
            <p:custDataLst>
              <p:tags r:id="rId39"/>
            </p:custDataLst>
          </p:nvPr>
        </p:nvSpPr>
        <p:spPr>
          <a:xfrm>
            <a:off x="5727466" y="6069086"/>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4" name="MH_SubTitle_1"/>
          <p:cNvSpPr/>
          <p:nvPr>
            <p:custDataLst>
              <p:tags r:id="rId40"/>
            </p:custDataLst>
          </p:nvPr>
        </p:nvSpPr>
        <p:spPr>
          <a:xfrm>
            <a:off x="4629175" y="6069086"/>
            <a:ext cx="1982282"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r>
              <a:rPr lang="en-US" altLang="zh-CN" sz="2110" dirty="0">
                <a:solidFill>
                  <a:srgbClr val="FFFFFF"/>
                </a:solidFill>
                <a:latin typeface="Arial" panose="020B0604020202020204" pitchFamily="34" charset="0"/>
                <a:ea typeface="微软雅黑" panose="020B0503020204020204" pitchFamily="34" charset="-122"/>
                <a:sym typeface="Arial" panose="020B0604020202020204" pitchFamily="34" charset="0"/>
              </a:rPr>
              <a:t>06</a:t>
            </a: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MH_Entry_1"/>
          <p:cNvSpPr/>
          <p:nvPr>
            <p:custDataLst>
              <p:tags r:id="rId41"/>
            </p:custDataLst>
          </p:nvPr>
        </p:nvSpPr>
        <p:spPr>
          <a:xfrm>
            <a:off x="8054539" y="6199420"/>
            <a:ext cx="4711540" cy="369332"/>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defRPr/>
            </a:pP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UBI</a:t>
            </a:r>
            <a:r>
              <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面临的挑战分析</a:t>
            </a:r>
            <a:endParaRPr lang="zh-CN" altLang="en-US" sz="2400" kern="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42"/>
    </p:custDataLst>
  </p:cSld>
  <p:clrMapOvr>
    <a:masterClrMapping/>
  </p:clrMapOvr>
  <mc:AlternateContent xmlns:mc="http://schemas.openxmlformats.org/markup-compatibility/2006">
    <mc:Choice xmlns:p14="http://schemas.microsoft.com/office/powerpoint/2010/main" Requires="p14">
      <p:transition spd="slow" p14:dur="1600" advTm="0">
        <p:blinds dir="vert"/>
      </p:transition>
    </mc:Choice>
    <mc:Fallback>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56" presetClass="entr" presetSubtype="0" fill="hold" grpId="0" nodeType="clickEffect">
                                  <p:stCondLst>
                                    <p:cond delay="0"/>
                                  </p:stCondLst>
                                  <p:iterate type="lt">
                                    <p:tmPct val="10000"/>
                                  </p:iterate>
                                  <p:childTnLst>
                                    <p:set>
                                      <p:cBhvr>
                                        <p:cTn id="21" dur="1" fill="hold">
                                          <p:stCondLst>
                                            <p:cond delay="0"/>
                                          </p:stCondLst>
                                        </p:cTn>
                                        <p:tgtEl>
                                          <p:spTgt spid="34"/>
                                        </p:tgtEl>
                                        <p:attrNameLst>
                                          <p:attrName>style.visibility</p:attrName>
                                        </p:attrNameLst>
                                      </p:cBhvr>
                                      <p:to>
                                        <p:strVal val="visible"/>
                                      </p:to>
                                    </p:set>
                                    <p:anim by="(-#ppt_w*2)" calcmode="lin" valueType="num">
                                      <p:cBhvr rctx="PPT">
                                        <p:cTn id="22" dur="500" autoRev="1" fill="hold">
                                          <p:stCondLst>
                                            <p:cond delay="0"/>
                                          </p:stCondLst>
                                        </p:cTn>
                                        <p:tgtEl>
                                          <p:spTgt spid="34"/>
                                        </p:tgtEl>
                                        <p:attrNameLst>
                                          <p:attrName>ppt_w</p:attrName>
                                        </p:attrNameLst>
                                      </p:cBhvr>
                                    </p:anim>
                                    <p:anim by="(#ppt_w*0.50)" calcmode="lin" valueType="num">
                                      <p:cBhvr>
                                        <p:cTn id="23" dur="500" decel="50000" autoRev="1" fill="hold">
                                          <p:stCondLst>
                                            <p:cond delay="0"/>
                                          </p:stCondLst>
                                        </p:cTn>
                                        <p:tgtEl>
                                          <p:spTgt spid="34"/>
                                        </p:tgtEl>
                                        <p:attrNameLst>
                                          <p:attrName>ppt_x</p:attrName>
                                        </p:attrNameLst>
                                      </p:cBhvr>
                                    </p:anim>
                                    <p:anim from="(-#ppt_h/2)" to="(#ppt_y)" calcmode="lin" valueType="num">
                                      <p:cBhvr>
                                        <p:cTn id="24" dur="1000" fill="hold">
                                          <p:stCondLst>
                                            <p:cond delay="0"/>
                                          </p:stCondLst>
                                        </p:cTn>
                                        <p:tgtEl>
                                          <p:spTgt spid="34"/>
                                        </p:tgtEl>
                                        <p:attrNameLst>
                                          <p:attrName>ppt_y</p:attrName>
                                        </p:attrNameLst>
                                      </p:cBhvr>
                                    </p:anim>
                                    <p:animRot by="21600000">
                                      <p:cBhvr>
                                        <p:cTn id="25" dur="1000" fill="hold">
                                          <p:stCondLst>
                                            <p:cond delay="0"/>
                                          </p:stCondLst>
                                        </p:cTn>
                                        <p:tgtEl>
                                          <p:spTgt spid="34"/>
                                        </p:tgtEl>
                                        <p:attrNameLst>
                                          <p:attrName>r</p:attrName>
                                        </p:attrNameLst>
                                      </p:cBhvr>
                                    </p:animRot>
                                  </p:childTnLst>
                                </p:cTn>
                              </p:par>
                              <p:par>
                                <p:cTn id="26" presetID="56" presetClass="entr" presetSubtype="0" fill="hold" grpId="0" nodeType="withEffect">
                                  <p:stCondLst>
                                    <p:cond delay="0"/>
                                  </p:stCondLst>
                                  <p:iterate type="lt">
                                    <p:tmPct val="10000"/>
                                  </p:iterate>
                                  <p:childTnLst>
                                    <p:set>
                                      <p:cBhvr>
                                        <p:cTn id="27" dur="1" fill="hold">
                                          <p:stCondLst>
                                            <p:cond delay="0"/>
                                          </p:stCondLst>
                                        </p:cTn>
                                        <p:tgtEl>
                                          <p:spTgt spid="35"/>
                                        </p:tgtEl>
                                        <p:attrNameLst>
                                          <p:attrName>style.visibility</p:attrName>
                                        </p:attrNameLst>
                                      </p:cBhvr>
                                      <p:to>
                                        <p:strVal val="visible"/>
                                      </p:to>
                                    </p:set>
                                    <p:anim by="(-#ppt_w*2)" calcmode="lin" valueType="num">
                                      <p:cBhvr rctx="PPT">
                                        <p:cTn id="28" dur="500" autoRev="1" fill="hold">
                                          <p:stCondLst>
                                            <p:cond delay="0"/>
                                          </p:stCondLst>
                                        </p:cTn>
                                        <p:tgtEl>
                                          <p:spTgt spid="35"/>
                                        </p:tgtEl>
                                        <p:attrNameLst>
                                          <p:attrName>ppt_w</p:attrName>
                                        </p:attrNameLst>
                                      </p:cBhvr>
                                    </p:anim>
                                    <p:anim by="(#ppt_w*0.50)" calcmode="lin" valueType="num">
                                      <p:cBhvr>
                                        <p:cTn id="29" dur="500" decel="50000" autoRev="1" fill="hold">
                                          <p:stCondLst>
                                            <p:cond delay="0"/>
                                          </p:stCondLst>
                                        </p:cTn>
                                        <p:tgtEl>
                                          <p:spTgt spid="35"/>
                                        </p:tgtEl>
                                        <p:attrNameLst>
                                          <p:attrName>ppt_x</p:attrName>
                                        </p:attrNameLst>
                                      </p:cBhvr>
                                    </p:anim>
                                    <p:anim from="(-#ppt_h/2)" to="(#ppt_y)" calcmode="lin" valueType="num">
                                      <p:cBhvr>
                                        <p:cTn id="30" dur="1000" fill="hold">
                                          <p:stCondLst>
                                            <p:cond delay="0"/>
                                          </p:stCondLst>
                                        </p:cTn>
                                        <p:tgtEl>
                                          <p:spTgt spid="35"/>
                                        </p:tgtEl>
                                        <p:attrNameLst>
                                          <p:attrName>ppt_y</p:attrName>
                                        </p:attrNameLst>
                                      </p:cBhvr>
                                    </p:anim>
                                    <p:animRot by="21600000">
                                      <p:cBhvr>
                                        <p:cTn id="31" dur="1000" fill="hold">
                                          <p:stCondLst>
                                            <p:cond delay="0"/>
                                          </p:stCondLst>
                                        </p:cTn>
                                        <p:tgtEl>
                                          <p:spTgt spid="35"/>
                                        </p:tgtEl>
                                        <p:attrNameLst>
                                          <p:attrName>r</p:attrName>
                                        </p:attrNameLst>
                                      </p:cBhvr>
                                    </p:animRo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down)">
                                      <p:cBhvr>
                                        <p:cTn id="36" dur="500"/>
                                        <p:tgtEl>
                                          <p:spTgt spid="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7"/>
                                        </p:tgtEl>
                                        <p:attrNameLst>
                                          <p:attrName>style.visibility</p:attrName>
                                        </p:attrNameLst>
                                      </p:cBhvr>
                                      <p:to>
                                        <p:strVal val="visible"/>
                                      </p:to>
                                    </p:set>
                                    <p:animEffect transition="in" filter="wipe(down)">
                                      <p:cBhvr>
                                        <p:cTn id="41" dur="500"/>
                                        <p:tgtEl>
                                          <p:spTgt spid="4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down)">
                                      <p:cBhvr>
                                        <p:cTn id="46" dur="500"/>
                                        <p:tgtEl>
                                          <p:spTgt spid="4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wipe(down)">
                                      <p:cBhvr>
                                        <p:cTn id="51" dur="500"/>
                                        <p:tgtEl>
                                          <p:spTgt spid="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wipe(down)">
                                      <p:cBhvr>
                                        <p:cTn id="56" dur="500"/>
                                        <p:tgtEl>
                                          <p:spTgt spid="5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wipe(down)">
                                      <p:cBhvr>
                                        <p:cTn id="6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34" grpId="0"/>
      <p:bldP spid="35" grpId="0"/>
      <p:bldP spid="38" grpId="0"/>
      <p:bldP spid="47" grpId="0"/>
      <p:bldP spid="48" grpId="0"/>
      <p:bldP spid="49" grpId="0"/>
      <p:bldP spid="52" grpId="0"/>
      <p:bldP spid="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a:solidFill>
                  <a:srgbClr val="00B0F0"/>
                </a:solidFill>
              </a:rPr>
              <a:t>UBI</a:t>
            </a:r>
            <a:r>
              <a:rPr lang="zh-CN" altLang="en-US" dirty="0">
                <a:solidFill>
                  <a:srgbClr val="00B0F0"/>
                </a:solidFill>
              </a:rPr>
              <a:t>在中国未来的发展仍存在挑战，包括三个方面。</a:t>
            </a:r>
            <a:endParaRPr lang="zh-CN" altLang="en-US" dirty="0">
              <a:solidFill>
                <a:srgbClr val="00B0F0"/>
              </a:solidFill>
            </a:endParaRPr>
          </a:p>
          <a:p>
            <a:r>
              <a:rPr lang="zh-CN" altLang="en-US" sz="3600" dirty="0">
                <a:latin typeface="楷体" panose="02010609060101010101" pitchFamily="49" charset="-122"/>
                <a:ea typeface="楷体" panose="02010609060101010101" pitchFamily="49" charset="-122"/>
              </a:rPr>
              <a:t>第一，政策开放程度：中国的保险行业比较稳健，即使是车险费改也是先在全国</a:t>
            </a:r>
            <a:r>
              <a:rPr lang="en-US" altLang="zh-CN" sz="3600" dirty="0">
                <a:latin typeface="楷体" panose="02010609060101010101" pitchFamily="49" charset="-122"/>
                <a:ea typeface="楷体" panose="02010609060101010101" pitchFamily="49" charset="-122"/>
              </a:rPr>
              <a:t>6</a:t>
            </a:r>
            <a:r>
              <a:rPr lang="zh-CN" altLang="en-US" sz="3600" dirty="0">
                <a:latin typeface="楷体" panose="02010609060101010101" pitchFamily="49" charset="-122"/>
                <a:ea typeface="楷体" panose="02010609060101010101" pitchFamily="49" charset="-122"/>
              </a:rPr>
              <a:t>个地区进行试点，监管部门通过制定定价因子一定程度上控制了各家公司自主定价的范围，因此目前为止仍没严格意义上的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产品面世。基于驾驶行为和模型测算的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是否可以在短时间内高歌猛进还有赖于政策放宽的程度，在五年之内会逐渐发展起来，但完全取代传统产品的可能性不大。</a:t>
            </a:r>
            <a:endParaRPr lang="zh-CN" altLang="en-US" sz="3600" dirty="0">
              <a:latin typeface="楷体" panose="02010609060101010101" pitchFamily="49" charset="-122"/>
              <a:ea typeface="楷体" panose="02010609060101010101" pitchFamily="49" charset="-122"/>
            </a:endParaRPr>
          </a:p>
          <a:p>
            <a:r>
              <a:rPr lang="zh-CN" altLang="en-US" sz="3600" dirty="0">
                <a:latin typeface="楷体" panose="02010609060101010101" pitchFamily="49" charset="-122"/>
                <a:ea typeface="楷体" panose="02010609060101010101" pitchFamily="49" charset="-122"/>
              </a:rPr>
              <a:t>第二，新型出行方式：电动汽车、分时租赁、汽车共享、智能驾驶和无人驾驶等新型的出行革新也为传统的</a:t>
            </a:r>
            <a:r>
              <a:rPr lang="en-US" altLang="zh-CN" sz="3600" dirty="0">
                <a:latin typeface="楷体" panose="02010609060101010101" pitchFamily="49" charset="-122"/>
                <a:ea typeface="楷体" panose="02010609060101010101" pitchFamily="49" charset="-122"/>
              </a:rPr>
              <a:t>UBI</a:t>
            </a:r>
            <a:r>
              <a:rPr lang="zh-CN" altLang="en-US" sz="3600" dirty="0">
                <a:latin typeface="楷体" panose="02010609060101010101" pitchFamily="49" charset="-122"/>
                <a:ea typeface="楷体" panose="02010609060101010101" pitchFamily="49" charset="-122"/>
              </a:rPr>
              <a:t>产品设计及风险评估带来了挑战。</a:t>
            </a:r>
            <a:endParaRPr lang="zh-CN" altLang="en-US" sz="3600"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800" dirty="0">
                <a:latin typeface="楷体" panose="02010609060101010101" pitchFamily="49" charset="-122"/>
                <a:ea typeface="楷体" panose="02010609060101010101" pitchFamily="49" charset="-122"/>
              </a:rPr>
              <a:t>第三，产业融合：汽车生命周期涉及了众多消费环节，各环节之间可以通过驾驶行为数据进行有机整合，从而发挥更大的作用。但产业链上还缺少一个公认的驾驶行为评价标准，这会导致竞争激烈，同时也不利于集约发展。</a:t>
            </a:r>
            <a:endParaRPr lang="zh-CN" altLang="en-US" sz="2800" dirty="0">
              <a:latin typeface="楷体" panose="02010609060101010101" pitchFamily="49" charset="-122"/>
              <a:ea typeface="楷体" panose="02010609060101010101" pitchFamily="49" charset="-122"/>
            </a:endParaRPr>
          </a:p>
          <a:p>
            <a:r>
              <a:rPr lang="zh-CN" altLang="en-US" sz="2800" dirty="0">
                <a:latin typeface="楷体" panose="02010609060101010101" pitchFamily="49" charset="-122"/>
                <a:ea typeface="楷体" panose="02010609060101010101" pitchFamily="49" charset="-122"/>
              </a:rPr>
              <a:t>这些挑战的同时也在创造机遇，并且不会阻挡</a:t>
            </a:r>
            <a:r>
              <a:rPr lang="en-US" altLang="zh-CN" sz="2800" dirty="0">
                <a:latin typeface="楷体" panose="02010609060101010101" pitchFamily="49" charset="-122"/>
                <a:ea typeface="楷体" panose="02010609060101010101" pitchFamily="49" charset="-122"/>
              </a:rPr>
              <a:t>UBI</a:t>
            </a:r>
            <a:r>
              <a:rPr lang="zh-CN" altLang="en-US" sz="2800" dirty="0">
                <a:latin typeface="楷体" panose="02010609060101010101" pitchFamily="49" charset="-122"/>
                <a:ea typeface="楷体" panose="02010609060101010101" pitchFamily="49" charset="-122"/>
              </a:rPr>
              <a:t>发展的步伐，</a:t>
            </a:r>
            <a:r>
              <a:rPr lang="en-US" altLang="zh-CN" sz="2800" dirty="0">
                <a:latin typeface="楷体" panose="02010609060101010101" pitchFamily="49" charset="-122"/>
                <a:ea typeface="楷体" panose="02010609060101010101" pitchFamily="49" charset="-122"/>
              </a:rPr>
              <a:t>2016</a:t>
            </a:r>
            <a:r>
              <a:rPr lang="zh-CN" altLang="en-US" sz="2800" dirty="0">
                <a:latin typeface="楷体" panose="02010609060101010101" pitchFamily="49" charset="-122"/>
                <a:ea typeface="楷体" panose="02010609060101010101" pitchFamily="49" charset="-122"/>
              </a:rPr>
              <a:t>年将是</a:t>
            </a:r>
            <a:r>
              <a:rPr lang="en-US" altLang="zh-CN" sz="2800" dirty="0">
                <a:latin typeface="楷体" panose="02010609060101010101" pitchFamily="49" charset="-122"/>
                <a:ea typeface="楷体" panose="02010609060101010101" pitchFamily="49" charset="-122"/>
              </a:rPr>
              <a:t>UBI</a:t>
            </a:r>
            <a:r>
              <a:rPr lang="zh-CN" altLang="en-US" sz="2800" dirty="0">
                <a:latin typeface="楷体" panose="02010609060101010101" pitchFamily="49" charset="-122"/>
                <a:ea typeface="楷体" panose="02010609060101010101" pitchFamily="49" charset="-122"/>
              </a:rPr>
              <a:t>发展真正拉开序幕的一年。</a:t>
            </a:r>
            <a:endParaRPr lang="zh-CN" altLang="en-US" sz="2800" dirty="0">
              <a:latin typeface="楷体" panose="02010609060101010101" pitchFamily="49" charset="-122"/>
              <a:ea typeface="楷体" panose="02010609060101010101" pitchFamily="49" charset="-122"/>
            </a:endParaRP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1971288" y="303957"/>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endParaRPr kumimoji="0" lang="en-US" altLang="zh-CN" sz="100" b="0" i="0" u="none" strike="noStrike" kern="0" cap="none" spc="0" normalizeH="0" baseline="0" noProof="0" dirty="0">
              <a:ln>
                <a:noFill/>
              </a:ln>
              <a:solidFill>
                <a:sysClr val="window" lastClr="FFFFFF"/>
              </a:solidFill>
              <a:effectLst/>
              <a:uLnTx/>
              <a:uFillTx/>
            </a:endParaRP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Freeform 6"/>
          <p:cNvSpPr/>
          <p:nvPr/>
        </p:nvSpPr>
        <p:spPr bwMode="auto">
          <a:xfrm>
            <a:off x="354" y="5187510"/>
            <a:ext cx="9453357" cy="2045141"/>
          </a:xfrm>
          <a:custGeom>
            <a:avLst/>
            <a:gdLst>
              <a:gd name="T0" fmla="*/ 2 w 4183"/>
              <a:gd name="T1" fmla="*/ 0 h 904"/>
              <a:gd name="T2" fmla="*/ 4183 w 4183"/>
              <a:gd name="T3" fmla="*/ 902 h 904"/>
              <a:gd name="T4" fmla="*/ 0 w 4183"/>
              <a:gd name="T5" fmla="*/ 904 h 904"/>
              <a:gd name="T6" fmla="*/ 2 w 4183"/>
              <a:gd name="T7" fmla="*/ 0 h 904"/>
            </a:gdLst>
            <a:ahLst/>
            <a:cxnLst>
              <a:cxn ang="0">
                <a:pos x="T0" y="T1"/>
              </a:cxn>
              <a:cxn ang="0">
                <a:pos x="T2" y="T3"/>
              </a:cxn>
              <a:cxn ang="0">
                <a:pos x="T4" y="T5"/>
              </a:cxn>
              <a:cxn ang="0">
                <a:pos x="T6" y="T7"/>
              </a:cxn>
            </a:cxnLst>
            <a:rect l="0" t="0" r="r" b="b"/>
            <a:pathLst>
              <a:path w="4183" h="904">
                <a:moveTo>
                  <a:pt x="2" y="0"/>
                </a:moveTo>
                <a:lnTo>
                  <a:pt x="4183" y="902"/>
                </a:lnTo>
                <a:lnTo>
                  <a:pt x="0" y="904"/>
                </a:lnTo>
                <a:lnTo>
                  <a:pt x="2" y="0"/>
                </a:lnTo>
                <a:close/>
              </a:path>
            </a:pathLst>
          </a:custGeom>
          <a:solidFill>
            <a:srgbClr val="1F4C6B"/>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1"/>
            <a:ext cx="12858043" cy="2081338"/>
          </a:xfrm>
          <a:custGeom>
            <a:avLst/>
            <a:gdLst>
              <a:gd name="T0" fmla="*/ 0 w 5687"/>
              <a:gd name="T1" fmla="*/ 0 h 920"/>
              <a:gd name="T2" fmla="*/ 5687 w 5687"/>
              <a:gd name="T3" fmla="*/ 0 h 920"/>
              <a:gd name="T4" fmla="*/ 5687 w 5687"/>
              <a:gd name="T5" fmla="*/ 9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0"/>
                </a:lnTo>
                <a:lnTo>
                  <a:pt x="5687" y="920"/>
                </a:lnTo>
                <a:lnTo>
                  <a:pt x="0" y="0"/>
                </a:lnTo>
                <a:close/>
              </a:path>
            </a:pathLst>
          </a:custGeom>
          <a:solidFill>
            <a:srgbClr val="1F4C6B"/>
          </a:solidFill>
          <a:ln w="0">
            <a:noFill/>
            <a:prstDash val="solid"/>
            <a:round/>
          </a:ln>
        </p:spPr>
        <p:txBody>
          <a:bodyPr vert="horz" wrap="square" lIns="128580" tIns="64290" rIns="128580" bIns="64290" numCol="1" anchor="t" anchorCtr="0" compatLnSpc="1"/>
          <a:lstStyle/>
          <a:p>
            <a:endParaRPr lang="zh-CN" altLang="en-US"/>
          </a:p>
        </p:txBody>
      </p:sp>
      <p:sp>
        <p:nvSpPr>
          <p:cNvPr id="8" name="Freeform 8"/>
          <p:cNvSpPr/>
          <p:nvPr/>
        </p:nvSpPr>
        <p:spPr bwMode="auto">
          <a:xfrm>
            <a:off x="354" y="1"/>
            <a:ext cx="12858043" cy="2081338"/>
          </a:xfrm>
          <a:custGeom>
            <a:avLst/>
            <a:gdLst>
              <a:gd name="T0" fmla="*/ 0 w 5687"/>
              <a:gd name="T1" fmla="*/ 0 h 920"/>
              <a:gd name="T2" fmla="*/ 5687 w 5687"/>
              <a:gd name="T3" fmla="*/ 920 h 920"/>
              <a:gd name="T4" fmla="*/ 0 w 5687"/>
              <a:gd name="T5" fmla="*/ 320 h 920"/>
              <a:gd name="T6" fmla="*/ 0 w 5687"/>
              <a:gd name="T7" fmla="*/ 0 h 920"/>
            </a:gdLst>
            <a:ahLst/>
            <a:cxnLst>
              <a:cxn ang="0">
                <a:pos x="T0" y="T1"/>
              </a:cxn>
              <a:cxn ang="0">
                <a:pos x="T2" y="T3"/>
              </a:cxn>
              <a:cxn ang="0">
                <a:pos x="T4" y="T5"/>
              </a:cxn>
              <a:cxn ang="0">
                <a:pos x="T6" y="T7"/>
              </a:cxn>
            </a:cxnLst>
            <a:rect l="0" t="0" r="r" b="b"/>
            <a:pathLst>
              <a:path w="5687" h="920">
                <a:moveTo>
                  <a:pt x="0" y="0"/>
                </a:moveTo>
                <a:lnTo>
                  <a:pt x="5687" y="920"/>
                </a:lnTo>
                <a:lnTo>
                  <a:pt x="0" y="320"/>
                </a:lnTo>
                <a:lnTo>
                  <a:pt x="0" y="0"/>
                </a:lnTo>
                <a:close/>
              </a:path>
            </a:pathLst>
          </a:custGeom>
          <a:solidFill>
            <a:schemeClr val="accent2"/>
          </a:solidFill>
          <a:ln w="0">
            <a:noFill/>
            <a:prstDash val="solid"/>
            <a:round/>
          </a:ln>
        </p:spPr>
        <p:txBody>
          <a:bodyPr vert="horz" wrap="square" lIns="128580" tIns="64290" rIns="128580" bIns="64290" numCol="1" anchor="t" anchorCtr="0" compatLnSpc="1"/>
          <a:lstStyle/>
          <a:p>
            <a:endParaRPr lang="zh-CN" altLang="en-US"/>
          </a:p>
        </p:txBody>
      </p:sp>
      <p:sp>
        <p:nvSpPr>
          <p:cNvPr id="10" name="矩形 259"/>
          <p:cNvSpPr>
            <a:spLocks noChangeArrowheads="1"/>
          </p:cNvSpPr>
          <p:nvPr/>
        </p:nvSpPr>
        <p:spPr bwMode="auto">
          <a:xfrm>
            <a:off x="2234295" y="2846333"/>
            <a:ext cx="83901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600" b="1" cap="all" dirty="0">
                <a:solidFill>
                  <a:schemeClr val="bg1">
                    <a:lumMod val="65000"/>
                  </a:schemeClr>
                </a:solidFill>
                <a:cs typeface="Arial" panose="020B0604020202020204" pitchFamily="34" charset="0"/>
              </a:rPr>
              <a:t>Thank you </a:t>
            </a:r>
            <a:endParaRPr lang="zh-CN" altLang="en-US" sz="9600" b="1" cap="all" dirty="0">
              <a:solidFill>
                <a:schemeClr val="bg1">
                  <a:lumMod val="65000"/>
                </a:schemeClr>
              </a:solidFill>
              <a:cs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0"/>
                                        </p:tgtEl>
                                        <p:attrNameLst>
                                          <p:attrName>ppt_y</p:attrName>
                                        </p:attrNameLst>
                                      </p:cBhvr>
                                      <p:tavLst>
                                        <p:tav tm="0">
                                          <p:val>
                                            <p:strVal val="#ppt_y"/>
                                          </p:val>
                                        </p:tav>
                                        <p:tav tm="100000">
                                          <p:val>
                                            <p:strVal val="#ppt_y"/>
                                          </p:val>
                                        </p:tav>
                                      </p:tavLst>
                                    </p:anim>
                                    <p:anim calcmode="lin" valueType="num">
                                      <p:cBhvr>
                                        <p:cTn id="9" dur="500" fill="hold"/>
                                        <p:tgtEl>
                                          <p:spTgt spid="10"/>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0"/>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0"/>
                                        </p:tgtEl>
                                      </p:cBhvr>
                                    </p:animEffect>
                                  </p:childTnLst>
                                </p:cTn>
                              </p:par>
                            </p:childTnLst>
                          </p:cTn>
                        </p:par>
                        <p:par>
                          <p:cTn id="12" fill="hold">
                            <p:stCondLst>
                              <p:cond delay="94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0"/>
                                        </p:tgtEl>
                                      </p:cBhvr>
                                    </p:animEffect>
                                    <p:animScale>
                                      <p:cBhvr>
                                        <p:cTn id="15"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1">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97048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简介和发展进程</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878412"/>
          </a:xfrm>
        </p:spPr>
        <p:txBody>
          <a:bodyPr>
            <a:normAutofit fontScale="90000"/>
          </a:bodyPr>
          <a:lstStyle/>
          <a:p>
            <a:pPr algn="l"/>
            <a:r>
              <a:rPr lang="zh-CN" altLang="en-US" dirty="0">
                <a:solidFill>
                  <a:schemeClr val="accent1"/>
                </a:solidFill>
              </a:rPr>
              <a:t>研究定义</a:t>
            </a:r>
            <a:endParaRPr lang="zh-CN" altLang="en-US" dirty="0">
              <a:solidFill>
                <a:schemeClr val="accent1"/>
              </a:solidFill>
            </a:endParaRPr>
          </a:p>
        </p:txBody>
      </p:sp>
      <p:sp>
        <p:nvSpPr>
          <p:cNvPr id="3" name="内容占位符 2"/>
          <p:cNvSpPr>
            <a:spLocks noGrp="1"/>
          </p:cNvSpPr>
          <p:nvPr>
            <p:ph idx="1"/>
          </p:nvPr>
        </p:nvSpPr>
        <p:spPr>
          <a:xfrm>
            <a:off x="642938" y="1312069"/>
            <a:ext cx="11572875" cy="5148765"/>
          </a:xfrm>
        </p:spPr>
        <p:txBody>
          <a:bodyPr>
            <a:normAutofit lnSpcReduction="10000"/>
          </a:bodyPr>
          <a:lstStyle/>
          <a:p>
            <a:r>
              <a:rPr lang="en-US" altLang="zh-CN" sz="2800" dirty="0">
                <a:solidFill>
                  <a:schemeClr val="accent1"/>
                </a:solidFill>
              </a:rPr>
              <a:t>UBI</a:t>
            </a:r>
            <a:r>
              <a:rPr lang="zh-CN" altLang="en-US" sz="2800" dirty="0">
                <a:solidFill>
                  <a:schemeClr val="accent1"/>
                </a:solidFill>
              </a:rPr>
              <a:t>模式车险（</a:t>
            </a:r>
            <a:r>
              <a:rPr lang="en-US" altLang="zh-CN" sz="2800" dirty="0">
                <a:solidFill>
                  <a:schemeClr val="accent1"/>
                </a:solidFill>
              </a:rPr>
              <a:t>Usage Based Insurance</a:t>
            </a:r>
            <a:r>
              <a:rPr lang="zh-CN" altLang="en-US" sz="2800" dirty="0">
                <a:solidFill>
                  <a:schemeClr val="accent1"/>
                </a:solidFill>
              </a:rPr>
              <a:t>）：</a:t>
            </a:r>
            <a:r>
              <a:rPr lang="zh-CN" altLang="en-US" sz="2800" dirty="0"/>
              <a:t>是基于车主驾驶行为以及使用车辆相关数据相结合的个性化保险产品。保险公司实时监控里程、油耗等车辆数据，</a:t>
            </a:r>
            <a:r>
              <a:rPr lang="zh-CN" altLang="en-US" sz="2800" dirty="0">
                <a:solidFill>
                  <a:srgbClr val="FF0000"/>
                </a:solidFill>
              </a:rPr>
              <a:t>结合车主“三急”次数、违章次数等驾驶行为数据，通过大数据技术处理，评估车主驾车行为癿风险等级，通过风险等级指数为每位车主提供定制化的保单，保费是取决于车主实际行驶里程、驾驶时间、行驶地点、具体驾驶行为等指标癿综合考量。</a:t>
            </a:r>
            <a:endParaRPr lang="en-US" altLang="zh-CN" sz="2800" dirty="0">
              <a:solidFill>
                <a:srgbClr val="FF0000"/>
              </a:solidFill>
            </a:endParaRPr>
          </a:p>
          <a:p>
            <a:r>
              <a:rPr lang="zh-CN" altLang="en-US" sz="2800" dirty="0">
                <a:solidFill>
                  <a:schemeClr val="accent1"/>
                </a:solidFill>
              </a:rPr>
              <a:t>互联网汽车：</a:t>
            </a:r>
            <a:r>
              <a:rPr lang="zh-CN" altLang="en-US" sz="2800" dirty="0"/>
              <a:t>是指以依托于计算、大数据技术、通信技术、搜索技术、导航、多媒体技术、支付等亏联网工具，围绕用户的车生活，整合线上与线下资源，为用户提供智慧出行服务。互联网汽车丌仅仅是互联网和汽车行业的简单整合，对亍车辆本身，亏联网汽车将具备更多不外界互联、互动的功能，实现汽车癿平台化，使汽车从代步工具转变为集娱乐、社交等为一体的平台。</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 y="289641"/>
            <a:ext cx="11572875" cy="878412"/>
          </a:xfrm>
        </p:spPr>
        <p:txBody>
          <a:bodyPr>
            <a:normAutofit fontScale="90000"/>
          </a:bodyPr>
          <a:lstStyle/>
          <a:p>
            <a:pPr algn="l"/>
            <a:r>
              <a:rPr lang="zh-CN" altLang="en-US" dirty="0">
                <a:solidFill>
                  <a:schemeClr val="accent1"/>
                </a:solidFill>
              </a:rPr>
              <a:t>研究定义</a:t>
            </a:r>
            <a:endParaRPr lang="zh-CN" altLang="en-US" dirty="0">
              <a:solidFill>
                <a:schemeClr val="accent1"/>
              </a:solidFill>
            </a:endParaRPr>
          </a:p>
        </p:txBody>
      </p:sp>
      <p:sp>
        <p:nvSpPr>
          <p:cNvPr id="3" name="内容占位符 2"/>
          <p:cNvSpPr>
            <a:spLocks noGrp="1"/>
          </p:cNvSpPr>
          <p:nvPr>
            <p:ph idx="1"/>
          </p:nvPr>
        </p:nvSpPr>
        <p:spPr>
          <a:xfrm>
            <a:off x="642938" y="1312069"/>
            <a:ext cx="11572875" cy="5148765"/>
          </a:xfrm>
        </p:spPr>
        <p:txBody>
          <a:bodyPr>
            <a:normAutofit fontScale="92500"/>
          </a:bodyPr>
          <a:lstStyle/>
          <a:p>
            <a:r>
              <a:rPr lang="en-US" altLang="zh-CN" sz="2800" dirty="0">
                <a:solidFill>
                  <a:schemeClr val="accent1"/>
                </a:solidFill>
              </a:rPr>
              <a:t>Telematics</a:t>
            </a:r>
            <a:r>
              <a:rPr lang="zh-CN" altLang="en-US" sz="2800" dirty="0">
                <a:solidFill>
                  <a:schemeClr val="accent1"/>
                </a:solidFill>
              </a:rPr>
              <a:t>服务：</a:t>
            </a:r>
            <a:r>
              <a:rPr lang="zh-CN" altLang="en-US" sz="2800" dirty="0"/>
              <a:t>是远距离通信的电信（</a:t>
            </a:r>
            <a:r>
              <a:rPr lang="en-US" altLang="zh-CN" sz="2800" dirty="0"/>
              <a:t>Telecommunications</a:t>
            </a:r>
            <a:r>
              <a:rPr lang="zh-CN" altLang="en-US" sz="2800" dirty="0"/>
              <a:t>）不信息科学（</a:t>
            </a:r>
            <a:r>
              <a:rPr lang="en-US" altLang="zh-CN" sz="2800" dirty="0"/>
              <a:t>Informatics</a:t>
            </a:r>
            <a:r>
              <a:rPr lang="zh-CN" altLang="en-US" sz="2800" dirty="0"/>
              <a:t>）癿合成词，是指通过包括汽车在内癿各类运输工具上癿计算机系统、无线通信技术、卫星导航装置、交换文字、语音等信息癿亏联网技术而提供信息癿服务系统。</a:t>
            </a:r>
            <a:endParaRPr lang="zh-CN" altLang="en-US" sz="2800" dirty="0"/>
          </a:p>
          <a:p>
            <a:r>
              <a:rPr lang="zh-CN" altLang="en-US" sz="2800" dirty="0">
                <a:solidFill>
                  <a:schemeClr val="accent1"/>
                </a:solidFill>
              </a:rPr>
              <a:t> </a:t>
            </a:r>
            <a:r>
              <a:rPr lang="en-US" altLang="zh-CN" sz="2800" dirty="0">
                <a:solidFill>
                  <a:schemeClr val="accent1"/>
                </a:solidFill>
              </a:rPr>
              <a:t>FCD</a:t>
            </a:r>
            <a:r>
              <a:rPr lang="zh-CN" altLang="en-US" sz="2800" dirty="0">
                <a:solidFill>
                  <a:schemeClr val="accent1"/>
                </a:solidFill>
              </a:rPr>
              <a:t>（</a:t>
            </a:r>
            <a:r>
              <a:rPr lang="en-US" altLang="zh-CN" sz="2800" dirty="0">
                <a:solidFill>
                  <a:schemeClr val="accent1"/>
                </a:solidFill>
              </a:rPr>
              <a:t>Floating Car Data</a:t>
            </a:r>
            <a:r>
              <a:rPr lang="zh-CN" altLang="en-US" sz="2800" dirty="0">
                <a:solidFill>
                  <a:schemeClr val="accent1"/>
                </a:solidFill>
              </a:rPr>
              <a:t>）浮动车辆数据：</a:t>
            </a:r>
            <a:r>
              <a:rPr lang="zh-CN" altLang="en-US" sz="2800" dirty="0"/>
              <a:t>是一种新型的交通信息检测技术，其核心是利用具有</a:t>
            </a:r>
            <a:r>
              <a:rPr lang="en-US" altLang="zh-CN" sz="2800" dirty="0"/>
              <a:t>GPS</a:t>
            </a:r>
            <a:r>
              <a:rPr lang="zh-CN" altLang="en-US" sz="2800" dirty="0"/>
              <a:t>定位功能癿浮动车辆（主要是城市出租车和私家车）采集的位置和时间信息，计算浮动车辆所在位置点的速度，并把这些速度信息与电子地图进行对应，直观描述道路的交通流速度状况。</a:t>
            </a:r>
            <a:endParaRPr lang="zh-CN" altLang="en-US" sz="2800" dirty="0"/>
          </a:p>
          <a:p>
            <a:r>
              <a:rPr lang="zh-CN" altLang="en-US" sz="2800" dirty="0">
                <a:solidFill>
                  <a:schemeClr val="accent1"/>
                </a:solidFill>
              </a:rPr>
              <a:t>保险精算：</a:t>
            </a:r>
            <a:r>
              <a:rPr lang="zh-CN" altLang="en-US" sz="2800" dirty="0"/>
              <a:t>是指运用数学、保险学、统计学、金融学以及人口学等学科的知识于原理，去解决商业保险不各种社会保障业务中需要精确计算的项目，如死亡率的测定、生命表的构造、费率的厘定、准备金的计提以及业务盈余分配等，以此保证保险经营癿稳定性和安全性。</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schemeClr val="accent1"/>
                </a:solidFill>
              </a:rPr>
              <a:t>UBI</a:t>
            </a:r>
            <a:r>
              <a:rPr lang="zh-CN" altLang="en-US" sz="3600" dirty="0">
                <a:solidFill>
                  <a:schemeClr val="accent1"/>
                </a:solidFill>
              </a:rPr>
              <a:t>颠覆传统车险服务模式，推动车险市场多元化发展</a:t>
            </a:r>
            <a:endParaRPr lang="zh-CN" altLang="en-US" sz="3600" dirty="0">
              <a:solidFill>
                <a:schemeClr val="accent1"/>
              </a:solidFill>
            </a:endParaRPr>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28934" y="1495425"/>
            <a:ext cx="11572875" cy="5599254"/>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600" dirty="0">
                <a:solidFill>
                  <a:schemeClr val="accent1"/>
                </a:solidFill>
              </a:rPr>
              <a:t>UBI</a:t>
            </a:r>
            <a:r>
              <a:rPr lang="zh-CN" altLang="en-US" sz="3600" dirty="0">
                <a:solidFill>
                  <a:schemeClr val="accent1"/>
                </a:solidFill>
              </a:rPr>
              <a:t>模式车险服务模式及产品分类</a:t>
            </a:r>
            <a:endParaRPr lang="zh-CN" altLang="en-US" sz="3600" dirty="0">
              <a:solidFill>
                <a:schemeClr val="accent1"/>
              </a:solidFill>
            </a:endParaRPr>
          </a:p>
        </p:txBody>
      </p:sp>
      <p:pic>
        <p:nvPicPr>
          <p:cNvPr id="9" name="内容占位符 8"/>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9784" y="1687513"/>
            <a:ext cx="11572875" cy="5524334"/>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flipH="1">
            <a:off x="1748853" y="2893282"/>
            <a:ext cx="11109897" cy="1417462"/>
            <a:chOff x="3536590" y="3256285"/>
            <a:chExt cx="5419547" cy="691455"/>
          </a:xfrm>
        </p:grpSpPr>
        <p:sp>
          <p:nvSpPr>
            <p:cNvPr id="8" name="MH_Other_1"/>
            <p:cNvSpPr/>
            <p:nvPr>
              <p:custDataLst>
                <p:tags r:id="rId1"/>
              </p:custDataLst>
            </p:nvPr>
          </p:nvSpPr>
          <p:spPr>
            <a:xfrm flipV="1">
              <a:off x="7616758" y="3840589"/>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2"/>
            <p:cNvSpPr/>
            <p:nvPr>
              <p:custDataLst>
                <p:tags r:id="rId2"/>
              </p:custDataLst>
            </p:nvPr>
          </p:nvSpPr>
          <p:spPr>
            <a:xfrm>
              <a:off x="7616758" y="3256285"/>
              <a:ext cx="117196" cy="107150"/>
            </a:xfrm>
            <a:prstGeom prst="rtTriangle">
              <a:avLst/>
            </a:prstGeom>
            <a:solidFill>
              <a:schemeClr val="accent2">
                <a:lumMod val="50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9"/>
            <p:cNvSpPr/>
            <p:nvPr>
              <p:custDataLst>
                <p:tags r:id="rId3"/>
              </p:custDataLst>
            </p:nvPr>
          </p:nvSpPr>
          <p:spPr>
            <a:xfrm>
              <a:off x="6732767" y="3256285"/>
              <a:ext cx="2223370" cy="691455"/>
            </a:xfrm>
            <a:prstGeom prst="rightArrow">
              <a:avLst>
                <a:gd name="adj1" fmla="val 72581"/>
                <a:gd name="adj2" fmla="val 46774"/>
              </a:avLst>
            </a:prstGeom>
            <a:solidFill>
              <a:srgbClr val="ECECEC"/>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3" name="MH_SubTitle_1"/>
            <p:cNvSpPr/>
            <p:nvPr>
              <p:custDataLst>
                <p:tags r:id="rId4"/>
              </p:custDataLst>
            </p:nvPr>
          </p:nvSpPr>
          <p:spPr>
            <a:xfrm>
              <a:off x="3536590" y="3256285"/>
              <a:ext cx="4080167" cy="691455"/>
            </a:xfrm>
            <a:prstGeom prst="rect">
              <a:avLst/>
            </a:prstGeom>
            <a:solidFill>
              <a:schemeClr val="accent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a:defRPr/>
              </a:pPr>
              <a:endParaRPr lang="zh-CN" altLang="en-US" sz="211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2" name="文本框 11"/>
          <p:cNvSpPr txBox="1"/>
          <p:nvPr>
            <p:custDataLst>
              <p:tags r:id="rId5"/>
            </p:custDataLst>
          </p:nvPr>
        </p:nvSpPr>
        <p:spPr>
          <a:xfrm>
            <a:off x="5070452" y="3438343"/>
            <a:ext cx="920124" cy="649088"/>
          </a:xfrm>
          <a:prstGeom prst="rect">
            <a:avLst/>
          </a:prstGeom>
          <a:noFill/>
        </p:spPr>
        <p:txBody>
          <a:bodyPr wrap="none" lIns="0" tIns="0" rIns="0" bIns="0">
            <a:spAutoFit/>
          </a:bodyPr>
          <a:lstStyle/>
          <a:p>
            <a:pPr>
              <a:defRPr/>
            </a:pPr>
            <a:r>
              <a:rPr lang="en-US" altLang="zh-CN" sz="3375" dirty="0">
                <a:solidFill>
                  <a:schemeClr val="bg1"/>
                </a:solidFill>
                <a:latin typeface="Arial" panose="020B0604020202020204" pitchFamily="34" charset="0"/>
                <a:ea typeface="微软雅黑" panose="020B0503020204020204" pitchFamily="34" charset="-122"/>
                <a:sym typeface="Arial" panose="020B0604020202020204" pitchFamily="34" charset="0"/>
              </a:rPr>
              <a:t>P</a:t>
            </a:r>
            <a:r>
              <a:rPr lang="en-US" altLang="zh-CN" sz="4220" dirty="0">
                <a:solidFill>
                  <a:schemeClr val="bg1"/>
                </a:solidFill>
                <a:latin typeface="Arial" panose="020B0604020202020204" pitchFamily="34" charset="0"/>
                <a:ea typeface="微软雅黑" panose="020B0503020204020204" pitchFamily="34" charset="-122"/>
                <a:sym typeface="Arial" panose="020B0604020202020204" pitchFamily="34" charset="0"/>
              </a:rPr>
              <a:t>art</a:t>
            </a:r>
            <a:endParaRPr lang="zh-CN" altLang="en-US" sz="1213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2" name="文本框 13"/>
          <p:cNvSpPr txBox="1">
            <a:spLocks noChangeArrowheads="1"/>
          </p:cNvSpPr>
          <p:nvPr>
            <p:custDataLst>
              <p:tags r:id="rId6"/>
            </p:custDataLst>
          </p:nvPr>
        </p:nvSpPr>
        <p:spPr bwMode="auto">
          <a:xfrm>
            <a:off x="5207510" y="3267571"/>
            <a:ext cx="646011" cy="34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rPr>
              <a:t>章 节</a:t>
            </a:r>
            <a:endParaRPr lang="zh-CN" altLang="en-US" sz="221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53" name="文本框 14"/>
          <p:cNvSpPr txBox="1">
            <a:spLocks noChangeArrowheads="1"/>
          </p:cNvSpPr>
          <p:nvPr>
            <p:custDataLst>
              <p:tags r:id="rId7"/>
            </p:custDataLst>
          </p:nvPr>
        </p:nvSpPr>
        <p:spPr bwMode="auto">
          <a:xfrm>
            <a:off x="6162092" y="2790417"/>
            <a:ext cx="1442703" cy="1557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10125"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0125"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标题 5"/>
          <p:cNvSpPr txBox="1"/>
          <p:nvPr>
            <p:custDataLst>
              <p:tags r:id="rId8"/>
            </p:custDataLst>
          </p:nvPr>
        </p:nvSpPr>
        <p:spPr>
          <a:xfrm>
            <a:off x="8219527" y="3218380"/>
            <a:ext cx="3686398" cy="1107996"/>
          </a:xfrm>
          <a:prstGeom prst="rect">
            <a:avLst/>
          </a:prstGeom>
          <a:noFill/>
        </p:spPr>
        <p:txBody>
          <a:bodyPr wrap="square" lIns="0" tIns="0" rIns="0" bIns="0" anchor="t" anchorCtr="0">
            <a:spAutoFit/>
          </a:bodyPr>
          <a:lstStyle>
            <a:lvl1pPr algn="ctr">
              <a:lnSpc>
                <a:spcPct val="90000"/>
              </a:lnSpc>
              <a:spcBef>
                <a:spcPct val="0"/>
              </a:spcBef>
              <a:buNone/>
              <a:defRPr sz="4000">
                <a:latin typeface="+mj-lt"/>
                <a:ea typeface="+mj-ea"/>
                <a:cs typeface="+mj-cs"/>
              </a:defRPr>
            </a:lvl1pPr>
          </a:lstStyle>
          <a:p>
            <a:pPr algn="l">
              <a:defRPr/>
            </a:pP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汽车保险</a:t>
            </a:r>
            <a:r>
              <a:rPr lang="en-US" altLang="zh-CN" kern="0" dirty="0">
                <a:solidFill>
                  <a:schemeClr val="bg1"/>
                </a:solidFill>
                <a:latin typeface="Arial" panose="020B0604020202020204" pitchFamily="34" charset="0"/>
                <a:ea typeface="微软雅黑" panose="020B0503020204020204" pitchFamily="34" charset="-122"/>
                <a:sym typeface="Arial" panose="020B0604020202020204" pitchFamily="34" charset="0"/>
              </a:rPr>
              <a:t>UBI</a:t>
            </a:r>
            <a:r>
              <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rPr>
              <a:t>市场现状分析</a:t>
            </a:r>
            <a:endParaRPr lang="zh-CN" altLang="en-US" kern="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9"/>
    </p:custDataLst>
  </p:cSld>
  <p:clrMapOvr>
    <a:masterClrMapping/>
  </p:clrMapOvr>
  <p:transition spd="slow" advTm="0">
    <p:push/>
  </p:transition>
</p:sld>
</file>

<file path=ppt/tags/tag1.xml><?xml version="1.0" encoding="utf-8"?>
<p:tagLst xmlns:p="http://schemas.openxmlformats.org/presentationml/2006/main">
  <p:tag name="MH" val="20161022203059"/>
  <p:tag name="MH_LIBRARY" val="GRAPHIC"/>
  <p:tag name="MH_TYPE" val="Other"/>
  <p:tag name="MH_ORDER" val="1"/>
</p:tagLst>
</file>

<file path=ppt/tags/tag10.xml><?xml version="1.0" encoding="utf-8"?>
<p:tagLst xmlns:p="http://schemas.openxmlformats.org/presentationml/2006/main">
  <p:tag name="MH" val="20161022203059"/>
  <p:tag name="MH_LIBRARY" val="GRAPHIC"/>
  <p:tag name="MH_TYPE" val="Other"/>
  <p:tag name="MH_ORDER" val="10"/>
</p:tagLst>
</file>

<file path=ppt/tags/tag11.xml><?xml version="1.0" encoding="utf-8"?>
<p:tagLst xmlns:p="http://schemas.openxmlformats.org/presentationml/2006/main">
  <p:tag name="MH" val="20161022203059"/>
  <p:tag name="MH_LIBRARY" val="GRAPHIC"/>
  <p:tag name="MH_TYPE" val="Other"/>
  <p:tag name="MH_ORDER" val="11"/>
</p:tagLst>
</file>

<file path=ppt/tags/tag12.xml><?xml version="1.0" encoding="utf-8"?>
<p:tagLst xmlns:p="http://schemas.openxmlformats.org/presentationml/2006/main">
  <p:tag name="MH" val="20161022203059"/>
  <p:tag name="MH_LIBRARY" val="GRAPHIC"/>
  <p:tag name="MH_TYPE" val="Other"/>
  <p:tag name="MH_ORDER" val="12"/>
</p:tagLst>
</file>

<file path=ppt/tags/tag13.xml><?xml version="1.0" encoding="utf-8"?>
<p:tagLst xmlns:p="http://schemas.openxmlformats.org/presentationml/2006/main">
  <p:tag name="MH" val="20161022203059"/>
  <p:tag name="MH_LIBRARY" val="GRAPHIC"/>
  <p:tag name="MH_TYPE" val="SubTitle"/>
  <p:tag name="MH_ORDER" val="1"/>
</p:tagLst>
</file>

<file path=ppt/tags/tag14.xml><?xml version="1.0" encoding="utf-8"?>
<p:tagLst xmlns:p="http://schemas.openxmlformats.org/presentationml/2006/main">
  <p:tag name="MH" val="20161022203059"/>
  <p:tag name="MH_LIBRARY" val="GRAPHIC"/>
  <p:tag name="MH_TYPE" val="SubTitle"/>
  <p:tag name="MH_ORDER" val="2"/>
</p:tagLst>
</file>

<file path=ppt/tags/tag15.xml><?xml version="1.0" encoding="utf-8"?>
<p:tagLst xmlns:p="http://schemas.openxmlformats.org/presentationml/2006/main">
  <p:tag name="MH" val="20161022203059"/>
  <p:tag name="MH_LIBRARY" val="GRAPHIC"/>
  <p:tag name="MH_TYPE" val="SubTitle"/>
  <p:tag name="MH_ORDER" val="3"/>
</p:tagLst>
</file>

<file path=ppt/tags/tag16.xml><?xml version="1.0" encoding="utf-8"?>
<p:tagLst xmlns:p="http://schemas.openxmlformats.org/presentationml/2006/main">
  <p:tag name="MH" val="20161022203059"/>
  <p:tag name="MH_LIBRARY" val="GRAPHIC"/>
  <p:tag name="MH_TYPE" val="SubTitle"/>
  <p:tag name="MH_ORDER" val="4"/>
</p:tagLst>
</file>

<file path=ppt/tags/tag17.xml><?xml version="1.0" encoding="utf-8"?>
<p:tagLst xmlns:p="http://schemas.openxmlformats.org/presentationml/2006/main">
  <p:tag name="MH" val="20160830110146"/>
  <p:tag name="MH_LIBRARY" val="CONTENTS"/>
  <p:tag name="MH_TYPE" val="ENTRY"/>
  <p:tag name="ID" val="553512"/>
  <p:tag name="MH_ORDER" val="1"/>
</p:tagLst>
</file>

<file path=ppt/tags/tag18.xml><?xml version="1.0" encoding="utf-8"?>
<p:tagLst xmlns:p="http://schemas.openxmlformats.org/presentationml/2006/main">
  <p:tag name="MH" val="20160830110146"/>
  <p:tag name="MH_LIBRARY" val="CONTENTS"/>
  <p:tag name="MH_TYPE" val="ENTRY"/>
  <p:tag name="ID" val="553512"/>
  <p:tag name="MH_ORDER" val="2"/>
</p:tagLst>
</file>

<file path=ppt/tags/tag19.xml><?xml version="1.0" encoding="utf-8"?>
<p:tagLst xmlns:p="http://schemas.openxmlformats.org/presentationml/2006/main">
  <p:tag name="MH" val="20160830110146"/>
  <p:tag name="MH_LIBRARY" val="CONTENTS"/>
  <p:tag name="MH_TYPE" val="ENTRY"/>
  <p:tag name="ID" val="553512"/>
  <p:tag name="MH_ORDER" val="3"/>
</p:tagLst>
</file>

<file path=ppt/tags/tag2.xml><?xml version="1.0" encoding="utf-8"?>
<p:tagLst xmlns:p="http://schemas.openxmlformats.org/presentationml/2006/main">
  <p:tag name="MH" val="20161022203059"/>
  <p:tag name="MH_LIBRARY" val="GRAPHIC"/>
  <p:tag name="MH_TYPE" val="Other"/>
  <p:tag name="MH_ORDER" val="2"/>
</p:tagLst>
</file>

<file path=ppt/tags/tag20.xml><?xml version="1.0" encoding="utf-8"?>
<p:tagLst xmlns:p="http://schemas.openxmlformats.org/presentationml/2006/main">
  <p:tag name="MH" val="20160830110146"/>
  <p:tag name="MH_LIBRARY" val="CONTENTS"/>
  <p:tag name="MH_TYPE" val="OTHERS"/>
  <p:tag name="ID" val="553512"/>
</p:tagLst>
</file>

<file path=ppt/tags/tag21.xml><?xml version="1.0" encoding="utf-8"?>
<p:tagLst xmlns:p="http://schemas.openxmlformats.org/presentationml/2006/main">
  <p:tag name="MH" val="20160830110146"/>
  <p:tag name="MH_LIBRARY" val="CONTENTS"/>
  <p:tag name="MH_TYPE" val="OTHERS"/>
  <p:tag name="ID" val="553512"/>
</p:tagLst>
</file>

<file path=ppt/tags/tag22.xml><?xml version="1.0" encoding="utf-8"?>
<p:tagLst xmlns:p="http://schemas.openxmlformats.org/presentationml/2006/main">
  <p:tag name="MH" val="20161022203059"/>
  <p:tag name="MH_LIBRARY" val="GRAPHIC"/>
  <p:tag name="MH_TYPE" val="Other"/>
  <p:tag name="MH_ORDER" val="10"/>
</p:tagLst>
</file>

<file path=ppt/tags/tag23.xml><?xml version="1.0" encoding="utf-8"?>
<p:tagLst xmlns:p="http://schemas.openxmlformats.org/presentationml/2006/main">
  <p:tag name="MH" val="20161022203059"/>
  <p:tag name="MH_LIBRARY" val="GRAPHIC"/>
  <p:tag name="MH_TYPE" val="SubTitle"/>
  <p:tag name="MH_ORDER" val="2"/>
</p:tagLst>
</file>

<file path=ppt/tags/tag24.xml><?xml version="1.0" encoding="utf-8"?>
<p:tagLst xmlns:p="http://schemas.openxmlformats.org/presentationml/2006/main">
  <p:tag name="MH" val="20160830110146"/>
  <p:tag name="MH_LIBRARY" val="CONTENTS"/>
  <p:tag name="MH_TYPE" val="ENTRY"/>
  <p:tag name="ID" val="553512"/>
  <p:tag name="MH_ORDER" val="2"/>
</p:tagLst>
</file>

<file path=ppt/tags/tag25.xml><?xml version="1.0" encoding="utf-8"?>
<p:tagLst xmlns:p="http://schemas.openxmlformats.org/presentationml/2006/main">
  <p:tag name="MH" val="20161022203059"/>
  <p:tag name="MH_LIBRARY" val="GRAPHIC"/>
  <p:tag name="MH_TYPE" val="Other"/>
  <p:tag name="MH_ORDER" val="9"/>
</p:tagLst>
</file>

<file path=ppt/tags/tag26.xml><?xml version="1.0" encoding="utf-8"?>
<p:tagLst xmlns:p="http://schemas.openxmlformats.org/presentationml/2006/main">
  <p:tag name="MH" val="20161022203059"/>
  <p:tag name="MH_LIBRARY" val="GRAPHIC"/>
  <p:tag name="MH_TYPE" val="Other"/>
  <p:tag name="MH_ORDER" val="10"/>
</p:tagLst>
</file>

<file path=ppt/tags/tag27.xml><?xml version="1.0" encoding="utf-8"?>
<p:tagLst xmlns:p="http://schemas.openxmlformats.org/presentationml/2006/main">
  <p:tag name="MH" val="20161022203059"/>
  <p:tag name="MH_LIBRARY" val="GRAPHIC"/>
  <p:tag name="MH_TYPE" val="Other"/>
  <p:tag name="MH_ORDER" val="11"/>
</p:tagLst>
</file>

<file path=ppt/tags/tag28.xml><?xml version="1.0" encoding="utf-8"?>
<p:tagLst xmlns:p="http://schemas.openxmlformats.org/presentationml/2006/main">
  <p:tag name="MH" val="20161022203059"/>
  <p:tag name="MH_LIBRARY" val="GRAPHIC"/>
  <p:tag name="MH_TYPE" val="Other"/>
  <p:tag name="MH_ORDER" val="12"/>
</p:tagLst>
</file>

<file path=ppt/tags/tag29.xml><?xml version="1.0" encoding="utf-8"?>
<p:tagLst xmlns:p="http://schemas.openxmlformats.org/presentationml/2006/main">
  <p:tag name="MH" val="20161022203059"/>
  <p:tag name="MH_LIBRARY" val="GRAPHIC"/>
  <p:tag name="MH_TYPE" val="SubTitle"/>
  <p:tag name="MH_ORDER" val="1"/>
</p:tagLst>
</file>

<file path=ppt/tags/tag3.xml><?xml version="1.0" encoding="utf-8"?>
<p:tagLst xmlns:p="http://schemas.openxmlformats.org/presentationml/2006/main">
  <p:tag name="MH" val="20161022203059"/>
  <p:tag name="MH_LIBRARY" val="GRAPHIC"/>
  <p:tag name="MH_TYPE" val="Other"/>
  <p:tag name="MH_ORDER" val="3"/>
</p:tagLst>
</file>

<file path=ppt/tags/tag30.xml><?xml version="1.0" encoding="utf-8"?>
<p:tagLst xmlns:p="http://schemas.openxmlformats.org/presentationml/2006/main">
  <p:tag name="MH" val="20161022203059"/>
  <p:tag name="MH_LIBRARY" val="GRAPHIC"/>
  <p:tag name="MH_TYPE" val="SubTitle"/>
  <p:tag name="MH_ORDER" val="2"/>
</p:tagLst>
</file>

<file path=ppt/tags/tag31.xml><?xml version="1.0" encoding="utf-8"?>
<p:tagLst xmlns:p="http://schemas.openxmlformats.org/presentationml/2006/main">
  <p:tag name="MH" val="20161022203059"/>
  <p:tag name="MH_LIBRARY" val="GRAPHIC"/>
  <p:tag name="MH_TYPE" val="SubTitle"/>
  <p:tag name="MH_ORDER" val="3"/>
</p:tagLst>
</file>

<file path=ppt/tags/tag32.xml><?xml version="1.0" encoding="utf-8"?>
<p:tagLst xmlns:p="http://schemas.openxmlformats.org/presentationml/2006/main">
  <p:tag name="MH" val="20161022203059"/>
  <p:tag name="MH_LIBRARY" val="GRAPHIC"/>
  <p:tag name="MH_TYPE" val="SubTitle"/>
  <p:tag name="MH_ORDER" val="4"/>
</p:tagLst>
</file>

<file path=ppt/tags/tag33.xml><?xml version="1.0" encoding="utf-8"?>
<p:tagLst xmlns:p="http://schemas.openxmlformats.org/presentationml/2006/main">
  <p:tag name="MH" val="20160830110146"/>
  <p:tag name="MH_LIBRARY" val="CONTENTS"/>
  <p:tag name="MH_TYPE" val="ENTRY"/>
  <p:tag name="ID" val="553512"/>
  <p:tag name="MH_ORDER" val="1"/>
</p:tagLst>
</file>

<file path=ppt/tags/tag34.xml><?xml version="1.0" encoding="utf-8"?>
<p:tagLst xmlns:p="http://schemas.openxmlformats.org/presentationml/2006/main">
  <p:tag name="MH" val="20160830110146"/>
  <p:tag name="MH_LIBRARY" val="CONTENTS"/>
  <p:tag name="MH_TYPE" val="ENTRY"/>
  <p:tag name="ID" val="553512"/>
  <p:tag name="MH_ORDER" val="2"/>
</p:tagLst>
</file>

<file path=ppt/tags/tag35.xml><?xml version="1.0" encoding="utf-8"?>
<p:tagLst xmlns:p="http://schemas.openxmlformats.org/presentationml/2006/main">
  <p:tag name="MH" val="20160830110146"/>
  <p:tag name="MH_LIBRARY" val="CONTENTS"/>
  <p:tag name="MH_TYPE" val="ENTRY"/>
  <p:tag name="ID" val="553512"/>
  <p:tag name="MH_ORDER" val="3"/>
</p:tagLst>
</file>

<file path=ppt/tags/tag36.xml><?xml version="1.0" encoding="utf-8"?>
<p:tagLst xmlns:p="http://schemas.openxmlformats.org/presentationml/2006/main">
  <p:tag name="MH" val="20161022203059"/>
  <p:tag name="MH_LIBRARY" val="GRAPHIC"/>
  <p:tag name="MH_TYPE" val="Other"/>
  <p:tag name="MH_ORDER" val="10"/>
</p:tagLst>
</file>

<file path=ppt/tags/tag37.xml><?xml version="1.0" encoding="utf-8"?>
<p:tagLst xmlns:p="http://schemas.openxmlformats.org/presentationml/2006/main">
  <p:tag name="MH" val="20161022203059"/>
  <p:tag name="MH_LIBRARY" val="GRAPHIC"/>
  <p:tag name="MH_TYPE" val="SubTitle"/>
  <p:tag name="MH_ORDER" val="2"/>
</p:tagLst>
</file>

<file path=ppt/tags/tag38.xml><?xml version="1.0" encoding="utf-8"?>
<p:tagLst xmlns:p="http://schemas.openxmlformats.org/presentationml/2006/main">
  <p:tag name="MH" val="20160830110146"/>
  <p:tag name="MH_LIBRARY" val="CONTENTS"/>
  <p:tag name="MH_TYPE" val="ENTRY"/>
  <p:tag name="ID" val="553512"/>
  <p:tag name="MH_ORDER" val="2"/>
</p:tagLst>
</file>

<file path=ppt/tags/tag39.xml><?xml version="1.0" encoding="utf-8"?>
<p:tagLst xmlns:p="http://schemas.openxmlformats.org/presentationml/2006/main">
  <p:tag name="MH" val="20161022203059"/>
  <p:tag name="MH_LIBRARY" val="GRAPHIC"/>
  <p:tag name="MH_TYPE" val="Other"/>
  <p:tag name="MH_ORDER" val="9"/>
</p:tagLst>
</file>

<file path=ppt/tags/tag4.xml><?xml version="1.0" encoding="utf-8"?>
<p:tagLst xmlns:p="http://schemas.openxmlformats.org/presentationml/2006/main">
  <p:tag name="MH" val="20161022203059"/>
  <p:tag name="MH_LIBRARY" val="GRAPHIC"/>
  <p:tag name="MH_TYPE" val="Other"/>
  <p:tag name="MH_ORDER" val="4"/>
</p:tagLst>
</file>

<file path=ppt/tags/tag40.xml><?xml version="1.0" encoding="utf-8"?>
<p:tagLst xmlns:p="http://schemas.openxmlformats.org/presentationml/2006/main">
  <p:tag name="MH" val="20161022203059"/>
  <p:tag name="MH_LIBRARY" val="GRAPHIC"/>
  <p:tag name="MH_TYPE" val="SubTitle"/>
  <p:tag name="MH_ORDER" val="1"/>
</p:tagLst>
</file>

<file path=ppt/tags/tag41.xml><?xml version="1.0" encoding="utf-8"?>
<p:tagLst xmlns:p="http://schemas.openxmlformats.org/presentationml/2006/main">
  <p:tag name="MH" val="20160830110146"/>
  <p:tag name="MH_LIBRARY" val="CONTENTS"/>
  <p:tag name="MH_TYPE" val="ENTRY"/>
  <p:tag name="ID" val="553512"/>
  <p:tag name="MH_ORDER" val="1"/>
</p:tagLst>
</file>

<file path=ppt/tags/tag42.xml><?xml version="1.0" encoding="utf-8"?>
<p:tagLst xmlns:p="http://schemas.openxmlformats.org/presentationml/2006/main">
  <p:tag name="MH_TYPE" val="#NeiR#"/>
  <p:tag name="MH_NUMBER" val="4"/>
  <p:tag name="MH_CATEGORY" val="#BingLLB#"/>
  <p:tag name="MH_LAYOUT" val="SubTitleText"/>
  <p:tag name="MH" val="20161022203059"/>
  <p:tag name="MH_LIBRARY" val="GRAPHIC"/>
</p:tagLst>
</file>

<file path=ppt/tags/tag43.xml><?xml version="1.0" encoding="utf-8"?>
<p:tagLst xmlns:p="http://schemas.openxmlformats.org/presentationml/2006/main">
  <p:tag name="MH" val="20161022203059"/>
  <p:tag name="MH_LIBRARY" val="GRAPHIC"/>
  <p:tag name="MH_TYPE" val="Other"/>
  <p:tag name="MH_ORDER" val="1"/>
</p:tagLst>
</file>

<file path=ppt/tags/tag44.xml><?xml version="1.0" encoding="utf-8"?>
<p:tagLst xmlns:p="http://schemas.openxmlformats.org/presentationml/2006/main">
  <p:tag name="MH" val="20161022203059"/>
  <p:tag name="MH_LIBRARY" val="GRAPHIC"/>
  <p:tag name="MH_TYPE" val="Other"/>
  <p:tag name="MH_ORDER" val="2"/>
</p:tagLst>
</file>

<file path=ppt/tags/tag45.xml><?xml version="1.0" encoding="utf-8"?>
<p:tagLst xmlns:p="http://schemas.openxmlformats.org/presentationml/2006/main">
  <p:tag name="MH" val="20161022203059"/>
  <p:tag name="MH_LIBRARY" val="GRAPHIC"/>
  <p:tag name="MH_TYPE" val="Other"/>
  <p:tag name="MH_ORDER" val="9"/>
</p:tagLst>
</file>

<file path=ppt/tags/tag46.xml><?xml version="1.0" encoding="utf-8"?>
<p:tagLst xmlns:p="http://schemas.openxmlformats.org/presentationml/2006/main">
  <p:tag name="MH" val="20161022203059"/>
  <p:tag name="MH_LIBRARY" val="GRAPHIC"/>
  <p:tag name="MH_TYPE" val="SubTitle"/>
  <p:tag name="MH_ORDER" val="1"/>
</p:tagLst>
</file>

<file path=ppt/tags/tag47.xml><?xml version="1.0" encoding="utf-8"?>
<p:tagLst xmlns:p="http://schemas.openxmlformats.org/presentationml/2006/main">
  <p:tag name="MH" val="20161022204303"/>
  <p:tag name="MH_LIBRARY" val="GRAPHIC"/>
  <p:tag name="MH_ORDER" val="TextBox 11"/>
</p:tagLst>
</file>

<file path=ppt/tags/tag48.xml><?xml version="1.0" encoding="utf-8"?>
<p:tagLst xmlns:p="http://schemas.openxmlformats.org/presentationml/2006/main">
  <p:tag name="MH" val="20161022204303"/>
  <p:tag name="MH_LIBRARY" val="GRAPHIC"/>
  <p:tag name="MH_ORDER" val="文本框 13"/>
</p:tagLst>
</file>

<file path=ppt/tags/tag49.xml><?xml version="1.0" encoding="utf-8"?>
<p:tagLst xmlns:p="http://schemas.openxmlformats.org/presentationml/2006/main">
  <p:tag name="MH" val="20161022204303"/>
  <p:tag name="MH_LIBRARY" val="GRAPHIC"/>
  <p:tag name="MH_ORDER" val="文本框 14"/>
</p:tagLst>
</file>

<file path=ppt/tags/tag5.xml><?xml version="1.0" encoding="utf-8"?>
<p:tagLst xmlns:p="http://schemas.openxmlformats.org/presentationml/2006/main">
  <p:tag name="MH" val="20161022203059"/>
  <p:tag name="MH_LIBRARY" val="GRAPHIC"/>
  <p:tag name="MH_TYPE" val="Other"/>
  <p:tag name="MH_ORDER" val="5"/>
</p:tagLst>
</file>

<file path=ppt/tags/tag50.xml><?xml version="1.0" encoding="utf-8"?>
<p:tagLst xmlns:p="http://schemas.openxmlformats.org/presentationml/2006/main">
  <p:tag name="MH" val="20161022204343"/>
  <p:tag name="MH_LIBRARY" val="GRAPHIC"/>
  <p:tag name="MH_ORDER" val="标题 5"/>
</p:tagLst>
</file>

<file path=ppt/tags/tag51.xml><?xml version="1.0" encoding="utf-8"?>
<p:tagLst xmlns:p="http://schemas.openxmlformats.org/presentationml/2006/main">
  <p:tag name="MH" val="20161022204303"/>
  <p:tag name="MH_LIBRARY" val="GRAPHIC"/>
</p:tagLst>
</file>

<file path=ppt/tags/tag52.xml><?xml version="1.0" encoding="utf-8"?>
<p:tagLst xmlns:p="http://schemas.openxmlformats.org/presentationml/2006/main">
  <p:tag name="MH" val="20161022203059"/>
  <p:tag name="MH_LIBRARY" val="GRAPHIC"/>
  <p:tag name="MH_TYPE" val="Other"/>
  <p:tag name="MH_ORDER" val="1"/>
</p:tagLst>
</file>

<file path=ppt/tags/tag53.xml><?xml version="1.0" encoding="utf-8"?>
<p:tagLst xmlns:p="http://schemas.openxmlformats.org/presentationml/2006/main">
  <p:tag name="MH" val="20161022203059"/>
  <p:tag name="MH_LIBRARY" val="GRAPHIC"/>
  <p:tag name="MH_TYPE" val="Other"/>
  <p:tag name="MH_ORDER" val="2"/>
</p:tagLst>
</file>

<file path=ppt/tags/tag54.xml><?xml version="1.0" encoding="utf-8"?>
<p:tagLst xmlns:p="http://schemas.openxmlformats.org/presentationml/2006/main">
  <p:tag name="MH" val="20161022203059"/>
  <p:tag name="MH_LIBRARY" val="GRAPHIC"/>
  <p:tag name="MH_TYPE" val="Other"/>
  <p:tag name="MH_ORDER" val="9"/>
</p:tagLst>
</file>

<file path=ppt/tags/tag55.xml><?xml version="1.0" encoding="utf-8"?>
<p:tagLst xmlns:p="http://schemas.openxmlformats.org/presentationml/2006/main">
  <p:tag name="MH" val="20161022203059"/>
  <p:tag name="MH_LIBRARY" val="GRAPHIC"/>
  <p:tag name="MH_TYPE" val="SubTitle"/>
  <p:tag name="MH_ORDER" val="1"/>
</p:tagLst>
</file>

<file path=ppt/tags/tag56.xml><?xml version="1.0" encoding="utf-8"?>
<p:tagLst xmlns:p="http://schemas.openxmlformats.org/presentationml/2006/main">
  <p:tag name="MH" val="20161022204303"/>
  <p:tag name="MH_LIBRARY" val="GRAPHIC"/>
  <p:tag name="MH_ORDER" val="TextBox 11"/>
</p:tagLst>
</file>

<file path=ppt/tags/tag57.xml><?xml version="1.0" encoding="utf-8"?>
<p:tagLst xmlns:p="http://schemas.openxmlformats.org/presentationml/2006/main">
  <p:tag name="MH" val="20161022204303"/>
  <p:tag name="MH_LIBRARY" val="GRAPHIC"/>
  <p:tag name="MH_ORDER" val="文本框 13"/>
</p:tagLst>
</file>

<file path=ppt/tags/tag58.xml><?xml version="1.0" encoding="utf-8"?>
<p:tagLst xmlns:p="http://schemas.openxmlformats.org/presentationml/2006/main">
  <p:tag name="MH" val="20161022204303"/>
  <p:tag name="MH_LIBRARY" val="GRAPHIC"/>
  <p:tag name="MH_ORDER" val="文本框 14"/>
</p:tagLst>
</file>

<file path=ppt/tags/tag59.xml><?xml version="1.0" encoding="utf-8"?>
<p:tagLst xmlns:p="http://schemas.openxmlformats.org/presentationml/2006/main">
  <p:tag name="MH" val="20161022204343"/>
  <p:tag name="MH_LIBRARY" val="GRAPHIC"/>
  <p:tag name="MH_ORDER" val="标题 5"/>
</p:tagLst>
</file>

<file path=ppt/tags/tag6.xml><?xml version="1.0" encoding="utf-8"?>
<p:tagLst xmlns:p="http://schemas.openxmlformats.org/presentationml/2006/main">
  <p:tag name="MH" val="20161022203059"/>
  <p:tag name="MH_LIBRARY" val="GRAPHIC"/>
  <p:tag name="MH_TYPE" val="Other"/>
  <p:tag name="MH_ORDER" val="6"/>
</p:tagLst>
</file>

<file path=ppt/tags/tag60.xml><?xml version="1.0" encoding="utf-8"?>
<p:tagLst xmlns:p="http://schemas.openxmlformats.org/presentationml/2006/main">
  <p:tag name="MH" val="20161022204303"/>
  <p:tag name="MH_LIBRARY" val="GRAPHIC"/>
</p:tagLst>
</file>

<file path=ppt/tags/tag61.xml><?xml version="1.0" encoding="utf-8"?>
<p:tagLst xmlns:p="http://schemas.openxmlformats.org/presentationml/2006/main">
  <p:tag name="MH" val="20161022203059"/>
  <p:tag name="MH_LIBRARY" val="GRAPHIC"/>
  <p:tag name="MH_TYPE" val="Other"/>
  <p:tag name="MH_ORDER" val="1"/>
</p:tagLst>
</file>

<file path=ppt/tags/tag62.xml><?xml version="1.0" encoding="utf-8"?>
<p:tagLst xmlns:p="http://schemas.openxmlformats.org/presentationml/2006/main">
  <p:tag name="MH" val="20161022203059"/>
  <p:tag name="MH_LIBRARY" val="GRAPHIC"/>
  <p:tag name="MH_TYPE" val="Other"/>
  <p:tag name="MH_ORDER" val="2"/>
</p:tagLst>
</file>

<file path=ppt/tags/tag63.xml><?xml version="1.0" encoding="utf-8"?>
<p:tagLst xmlns:p="http://schemas.openxmlformats.org/presentationml/2006/main">
  <p:tag name="MH" val="20161022203059"/>
  <p:tag name="MH_LIBRARY" val="GRAPHIC"/>
  <p:tag name="MH_TYPE" val="Other"/>
  <p:tag name="MH_ORDER" val="9"/>
</p:tagLst>
</file>

<file path=ppt/tags/tag64.xml><?xml version="1.0" encoding="utf-8"?>
<p:tagLst xmlns:p="http://schemas.openxmlformats.org/presentationml/2006/main">
  <p:tag name="MH" val="20161022203059"/>
  <p:tag name="MH_LIBRARY" val="GRAPHIC"/>
  <p:tag name="MH_TYPE" val="SubTitle"/>
  <p:tag name="MH_ORDER" val="1"/>
</p:tagLst>
</file>

<file path=ppt/tags/tag65.xml><?xml version="1.0" encoding="utf-8"?>
<p:tagLst xmlns:p="http://schemas.openxmlformats.org/presentationml/2006/main">
  <p:tag name="MH" val="20161022204303"/>
  <p:tag name="MH_LIBRARY" val="GRAPHIC"/>
  <p:tag name="MH_ORDER" val="TextBox 11"/>
</p:tagLst>
</file>

<file path=ppt/tags/tag66.xml><?xml version="1.0" encoding="utf-8"?>
<p:tagLst xmlns:p="http://schemas.openxmlformats.org/presentationml/2006/main">
  <p:tag name="MH" val="20161022204303"/>
  <p:tag name="MH_LIBRARY" val="GRAPHIC"/>
  <p:tag name="MH_ORDER" val="文本框 13"/>
</p:tagLst>
</file>

<file path=ppt/tags/tag67.xml><?xml version="1.0" encoding="utf-8"?>
<p:tagLst xmlns:p="http://schemas.openxmlformats.org/presentationml/2006/main">
  <p:tag name="MH" val="20161022204303"/>
  <p:tag name="MH_LIBRARY" val="GRAPHIC"/>
  <p:tag name="MH_ORDER" val="文本框 14"/>
</p:tagLst>
</file>

<file path=ppt/tags/tag68.xml><?xml version="1.0" encoding="utf-8"?>
<p:tagLst xmlns:p="http://schemas.openxmlformats.org/presentationml/2006/main">
  <p:tag name="MH" val="20161022204343"/>
  <p:tag name="MH_LIBRARY" val="GRAPHIC"/>
  <p:tag name="MH_ORDER" val="标题 5"/>
</p:tagLst>
</file>

<file path=ppt/tags/tag69.xml><?xml version="1.0" encoding="utf-8"?>
<p:tagLst xmlns:p="http://schemas.openxmlformats.org/presentationml/2006/main">
  <p:tag name="MH" val="20161022204303"/>
  <p:tag name="MH_LIBRARY" val="GRAPHIC"/>
</p:tagLst>
</file>

<file path=ppt/tags/tag7.xml><?xml version="1.0" encoding="utf-8"?>
<p:tagLst xmlns:p="http://schemas.openxmlformats.org/presentationml/2006/main">
  <p:tag name="MH" val="20161022203059"/>
  <p:tag name="MH_LIBRARY" val="GRAPHIC"/>
  <p:tag name="MH_TYPE" val="Other"/>
  <p:tag name="MH_ORDER" val="7"/>
</p:tagLst>
</file>

<file path=ppt/tags/tag70.xml><?xml version="1.0" encoding="utf-8"?>
<p:tagLst xmlns:p="http://schemas.openxmlformats.org/presentationml/2006/main">
  <p:tag name="MH" val="20161022203059"/>
  <p:tag name="MH_LIBRARY" val="GRAPHIC"/>
  <p:tag name="MH_TYPE" val="Other"/>
  <p:tag name="MH_ORDER" val="1"/>
</p:tagLst>
</file>

<file path=ppt/tags/tag71.xml><?xml version="1.0" encoding="utf-8"?>
<p:tagLst xmlns:p="http://schemas.openxmlformats.org/presentationml/2006/main">
  <p:tag name="MH" val="20161022203059"/>
  <p:tag name="MH_LIBRARY" val="GRAPHIC"/>
  <p:tag name="MH_TYPE" val="Other"/>
  <p:tag name="MH_ORDER" val="2"/>
</p:tagLst>
</file>

<file path=ppt/tags/tag72.xml><?xml version="1.0" encoding="utf-8"?>
<p:tagLst xmlns:p="http://schemas.openxmlformats.org/presentationml/2006/main">
  <p:tag name="MH" val="20161022203059"/>
  <p:tag name="MH_LIBRARY" val="GRAPHIC"/>
  <p:tag name="MH_TYPE" val="Other"/>
  <p:tag name="MH_ORDER" val="9"/>
</p:tagLst>
</file>

<file path=ppt/tags/tag73.xml><?xml version="1.0" encoding="utf-8"?>
<p:tagLst xmlns:p="http://schemas.openxmlformats.org/presentationml/2006/main">
  <p:tag name="MH" val="20161022203059"/>
  <p:tag name="MH_LIBRARY" val="GRAPHIC"/>
  <p:tag name="MH_TYPE" val="SubTitle"/>
  <p:tag name="MH_ORDER" val="1"/>
</p:tagLst>
</file>

<file path=ppt/tags/tag74.xml><?xml version="1.0" encoding="utf-8"?>
<p:tagLst xmlns:p="http://schemas.openxmlformats.org/presentationml/2006/main">
  <p:tag name="MH" val="20161022204303"/>
  <p:tag name="MH_LIBRARY" val="GRAPHIC"/>
  <p:tag name="MH_ORDER" val="TextBox 11"/>
</p:tagLst>
</file>

<file path=ppt/tags/tag75.xml><?xml version="1.0" encoding="utf-8"?>
<p:tagLst xmlns:p="http://schemas.openxmlformats.org/presentationml/2006/main">
  <p:tag name="MH" val="20161022204303"/>
  <p:tag name="MH_LIBRARY" val="GRAPHIC"/>
  <p:tag name="MH_ORDER" val="文本框 13"/>
</p:tagLst>
</file>

<file path=ppt/tags/tag76.xml><?xml version="1.0" encoding="utf-8"?>
<p:tagLst xmlns:p="http://schemas.openxmlformats.org/presentationml/2006/main">
  <p:tag name="MH" val="20161022204303"/>
  <p:tag name="MH_LIBRARY" val="GRAPHIC"/>
  <p:tag name="MH_ORDER" val="文本框 14"/>
</p:tagLst>
</file>

<file path=ppt/tags/tag77.xml><?xml version="1.0" encoding="utf-8"?>
<p:tagLst xmlns:p="http://schemas.openxmlformats.org/presentationml/2006/main">
  <p:tag name="MH" val="20161022204343"/>
  <p:tag name="MH_LIBRARY" val="GRAPHIC"/>
  <p:tag name="MH_ORDER" val="标题 5"/>
</p:tagLst>
</file>

<file path=ppt/tags/tag78.xml><?xml version="1.0" encoding="utf-8"?>
<p:tagLst xmlns:p="http://schemas.openxmlformats.org/presentationml/2006/main">
  <p:tag name="MH" val="20161022204303"/>
  <p:tag name="MH_LIBRARY" val="GRAPHIC"/>
</p:tagLst>
</file>

<file path=ppt/tags/tag79.xml><?xml version="1.0" encoding="utf-8"?>
<p:tagLst xmlns:p="http://schemas.openxmlformats.org/presentationml/2006/main">
  <p:tag name="MH" val="20161022203059"/>
  <p:tag name="MH_LIBRARY" val="GRAPHIC"/>
  <p:tag name="MH_TYPE" val="Other"/>
  <p:tag name="MH_ORDER" val="1"/>
</p:tagLst>
</file>

<file path=ppt/tags/tag8.xml><?xml version="1.0" encoding="utf-8"?>
<p:tagLst xmlns:p="http://schemas.openxmlformats.org/presentationml/2006/main">
  <p:tag name="MH" val="20161022203059"/>
  <p:tag name="MH_LIBRARY" val="GRAPHIC"/>
  <p:tag name="MH_TYPE" val="Other"/>
  <p:tag name="MH_ORDER" val="8"/>
</p:tagLst>
</file>

<file path=ppt/tags/tag80.xml><?xml version="1.0" encoding="utf-8"?>
<p:tagLst xmlns:p="http://schemas.openxmlformats.org/presentationml/2006/main">
  <p:tag name="MH" val="20161022203059"/>
  <p:tag name="MH_LIBRARY" val="GRAPHIC"/>
  <p:tag name="MH_TYPE" val="Other"/>
  <p:tag name="MH_ORDER" val="2"/>
</p:tagLst>
</file>

<file path=ppt/tags/tag81.xml><?xml version="1.0" encoding="utf-8"?>
<p:tagLst xmlns:p="http://schemas.openxmlformats.org/presentationml/2006/main">
  <p:tag name="MH" val="20161022203059"/>
  <p:tag name="MH_LIBRARY" val="GRAPHIC"/>
  <p:tag name="MH_TYPE" val="Other"/>
  <p:tag name="MH_ORDER" val="9"/>
</p:tagLst>
</file>

<file path=ppt/tags/tag82.xml><?xml version="1.0" encoding="utf-8"?>
<p:tagLst xmlns:p="http://schemas.openxmlformats.org/presentationml/2006/main">
  <p:tag name="MH" val="20161022203059"/>
  <p:tag name="MH_LIBRARY" val="GRAPHIC"/>
  <p:tag name="MH_TYPE" val="SubTitle"/>
  <p:tag name="MH_ORDER" val="1"/>
</p:tagLst>
</file>

<file path=ppt/tags/tag83.xml><?xml version="1.0" encoding="utf-8"?>
<p:tagLst xmlns:p="http://schemas.openxmlformats.org/presentationml/2006/main">
  <p:tag name="MH" val="20161022204303"/>
  <p:tag name="MH_LIBRARY" val="GRAPHIC"/>
  <p:tag name="MH_ORDER" val="TextBox 11"/>
</p:tagLst>
</file>

<file path=ppt/tags/tag84.xml><?xml version="1.0" encoding="utf-8"?>
<p:tagLst xmlns:p="http://schemas.openxmlformats.org/presentationml/2006/main">
  <p:tag name="MH" val="20161022204303"/>
  <p:tag name="MH_LIBRARY" val="GRAPHIC"/>
  <p:tag name="MH_ORDER" val="文本框 13"/>
</p:tagLst>
</file>

<file path=ppt/tags/tag85.xml><?xml version="1.0" encoding="utf-8"?>
<p:tagLst xmlns:p="http://schemas.openxmlformats.org/presentationml/2006/main">
  <p:tag name="MH" val="20161022204303"/>
  <p:tag name="MH_LIBRARY" val="GRAPHIC"/>
  <p:tag name="MH_ORDER" val="文本框 14"/>
</p:tagLst>
</file>

<file path=ppt/tags/tag86.xml><?xml version="1.0" encoding="utf-8"?>
<p:tagLst xmlns:p="http://schemas.openxmlformats.org/presentationml/2006/main">
  <p:tag name="MH" val="20161022204343"/>
  <p:tag name="MH_LIBRARY" val="GRAPHIC"/>
  <p:tag name="MH_ORDER" val="标题 5"/>
</p:tagLst>
</file>

<file path=ppt/tags/tag87.xml><?xml version="1.0" encoding="utf-8"?>
<p:tagLst xmlns:p="http://schemas.openxmlformats.org/presentationml/2006/main">
  <p:tag name="MH" val="20161022204303"/>
  <p:tag name="MH_LIBRARY" val="GRAPHIC"/>
</p:tagLst>
</file>

<file path=ppt/tags/tag88.xml><?xml version="1.0" encoding="utf-8"?>
<p:tagLst xmlns:p="http://schemas.openxmlformats.org/presentationml/2006/main">
  <p:tag name="MH" val="20161022203059"/>
  <p:tag name="MH_LIBRARY" val="GRAPHIC"/>
  <p:tag name="MH_TYPE" val="Other"/>
  <p:tag name="MH_ORDER" val="1"/>
</p:tagLst>
</file>

<file path=ppt/tags/tag89.xml><?xml version="1.0" encoding="utf-8"?>
<p:tagLst xmlns:p="http://schemas.openxmlformats.org/presentationml/2006/main">
  <p:tag name="MH" val="20161022203059"/>
  <p:tag name="MH_LIBRARY" val="GRAPHIC"/>
  <p:tag name="MH_TYPE" val="Other"/>
  <p:tag name="MH_ORDER" val="2"/>
</p:tagLst>
</file>

<file path=ppt/tags/tag9.xml><?xml version="1.0" encoding="utf-8"?>
<p:tagLst xmlns:p="http://schemas.openxmlformats.org/presentationml/2006/main">
  <p:tag name="MH" val="20161022203059"/>
  <p:tag name="MH_LIBRARY" val="GRAPHIC"/>
  <p:tag name="MH_TYPE" val="Other"/>
  <p:tag name="MH_ORDER" val="9"/>
</p:tagLst>
</file>

<file path=ppt/tags/tag90.xml><?xml version="1.0" encoding="utf-8"?>
<p:tagLst xmlns:p="http://schemas.openxmlformats.org/presentationml/2006/main">
  <p:tag name="MH" val="20161022203059"/>
  <p:tag name="MH_LIBRARY" val="GRAPHIC"/>
  <p:tag name="MH_TYPE" val="Other"/>
  <p:tag name="MH_ORDER" val="9"/>
</p:tagLst>
</file>

<file path=ppt/tags/tag91.xml><?xml version="1.0" encoding="utf-8"?>
<p:tagLst xmlns:p="http://schemas.openxmlformats.org/presentationml/2006/main">
  <p:tag name="MH" val="20161022203059"/>
  <p:tag name="MH_LIBRARY" val="GRAPHIC"/>
  <p:tag name="MH_TYPE" val="SubTitle"/>
  <p:tag name="MH_ORDER" val="1"/>
</p:tagLst>
</file>

<file path=ppt/tags/tag92.xml><?xml version="1.0" encoding="utf-8"?>
<p:tagLst xmlns:p="http://schemas.openxmlformats.org/presentationml/2006/main">
  <p:tag name="MH" val="20161022204303"/>
  <p:tag name="MH_LIBRARY" val="GRAPHIC"/>
  <p:tag name="MH_ORDER" val="TextBox 11"/>
</p:tagLst>
</file>

<file path=ppt/tags/tag93.xml><?xml version="1.0" encoding="utf-8"?>
<p:tagLst xmlns:p="http://schemas.openxmlformats.org/presentationml/2006/main">
  <p:tag name="MH" val="20161022204303"/>
  <p:tag name="MH_LIBRARY" val="GRAPHIC"/>
  <p:tag name="MH_ORDER" val="文本框 13"/>
</p:tagLst>
</file>

<file path=ppt/tags/tag94.xml><?xml version="1.0" encoding="utf-8"?>
<p:tagLst xmlns:p="http://schemas.openxmlformats.org/presentationml/2006/main">
  <p:tag name="MH" val="20161022204303"/>
  <p:tag name="MH_LIBRARY" val="GRAPHIC"/>
  <p:tag name="MH_ORDER" val="文本框 14"/>
</p:tagLst>
</file>

<file path=ppt/tags/tag95.xml><?xml version="1.0" encoding="utf-8"?>
<p:tagLst xmlns:p="http://schemas.openxmlformats.org/presentationml/2006/main">
  <p:tag name="MH" val="20161022204343"/>
  <p:tag name="MH_LIBRARY" val="GRAPHIC"/>
  <p:tag name="MH_ORDER" val="标题 5"/>
</p:tagLst>
</file>

<file path=ppt/tags/tag96.xml><?xml version="1.0" encoding="utf-8"?>
<p:tagLst xmlns:p="http://schemas.openxmlformats.org/presentationml/2006/main">
  <p:tag name="MH" val="20161022204303"/>
  <p:tag name="MH_LIBRARY" val="GRAPHIC"/>
</p:tagLst>
</file>

<file path=ppt/theme/theme1.xml><?xml version="1.0" encoding="utf-8"?>
<a:theme xmlns:a="http://schemas.openxmlformats.org/drawingml/2006/main" name="第一PPT，www.1ppt.com">
  <a:themeElements>
    <a:clrScheme name="自定义 212">
      <a:dk1>
        <a:sysClr val="windowText" lastClr="000000"/>
      </a:dk1>
      <a:lt1>
        <a:sysClr val="window" lastClr="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5944</Words>
  <Application>WPS 演示</Application>
  <PresentationFormat>自定义</PresentationFormat>
  <Paragraphs>332</Paragraphs>
  <Slides>32</Slides>
  <Notes>7</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32</vt:i4>
      </vt:variant>
    </vt:vector>
  </HeadingPairs>
  <TitlesOfParts>
    <vt:vector size="44" baseType="lpstr">
      <vt:lpstr>Arial</vt:lpstr>
      <vt:lpstr>宋体</vt:lpstr>
      <vt:lpstr>Wingdings</vt:lpstr>
      <vt:lpstr>Calibri</vt:lpstr>
      <vt:lpstr>Calibri</vt:lpstr>
      <vt:lpstr>微软雅黑</vt:lpstr>
      <vt:lpstr>楷体</vt:lpstr>
      <vt:lpstr>Arial Narrow</vt:lpstr>
      <vt:lpstr>Arial Unicode MS</vt:lpstr>
      <vt:lpstr>Calibri Light</vt:lpstr>
      <vt:lpstr>第一PPT，www.1ppt.com</vt:lpstr>
      <vt:lpstr>Office 主题</vt:lpstr>
      <vt:lpstr>PowerPoint 演示文稿</vt:lpstr>
      <vt:lpstr>PowerPoint 演示文稿</vt:lpstr>
      <vt:lpstr>PowerPoint 演示文稿</vt:lpstr>
      <vt:lpstr>PowerPoint 演示文稿</vt:lpstr>
      <vt:lpstr>研究定义</vt:lpstr>
      <vt:lpstr>研究定义</vt:lpstr>
      <vt:lpstr>UBI颠覆传统车险服务模式，推动车险市场多元化发展</vt:lpstr>
      <vt:lpstr>UBI模式车险服务模式及产品分类</vt:lpstr>
      <vt:lpstr>PowerPoint 演示文稿</vt:lpstr>
      <vt:lpstr>我国汽车保有量</vt:lpstr>
      <vt:lpstr>PowerPoint 演示文稿</vt:lpstr>
      <vt:lpstr>PowerPoint 演示文稿</vt:lpstr>
      <vt:lpstr>PowerPoint 演示文稿</vt:lpstr>
      <vt:lpstr>车险费率化改革，UBI渐成焦点 </vt:lpstr>
      <vt:lpstr>UBI是车险业发展的内在需求 </vt:lpstr>
      <vt:lpstr>UBI是车险业发展的内在需求 </vt:lpstr>
      <vt:lpstr>消费者的不满是外在需求</vt:lpstr>
      <vt:lpstr>UBI市场发展驱动力</vt:lpstr>
      <vt:lpstr>PowerPoint 演示文稿</vt:lpstr>
      <vt:lpstr>    中国UBI 1.0向2.0升级的程度  中国UBI将直接跨越国外UBI1.0朝UBI2.0进发，其主要变化体现在以下几方面 </vt:lpstr>
      <vt:lpstr>中国UBI 1.0向2.0升级的程度</vt:lpstr>
      <vt:lpstr>新的商业机会评估</vt:lpstr>
      <vt:lpstr>新的商业机会评估</vt:lpstr>
      <vt:lpstr>PowerPoint 演示文稿</vt:lpstr>
      <vt:lpstr>太保押注UBI </vt:lpstr>
      <vt:lpstr>UBI创业公司</vt:lpstr>
      <vt:lpstr>PowerPoint 演示文稿</vt:lpstr>
      <vt:lpstr>UBI车险行业相关企业</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
  <cp:keywords>第一PPT模板网-WWW.1PPT.COM</cp:keywords>
  <cp:lastModifiedBy>奋斗ing1383642178</cp:lastModifiedBy>
  <cp:revision>2</cp:revision>
  <dcterms:created xsi:type="dcterms:W3CDTF">2016-10-31T14:24:00Z</dcterms:created>
  <dcterms:modified xsi:type="dcterms:W3CDTF">2018-06-26T01:00:29Z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