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4" r:id="rId5"/>
    <p:sldMasterId id="2147483676" r:id="rId6"/>
    <p:sldMasterId id="2147483680" r:id="rId7"/>
  </p:sldMasterIdLst>
  <p:notesMasterIdLst>
    <p:notesMasterId r:id="rId19"/>
  </p:notesMasterIdLst>
  <p:sldIdLst>
    <p:sldId id="262" r:id="rId8"/>
    <p:sldId id="276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75" r:id="rId18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PT Guideline" id="{B7CD1A0A-13E4-4311-8DF7-A44C2A40F0BC}">
          <p14:sldIdLst>
            <p14:sldId id="262"/>
            <p14:sldId id="276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75"/>
          </p14:sldIdLst>
        </p14:section>
        <p14:section name="Sample Page" id="{E3689749-F63E-4A1F-89B2-82F1A7EE48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944"/>
    <a:srgbClr val="581D53"/>
    <a:srgbClr val="A02842"/>
    <a:srgbClr val="78787A"/>
    <a:srgbClr val="000000"/>
    <a:srgbClr val="FFFFFF"/>
    <a:srgbClr val="A32943"/>
    <a:srgbClr val="E391A3"/>
    <a:srgbClr val="F2F2F2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117" autoAdjust="0"/>
  </p:normalViewPr>
  <p:slideViewPr>
    <p:cSldViewPr snapToGrid="0">
      <p:cViewPr varScale="1">
        <p:scale>
          <a:sx n="83" d="100"/>
          <a:sy n="83" d="100"/>
        </p:scale>
        <p:origin x="990" y="90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E29413D-BBCD-47EA-98B5-5BC3624EAC25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5459AA6-72BF-4449-A1C4-F94D43BF2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0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29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2F3D432-9A1D-480B-BBAD-BBDC1B825A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8920" y="861776"/>
            <a:ext cx="9066068" cy="55182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93F33DC-26F5-47E7-8877-E4D92212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19" y="94961"/>
            <a:ext cx="9066069" cy="590839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661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9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3570890" cy="95311"/>
          </a:xfrm>
          <a:prstGeom prst="rect">
            <a:avLst/>
          </a:prstGeom>
          <a:solidFill>
            <a:srgbClr val="787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050628" y="6772183"/>
            <a:ext cx="6855372" cy="95311"/>
          </a:xfrm>
          <a:prstGeom prst="rect">
            <a:avLst/>
          </a:prstGeom>
          <a:solidFill>
            <a:srgbClr val="A1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DECF52D-D2A1-4598-BCB4-30A1473E19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52" y="216235"/>
            <a:ext cx="2547148" cy="5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flipV="1">
            <a:off x="0" y="6840167"/>
            <a:ext cx="9906000" cy="535"/>
          </a:xfrm>
          <a:prstGeom prst="line">
            <a:avLst/>
          </a:prstGeom>
          <a:ln w="38100">
            <a:solidFill>
              <a:srgbClr val="A329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716" y="753871"/>
            <a:ext cx="9065034" cy="0"/>
          </a:xfrm>
          <a:prstGeom prst="line">
            <a:avLst/>
          </a:prstGeom>
          <a:ln>
            <a:solidFill>
              <a:srgbClr val="A02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64BF5-31CB-415D-8654-C7FCDBC5AEF6}"/>
              </a:ext>
            </a:extLst>
          </p:cNvPr>
          <p:cNvSpPr/>
          <p:nvPr userDrawn="1"/>
        </p:nvSpPr>
        <p:spPr>
          <a:xfrm>
            <a:off x="1730095" y="6552341"/>
            <a:ext cx="18501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rgbClr val="777777"/>
                </a:solidFill>
                <a:ea typeface="돋움" pitchFamily="50" charset="-127"/>
              </a:rPr>
              <a:t>© 2020 Suprema Inc. All rights reserved.</a:t>
            </a:r>
            <a:endParaRPr lang="ko-KR" altLang="en-US" sz="1600" dirty="0"/>
          </a:p>
        </p:txBody>
      </p:sp>
      <p:pic>
        <p:nvPicPr>
          <p:cNvPr id="6" name="그림 5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E3ABAE8D-065A-40C3-8969-A16922B142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2" y="6399859"/>
            <a:ext cx="1531355" cy="3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3703" y="6178583"/>
            <a:ext cx="9661086" cy="57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ko-KR" sz="700" b="1" u="sng" dirty="0">
                <a:solidFill>
                  <a:srgbClr val="777777"/>
                </a:solidFill>
                <a:ea typeface="돋움" pitchFamily="50" charset="-127"/>
              </a:rPr>
              <a:t>DISCLAIMER</a:t>
            </a:r>
            <a:endParaRPr lang="en-US" altLang="ko-KR" sz="700" b="1" i="1" u="sng" dirty="0">
              <a:solidFill>
                <a:srgbClr val="777777"/>
              </a:solidFill>
              <a:ea typeface="돋움" pitchFamily="50" charset="-127"/>
            </a:endParaRPr>
          </a:p>
          <a:p>
            <a:pPr fontAlgn="auto">
              <a:spcBef>
                <a:spcPct val="30000"/>
              </a:spcBef>
              <a:spcAft>
                <a:spcPct val="15000"/>
              </a:spcAft>
              <a:defRPr/>
            </a:pPr>
            <a:r>
              <a:rPr lang="en-US" altLang="zh-CN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presentation is solely for the use of Suprema’s</a:t>
            </a:r>
            <a:r>
              <a:rPr lang="en-US" altLang="zh-CN" sz="700" baseline="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employees</a:t>
            </a:r>
            <a:r>
              <a:rPr lang="en-US" altLang="zh-CN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No part of this material may be circulated, quoted, or reproduced for distribution outside the customer’s organization without prior written approval from Suprema Inc.</a:t>
            </a:r>
            <a:br>
              <a:rPr lang="en-US" altLang="zh-CN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zh-CN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material was prepared by Suprema Inc. solely for informative purpose and was not independently verified. </a:t>
            </a:r>
            <a:r>
              <a:rPr lang="en-US" altLang="ko-KR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representations or warranties, express or implied, are made as to, and no reliance should be placed on, the accuracy, </a:t>
            </a:r>
            <a:br>
              <a:rPr lang="en-US" altLang="ko-KR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sz="700" dirty="0">
                <a:solidFill>
                  <a:srgbClr val="777777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fairness or completeness of the information presented or contained in this presentation.  </a:t>
            </a:r>
            <a:r>
              <a:rPr lang="en-US" altLang="ko-KR" sz="700" dirty="0">
                <a:solidFill>
                  <a:srgbClr val="777777"/>
                </a:solidFill>
                <a:ea typeface="돋움" pitchFamily="50" charset="-127"/>
              </a:rPr>
              <a:t>© 2020 Suprema Inc. All rights reserved.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9783EE-025B-44A8-8282-A48D9DF1D555}"/>
              </a:ext>
            </a:extLst>
          </p:cNvPr>
          <p:cNvCxnSpPr/>
          <p:nvPr userDrawn="1"/>
        </p:nvCxnSpPr>
        <p:spPr>
          <a:xfrm flipV="1">
            <a:off x="0" y="6840167"/>
            <a:ext cx="9906000" cy="535"/>
          </a:xfrm>
          <a:prstGeom prst="line">
            <a:avLst/>
          </a:prstGeom>
          <a:ln w="38100">
            <a:solidFill>
              <a:srgbClr val="A329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607D246-E9BB-4701-BC64-A956F5D029F2}"/>
              </a:ext>
            </a:extLst>
          </p:cNvPr>
          <p:cNvSpPr/>
          <p:nvPr userDrawn="1"/>
        </p:nvSpPr>
        <p:spPr>
          <a:xfrm>
            <a:off x="0" y="0"/>
            <a:ext cx="9906000" cy="95311"/>
          </a:xfrm>
          <a:prstGeom prst="rect">
            <a:avLst/>
          </a:prstGeom>
          <a:solidFill>
            <a:srgbClr val="787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FACFFB-1BBB-4FD9-A5B5-09FFC18E615A}"/>
              </a:ext>
            </a:extLst>
          </p:cNvPr>
          <p:cNvSpPr/>
          <p:nvPr userDrawn="1"/>
        </p:nvSpPr>
        <p:spPr>
          <a:xfrm>
            <a:off x="0" y="6772183"/>
            <a:ext cx="9906000" cy="85817"/>
          </a:xfrm>
          <a:prstGeom prst="rect">
            <a:avLst/>
          </a:prstGeom>
          <a:solidFill>
            <a:srgbClr val="A12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1F58EDFF-6C0C-406E-9599-BD9621065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57" y="5360476"/>
            <a:ext cx="2543754" cy="5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5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33A822F3-7310-4930-8A20-4DD3760C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143" y="3472634"/>
            <a:ext cx="8412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Arial Unicode MS" pitchFamily="50" charset="-127"/>
              </a:rPr>
              <a:t>Title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Arial Unicode MS" pitchFamily="50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0CACDA05-C352-4F73-84AE-743EB288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143" y="4310910"/>
            <a:ext cx="1685077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969696"/>
                </a:solidFill>
              </a:rPr>
              <a:t>AI EDGE </a:t>
            </a:r>
            <a:r>
              <a:rPr lang="ko-KR" altLang="en-US" sz="1200">
                <a:solidFill>
                  <a:srgbClr val="969696"/>
                </a:solidFill>
              </a:rPr>
              <a:t>개발실 이제만</a:t>
            </a:r>
            <a:endParaRPr lang="en-US" altLang="ko-KR" sz="1200" dirty="0">
              <a:solidFill>
                <a:srgbClr val="969696"/>
              </a:solidFill>
            </a:endParaRPr>
          </a:p>
          <a:p>
            <a:pPr>
              <a:defRPr/>
            </a:pPr>
            <a:r>
              <a:rPr lang="en-US" altLang="ko-KR" sz="1100">
                <a:solidFill>
                  <a:srgbClr val="969696"/>
                </a:solidFill>
              </a:rPr>
              <a:t>2022.  05. 02</a:t>
            </a:r>
            <a:endParaRPr lang="ko-KR" altLang="en-US" sz="1100" dirty="0">
              <a:solidFill>
                <a:srgbClr val="969696"/>
              </a:solidFill>
              <a:cs typeface="Arial Unicode MS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307C957-6B24-40FF-B95E-1748D6083953}"/>
              </a:ext>
            </a:extLst>
          </p:cNvPr>
          <p:cNvCxnSpPr/>
          <p:nvPr/>
        </p:nvCxnSpPr>
        <p:spPr>
          <a:xfrm>
            <a:off x="955266" y="4192396"/>
            <a:ext cx="5213170" cy="0"/>
          </a:xfrm>
          <a:prstGeom prst="line">
            <a:avLst/>
          </a:prstGeom>
          <a:ln>
            <a:solidFill>
              <a:srgbClr val="A02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4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73FDB2-1D49-527E-777D-FFB15559A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함수가 있는 경우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gtest</a:t>
            </a:r>
            <a:r>
              <a:rPr lang="en-US" altLang="ko-KR" dirty="0"/>
              <a:t> </a:t>
            </a:r>
            <a:r>
              <a:rPr lang="ko-KR" altLang="en-US" dirty="0"/>
              <a:t>헤더가 </a:t>
            </a:r>
            <a:r>
              <a:rPr lang="en-US" altLang="ko-KR" dirty="0" err="1"/>
              <a:t>includ</a:t>
            </a:r>
            <a:r>
              <a:rPr lang="ko-KR" altLang="en-US" dirty="0"/>
              <a:t>된 </a:t>
            </a:r>
            <a:r>
              <a:rPr lang="en-US" altLang="ko-KR" dirty="0"/>
              <a:t>Source </a:t>
            </a:r>
            <a:r>
              <a:rPr lang="ko-KR" altLang="en-US" dirty="0"/>
              <a:t>파일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해당 파일에 </a:t>
            </a:r>
            <a:r>
              <a:rPr lang="en-US" altLang="ko-KR" dirty="0"/>
              <a:t>TEST CODE </a:t>
            </a:r>
            <a:r>
              <a:rPr lang="ko-KR" altLang="en-US" dirty="0"/>
              <a:t>존재 혹은 </a:t>
            </a:r>
            <a:r>
              <a:rPr lang="en-US" altLang="ko-KR" dirty="0" err="1"/>
              <a:t>includ</a:t>
            </a:r>
            <a:r>
              <a:rPr lang="ko-KR" altLang="en-US" dirty="0"/>
              <a:t>된 상태 가정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InitGoogleTest</a:t>
            </a:r>
            <a:r>
              <a:rPr lang="en-US" altLang="ko-KR" dirty="0"/>
              <a:t>() </a:t>
            </a:r>
            <a:r>
              <a:rPr lang="ko-KR" altLang="en-US" dirty="0"/>
              <a:t>후 </a:t>
            </a:r>
            <a:r>
              <a:rPr lang="en-US" altLang="ko-KR" dirty="0"/>
              <a:t>RUN_ALL_TEST() </a:t>
            </a:r>
            <a:r>
              <a:rPr lang="ko-KR" altLang="en-US" dirty="0" err="1"/>
              <a:t>메크로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mian</a:t>
            </a:r>
            <a:r>
              <a:rPr lang="ko-KR" altLang="en-US" dirty="0"/>
              <a:t>의 </a:t>
            </a:r>
            <a:r>
              <a:rPr lang="en-US" altLang="ko-KR" dirty="0"/>
              <a:t>return </a:t>
            </a:r>
            <a:r>
              <a:rPr lang="ko-KR" altLang="en-US" dirty="0"/>
              <a:t>값으로 </a:t>
            </a:r>
            <a:r>
              <a:rPr lang="en-US" altLang="ko-KR" dirty="0"/>
              <a:t>RUN_ALL_TEST()</a:t>
            </a:r>
            <a:r>
              <a:rPr lang="ko-KR" altLang="en-US" dirty="0"/>
              <a:t> 사용할 것을 권고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ㄴ 테스트 </a:t>
            </a:r>
            <a:r>
              <a:rPr lang="ko-KR" altLang="en-US" dirty="0" err="1"/>
              <a:t>성공시</a:t>
            </a:r>
            <a:r>
              <a:rPr lang="ko-KR" altLang="en-US" dirty="0"/>
              <a:t> </a:t>
            </a:r>
            <a:r>
              <a:rPr lang="en-US" altLang="ko-KR" dirty="0"/>
              <a:t>0,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반환하는 </a:t>
            </a:r>
            <a:r>
              <a:rPr lang="ko-KR" altLang="en-US" dirty="0" err="1"/>
              <a:t>메크로</a:t>
            </a:r>
            <a:r>
              <a:rPr lang="ko-KR" altLang="en-US" dirty="0"/>
              <a:t> 특성 때문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	</a:t>
            </a:r>
            <a:r>
              <a:rPr lang="ko-KR" altLang="en-US" dirty="0"/>
              <a:t>ㄴ </a:t>
            </a:r>
            <a:r>
              <a:rPr lang="ko-KR" altLang="en-US" dirty="0" err="1"/>
              <a:t>이로인해</a:t>
            </a:r>
            <a:r>
              <a:rPr lang="ko-KR" altLang="en-US" dirty="0"/>
              <a:t> 테스트 </a:t>
            </a:r>
            <a:r>
              <a:rPr lang="ko-KR" altLang="en-US" dirty="0" err="1"/>
              <a:t>실패시</a:t>
            </a:r>
            <a:r>
              <a:rPr lang="ko-KR" altLang="en-US" dirty="0"/>
              <a:t> 컴파일 과정에</a:t>
            </a:r>
            <a:r>
              <a:rPr lang="en-US" altLang="ko-KR" dirty="0"/>
              <a:t> </a:t>
            </a:r>
            <a:r>
              <a:rPr lang="ko-KR" altLang="en-US" dirty="0"/>
              <a:t>직접적으로 관여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main</a:t>
            </a:r>
            <a:r>
              <a:rPr lang="ko-KR" altLang="en-US" dirty="0"/>
              <a:t>함수가 없는 경우</a:t>
            </a:r>
            <a:br>
              <a:rPr lang="en-US" altLang="ko-KR" dirty="0"/>
            </a:br>
            <a:r>
              <a:rPr lang="en-US" altLang="ko-KR" dirty="0"/>
              <a:t>- TEST CODE</a:t>
            </a:r>
            <a:r>
              <a:rPr lang="ko-KR" altLang="en-US" dirty="0"/>
              <a:t>를 </a:t>
            </a:r>
            <a:r>
              <a:rPr lang="en-US" altLang="ko-KR" dirty="0" err="1"/>
              <a:t>gtest_main</a:t>
            </a:r>
            <a:r>
              <a:rPr lang="en-US" altLang="ko-KR" dirty="0"/>
              <a:t> </a:t>
            </a:r>
            <a:r>
              <a:rPr lang="ko-KR" altLang="en-US" dirty="0"/>
              <a:t>라이브러리에 </a:t>
            </a:r>
            <a:r>
              <a:rPr lang="en-US" altLang="ko-KR" dirty="0"/>
              <a:t>Link</a:t>
            </a:r>
            <a:r>
              <a:rPr lang="ko-KR" altLang="en-US" dirty="0"/>
              <a:t>하여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E327D4-F3AC-33F1-5BEB-938C1FD4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Test Initiating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5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7237D510-FEC2-44FD-BEB0-F5A0EFC8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597" y="2854952"/>
            <a:ext cx="54508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Arial Unicode MS" pitchFamily="50" charset="-127"/>
              </a:rPr>
              <a:t>감사합니다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17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F20C9-9D8F-471A-B0E2-5B94179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9C38C-5D64-4464-9184-8BE9C053F8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8920" y="861776"/>
            <a:ext cx="9066068" cy="55182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사용 목적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Basic Concept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Code Out Line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Test Fixture</a:t>
            </a:r>
            <a:r>
              <a:rPr lang="ko-KR" altLang="en-US" sz="2400" dirty="0"/>
              <a:t>란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Test Initiating </a:t>
            </a:r>
            <a:r>
              <a:rPr lang="ko-KR" altLang="en-US" sz="2400" dirty="0"/>
              <a:t>기법</a:t>
            </a:r>
            <a:br>
              <a:rPr lang="en-US" altLang="ko-KR" sz="1400" dirty="0"/>
            </a:b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870B48-B5FB-4AE3-9C06-1940A638D04C}"/>
              </a:ext>
            </a:extLst>
          </p:cNvPr>
          <p:cNvSpPr txBox="1">
            <a:spLocks/>
          </p:cNvSpPr>
          <p:nvPr/>
        </p:nvSpPr>
        <p:spPr>
          <a:xfrm>
            <a:off x="4953000" y="861776"/>
            <a:ext cx="4594080" cy="55182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72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ABDCF9-D3A1-4228-ABD5-40616E42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사용 목적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16EA0A-F52F-C5E3-E665-B8A6C91E99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8919" y="861776"/>
            <a:ext cx="9066069" cy="55182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독립성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반복성 제공</a:t>
            </a:r>
            <a:br>
              <a:rPr lang="en-US" altLang="ko-KR" sz="2000" dirty="0"/>
            </a:b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개별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Instance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에서 테스트 수행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. Test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간 간섭 불가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구조적 </a:t>
            </a:r>
            <a:r>
              <a:rPr lang="en-US" altLang="ko-KR" sz="2400" b="1" dirty="0"/>
              <a:t>Test Suite</a:t>
            </a:r>
            <a:r>
              <a:rPr lang="ko-KR" altLang="en-US" sz="2400" b="1" dirty="0"/>
              <a:t> 관리</a:t>
            </a:r>
            <a:r>
              <a:rPr lang="en-US" altLang="ko-KR" sz="2400" b="1" dirty="0"/>
              <a:t> </a:t>
            </a:r>
            <a:br>
              <a:rPr lang="en-US" altLang="ko-KR" sz="2000" dirty="0"/>
            </a:b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US" altLang="ko-KR" sz="2000" u="sng" dirty="0">
                <a:solidFill>
                  <a:schemeClr val="bg2">
                    <a:lumMod val="50000"/>
                  </a:schemeClr>
                </a:solidFill>
              </a:rPr>
              <a:t>Test Suite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를 통해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관련성 있는 테스트끼리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Groping.</a:t>
            </a:r>
            <a:b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ㄴ 내부에서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와 서브루틴 공유 가능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재사용성 </a:t>
            </a:r>
            <a:r>
              <a:rPr lang="en-US" altLang="ko-KR" sz="2400" b="1" dirty="0"/>
              <a:t>+ </a:t>
            </a:r>
            <a:r>
              <a:rPr lang="ko-KR" altLang="en-US" sz="2400" b="1" dirty="0" err="1"/>
              <a:t>이식성</a:t>
            </a:r>
            <a:br>
              <a:rPr lang="en-US" altLang="ko-KR" sz="2400" b="1" dirty="0"/>
            </a:br>
            <a:r>
              <a:rPr lang="en-US" altLang="ko-KR" sz="2400" b="1" dirty="0"/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- OS,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플랫폼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, Compiler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넘나들며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TEST CODE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재사용 가능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en-US" altLang="ko-KR" dirty="0"/>
              <a:t>Window / Linux / Mac </a:t>
            </a:r>
            <a:r>
              <a:rPr lang="ko-KR" altLang="en-US" dirty="0"/>
              <a:t>운영체제 호환 가능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2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ABDCF9-D3A1-4228-ABD5-40616E42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사용 목적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16EA0A-F52F-C5E3-E665-B8A6C91E99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8919" y="861776"/>
            <a:ext cx="9066069" cy="55182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4. FAIL</a:t>
            </a:r>
            <a:r>
              <a:rPr lang="ko-KR" altLang="en-US" sz="2400" b="1" dirty="0"/>
              <a:t> 흐름 제어</a:t>
            </a:r>
            <a:br>
              <a:rPr lang="en-US" altLang="ko-KR" sz="2400" b="1" dirty="0"/>
            </a:br>
            <a:r>
              <a:rPr lang="en-US" altLang="ko-KR" sz="2000" b="1" dirty="0"/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테스트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FAIL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발생해도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멈추지 않고 나머지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TEST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수행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가능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  1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회 수행으로 다수의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Bug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탐색 가능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테스트 코드 </a:t>
            </a:r>
            <a:r>
              <a:rPr lang="en-US" altLang="ko-KR" sz="2400" b="1" dirty="0"/>
              <a:t>Capsulation</a:t>
            </a:r>
            <a:br>
              <a:rPr lang="en-US" altLang="ko-KR" sz="2400" b="1" dirty="0"/>
            </a:br>
            <a:r>
              <a:rPr lang="en-US" altLang="ko-KR" sz="2400" b="1" dirty="0"/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한번 정의된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TEST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는 반복적인 코드 열거 작업 없이 불러와 사용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→  테스트 내용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(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목적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)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 자체에 집중 가능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.</a:t>
            </a:r>
          </a:p>
          <a:p>
            <a:pPr marL="0" indent="0">
              <a:buNone/>
            </a:pPr>
            <a:endParaRPr lang="en-US" altLang="ko-KR" sz="2000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en-US" altLang="ko-KR" sz="2400" b="1" dirty="0"/>
              <a:t>6. </a:t>
            </a:r>
            <a:r>
              <a:rPr lang="ko-KR" altLang="en-US" sz="2400" b="1" dirty="0"/>
              <a:t>빠른 동작</a:t>
            </a:r>
            <a:br>
              <a:rPr lang="en-US" altLang="ko-KR" sz="2400" b="1" dirty="0"/>
            </a:br>
            <a:r>
              <a:rPr lang="en-US" altLang="ko-KR" sz="2400" b="1" dirty="0"/>
              <a:t>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- TEST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간 독립성을 유지한 채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, Testing Class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를 공유함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b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→  </a:t>
            </a:r>
            <a:r>
              <a:rPr lang="en-US" altLang="ko-KR" sz="2000" b="0" i="0" dirty="0">
                <a:solidFill>
                  <a:srgbClr val="4D5156"/>
                </a:solidFill>
                <a:effectLst/>
                <a:latin typeface="Apple SD Gothic Neo"/>
              </a:rPr>
              <a:t>1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회분의</a:t>
            </a:r>
            <a:r>
              <a:rPr lang="ko-KR" altLang="en-US" sz="2000" dirty="0">
                <a:solidFill>
                  <a:srgbClr val="4D5156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4D5156"/>
                </a:solidFill>
                <a:latin typeface="Apple SD Gothic Neo"/>
              </a:rPr>
              <a:t>Resource</a:t>
            </a:r>
            <a:r>
              <a:rPr lang="ko-KR" altLang="en-US" sz="2000" dirty="0">
                <a:solidFill>
                  <a:srgbClr val="4D5156"/>
                </a:solidFill>
                <a:latin typeface="Apple SD Gothic Neo"/>
              </a:rPr>
              <a:t>를 재사용하기 때문에 효율적이고 빠른 </a:t>
            </a:r>
            <a:r>
              <a:rPr lang="en-US" altLang="ko-KR" sz="2000" dirty="0">
                <a:solidFill>
                  <a:srgbClr val="4D5156"/>
                </a:solidFill>
                <a:latin typeface="Apple SD Gothic Neo"/>
              </a:rPr>
              <a:t>TEST </a:t>
            </a:r>
            <a:r>
              <a:rPr lang="ko-KR" altLang="en-US" sz="2000" dirty="0">
                <a:solidFill>
                  <a:srgbClr val="4D5156"/>
                </a:solidFill>
                <a:latin typeface="Apple SD Gothic Neo"/>
              </a:rPr>
              <a:t>수행이 가능</a:t>
            </a:r>
            <a:r>
              <a:rPr lang="en-US" altLang="ko-KR" sz="2000" dirty="0">
                <a:solidFill>
                  <a:srgbClr val="4D5156"/>
                </a:solidFill>
                <a:latin typeface="Apple SD Gothic Neo"/>
              </a:rPr>
              <a:t>.</a:t>
            </a:r>
            <a:r>
              <a:rPr lang="ko-KR" altLang="en-US" sz="2000" dirty="0">
                <a:solidFill>
                  <a:srgbClr val="4D5156"/>
                </a:solidFill>
                <a:latin typeface="Apple SD Gothic Neo"/>
              </a:rPr>
              <a:t> 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2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640A32-70DA-5BD5-A793-263C8F1E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Basic Concept</a:t>
            </a:r>
            <a:endParaRPr lang="ko-KR" altLang="en-US" dirty="0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18016AAF-E14C-13FC-AF9C-C43278C31BA2}"/>
              </a:ext>
            </a:extLst>
          </p:cNvPr>
          <p:cNvSpPr/>
          <p:nvPr/>
        </p:nvSpPr>
        <p:spPr>
          <a:xfrm>
            <a:off x="2916823" y="3022827"/>
            <a:ext cx="1863526" cy="981811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Assertion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288A3-8776-ABF5-07F0-3C8DD002AB15}"/>
              </a:ext>
            </a:extLst>
          </p:cNvPr>
          <p:cNvSpPr txBox="1"/>
          <p:nvPr/>
        </p:nvSpPr>
        <p:spPr>
          <a:xfrm>
            <a:off x="1024715" y="3104907"/>
            <a:ext cx="112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대상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3C7D9-8138-7840-6A5C-6CF2DC6F5CA5}"/>
              </a:ext>
            </a:extLst>
          </p:cNvPr>
          <p:cNvSpPr txBox="1"/>
          <p:nvPr/>
        </p:nvSpPr>
        <p:spPr>
          <a:xfrm>
            <a:off x="757970" y="3526326"/>
            <a:ext cx="143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Expectation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DE3690-194D-AE44-86A3-6E3E68632E21}"/>
              </a:ext>
            </a:extLst>
          </p:cNvPr>
          <p:cNvCxnSpPr>
            <a:cxnSpLocks/>
          </p:cNvCxnSpPr>
          <p:nvPr/>
        </p:nvCxnSpPr>
        <p:spPr>
          <a:xfrm>
            <a:off x="2197966" y="3289573"/>
            <a:ext cx="515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AF40CE-4D78-0481-E990-358BA34448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97966" y="3710992"/>
            <a:ext cx="515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D30AE246-97CB-B5CB-B5A9-4047ADAA0532}"/>
              </a:ext>
            </a:extLst>
          </p:cNvPr>
          <p:cNvSpPr/>
          <p:nvPr/>
        </p:nvSpPr>
        <p:spPr>
          <a:xfrm>
            <a:off x="5727541" y="1615453"/>
            <a:ext cx="2604304" cy="9028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Succeed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A7324F-10E1-EC23-1D40-F9B06E7FDE82}"/>
              </a:ext>
            </a:extLst>
          </p:cNvPr>
          <p:cNvSpPr/>
          <p:nvPr/>
        </p:nvSpPr>
        <p:spPr>
          <a:xfrm>
            <a:off x="6109506" y="3010665"/>
            <a:ext cx="2789500" cy="9028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Fatal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Failure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69F73A2-E935-1267-2E2B-06038C5A09A0}"/>
              </a:ext>
            </a:extLst>
          </p:cNvPr>
          <p:cNvSpPr/>
          <p:nvPr/>
        </p:nvSpPr>
        <p:spPr>
          <a:xfrm>
            <a:off x="5727541" y="4437045"/>
            <a:ext cx="2918750" cy="10138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</a:rPr>
              <a:t>non-Fatal </a:t>
            </a:r>
            <a:r>
              <a:rPr lang="en-US" altLang="ko-KR" sz="2800" dirty="0" err="1">
                <a:solidFill>
                  <a:schemeClr val="bg2">
                    <a:lumMod val="50000"/>
                  </a:schemeClr>
                </a:solidFill>
              </a:rPr>
              <a:t>Fauilure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584571-31B9-5A00-0C2D-2074AAD05FD1}"/>
              </a:ext>
            </a:extLst>
          </p:cNvPr>
          <p:cNvCxnSpPr>
            <a:cxnSpLocks/>
          </p:cNvCxnSpPr>
          <p:nvPr/>
        </p:nvCxnSpPr>
        <p:spPr>
          <a:xfrm flipV="1">
            <a:off x="4824717" y="2346492"/>
            <a:ext cx="947192" cy="676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6E50B7-204C-DE49-178A-E6D4B70645E1}"/>
              </a:ext>
            </a:extLst>
          </p:cNvPr>
          <p:cNvCxnSpPr>
            <a:cxnSpLocks/>
          </p:cNvCxnSpPr>
          <p:nvPr/>
        </p:nvCxnSpPr>
        <p:spPr>
          <a:xfrm flipV="1">
            <a:off x="4919249" y="3474239"/>
            <a:ext cx="954903" cy="6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BB061D-E6AF-B848-5FE5-5AA67B36FC96}"/>
              </a:ext>
            </a:extLst>
          </p:cNvPr>
          <p:cNvCxnSpPr>
            <a:cxnSpLocks/>
          </p:cNvCxnSpPr>
          <p:nvPr/>
        </p:nvCxnSpPr>
        <p:spPr>
          <a:xfrm>
            <a:off x="4899446" y="4004638"/>
            <a:ext cx="916831" cy="520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7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C6A5586-3640-8DA2-5EE5-59912418F901}"/>
              </a:ext>
            </a:extLst>
          </p:cNvPr>
          <p:cNvSpPr/>
          <p:nvPr/>
        </p:nvSpPr>
        <p:spPr>
          <a:xfrm>
            <a:off x="2213026" y="1190155"/>
            <a:ext cx="6901559" cy="5350345"/>
          </a:xfrm>
          <a:prstGeom prst="roundRect">
            <a:avLst>
              <a:gd name="adj" fmla="val 11924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72BD2D-89C4-E7E6-719F-4B055186F407}"/>
              </a:ext>
            </a:extLst>
          </p:cNvPr>
          <p:cNvSpPr/>
          <p:nvPr/>
        </p:nvSpPr>
        <p:spPr>
          <a:xfrm>
            <a:off x="2710955" y="3429000"/>
            <a:ext cx="1721345" cy="2870200"/>
          </a:xfrm>
          <a:prstGeom prst="roundRect">
            <a:avLst>
              <a:gd name="adj" fmla="val 1192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640A32-70DA-5BD5-A793-263C8F1E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Basic Concept</a:t>
            </a:r>
            <a:endParaRPr lang="ko-KR" altLang="en-US" dirty="0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18016AAF-E14C-13FC-AF9C-C43278C31BA2}"/>
              </a:ext>
            </a:extLst>
          </p:cNvPr>
          <p:cNvSpPr/>
          <p:nvPr/>
        </p:nvSpPr>
        <p:spPr>
          <a:xfrm>
            <a:off x="2797842" y="4561616"/>
            <a:ext cx="1481557" cy="590840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Assertion</a:t>
            </a:r>
            <a:endParaRPr lang="ko-KR" altLang="en-US" b="1" dirty="0"/>
          </a:p>
        </p:txBody>
      </p:sp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17EC48C0-A0F6-B701-3E8B-1E1C7F2D0596}"/>
              </a:ext>
            </a:extLst>
          </p:cNvPr>
          <p:cNvSpPr/>
          <p:nvPr/>
        </p:nvSpPr>
        <p:spPr>
          <a:xfrm>
            <a:off x="2797841" y="5396922"/>
            <a:ext cx="1481557" cy="590840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Assertion</a:t>
            </a:r>
            <a:endParaRPr lang="ko-KR" altLang="en-US" b="1" dirty="0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5B9AF879-5756-39FF-928D-20DB4383F620}"/>
              </a:ext>
            </a:extLst>
          </p:cNvPr>
          <p:cNvSpPr/>
          <p:nvPr/>
        </p:nvSpPr>
        <p:spPr>
          <a:xfrm>
            <a:off x="2797840" y="3726310"/>
            <a:ext cx="1481557" cy="590840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Assertion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3A0D14-EEB5-FB8E-7B0C-F751FFB96B2C}"/>
              </a:ext>
            </a:extLst>
          </p:cNvPr>
          <p:cNvSpPr txBox="1"/>
          <p:nvPr/>
        </p:nvSpPr>
        <p:spPr>
          <a:xfrm>
            <a:off x="2797840" y="2967335"/>
            <a:ext cx="185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Test Case1</a:t>
            </a:r>
            <a:endParaRPr lang="ko-KR" altLang="en-US" sz="2400" b="1" dirty="0"/>
          </a:p>
        </p:txBody>
      </p:sp>
      <p:sp>
        <p:nvSpPr>
          <p:cNvPr id="23" name="사각형: 둥근 한쪽 모서리 22">
            <a:extLst>
              <a:ext uri="{FF2B5EF4-FFF2-40B4-BE49-F238E27FC236}">
                <a16:creationId xmlns:a16="http://schemas.microsoft.com/office/drawing/2014/main" id="{1DFF7AD1-BA9A-2F9A-D346-2E70400908C8}"/>
              </a:ext>
            </a:extLst>
          </p:cNvPr>
          <p:cNvSpPr/>
          <p:nvPr/>
        </p:nvSpPr>
        <p:spPr>
          <a:xfrm>
            <a:off x="2759214" y="1570775"/>
            <a:ext cx="1076445" cy="461665"/>
          </a:xfrm>
          <a:prstGeom prst="round1Rect">
            <a:avLst>
              <a:gd name="adj" fmla="val 1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27" name="사각형: 둥근 한쪽 모서리 26">
            <a:extLst>
              <a:ext uri="{FF2B5EF4-FFF2-40B4-BE49-F238E27FC236}">
                <a16:creationId xmlns:a16="http://schemas.microsoft.com/office/drawing/2014/main" id="{F34323FC-F5F4-11AC-DC39-BD7454C17A03}"/>
              </a:ext>
            </a:extLst>
          </p:cNvPr>
          <p:cNvSpPr/>
          <p:nvPr/>
        </p:nvSpPr>
        <p:spPr>
          <a:xfrm>
            <a:off x="2759214" y="2150480"/>
            <a:ext cx="810227" cy="461665"/>
          </a:xfrm>
          <a:prstGeom prst="round1Rect">
            <a:avLst>
              <a:gd name="adj" fmla="val 1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멤버</a:t>
            </a:r>
          </a:p>
        </p:txBody>
      </p:sp>
      <p:sp>
        <p:nvSpPr>
          <p:cNvPr id="28" name="사각형: 둥근 한쪽 모서리 27">
            <a:extLst>
              <a:ext uri="{FF2B5EF4-FFF2-40B4-BE49-F238E27FC236}">
                <a16:creationId xmlns:a16="http://schemas.microsoft.com/office/drawing/2014/main" id="{05F5B625-3955-7BEA-9451-703237DF3FBD}"/>
              </a:ext>
            </a:extLst>
          </p:cNvPr>
          <p:cNvSpPr/>
          <p:nvPr/>
        </p:nvSpPr>
        <p:spPr>
          <a:xfrm>
            <a:off x="3721840" y="2150480"/>
            <a:ext cx="1007000" cy="461665"/>
          </a:xfrm>
          <a:prstGeom prst="round1Rect">
            <a:avLst>
              <a:gd name="adj" fmla="val 16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082E8C-0D57-FD0D-13D3-88E928993A56}"/>
              </a:ext>
            </a:extLst>
          </p:cNvPr>
          <p:cNvSpPr txBox="1"/>
          <p:nvPr/>
        </p:nvSpPr>
        <p:spPr>
          <a:xfrm>
            <a:off x="2471113" y="756774"/>
            <a:ext cx="681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Fixture Class 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public ::testing:: Test {}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42C6F984-D959-6D56-C552-C7E6889058C0}"/>
              </a:ext>
            </a:extLst>
          </p:cNvPr>
          <p:cNvSpPr/>
          <p:nvPr/>
        </p:nvSpPr>
        <p:spPr>
          <a:xfrm>
            <a:off x="2434011" y="1619484"/>
            <a:ext cx="249004" cy="996841"/>
          </a:xfrm>
          <a:prstGeom prst="leftBrace">
            <a:avLst>
              <a:gd name="adj1" fmla="val 33852"/>
              <a:gd name="adj2" fmla="val 4823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A5DBE-6424-67AB-C568-0A699B1C7FE5}"/>
              </a:ext>
            </a:extLst>
          </p:cNvPr>
          <p:cNvSpPr txBox="1"/>
          <p:nvPr/>
        </p:nvSpPr>
        <p:spPr>
          <a:xfrm>
            <a:off x="763396" y="1887071"/>
            <a:ext cx="16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공유 자원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4A8736F-6D51-0AEE-DD6C-1E876CAB9E90}"/>
              </a:ext>
            </a:extLst>
          </p:cNvPr>
          <p:cNvSpPr/>
          <p:nvPr/>
        </p:nvSpPr>
        <p:spPr>
          <a:xfrm>
            <a:off x="4795268" y="3429000"/>
            <a:ext cx="1721345" cy="2870200"/>
          </a:xfrm>
          <a:prstGeom prst="roundRect">
            <a:avLst>
              <a:gd name="adj" fmla="val 1192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잘린 한쪽 모서리 38">
            <a:extLst>
              <a:ext uri="{FF2B5EF4-FFF2-40B4-BE49-F238E27FC236}">
                <a16:creationId xmlns:a16="http://schemas.microsoft.com/office/drawing/2014/main" id="{06057CAE-5C7C-922E-7AD9-68A7B135450E}"/>
              </a:ext>
            </a:extLst>
          </p:cNvPr>
          <p:cNvSpPr/>
          <p:nvPr/>
        </p:nvSpPr>
        <p:spPr>
          <a:xfrm>
            <a:off x="4882155" y="4561616"/>
            <a:ext cx="1481557" cy="590840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Assertion</a:t>
            </a:r>
            <a:endParaRPr lang="ko-KR" altLang="en-US" b="1" dirty="0"/>
          </a:p>
        </p:txBody>
      </p:sp>
      <p:sp>
        <p:nvSpPr>
          <p:cNvPr id="40" name="사각형: 잘린 한쪽 모서리 39">
            <a:extLst>
              <a:ext uri="{FF2B5EF4-FFF2-40B4-BE49-F238E27FC236}">
                <a16:creationId xmlns:a16="http://schemas.microsoft.com/office/drawing/2014/main" id="{7C24D9DE-9D5B-5F7E-8B72-0638A94B5540}"/>
              </a:ext>
            </a:extLst>
          </p:cNvPr>
          <p:cNvSpPr/>
          <p:nvPr/>
        </p:nvSpPr>
        <p:spPr>
          <a:xfrm>
            <a:off x="4882154" y="5396922"/>
            <a:ext cx="1481557" cy="590840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Assertion</a:t>
            </a:r>
            <a:endParaRPr lang="ko-KR" altLang="en-US" b="1" dirty="0"/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B5FA42ED-E69B-72AE-16A2-6559846EC5DB}"/>
              </a:ext>
            </a:extLst>
          </p:cNvPr>
          <p:cNvSpPr/>
          <p:nvPr/>
        </p:nvSpPr>
        <p:spPr>
          <a:xfrm>
            <a:off x="4882153" y="3726310"/>
            <a:ext cx="1481557" cy="590840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Assertion</a:t>
            </a:r>
            <a:endParaRPr lang="ko-KR" altLang="en-US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FC8F72B-1FB5-0780-E064-00C85BBF7CCF}"/>
              </a:ext>
            </a:extLst>
          </p:cNvPr>
          <p:cNvSpPr/>
          <p:nvPr/>
        </p:nvSpPr>
        <p:spPr>
          <a:xfrm>
            <a:off x="6889255" y="3429000"/>
            <a:ext cx="1721345" cy="2870200"/>
          </a:xfrm>
          <a:prstGeom prst="roundRect">
            <a:avLst>
              <a:gd name="adj" fmla="val 1192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잘린 한쪽 모서리 42">
            <a:extLst>
              <a:ext uri="{FF2B5EF4-FFF2-40B4-BE49-F238E27FC236}">
                <a16:creationId xmlns:a16="http://schemas.microsoft.com/office/drawing/2014/main" id="{736AC0E8-5C7E-58B4-2EE6-C43533F6D65F}"/>
              </a:ext>
            </a:extLst>
          </p:cNvPr>
          <p:cNvSpPr/>
          <p:nvPr/>
        </p:nvSpPr>
        <p:spPr>
          <a:xfrm>
            <a:off x="6976142" y="4561616"/>
            <a:ext cx="1481557" cy="590840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Assertion</a:t>
            </a:r>
            <a:endParaRPr lang="ko-KR" altLang="en-US" b="1" dirty="0"/>
          </a:p>
        </p:txBody>
      </p:sp>
      <p:sp>
        <p:nvSpPr>
          <p:cNvPr id="44" name="사각형: 잘린 한쪽 모서리 43">
            <a:extLst>
              <a:ext uri="{FF2B5EF4-FFF2-40B4-BE49-F238E27FC236}">
                <a16:creationId xmlns:a16="http://schemas.microsoft.com/office/drawing/2014/main" id="{A12D3E3E-CB21-E539-CC56-B3E0CA37E851}"/>
              </a:ext>
            </a:extLst>
          </p:cNvPr>
          <p:cNvSpPr/>
          <p:nvPr/>
        </p:nvSpPr>
        <p:spPr>
          <a:xfrm>
            <a:off x="6976141" y="5396922"/>
            <a:ext cx="1481557" cy="590840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Assertion</a:t>
            </a:r>
            <a:endParaRPr lang="ko-KR" altLang="en-US" b="1" dirty="0"/>
          </a:p>
        </p:txBody>
      </p:sp>
      <p:sp>
        <p:nvSpPr>
          <p:cNvPr id="45" name="사각형: 잘린 한쪽 모서리 44">
            <a:extLst>
              <a:ext uri="{FF2B5EF4-FFF2-40B4-BE49-F238E27FC236}">
                <a16:creationId xmlns:a16="http://schemas.microsoft.com/office/drawing/2014/main" id="{849E6995-5DFB-F45D-46A3-692EEC489B7A}"/>
              </a:ext>
            </a:extLst>
          </p:cNvPr>
          <p:cNvSpPr/>
          <p:nvPr/>
        </p:nvSpPr>
        <p:spPr>
          <a:xfrm>
            <a:off x="6976140" y="3726310"/>
            <a:ext cx="1481557" cy="590840"/>
          </a:xfrm>
          <a:prstGeom prst="snip1Rect">
            <a:avLst>
              <a:gd name="adj" fmla="val 27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Assertion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B61CA1-9BD5-ACB1-0373-867370EC386D}"/>
              </a:ext>
            </a:extLst>
          </p:cNvPr>
          <p:cNvSpPr txBox="1"/>
          <p:nvPr/>
        </p:nvSpPr>
        <p:spPr>
          <a:xfrm>
            <a:off x="4728840" y="2953701"/>
            <a:ext cx="185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Test Case2</a:t>
            </a:r>
            <a:endParaRPr lang="ko-KR" alt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A7DCEA-5CC1-F225-2EC3-AA694B349096}"/>
              </a:ext>
            </a:extLst>
          </p:cNvPr>
          <p:cNvSpPr txBox="1"/>
          <p:nvPr/>
        </p:nvSpPr>
        <p:spPr>
          <a:xfrm>
            <a:off x="6822827" y="2929170"/>
            <a:ext cx="185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Test Case3</a:t>
            </a:r>
            <a:endParaRPr lang="ko-KR" altLang="en-US" sz="2400" b="1" dirty="0"/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4A83115D-7C61-3537-BF57-FBD70C0B88D0}"/>
              </a:ext>
            </a:extLst>
          </p:cNvPr>
          <p:cNvSpPr/>
          <p:nvPr/>
        </p:nvSpPr>
        <p:spPr>
          <a:xfrm rot="5400000">
            <a:off x="5531739" y="3212"/>
            <a:ext cx="192060" cy="5659859"/>
          </a:xfrm>
          <a:prstGeom prst="leftBrace">
            <a:avLst>
              <a:gd name="adj1" fmla="val 33852"/>
              <a:gd name="adj2" fmla="val 4823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629FA0-8726-EAC1-1704-26F0E033C51A}"/>
              </a:ext>
            </a:extLst>
          </p:cNvPr>
          <p:cNvSpPr txBox="1"/>
          <p:nvPr/>
        </p:nvSpPr>
        <p:spPr>
          <a:xfrm>
            <a:off x="6325714" y="2244091"/>
            <a:ext cx="204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Test Suite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EB2CF4-5D98-A1BB-ED25-2108D010CC3F}"/>
              </a:ext>
            </a:extLst>
          </p:cNvPr>
          <p:cNvSpPr txBox="1"/>
          <p:nvPr/>
        </p:nvSpPr>
        <p:spPr>
          <a:xfrm>
            <a:off x="5141868" y="2282256"/>
            <a:ext cx="1194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TEST_F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1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851AA0-C5D8-773E-0AFD-D9D0D32F70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8920" y="861776"/>
            <a:ext cx="9547080" cy="55182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. Assertion</a:t>
            </a:r>
            <a:r>
              <a:rPr lang="ko-KR" altLang="en-US" dirty="0"/>
              <a:t>에 대응하는 </a:t>
            </a:r>
            <a:r>
              <a:rPr lang="en-US" altLang="ko-KR" dirty="0"/>
              <a:t>2</a:t>
            </a:r>
            <a:r>
              <a:rPr lang="ko-KR" altLang="en-US" dirty="0"/>
              <a:t>가지 키워드 </a:t>
            </a:r>
            <a:r>
              <a:rPr lang="en-US" altLang="ko-KR" dirty="0"/>
              <a:t>: ASSERT_ </a:t>
            </a:r>
            <a:r>
              <a:rPr lang="ko-KR" altLang="en-US" dirty="0"/>
              <a:t>와  </a:t>
            </a:r>
            <a:r>
              <a:rPr lang="en-US" altLang="ko-KR" dirty="0"/>
              <a:t>EXPECT_</a:t>
            </a:r>
          </a:p>
          <a:p>
            <a:pPr marL="0" indent="0">
              <a:buNone/>
            </a:pPr>
            <a:r>
              <a:rPr lang="en-US" altLang="ko-KR" dirty="0"/>
              <a:t>. EXPECT_ </a:t>
            </a:r>
            <a:r>
              <a:rPr lang="ko-KR" altLang="en-US" dirty="0"/>
              <a:t>키워드는 실패 발견 후에도 나머지 테스트 수행하기에 다수의 오류 동시 </a:t>
            </a:r>
            <a:br>
              <a:rPr lang="en-US" altLang="ko-KR" dirty="0"/>
            </a:br>
            <a:r>
              <a:rPr lang="ko-KR" altLang="en-US" dirty="0"/>
              <a:t>검출이 가능함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FAIL</a:t>
            </a:r>
            <a:r>
              <a:rPr lang="ko-KR" altLang="en-US" dirty="0"/>
              <a:t>이 그 이후의 테스트의 의미를 상실 시키는 경우엔 </a:t>
            </a:r>
            <a:r>
              <a:rPr lang="en-US" altLang="ko-KR" dirty="0"/>
              <a:t>ASSERT</a:t>
            </a:r>
            <a:r>
              <a:rPr lang="ko-KR" altLang="en-US" dirty="0"/>
              <a:t>권장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 TEST() </a:t>
            </a:r>
            <a:r>
              <a:rPr lang="ko-KR" altLang="en-US" dirty="0"/>
              <a:t>매크로 사용하여 개별 테스트 작성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ㄴ </a:t>
            </a:r>
            <a:r>
              <a:rPr lang="en-US" altLang="ko-KR" dirty="0"/>
              <a:t>TEST (Test Suite</a:t>
            </a:r>
            <a:r>
              <a:rPr lang="ko-KR" altLang="en-US" dirty="0"/>
              <a:t>명 </a:t>
            </a:r>
            <a:r>
              <a:rPr lang="en-US" altLang="ko-KR" dirty="0"/>
              <a:t>, </a:t>
            </a:r>
            <a:r>
              <a:rPr lang="ko-KR" altLang="en-US" dirty="0"/>
              <a:t>개별 테스트명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ㄴ </a:t>
            </a:r>
            <a:r>
              <a:rPr lang="en-US" altLang="ko-KR" dirty="0"/>
              <a:t>TEST_F (Test Suite</a:t>
            </a:r>
            <a:r>
              <a:rPr lang="ko-KR" altLang="en-US" dirty="0"/>
              <a:t>명 </a:t>
            </a:r>
            <a:r>
              <a:rPr lang="en-US" altLang="ko-KR" dirty="0"/>
              <a:t>, </a:t>
            </a:r>
            <a:r>
              <a:rPr lang="ko-KR" altLang="en-US" dirty="0"/>
              <a:t>개별 테스트명</a:t>
            </a:r>
            <a:r>
              <a:rPr lang="en-US" altLang="ko-KR" dirty="0"/>
              <a:t>)  // Fixture Class</a:t>
            </a:r>
            <a:r>
              <a:rPr lang="ko-KR" altLang="en-US" dirty="0"/>
              <a:t>와 연동 가능한 형태의 매크로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. Fixture Class = TEST_F()</a:t>
            </a:r>
            <a:r>
              <a:rPr lang="ko-KR" altLang="en-US" dirty="0"/>
              <a:t>의 </a:t>
            </a:r>
            <a:r>
              <a:rPr lang="en-US" altLang="ko-KR" dirty="0"/>
              <a:t>Test Suite</a:t>
            </a:r>
            <a:r>
              <a:rPr lang="ko-KR" altLang="en-US" dirty="0"/>
              <a:t> 이름과 </a:t>
            </a:r>
            <a:r>
              <a:rPr lang="en-US" altLang="ko-KR" dirty="0"/>
              <a:t>Class</a:t>
            </a:r>
            <a:r>
              <a:rPr lang="ko-KR" altLang="en-US" dirty="0"/>
              <a:t>명이 일치하며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            </a:t>
            </a:r>
            <a:r>
              <a:rPr lang="en-US" altLang="ko-KR" dirty="0" err="1"/>
              <a:t>gTest</a:t>
            </a:r>
            <a:r>
              <a:rPr lang="en-US" altLang="ko-KR" dirty="0"/>
              <a:t> </a:t>
            </a:r>
            <a:r>
              <a:rPr lang="ko-KR" altLang="en-US" dirty="0"/>
              <a:t>헤더의 </a:t>
            </a:r>
            <a:r>
              <a:rPr lang="en-US" altLang="ko-KR" dirty="0"/>
              <a:t>Test </a:t>
            </a:r>
            <a:r>
              <a:rPr lang="ko-KR" altLang="en-US" dirty="0"/>
              <a:t>클래스를 상속받은 </a:t>
            </a:r>
            <a:r>
              <a:rPr lang="en-US" altLang="ko-KR" dirty="0"/>
              <a:t>Class</a:t>
            </a:r>
            <a:r>
              <a:rPr lang="ko-KR" altLang="en-US" dirty="0"/>
              <a:t>를 말한다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Test Class</a:t>
            </a:r>
            <a:r>
              <a:rPr lang="ko-KR" altLang="en-US" dirty="0"/>
              <a:t>는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 </a:t>
            </a:r>
            <a:r>
              <a:rPr lang="en-US" altLang="ko-KR" dirty="0"/>
              <a:t>Test Suite</a:t>
            </a:r>
            <a:r>
              <a:rPr lang="ko-KR" altLang="en-US" dirty="0"/>
              <a:t>끼리 자원을 공유할 수 있게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테스트 사전 설정</a:t>
            </a:r>
            <a:r>
              <a:rPr lang="en-US" altLang="ko-KR" dirty="0"/>
              <a:t>/</a:t>
            </a:r>
            <a:r>
              <a:rPr lang="ko-KR" altLang="en-US" dirty="0"/>
              <a:t>사후 동작을 공유한다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 </a:t>
            </a:r>
            <a:r>
              <a:rPr lang="ko-KR" altLang="en-US" dirty="0"/>
              <a:t>테스트 사전</a:t>
            </a:r>
            <a:r>
              <a:rPr lang="en-US" altLang="ko-KR" dirty="0"/>
              <a:t>/</a:t>
            </a:r>
            <a:r>
              <a:rPr lang="ko-KR" altLang="en-US" dirty="0"/>
              <a:t>사후 동작</a:t>
            </a:r>
            <a:br>
              <a:rPr lang="en-US" altLang="ko-KR" dirty="0"/>
            </a:br>
            <a:r>
              <a:rPr lang="en-US" altLang="ko-KR" dirty="0"/>
              <a:t>        Test class</a:t>
            </a:r>
            <a:r>
              <a:rPr lang="ko-KR" altLang="en-US" dirty="0"/>
              <a:t>의 </a:t>
            </a:r>
            <a:r>
              <a:rPr lang="en-US" altLang="ko-KR" dirty="0" err="1"/>
              <a:t>SetUp</a:t>
            </a:r>
            <a:r>
              <a:rPr lang="en-US" altLang="ko-KR" dirty="0"/>
              <a:t>(), </a:t>
            </a:r>
            <a:r>
              <a:rPr lang="en-US" altLang="ko-KR" dirty="0" err="1"/>
              <a:t>TearDown</a:t>
            </a:r>
            <a:r>
              <a:rPr lang="en-US" altLang="ko-KR" dirty="0"/>
              <a:t>()</a:t>
            </a:r>
            <a:r>
              <a:rPr lang="ko-KR" altLang="en-US" dirty="0"/>
              <a:t>함수 </a:t>
            </a:r>
            <a:r>
              <a:rPr lang="en-US" altLang="ko-KR" dirty="0"/>
              <a:t>Override</a:t>
            </a:r>
            <a:r>
              <a:rPr lang="ko-KR" altLang="en-US" dirty="0"/>
              <a:t>를 통해 정의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-&gt; </a:t>
            </a:r>
            <a:r>
              <a:rPr lang="ko-KR" altLang="en-US" dirty="0"/>
              <a:t>각각 테스트 사전 설정</a:t>
            </a:r>
            <a:r>
              <a:rPr lang="en-US" altLang="ko-KR" dirty="0"/>
              <a:t>, </a:t>
            </a:r>
            <a:r>
              <a:rPr lang="ko-KR" altLang="en-US" dirty="0"/>
              <a:t>사후 동작을 작성한다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627150-099F-355D-D5B1-1CE8B99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Code Out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83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2627150-099F-355D-D5B1-1CE8B99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Code Out Line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72399F-5712-9223-18C0-1CE9222DC4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SetUp</a:t>
            </a:r>
            <a:r>
              <a:rPr lang="en-US" altLang="ko-KR" dirty="0"/>
              <a:t>() override {}</a:t>
            </a:r>
          </a:p>
          <a:p>
            <a:pPr lvl="1">
              <a:buFontTx/>
              <a:buChar char="-"/>
            </a:pPr>
            <a:r>
              <a:rPr lang="ko-KR" altLang="en-US" dirty="0"/>
              <a:t>용례</a:t>
            </a:r>
            <a:r>
              <a:rPr lang="en-US" altLang="ko-KR" dirty="0"/>
              <a:t>1) </a:t>
            </a:r>
            <a:r>
              <a:rPr lang="ko-KR" altLang="en-US" dirty="0"/>
              <a:t>테스트에 사용될 구조체</a:t>
            </a:r>
            <a:r>
              <a:rPr lang="en-US" altLang="ko-KR" dirty="0"/>
              <a:t>(Queue) Setting(Enqueue).</a:t>
            </a:r>
          </a:p>
          <a:p>
            <a:pPr lvl="1">
              <a:buFontTx/>
              <a:buChar char="-"/>
            </a:pPr>
            <a:r>
              <a:rPr lang="ko-KR" altLang="en-US" dirty="0"/>
              <a:t>용례</a:t>
            </a:r>
            <a:r>
              <a:rPr lang="en-US" altLang="ko-KR" dirty="0"/>
              <a:t>2) </a:t>
            </a:r>
            <a:r>
              <a:rPr lang="ko-KR" altLang="en-US" dirty="0"/>
              <a:t>테스트에 사용될 </a:t>
            </a:r>
            <a:r>
              <a:rPr lang="en-US" altLang="ko-KR" dirty="0"/>
              <a:t>Pointer </a:t>
            </a:r>
            <a:r>
              <a:rPr lang="ko-KR" altLang="en-US" dirty="0"/>
              <a:t>동적할당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TearDown</a:t>
            </a:r>
            <a:r>
              <a:rPr lang="en-US" altLang="ko-KR" dirty="0"/>
              <a:t>() override {}</a:t>
            </a:r>
          </a:p>
          <a:p>
            <a:pPr lvl="1">
              <a:buFontTx/>
              <a:buChar char="-"/>
            </a:pPr>
            <a:r>
              <a:rPr lang="ko-KR" altLang="en-US" dirty="0"/>
              <a:t>용례</a:t>
            </a:r>
            <a:r>
              <a:rPr lang="en-US" altLang="ko-KR" dirty="0"/>
              <a:t>1) </a:t>
            </a:r>
            <a:r>
              <a:rPr lang="ko-KR" altLang="en-US" dirty="0"/>
              <a:t>테스트 실패 후 구조체 상태에 따른 </a:t>
            </a:r>
            <a:r>
              <a:rPr lang="en-US" altLang="ko-KR" dirty="0"/>
              <a:t>Fail Case</a:t>
            </a:r>
            <a:r>
              <a:rPr lang="ko-KR" altLang="en-US" dirty="0"/>
              <a:t> 분류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용례</a:t>
            </a:r>
            <a:r>
              <a:rPr lang="en-US" altLang="ko-KR" dirty="0"/>
              <a:t>2) </a:t>
            </a:r>
            <a:r>
              <a:rPr lang="en-US" altLang="ko-KR" dirty="0" err="1"/>
              <a:t>SetUp</a:t>
            </a:r>
            <a:r>
              <a:rPr lang="en-US" altLang="ko-KR" dirty="0"/>
              <a:t>()</a:t>
            </a:r>
            <a:r>
              <a:rPr lang="ko-KR" altLang="en-US" dirty="0"/>
              <a:t>에서 동적 할당한 </a:t>
            </a:r>
            <a:r>
              <a:rPr lang="en-US" altLang="ko-KR" dirty="0"/>
              <a:t>Heap </a:t>
            </a:r>
            <a:r>
              <a:rPr lang="ko-KR" altLang="en-US" dirty="0"/>
              <a:t>메모리 해제 </a:t>
            </a:r>
            <a:r>
              <a:rPr lang="en-US" altLang="ko-KR" dirty="0"/>
              <a:t>(Delete)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45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2627150-099F-355D-D5B1-1CE8B99A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Google Test Sequence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72399F-5712-9223-18C0-1CE9222DC4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/>
              <a:t>Fixture Class</a:t>
            </a:r>
            <a:r>
              <a:rPr lang="ko-KR" altLang="en-US" dirty="0"/>
              <a:t>의</a:t>
            </a:r>
            <a:r>
              <a:rPr lang="en-US" altLang="ko-KR" dirty="0"/>
              <a:t> Instance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Instance.SetUp</a:t>
            </a:r>
            <a:r>
              <a:rPr lang="en-US" altLang="ko-KR" dirty="0"/>
              <a:t>()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Instance </a:t>
            </a:r>
            <a:r>
              <a:rPr lang="ko-KR" altLang="en-US" dirty="0"/>
              <a:t>위에서 첫번째 테스트 </a:t>
            </a:r>
            <a:r>
              <a:rPr lang="en-US" altLang="ko-KR" dirty="0"/>
              <a:t>Run.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Instance.TearDown</a:t>
            </a:r>
            <a:r>
              <a:rPr lang="en-US" altLang="ko-KR" dirty="0"/>
              <a:t>()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Instance </a:t>
            </a:r>
            <a:r>
              <a:rPr lang="ko-KR" altLang="en-US" dirty="0"/>
              <a:t>소멸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/>
              <a:t>Fixture Class</a:t>
            </a:r>
            <a:r>
              <a:rPr lang="ko-KR" altLang="en-US" dirty="0"/>
              <a:t>의</a:t>
            </a:r>
            <a:r>
              <a:rPr lang="en-US" altLang="ko-KR" dirty="0"/>
              <a:t> Instance</a:t>
            </a:r>
            <a:r>
              <a:rPr lang="ko-KR" altLang="en-US" dirty="0"/>
              <a:t> 생성</a:t>
            </a:r>
            <a:br>
              <a:rPr lang="en-US" altLang="ko-KR" b="1" dirty="0"/>
            </a:b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4369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claim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8A5D20433F7704F8FF4871523B6D135" ma:contentTypeVersion="5" ma:contentTypeDescription="새 문서를 만듭니다." ma:contentTypeScope="" ma:versionID="89ae7e0785f1f3b6b1616acbb2f29d7f">
  <xsd:schema xmlns:xsd="http://www.w3.org/2001/XMLSchema" xmlns:xs="http://www.w3.org/2001/XMLSchema" xmlns:p="http://schemas.microsoft.com/office/2006/metadata/properties" xmlns:ns3="bc8282e5-ac73-4aa2-996b-e70516d4ac61" xmlns:ns4="66087747-3930-4ad1-b1bc-58974772120b" targetNamespace="http://schemas.microsoft.com/office/2006/metadata/properties" ma:root="true" ma:fieldsID="5fbd8af140720a9a02357715136e6555" ns3:_="" ns4:_="">
    <xsd:import namespace="bc8282e5-ac73-4aa2-996b-e70516d4ac61"/>
    <xsd:import namespace="66087747-3930-4ad1-b1bc-5897477212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282e5-ac73-4aa2-996b-e70516d4ac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87747-3930-4ad1-b1bc-5897477212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7B686B-12F3-4FE8-9CF6-336112F61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282e5-ac73-4aa2-996b-e70516d4ac61"/>
    <ds:schemaRef ds:uri="66087747-3930-4ad1-b1bc-589747721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4220D9-9213-4E90-B8A6-1D5BE962C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4F237-C596-4CBA-8153-769549D1C80E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66087747-3930-4ad1-b1bc-58974772120b"/>
    <ds:schemaRef ds:uri="bc8282e5-ac73-4aa2-996b-e70516d4ac6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10292</TotalTime>
  <Words>624</Words>
  <Application>Microsoft Office PowerPoint</Application>
  <PresentationFormat>A4 용지(210x297mm)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Apple SD Gothic Neo</vt:lpstr>
      <vt:lpstr>맑은 고딕</vt:lpstr>
      <vt:lpstr>Arial</vt:lpstr>
      <vt:lpstr>Calibri</vt:lpstr>
      <vt:lpstr>Tahoma</vt:lpstr>
      <vt:lpstr>Cover</vt:lpstr>
      <vt:lpstr>Contents</vt:lpstr>
      <vt:lpstr>Disclaimer</vt:lpstr>
      <vt:lpstr>Thank you</vt:lpstr>
      <vt:lpstr>PowerPoint 프레젠테이션</vt:lpstr>
      <vt:lpstr>Contents</vt:lpstr>
      <vt:lpstr>사용 목적</vt:lpstr>
      <vt:lpstr>사용 목적</vt:lpstr>
      <vt:lpstr>Basic Concept</vt:lpstr>
      <vt:lpstr>Basic Concept</vt:lpstr>
      <vt:lpstr>Code Out Line</vt:lpstr>
      <vt:lpstr>Code Out Line</vt:lpstr>
      <vt:lpstr>Google Test Sequence</vt:lpstr>
      <vt:lpstr>Test Initiating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jmlee</dc:creator>
  <cp:lastModifiedBy>권이안 (Ian Kwon, Suprema AI)</cp:lastModifiedBy>
  <cp:revision>1530</cp:revision>
  <cp:lastPrinted>2021-12-30T05:31:02Z</cp:lastPrinted>
  <dcterms:created xsi:type="dcterms:W3CDTF">2017-10-19T07:17:34Z</dcterms:created>
  <dcterms:modified xsi:type="dcterms:W3CDTF">2023-01-18T09:03:28Z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0x010100F8A5D20433F7704F8FF4871523B6D135</vt:lpwstr>
  </property>
</Properties>
</file>