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77" r:id="rId4"/>
    <p:sldId id="278" r:id="rId5"/>
    <p:sldId id="262" r:id="rId6"/>
    <p:sldId id="263" r:id="rId7"/>
    <p:sldId id="264" r:id="rId8"/>
    <p:sldId id="265" r:id="rId9"/>
    <p:sldId id="279" r:id="rId10"/>
    <p:sldId id="267" r:id="rId11"/>
    <p:sldId id="268" r:id="rId12"/>
    <p:sldId id="269" r:id="rId13"/>
    <p:sldId id="280" r:id="rId14"/>
    <p:sldId id="271" r:id="rId15"/>
    <p:sldId id="281" r:id="rId16"/>
    <p:sldId id="273" r:id="rId17"/>
    <p:sldId id="282" r:id="rId18"/>
    <p:sldId id="275" r:id="rId19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00"/>
    <a:srgbClr val="000099"/>
    <a:srgbClr val="F1FFD5"/>
    <a:srgbClr val="CCFF66"/>
    <a:srgbClr val="FFFFEF"/>
    <a:srgbClr val="464517"/>
    <a:srgbClr val="FFFFFB"/>
    <a:srgbClr val="FFFFE7"/>
    <a:srgbClr val="FFFFFF"/>
    <a:srgbClr val="FFF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7248" autoAdjust="0"/>
  </p:normalViewPr>
  <p:slideViewPr>
    <p:cSldViewPr snapToGrid="0" snapToObjects="1" showGuides="1">
      <p:cViewPr varScale="1">
        <p:scale>
          <a:sx n="59" d="100"/>
          <a:sy n="59" d="100"/>
        </p:scale>
        <p:origin x="1664" y="64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‹#›</a:t>
            </a:fld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dirty="0"/>
              <a:t>Click to edit Master text styles</a:t>
            </a:r>
          </a:p>
          <a:p>
            <a:pPr lvl="1"/>
            <a:r>
              <a:rPr lang="en-GB" altLang="ko-KR" dirty="0"/>
              <a:t>Second level</a:t>
            </a:r>
          </a:p>
          <a:p>
            <a:pPr lvl="2"/>
            <a:r>
              <a:rPr lang="en-GB" altLang="ko-KR" dirty="0"/>
              <a:t>Third level</a:t>
            </a:r>
          </a:p>
          <a:p>
            <a:pPr lvl="3"/>
            <a:r>
              <a:rPr lang="en-GB" altLang="ko-KR" dirty="0"/>
              <a:t>Fourth level</a:t>
            </a:r>
          </a:p>
          <a:p>
            <a:pPr lvl="4"/>
            <a:r>
              <a:rPr lang="en-GB" altLang="ko-KR" dirty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79E618C-E705-4CD1-A19E-8805265262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7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24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/>
              <a:t>‹#›</a:t>
            </a:fld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/>
              <a:t>‹#›</a:t>
            </a:fld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ko-KR" altLang="en-US" dirty="0"/>
              <a:t>화면 설계</a:t>
            </a:r>
            <a:r>
              <a:rPr lang="en-US" altLang="ko-KR" dirty="0"/>
              <a:t>(UI </a:t>
            </a:r>
            <a:r>
              <a:rPr lang="ko-KR" altLang="en-US" dirty="0"/>
              <a:t>명세서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6681" y="4404694"/>
            <a:ext cx="14134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Turkey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09" y="2555100"/>
            <a:ext cx="4636691" cy="2340000"/>
          </a:xfrm>
          <a:prstGeom prst="rect">
            <a:avLst/>
          </a:prstGeom>
        </p:spPr>
      </p:pic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973868"/>
              </p:ext>
            </p:extLst>
          </p:nvPr>
        </p:nvGraphicFramePr>
        <p:xfrm>
          <a:off x="4860000" y="1224000"/>
          <a:ext cx="4050032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담당교수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년도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JYearChooser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학기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3084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요일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33104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시작시간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AMPM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601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시작시간 시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 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8241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종료시간 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AM,PM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67406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종료시간 시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 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35328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4140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이전으로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745280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245482"/>
              </p:ext>
            </p:extLst>
          </p:nvPr>
        </p:nvGraphicFramePr>
        <p:xfrm>
          <a:off x="101602" y="107950"/>
          <a:ext cx="8915825" cy="893831"/>
        </p:xfrm>
        <a:graphic>
          <a:graphicData uri="http://schemas.openxmlformats.org/drawingml/2006/table">
            <a:tbl>
              <a:tblPr/>
              <a:tblGrid>
                <a:gridCol w="1007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수강과목 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UC03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타원 7"/>
          <p:cNvSpPr/>
          <p:nvPr/>
        </p:nvSpPr>
        <p:spPr bwMode="auto">
          <a:xfrm>
            <a:off x="1056463" y="3000801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1056463" y="3310961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1056463" y="3617895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1056463" y="3924829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2897710" y="2905054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3187572" y="2905052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3994313" y="2905052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1619895" y="3617895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2897710" y="3215213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3187572" y="3215212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7</a:t>
            </a:r>
            <a:r>
              <a:rPr lang="ko-KR" altLang="en-US" dirty="0"/>
              <a:t>조 </a:t>
            </a:r>
            <a:r>
              <a:rPr lang="en-US" altLang="ko-KR" dirty="0"/>
              <a:t>Turkey </a:t>
            </a:r>
          </a:p>
        </p:txBody>
      </p:sp>
      <p:sp>
        <p:nvSpPr>
          <p:cNvPr id="20" name="타원 19"/>
          <p:cNvSpPr/>
          <p:nvPr/>
        </p:nvSpPr>
        <p:spPr bwMode="auto">
          <a:xfrm>
            <a:off x="3994313" y="3255004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11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2649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4608005" y="3691457"/>
            <a:ext cx="4356000" cy="2598219"/>
            <a:chOff x="4614132" y="1827039"/>
            <a:chExt cx="4183811" cy="1558894"/>
          </a:xfrm>
        </p:grpSpPr>
        <p:sp>
          <p:nvSpPr>
            <p:cNvPr id="32" name="직사각형 31"/>
            <p:cNvSpPr/>
            <p:nvPr/>
          </p:nvSpPr>
          <p:spPr bwMode="auto">
            <a:xfrm>
              <a:off x="4614132" y="1827039"/>
              <a:ext cx="4183811" cy="2645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 bwMode="auto">
            <a:xfrm>
              <a:off x="4614132" y="2091579"/>
              <a:ext cx="4183811" cy="129435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4608000" y="1224000"/>
            <a:ext cx="4356000" cy="2376000"/>
            <a:chOff x="4614132" y="1827039"/>
            <a:chExt cx="4183811" cy="155889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32" y="1827039"/>
              <a:ext cx="4183811" cy="2645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32" y="2091579"/>
              <a:ext cx="4183811" cy="129435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61219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수강과목 변경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UC05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607995" y="1627201"/>
            <a:ext cx="4310137" cy="19727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선택한 과목의 기존정보가 출력된다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과목 명 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담당 교수 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년도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학기 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요일 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시작 시간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종료 시간 중 변경하고 싶은 정보를 변경한다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변경 버튼 클릭 시 과목의 정보가 변경되며 과목정보페이지로 돌아간다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08005" y="4100449"/>
            <a:ext cx="4356000" cy="21892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배경색과 버튼 색은 초기값으로 한다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폰트와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크기는 초기값으로 한다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각 항목명은 직관적으로 한다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요일 선택은 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Button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을 사용하며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클릭된 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Button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은 진한 색으로 바뀐다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7</a:t>
            </a:r>
            <a:r>
              <a:rPr lang="ko-KR" altLang="en-US" dirty="0"/>
              <a:t>조 </a:t>
            </a:r>
            <a:r>
              <a:rPr lang="en-US" altLang="ko-KR" dirty="0"/>
              <a:t>Turkey 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180000" y="1224000"/>
            <a:ext cx="4356000" cy="2376000"/>
            <a:chOff x="4614123" y="1746883"/>
            <a:chExt cx="4183816" cy="1582411"/>
          </a:xfrm>
        </p:grpSpPr>
        <p:sp>
          <p:nvSpPr>
            <p:cNvPr id="21" name="직사각형 20"/>
            <p:cNvSpPr/>
            <p:nvPr/>
          </p:nvSpPr>
          <p:spPr bwMode="auto">
            <a:xfrm>
              <a:off x="4614128" y="1746883"/>
              <a:ext cx="4183811" cy="2685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설명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4614123" y="2015414"/>
              <a:ext cx="4183811" cy="131388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just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02929" y="1627201"/>
            <a:ext cx="4356000" cy="19727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수강과목 정보 페이지에서 변경을 원하는 과목을 클릭하고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시 나타나는 페이지이다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과목명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담당교수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년도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학기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요일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시작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종료</a:t>
            </a:r>
            <a:r>
              <a:rPr lang="ko-KR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변경할 수 있다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" y="3911912"/>
            <a:ext cx="4355990" cy="217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882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45" y="2555100"/>
            <a:ext cx="4644000" cy="2340000"/>
          </a:xfrm>
          <a:prstGeom prst="rect">
            <a:avLst/>
          </a:prstGeom>
        </p:spPr>
      </p:pic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70594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수강과목 변경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UC05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타원 16"/>
          <p:cNvSpPr/>
          <p:nvPr/>
        </p:nvSpPr>
        <p:spPr bwMode="auto">
          <a:xfrm>
            <a:off x="1059996" y="2932259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 bwMode="auto">
          <a:xfrm>
            <a:off x="1059996" y="3310961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1059996" y="3617895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 bwMode="auto">
          <a:xfrm>
            <a:off x="1059996" y="3924829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 bwMode="auto">
          <a:xfrm>
            <a:off x="2897710" y="2893596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/>
          <p:nvPr/>
        </p:nvSpPr>
        <p:spPr bwMode="auto">
          <a:xfrm>
            <a:off x="3187572" y="2893594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/>
          <p:cNvSpPr/>
          <p:nvPr/>
        </p:nvSpPr>
        <p:spPr bwMode="auto">
          <a:xfrm>
            <a:off x="3947774" y="2893596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 bwMode="auto">
          <a:xfrm>
            <a:off x="1718280" y="3510689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 bwMode="auto">
          <a:xfrm>
            <a:off x="2897710" y="3203755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 bwMode="auto">
          <a:xfrm>
            <a:off x="3187572" y="3203754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7</a:t>
            </a:r>
            <a:r>
              <a:rPr lang="ko-KR" altLang="en-US" dirty="0"/>
              <a:t>조 </a:t>
            </a:r>
            <a:r>
              <a:rPr lang="en-US" altLang="ko-KR" dirty="0"/>
              <a:t>Turkey </a:t>
            </a:r>
          </a:p>
        </p:txBody>
      </p:sp>
      <p:graphicFrame>
        <p:nvGraphicFramePr>
          <p:cNvPr id="18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343292"/>
              </p:ext>
            </p:extLst>
          </p:nvPr>
        </p:nvGraphicFramePr>
        <p:xfrm>
          <a:off x="4860000" y="1274909"/>
          <a:ext cx="4050032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담당교수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년도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JYearCHooser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학기 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3084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요일 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33104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시작시간 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AMPM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601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시작시간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8241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종료시간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AM,PM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67406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종료시간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35328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4140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이전으로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745280"/>
                  </a:ext>
                </a:extLst>
              </a:tr>
            </a:tbl>
          </a:graphicData>
        </a:graphic>
      </p:graphicFrame>
      <p:sp>
        <p:nvSpPr>
          <p:cNvPr id="19" name="타원 18"/>
          <p:cNvSpPr/>
          <p:nvPr/>
        </p:nvSpPr>
        <p:spPr bwMode="auto">
          <a:xfrm>
            <a:off x="3960585" y="3296278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11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6407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4608005" y="3691457"/>
            <a:ext cx="4356000" cy="2598219"/>
            <a:chOff x="4614132" y="1827039"/>
            <a:chExt cx="4183811" cy="1558894"/>
          </a:xfrm>
        </p:grpSpPr>
        <p:sp>
          <p:nvSpPr>
            <p:cNvPr id="32" name="직사각형 31"/>
            <p:cNvSpPr/>
            <p:nvPr/>
          </p:nvSpPr>
          <p:spPr bwMode="auto">
            <a:xfrm>
              <a:off x="4614132" y="1827039"/>
              <a:ext cx="4183811" cy="2645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 bwMode="auto">
            <a:xfrm>
              <a:off x="4614132" y="2091579"/>
              <a:ext cx="4183811" cy="129435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4608000" y="1224000"/>
            <a:ext cx="4356000" cy="2376000"/>
            <a:chOff x="4614132" y="1827039"/>
            <a:chExt cx="4183811" cy="155889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32" y="1827039"/>
              <a:ext cx="4183811" cy="2645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32" y="2091579"/>
              <a:ext cx="4183811" cy="129435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 do </a:t>
                      </a:r>
                      <a:r>
                        <a:rPr lang="ko-KR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정보 및 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UC06, UC08, UC11, UC12,UC13, UC14, UC15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607995" y="1627201"/>
            <a:ext cx="4310137" cy="19727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 등록을 누르면 필요한 </a:t>
            </a:r>
            <a:r>
              <a:rPr lang="en-US" altLang="ko-KR" sz="1050" b="1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정보를 등록할 수 있다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변경을 누르면 등록된 </a:t>
            </a:r>
            <a:r>
              <a:rPr lang="en-US" altLang="ko-KR" sz="1050" b="1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정목 정보를 변경할 수 있다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삭제를 누르면 등록된 </a:t>
            </a:r>
            <a:r>
              <a:rPr lang="en-US" altLang="ko-KR" sz="1050" b="1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정보를 삭제할 수 있다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이전을 누르면 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INTRO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화면으로 돌아갈 수 있다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 ‘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과목명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’, ‘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마감기한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’, ‘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실제마감일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’, ‘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완료여부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시 각 항목에 따라 정렬이 바뀐다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08005" y="4100449"/>
            <a:ext cx="4356000" cy="21892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배경색과 버튼 색은 초기값으로 한다</a:t>
            </a:r>
            <a:endParaRPr lang="en-US" altLang="ko-KR" sz="1050" b="1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폰트와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크기는 초기값으로 한다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각 항목명은 직관적으로 한다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7</a:t>
            </a:r>
            <a:r>
              <a:rPr lang="ko-KR" altLang="en-US" dirty="0"/>
              <a:t>조 </a:t>
            </a:r>
            <a:r>
              <a:rPr lang="en-US" altLang="ko-KR" dirty="0"/>
              <a:t>Turkey 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180000" y="1224000"/>
            <a:ext cx="4356000" cy="2376000"/>
            <a:chOff x="4614123" y="1746883"/>
            <a:chExt cx="4183816" cy="1582411"/>
          </a:xfrm>
        </p:grpSpPr>
        <p:sp>
          <p:nvSpPr>
            <p:cNvPr id="21" name="직사각형 20"/>
            <p:cNvSpPr/>
            <p:nvPr/>
          </p:nvSpPr>
          <p:spPr bwMode="auto">
            <a:xfrm>
              <a:off x="4614128" y="1746883"/>
              <a:ext cx="4183811" cy="2685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설명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4614123" y="2015414"/>
              <a:ext cx="4183811" cy="131388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just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02929" y="1627201"/>
            <a:ext cx="4356000" cy="19727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Intro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화면에서 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en-US" altLang="ko-KR" sz="105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Todo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시 나타나는 </a:t>
            </a:r>
            <a:r>
              <a:rPr lang="en-US" altLang="ko-KR" sz="105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Todo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정보 페이지이다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Todo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항목명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과목명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마감기한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실제마감일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완료여부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중요여부를 등록할 수 있다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항목에 대해 변경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삭제가 가능하다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과목명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’, ‘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마감기한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’, ‘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실제마감일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’, ‘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완료여부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시 각 항목에 따라 정렬이 가능하다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이전으로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클릭 시 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Intro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돌아갈 수 있다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  <p:pic>
        <p:nvPicPr>
          <p:cNvPr id="17" name="그림 16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" y="3924000"/>
            <a:ext cx="4356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92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47600" y="2559600"/>
            <a:ext cx="4644000" cy="2340000"/>
          </a:xfrm>
          <a:prstGeom prst="rect">
            <a:avLst/>
          </a:prstGeom>
        </p:spPr>
      </p:pic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0671987"/>
              </p:ext>
            </p:extLst>
          </p:nvPr>
        </p:nvGraphicFramePr>
        <p:xfrm>
          <a:off x="4860000" y="1224000"/>
          <a:ext cx="4042792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정렬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96283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정렬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 정렬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50486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reset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3635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1861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56185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39173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이전으로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241703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96611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 do </a:t>
                      </a:r>
                      <a:r>
                        <a:rPr lang="ko-KR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정보 및 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UC06, UC08, UC11, UC12,UC13, UC14, UC15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타원 12"/>
          <p:cNvSpPr/>
          <p:nvPr/>
        </p:nvSpPr>
        <p:spPr bwMode="auto">
          <a:xfrm>
            <a:off x="225325" y="2880366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1012028" y="2559597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1829104" y="2559599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2413888" y="2559598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2921737" y="2559600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3974524" y="2703369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3974524" y="3068790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3974524" y="3434211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 bwMode="auto">
          <a:xfrm>
            <a:off x="3974524" y="3799632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 bwMode="auto">
          <a:xfrm>
            <a:off x="3974524" y="4165053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7</a:t>
            </a:r>
            <a:r>
              <a:rPr lang="ko-KR" altLang="en-US" dirty="0"/>
              <a:t>조 </a:t>
            </a:r>
            <a:r>
              <a:rPr lang="en-US" altLang="ko-KR" dirty="0"/>
              <a:t>Turkey </a:t>
            </a:r>
          </a:p>
        </p:txBody>
      </p:sp>
    </p:spTree>
    <p:extLst>
      <p:ext uri="{BB962C8B-B14F-4D97-AF65-F5344CB8AC3E}">
        <p14:creationId xmlns:p14="http://schemas.microsoft.com/office/powerpoint/2010/main" val="3593430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4608005" y="3691457"/>
            <a:ext cx="4356000" cy="2598219"/>
            <a:chOff x="4614132" y="1827039"/>
            <a:chExt cx="4183811" cy="1558894"/>
          </a:xfrm>
        </p:grpSpPr>
        <p:sp>
          <p:nvSpPr>
            <p:cNvPr id="32" name="직사각형 31"/>
            <p:cNvSpPr/>
            <p:nvPr/>
          </p:nvSpPr>
          <p:spPr bwMode="auto">
            <a:xfrm>
              <a:off x="4614132" y="1827039"/>
              <a:ext cx="4183811" cy="2645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 bwMode="auto">
            <a:xfrm>
              <a:off x="4614132" y="2091579"/>
              <a:ext cx="4183811" cy="129435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4608000" y="1224000"/>
            <a:ext cx="4356000" cy="2376000"/>
            <a:chOff x="4614132" y="1827039"/>
            <a:chExt cx="4183811" cy="155889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32" y="1827039"/>
              <a:ext cx="4183811" cy="2645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32" y="2091579"/>
              <a:ext cx="4183811" cy="129435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 do 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UC07, UC10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607995" y="1627201"/>
            <a:ext cx="4310137" cy="19727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항목명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과목명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마감기한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중요여부를 입력 한다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입력 후  등록 버튼 클릭 시 </a:t>
            </a:r>
            <a:r>
              <a:rPr lang="en-US" altLang="ko-KR" sz="1050" b="1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가 저장되며 </a:t>
            </a:r>
            <a:r>
              <a:rPr lang="en-US" altLang="ko-KR" sz="1050" b="1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 페이지로 돌아간다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08005" y="4100449"/>
            <a:ext cx="4356000" cy="21892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배경색과 버튼색은 초기값으로 한다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폰트와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크기는 초기값으로 한다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각 항목명은 직관적으로 한다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7</a:t>
            </a:r>
            <a:r>
              <a:rPr lang="ko-KR" altLang="en-US" dirty="0"/>
              <a:t>조 </a:t>
            </a:r>
            <a:r>
              <a:rPr lang="en-US" altLang="ko-KR" dirty="0"/>
              <a:t>Turkey 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180000" y="1224000"/>
            <a:ext cx="4356000" cy="2376000"/>
            <a:chOff x="4614123" y="1746883"/>
            <a:chExt cx="4183816" cy="1582411"/>
          </a:xfrm>
        </p:grpSpPr>
        <p:sp>
          <p:nvSpPr>
            <p:cNvPr id="21" name="직사각형 20"/>
            <p:cNvSpPr/>
            <p:nvPr/>
          </p:nvSpPr>
          <p:spPr bwMode="auto">
            <a:xfrm>
              <a:off x="4614128" y="1746883"/>
              <a:ext cx="4183811" cy="2685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설명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4614123" y="2015414"/>
              <a:ext cx="4183811" cy="131388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just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02929" y="1627201"/>
            <a:ext cx="4356000" cy="19727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Todo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페이지에서 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시 나타나는 페이지이다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Todo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항목명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과목명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마감기한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중요여부를 등록할 수 있다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96" y="3924001"/>
            <a:ext cx="4333066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87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2" y="2559600"/>
            <a:ext cx="4633076" cy="2360467"/>
          </a:xfrm>
          <a:prstGeom prst="rect">
            <a:avLst/>
          </a:prstGeom>
        </p:spPr>
      </p:pic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5131213"/>
              </p:ext>
            </p:extLst>
          </p:nvPr>
        </p:nvGraphicFramePr>
        <p:xfrm>
          <a:off x="4860000" y="1222409"/>
          <a:ext cx="4050032" cy="3429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</a:t>
                      </a: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중요여부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</a:t>
                      </a:r>
                      <a:r>
                        <a:rPr lang="ko-KR" altLang="en-US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오전오후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81833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시간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</a:t>
                      </a: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20693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년도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JYearChooser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1625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월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JCalendar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6065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 날짜 선택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JCalendar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5246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2741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이전으로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8065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55482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 do 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UC07, UC10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타원 5"/>
          <p:cNvSpPr/>
          <p:nvPr/>
        </p:nvSpPr>
        <p:spPr bwMode="auto">
          <a:xfrm>
            <a:off x="937487" y="2836700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940022" y="3108005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940022" y="3352771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2779420" y="3108004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3385548" y="3108003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2083100" y="3459976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2779420" y="2836700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3066620" y="2836699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7</a:t>
            </a:r>
            <a:r>
              <a:rPr lang="ko-KR" altLang="en-US" dirty="0"/>
              <a:t>조 </a:t>
            </a:r>
            <a:r>
              <a:rPr lang="en-US" altLang="ko-KR" dirty="0"/>
              <a:t>Turkey 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4028155" y="2786390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4028155" y="3108007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8524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4608005" y="3691457"/>
            <a:ext cx="4356000" cy="2598219"/>
            <a:chOff x="4614132" y="1827039"/>
            <a:chExt cx="4183811" cy="1558894"/>
          </a:xfrm>
        </p:grpSpPr>
        <p:sp>
          <p:nvSpPr>
            <p:cNvPr id="32" name="직사각형 31"/>
            <p:cNvSpPr/>
            <p:nvPr/>
          </p:nvSpPr>
          <p:spPr bwMode="auto">
            <a:xfrm>
              <a:off x="4614132" y="1827039"/>
              <a:ext cx="4183811" cy="2645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 bwMode="auto">
            <a:xfrm>
              <a:off x="4614132" y="2091579"/>
              <a:ext cx="4183811" cy="129435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4608000" y="1224000"/>
            <a:ext cx="4356000" cy="2376000"/>
            <a:chOff x="4614132" y="1827039"/>
            <a:chExt cx="4183811" cy="155889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32" y="1827039"/>
              <a:ext cx="4183811" cy="2645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32" y="2091579"/>
              <a:ext cx="4183811" cy="129435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 do 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변경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UC09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607995" y="1627201"/>
            <a:ext cx="4310137" cy="19727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선택한 </a:t>
            </a:r>
            <a:r>
              <a:rPr lang="en-US" altLang="ko-KR" sz="1050" b="1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의 기존 정보가 출력된다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항목명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과목명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마감기한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완료여부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실제마감일을 중 변경하고 싶은 정보를 변경한다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변경 버튼 클릭 시 </a:t>
            </a:r>
            <a:r>
              <a:rPr lang="en-US" altLang="ko-KR" sz="1050" b="1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의 정보가 변경되며 </a:t>
            </a:r>
            <a:r>
              <a:rPr lang="en-US" altLang="ko-KR" sz="1050" b="1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페이지로 돌아간다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08005" y="4100449"/>
            <a:ext cx="4356000" cy="21892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배경색과 버튼 색은 초기값으로 한다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 폰트와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크기는 초기값으로 한다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각항목명은 직관적으로 한다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7</a:t>
            </a:r>
            <a:r>
              <a:rPr lang="ko-KR" altLang="en-US" dirty="0"/>
              <a:t>조 </a:t>
            </a:r>
            <a:r>
              <a:rPr lang="en-US" altLang="ko-KR" dirty="0"/>
              <a:t>Turkey 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180000" y="1224000"/>
            <a:ext cx="4356000" cy="2376000"/>
            <a:chOff x="4614123" y="1746883"/>
            <a:chExt cx="4183816" cy="1582411"/>
          </a:xfrm>
        </p:grpSpPr>
        <p:sp>
          <p:nvSpPr>
            <p:cNvPr id="21" name="직사각형 20"/>
            <p:cNvSpPr/>
            <p:nvPr/>
          </p:nvSpPr>
          <p:spPr bwMode="auto">
            <a:xfrm>
              <a:off x="4614128" y="1746883"/>
              <a:ext cx="4183811" cy="2685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설명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4614123" y="2015414"/>
              <a:ext cx="4183811" cy="131388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just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02929" y="1627201"/>
            <a:ext cx="4356000" cy="19727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페이지에서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 ‘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변경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클릭 시 나타나는 화면이다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항목명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과목명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마감기한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완료여부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실제마감일을 변경할 수 있다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3" y="3924001"/>
            <a:ext cx="4332792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60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45" y="2560385"/>
            <a:ext cx="4622670" cy="2340000"/>
          </a:xfrm>
          <a:prstGeom prst="rect">
            <a:avLst/>
          </a:prstGeom>
        </p:spPr>
      </p:pic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42528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 do 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변경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UC09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타원 5"/>
          <p:cNvSpPr/>
          <p:nvPr/>
        </p:nvSpPr>
        <p:spPr bwMode="auto">
          <a:xfrm>
            <a:off x="925164" y="2658558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923823" y="2912021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925164" y="3239587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1508167" y="3239586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1802803" y="3239585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391865" y="3472866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1217910" y="3239588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2941893" y="2658558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2941893" y="2912022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2778077" y="3239588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3116446" y="3239588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11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3800919"/>
              </p:ext>
            </p:extLst>
          </p:nvPr>
        </p:nvGraphicFramePr>
        <p:xfrm>
          <a:off x="4860000" y="1127000"/>
          <a:ext cx="4087687" cy="521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</a:t>
                      </a: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월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JCalendar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6496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오전오후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</a:t>
                      </a: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시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81833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분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8186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날짜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JCalendar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20693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중요여부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JCheckBox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199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완료여부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JCheckBox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1625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 월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JCalendar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59367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오전오후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</a:t>
                      </a: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16788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 시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</a:t>
                      </a: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23358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 분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</a:t>
                      </a: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09389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 날짜 선택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JCalendar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5246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2741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이전으로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44477"/>
                  </a:ext>
                </a:extLst>
              </a:tr>
            </a:tbl>
          </a:graphicData>
        </a:graphic>
      </p:graphicFrame>
      <p:sp>
        <p:nvSpPr>
          <p:cNvPr id="19" name="타원 18"/>
          <p:cNvSpPr/>
          <p:nvPr/>
        </p:nvSpPr>
        <p:spPr bwMode="auto">
          <a:xfrm>
            <a:off x="3409210" y="3239588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12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3724777" y="3239587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13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 bwMode="auto">
          <a:xfrm>
            <a:off x="2335695" y="3470114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14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3985060" y="2712375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15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7</a:t>
            </a:r>
            <a:r>
              <a:rPr lang="ko-KR" altLang="en-US" dirty="0"/>
              <a:t>조 </a:t>
            </a:r>
            <a:r>
              <a:rPr lang="en-US" altLang="ko-KR" dirty="0"/>
              <a:t>Turkey </a:t>
            </a:r>
          </a:p>
        </p:txBody>
      </p:sp>
      <p:sp>
        <p:nvSpPr>
          <p:cNvPr id="25" name="타원 24"/>
          <p:cNvSpPr/>
          <p:nvPr/>
        </p:nvSpPr>
        <p:spPr bwMode="auto">
          <a:xfrm>
            <a:off x="3982320" y="3072766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16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3528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3661296"/>
              </p:ext>
            </p:extLst>
          </p:nvPr>
        </p:nvGraphicFramePr>
        <p:xfrm>
          <a:off x="280988" y="1025525"/>
          <a:ext cx="8582024" cy="305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 Map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System Process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김자훈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설계서 초안 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구소연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설계서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구소연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설계서 오타 수정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신정길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UI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설계서 최종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구소연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7</a:t>
            </a:r>
            <a:r>
              <a:rPr lang="ko-KR" altLang="en-US" dirty="0"/>
              <a:t>조 </a:t>
            </a:r>
            <a:r>
              <a:rPr lang="en-US" altLang="ko-KR" dirty="0"/>
              <a:t>Turkey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7</a:t>
            </a:r>
            <a:r>
              <a:rPr lang="ko-KR" altLang="en-US"/>
              <a:t>조 </a:t>
            </a:r>
            <a:r>
              <a:rPr lang="en-US" altLang="ko-KR"/>
              <a:t>Turkey</a:t>
            </a:r>
            <a:endParaRPr lang="en-US" altLang="ko-KR" dirty="0"/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4081067" y="1963664"/>
            <a:ext cx="1099127" cy="665018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과목 추가</a:t>
            </a:r>
            <a:endParaRPr kumimoji="0" lang="ko-KR" altLang="en-US" sz="1400" b="1" i="0" u="none" strike="noStrike" cap="none" normalizeH="0" baseline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7737261" y="1963664"/>
            <a:ext cx="1099127" cy="665018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과목 삭제</a:t>
            </a:r>
            <a:endParaRPr kumimoji="0" lang="ko-KR" altLang="en-US" sz="1400" b="1" i="0" u="none" strike="noStrike" cap="none" normalizeH="0" baseline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4883880" y="3402759"/>
            <a:ext cx="1099127" cy="665018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To do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변경</a:t>
            </a:r>
            <a:endParaRPr kumimoji="0" lang="ko-KR" altLang="en-US" sz="1400" b="1" i="0" u="none" strike="noStrike" cap="none" normalizeH="0" baseline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2252970" y="2697955"/>
            <a:ext cx="1099127" cy="665018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To do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관리</a:t>
            </a:r>
            <a:endParaRPr kumimoji="0" lang="ko-KR" altLang="en-US" sz="1400" b="1" i="0" u="none" strike="noStrike" cap="none" normalizeH="0" baseline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2263552" y="1307793"/>
            <a:ext cx="1099127" cy="665018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과목 관리</a:t>
            </a:r>
            <a:endParaRPr kumimoji="0" lang="ko-KR" altLang="en-US" sz="1400" b="1" i="0" u="none" strike="noStrike" cap="none" normalizeH="0" baseline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7737261" y="3410198"/>
            <a:ext cx="1099127" cy="665018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To do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정렬</a:t>
            </a:r>
            <a:endParaRPr kumimoji="0" lang="ko-KR" altLang="en-US" sz="1400" b="1" i="0" u="none" strike="noStrike" cap="none" normalizeH="0" baseline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5909167" y="1963664"/>
            <a:ext cx="1099127" cy="665018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과목 변경</a:t>
            </a:r>
            <a:endParaRPr kumimoji="0" lang="ko-KR" altLang="en-US" sz="1400" b="1" i="0" u="none" strike="noStrike" cap="none" normalizeH="0" baseline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6358073" y="3418142"/>
            <a:ext cx="1099127" cy="665018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To do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삭제</a:t>
            </a:r>
            <a:endParaRPr kumimoji="0" lang="ko-KR" altLang="en-US" sz="1400" b="1" i="0" u="none" strike="noStrike" cap="none" normalizeH="0" baseline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3362679" y="3381133"/>
            <a:ext cx="1099127" cy="665018"/>
          </a:xfrm>
          <a:prstGeom prst="roundRect">
            <a:avLst>
              <a:gd name="adj" fmla="val 11446"/>
            </a:avLst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To do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추가</a:t>
            </a:r>
            <a:endParaRPr kumimoji="0" lang="ko-KR" altLang="en-US" sz="1400" b="1" i="0" u="none" strike="noStrike" cap="none" normalizeH="0" baseline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 bwMode="auto">
          <a:xfrm>
            <a:off x="7652846" y="4831555"/>
            <a:ext cx="1267958" cy="665018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중요도 별 정렬</a:t>
            </a:r>
            <a:endParaRPr kumimoji="0" lang="ko-KR" altLang="en-US" sz="1400" b="1" i="0" u="none" strike="noStrike" cap="none" normalizeH="0" baseline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 bwMode="auto">
          <a:xfrm>
            <a:off x="6061745" y="4848918"/>
            <a:ext cx="1267958" cy="665018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날짜 별 정렬</a:t>
            </a:r>
            <a:endParaRPr kumimoji="0" lang="ko-KR" altLang="en-US" sz="1400" b="1" i="0" u="none" strike="noStrike" cap="none" normalizeH="0" baseline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4470644" y="4848918"/>
            <a:ext cx="1267958" cy="665018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과목 별 정렬</a:t>
            </a:r>
            <a:endParaRPr kumimoji="0" lang="ko-KR" altLang="en-US" sz="1400" b="1" i="0" u="none" strike="noStrike" cap="none" normalizeH="0" baseline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cxnSp>
        <p:nvCxnSpPr>
          <p:cNvPr id="23" name="직선 연결선 22"/>
          <p:cNvCxnSpPr>
            <a:endCxn id="12" idx="1"/>
          </p:cNvCxnSpPr>
          <p:nvPr/>
        </p:nvCxnSpPr>
        <p:spPr bwMode="auto">
          <a:xfrm>
            <a:off x="1534581" y="1640302"/>
            <a:ext cx="728971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직선 연결선 24"/>
          <p:cNvCxnSpPr>
            <a:stCxn id="12" idx="3"/>
          </p:cNvCxnSpPr>
          <p:nvPr/>
        </p:nvCxnSpPr>
        <p:spPr bwMode="auto">
          <a:xfrm>
            <a:off x="3362679" y="1640302"/>
            <a:ext cx="4934727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직선 연결선 29"/>
          <p:cNvCxnSpPr>
            <a:stCxn id="9" idx="0"/>
          </p:cNvCxnSpPr>
          <p:nvPr/>
        </p:nvCxnSpPr>
        <p:spPr bwMode="auto">
          <a:xfrm flipH="1" flipV="1">
            <a:off x="8286822" y="1631155"/>
            <a:ext cx="3" cy="33250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4" name="직선 연결선 1023"/>
          <p:cNvCxnSpPr>
            <a:stCxn id="15" idx="0"/>
          </p:cNvCxnSpPr>
          <p:nvPr/>
        </p:nvCxnSpPr>
        <p:spPr bwMode="auto">
          <a:xfrm flipH="1" flipV="1">
            <a:off x="6458728" y="1631155"/>
            <a:ext cx="3" cy="33250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7" name="직선 연결선 1026"/>
          <p:cNvCxnSpPr>
            <a:stCxn id="8" idx="0"/>
          </p:cNvCxnSpPr>
          <p:nvPr/>
        </p:nvCxnSpPr>
        <p:spPr bwMode="auto">
          <a:xfrm flipH="1" flipV="1">
            <a:off x="4630626" y="1640302"/>
            <a:ext cx="5" cy="3233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5" name="직선 연결선 1034"/>
          <p:cNvCxnSpPr/>
          <p:nvPr/>
        </p:nvCxnSpPr>
        <p:spPr bwMode="auto">
          <a:xfrm>
            <a:off x="1888485" y="1640302"/>
            <a:ext cx="0" cy="140141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7" name="직선 연결선 1036"/>
          <p:cNvCxnSpPr/>
          <p:nvPr/>
        </p:nvCxnSpPr>
        <p:spPr bwMode="auto">
          <a:xfrm>
            <a:off x="1888485" y="4433104"/>
            <a:ext cx="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9" name="직선 연결선 1038"/>
          <p:cNvCxnSpPr/>
          <p:nvPr/>
        </p:nvCxnSpPr>
        <p:spPr bwMode="auto">
          <a:xfrm>
            <a:off x="1888485" y="3030464"/>
            <a:ext cx="0" cy="210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1" name="직선 연결선 1040"/>
          <p:cNvCxnSpPr>
            <a:stCxn id="11" idx="1"/>
          </p:cNvCxnSpPr>
          <p:nvPr/>
        </p:nvCxnSpPr>
        <p:spPr bwMode="auto">
          <a:xfrm flipH="1">
            <a:off x="1888485" y="3030464"/>
            <a:ext cx="364485" cy="210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5" name="직선 연결선 1044"/>
          <p:cNvCxnSpPr>
            <a:stCxn id="11" idx="3"/>
          </p:cNvCxnSpPr>
          <p:nvPr/>
        </p:nvCxnSpPr>
        <p:spPr bwMode="auto">
          <a:xfrm>
            <a:off x="3352097" y="3030464"/>
            <a:ext cx="4934728" cy="210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7" name="직선 연결선 1046"/>
          <p:cNvCxnSpPr>
            <a:stCxn id="16" idx="0"/>
          </p:cNvCxnSpPr>
          <p:nvPr/>
        </p:nvCxnSpPr>
        <p:spPr bwMode="auto">
          <a:xfrm flipV="1">
            <a:off x="6907637" y="3032567"/>
            <a:ext cx="1" cy="38557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9" name="직선 연결선 1048"/>
          <p:cNvCxnSpPr>
            <a:stCxn id="10" idx="0"/>
          </p:cNvCxnSpPr>
          <p:nvPr/>
        </p:nvCxnSpPr>
        <p:spPr bwMode="auto">
          <a:xfrm flipH="1" flipV="1">
            <a:off x="5427784" y="3023025"/>
            <a:ext cx="5660" cy="37973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1" name="직선 연결선 1050"/>
          <p:cNvCxnSpPr>
            <a:stCxn id="17" idx="0"/>
          </p:cNvCxnSpPr>
          <p:nvPr/>
        </p:nvCxnSpPr>
        <p:spPr bwMode="auto">
          <a:xfrm flipH="1" flipV="1">
            <a:off x="3912237" y="3050727"/>
            <a:ext cx="6" cy="33040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6" name="직선 연결선 1055"/>
          <p:cNvCxnSpPr>
            <a:stCxn id="13" idx="2"/>
            <a:endCxn id="20" idx="0"/>
          </p:cNvCxnSpPr>
          <p:nvPr/>
        </p:nvCxnSpPr>
        <p:spPr bwMode="auto">
          <a:xfrm>
            <a:off x="8286825" y="4075216"/>
            <a:ext cx="0" cy="7563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직선 연결선 41"/>
          <p:cNvCxnSpPr>
            <a:endCxn id="13" idx="0"/>
          </p:cNvCxnSpPr>
          <p:nvPr/>
        </p:nvCxnSpPr>
        <p:spPr bwMode="auto">
          <a:xfrm>
            <a:off x="8286822" y="3032567"/>
            <a:ext cx="3" cy="3776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직선 연결선 53"/>
          <p:cNvCxnSpPr/>
          <p:nvPr/>
        </p:nvCxnSpPr>
        <p:spPr bwMode="auto">
          <a:xfrm>
            <a:off x="5104623" y="4470838"/>
            <a:ext cx="318219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직선 연결선 56"/>
          <p:cNvCxnSpPr/>
          <p:nvPr/>
        </p:nvCxnSpPr>
        <p:spPr bwMode="auto">
          <a:xfrm flipH="1" flipV="1">
            <a:off x="5104623" y="4469184"/>
            <a:ext cx="5660" cy="37973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직선 연결선 57"/>
          <p:cNvCxnSpPr/>
          <p:nvPr/>
        </p:nvCxnSpPr>
        <p:spPr bwMode="auto">
          <a:xfrm flipH="1" flipV="1">
            <a:off x="6692894" y="4451821"/>
            <a:ext cx="5660" cy="37973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모서리가 둥근 직사각형 4"/>
          <p:cNvSpPr/>
          <p:nvPr/>
        </p:nvSpPr>
        <p:spPr bwMode="auto">
          <a:xfrm>
            <a:off x="422038" y="1298646"/>
            <a:ext cx="1099127" cy="665018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Intro</a:t>
            </a:r>
            <a:endParaRPr kumimoji="0" lang="ko-KR" altLang="en-US" sz="1400" b="1" i="0" u="none" strike="noStrike" cap="none" normalizeH="0" baseline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0186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7</a:t>
            </a:r>
            <a:r>
              <a:rPr lang="ko-KR" altLang="en-US"/>
              <a:t>조 </a:t>
            </a:r>
            <a:r>
              <a:rPr lang="en-US" altLang="ko-KR"/>
              <a:t>Turkey</a:t>
            </a:r>
            <a:endParaRPr lang="en-US" altLang="ko-KR" dirty="0"/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7515143" y="4663434"/>
            <a:ext cx="900000" cy="468000"/>
          </a:xfrm>
          <a:prstGeom prst="roundRect">
            <a:avLst/>
          </a:prstGeom>
          <a:noFill/>
          <a:ln cmpd="sng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464517"/>
                </a:solidFill>
                <a:effectLst/>
                <a:latin typeface="맑은 고딕" panose="020B0503020000020004" pitchFamily="50" charset="-127"/>
                <a:ea typeface="맑은 고딕" pitchFamily="50" charset="-127"/>
              </a:rPr>
              <a:t>과목 삭제</a:t>
            </a:r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6383608" y="4673407"/>
            <a:ext cx="900000" cy="468000"/>
          </a:xfrm>
          <a:prstGeom prst="roundRect">
            <a:avLst/>
          </a:prstGeom>
          <a:noFill/>
          <a:ln cmpd="sng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464517"/>
                </a:solidFill>
                <a:effectLst/>
                <a:latin typeface="맑은 고딕" panose="020B0503020000020004" pitchFamily="50" charset="-127"/>
                <a:ea typeface="맑은 고딕" pitchFamily="50" charset="-127"/>
              </a:rPr>
              <a:t>과목 변경</a:t>
            </a: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627656" y="4655660"/>
            <a:ext cx="900000" cy="468000"/>
          </a:xfrm>
          <a:prstGeom prst="roundRect">
            <a:avLst/>
          </a:prstGeom>
          <a:noFill/>
          <a:ln cmpd="sng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solidFill>
                  <a:srgbClr val="464517"/>
                </a:solidFill>
                <a:latin typeface="맑은 고딕" panose="020B0503020000020004" pitchFamily="50" charset="-127"/>
                <a:ea typeface="맑은 고딕" pitchFamily="50" charset="-127"/>
              </a:rPr>
              <a:t>추가</a:t>
            </a:r>
            <a:endParaRPr kumimoji="0" lang="ko-KR" altLang="en-US" b="1" i="0" u="none" strike="noStrike" cap="none" normalizeH="0" baseline="0" dirty="0">
              <a:ln>
                <a:noFill/>
              </a:ln>
              <a:solidFill>
                <a:srgbClr val="464517"/>
              </a:solidFill>
              <a:effectLst/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 bwMode="auto">
          <a:xfrm>
            <a:off x="2726130" y="4661307"/>
            <a:ext cx="900000" cy="468000"/>
          </a:xfrm>
          <a:prstGeom prst="roundRect">
            <a:avLst/>
          </a:prstGeom>
          <a:noFill/>
          <a:ln cmpd="sng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464517"/>
                </a:solidFill>
                <a:effectLst/>
                <a:latin typeface="맑은 고딕" panose="020B0503020000020004" pitchFamily="50" charset="-127"/>
                <a:ea typeface="맑은 고딕" pitchFamily="50" charset="-127"/>
              </a:rPr>
              <a:t>삭제</a:t>
            </a:r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1676893" y="4661307"/>
            <a:ext cx="900000" cy="468000"/>
          </a:xfrm>
          <a:prstGeom prst="roundRect">
            <a:avLst/>
          </a:prstGeom>
          <a:noFill/>
          <a:ln cmpd="sng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464517"/>
                </a:solidFill>
                <a:effectLst/>
                <a:latin typeface="맑은 고딕" panose="020B0503020000020004" pitchFamily="50" charset="-127"/>
                <a:ea typeface="맑은 고딕" pitchFamily="50" charset="-127"/>
              </a:rPr>
              <a:t>변경</a:t>
            </a:r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3856383" y="4655660"/>
            <a:ext cx="900000" cy="468000"/>
          </a:xfrm>
          <a:prstGeom prst="roundRect">
            <a:avLst/>
          </a:prstGeom>
          <a:noFill/>
          <a:ln cmpd="sng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solidFill>
                  <a:srgbClr val="464517"/>
                </a:solidFill>
                <a:latin typeface="맑은 고딕" panose="020B0503020000020004" pitchFamily="50" charset="-127"/>
                <a:ea typeface="맑은 고딕" pitchFamily="50" charset="-127"/>
              </a:rPr>
              <a:t>정렬</a:t>
            </a:r>
            <a:endParaRPr kumimoji="0" lang="ko-KR" altLang="en-US" b="1" i="0" u="none" strike="noStrike" cap="none" normalizeH="0" baseline="0" dirty="0">
              <a:ln>
                <a:noFill/>
              </a:ln>
              <a:solidFill>
                <a:srgbClr val="464517"/>
              </a:solidFill>
              <a:effectLst/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cxnSp>
        <p:nvCxnSpPr>
          <p:cNvPr id="36" name="직선 화살표 연결선 35"/>
          <p:cNvCxnSpPr>
            <a:stCxn id="133" idx="2"/>
            <a:endCxn id="16" idx="0"/>
          </p:cNvCxnSpPr>
          <p:nvPr/>
        </p:nvCxnSpPr>
        <p:spPr bwMode="auto">
          <a:xfrm flipH="1">
            <a:off x="6833608" y="2972540"/>
            <a:ext cx="21738" cy="1700867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직선 화살표 연결선 37"/>
          <p:cNvCxnSpPr>
            <a:stCxn id="133" idx="2"/>
            <a:endCxn id="72" idx="0"/>
          </p:cNvCxnSpPr>
          <p:nvPr/>
        </p:nvCxnSpPr>
        <p:spPr bwMode="auto">
          <a:xfrm flipH="1">
            <a:off x="5702073" y="2972540"/>
            <a:ext cx="1153273" cy="1696541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직선 화살표 연결선 39"/>
          <p:cNvCxnSpPr>
            <a:stCxn id="133" idx="2"/>
            <a:endCxn id="15" idx="0"/>
          </p:cNvCxnSpPr>
          <p:nvPr/>
        </p:nvCxnSpPr>
        <p:spPr bwMode="auto">
          <a:xfrm>
            <a:off x="6855346" y="2972540"/>
            <a:ext cx="1109797" cy="169089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직선 화살표 연결선 49"/>
          <p:cNvCxnSpPr>
            <a:stCxn id="132" idx="2"/>
            <a:endCxn id="24" idx="0"/>
          </p:cNvCxnSpPr>
          <p:nvPr/>
        </p:nvCxnSpPr>
        <p:spPr bwMode="auto">
          <a:xfrm flipH="1">
            <a:off x="2126893" y="2965450"/>
            <a:ext cx="620975" cy="1695857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직선 화살표 연결선 51"/>
          <p:cNvCxnSpPr>
            <a:stCxn id="132" idx="2"/>
            <a:endCxn id="23" idx="0"/>
          </p:cNvCxnSpPr>
          <p:nvPr/>
        </p:nvCxnSpPr>
        <p:spPr bwMode="auto">
          <a:xfrm>
            <a:off x="2747868" y="2965450"/>
            <a:ext cx="428262" cy="1695857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직선 화살표 연결선 53"/>
          <p:cNvCxnSpPr>
            <a:stCxn id="132" idx="2"/>
            <a:endCxn id="25" idx="0"/>
          </p:cNvCxnSpPr>
          <p:nvPr/>
        </p:nvCxnSpPr>
        <p:spPr bwMode="auto">
          <a:xfrm>
            <a:off x="2747868" y="2965450"/>
            <a:ext cx="1558515" cy="169021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직선 화살표 연결선 55"/>
          <p:cNvCxnSpPr>
            <a:stCxn id="132" idx="2"/>
          </p:cNvCxnSpPr>
          <p:nvPr/>
        </p:nvCxnSpPr>
        <p:spPr bwMode="auto">
          <a:xfrm flipH="1">
            <a:off x="1053780" y="2965450"/>
            <a:ext cx="1694088" cy="169798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2" name="모서리가 둥근 직사각형 15"/>
          <p:cNvSpPr/>
          <p:nvPr/>
        </p:nvSpPr>
        <p:spPr bwMode="auto">
          <a:xfrm>
            <a:off x="5252073" y="4669081"/>
            <a:ext cx="900000" cy="468000"/>
          </a:xfrm>
          <a:prstGeom prst="roundRect">
            <a:avLst/>
          </a:prstGeom>
          <a:noFill/>
          <a:ln cmpd="sng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464517"/>
                </a:solidFill>
                <a:effectLst/>
                <a:latin typeface="맑은 고딕" panose="020B0503020000020004" pitchFamily="50" charset="-127"/>
                <a:ea typeface="맑은 고딕" pitchFamily="50" charset="-127"/>
              </a:rPr>
              <a:t>과목 </a:t>
            </a:r>
            <a:r>
              <a:rPr lang="ko-KR" altLang="en-US" b="1" dirty="0">
                <a:solidFill>
                  <a:srgbClr val="464517"/>
                </a:solidFill>
                <a:latin typeface="맑은 고딕" panose="020B0503020000020004" pitchFamily="50" charset="-127"/>
                <a:ea typeface="맑은 고딕" pitchFamily="50" charset="-127"/>
              </a:rPr>
              <a:t>추가</a:t>
            </a:r>
            <a:endParaRPr kumimoji="0" lang="ko-KR" altLang="en-US" b="1" i="0" u="none" strike="noStrike" cap="none" normalizeH="0" baseline="0" dirty="0">
              <a:ln>
                <a:noFill/>
              </a:ln>
              <a:solidFill>
                <a:srgbClr val="464517"/>
              </a:solidFill>
              <a:effectLst/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125" name="모서리가 둥근 직사각형 11"/>
          <p:cNvSpPr/>
          <p:nvPr/>
        </p:nvSpPr>
        <p:spPr bwMode="auto">
          <a:xfrm>
            <a:off x="4352073" y="1255766"/>
            <a:ext cx="900000" cy="468000"/>
          </a:xfrm>
          <a:prstGeom prst="roundRect">
            <a:avLst/>
          </a:prstGeom>
          <a:noFill/>
          <a:ln cmpd="sng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solidFill>
                  <a:srgbClr val="464517"/>
                </a:solidFill>
                <a:latin typeface="맑은 고딕" panose="020B0503020000020004" pitchFamily="50" charset="-127"/>
                <a:ea typeface="맑은 고딕" pitchFamily="50" charset="-127"/>
              </a:rPr>
              <a:t>User</a:t>
            </a:r>
            <a:endParaRPr kumimoji="0" lang="ko-KR" altLang="en-US" b="1" i="0" u="none" strike="noStrike" cap="none" normalizeH="0" baseline="0" dirty="0">
              <a:ln>
                <a:noFill/>
              </a:ln>
              <a:solidFill>
                <a:srgbClr val="464517"/>
              </a:solidFill>
              <a:effectLst/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132" name="모서리가 둥근 직사각형 11"/>
          <p:cNvSpPr/>
          <p:nvPr/>
        </p:nvSpPr>
        <p:spPr bwMode="auto">
          <a:xfrm>
            <a:off x="2126893" y="2497450"/>
            <a:ext cx="1241949" cy="468000"/>
          </a:xfrm>
          <a:prstGeom prst="roundRect">
            <a:avLst/>
          </a:prstGeom>
          <a:noFill/>
          <a:ln cmpd="sng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1" i="0" u="none" strike="noStrike" cap="none" normalizeH="0" baseline="0" dirty="0" err="1">
                <a:ln>
                  <a:noFill/>
                </a:ln>
                <a:solidFill>
                  <a:srgbClr val="464517"/>
                </a:solidFill>
                <a:effectLst/>
                <a:latin typeface="맑은 고딕" panose="020B0503020000020004" pitchFamily="50" charset="-127"/>
                <a:ea typeface="맑은 고딕" pitchFamily="50" charset="-127"/>
              </a:rPr>
              <a:t>Todo</a:t>
            </a: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464517"/>
                </a:solidFill>
                <a:effectLst/>
                <a:latin typeface="맑은 고딕" panose="020B0503020000020004" pitchFamily="50" charset="-127"/>
                <a:ea typeface="맑은 고딕" pitchFamily="50" charset="-127"/>
              </a:rPr>
              <a:t> 열람</a:t>
            </a:r>
          </a:p>
        </p:txBody>
      </p:sp>
      <p:sp>
        <p:nvSpPr>
          <p:cNvPr id="133" name="모서리가 둥근 직사각형 11"/>
          <p:cNvSpPr/>
          <p:nvPr/>
        </p:nvSpPr>
        <p:spPr bwMode="auto">
          <a:xfrm>
            <a:off x="6234371" y="2504540"/>
            <a:ext cx="1241949" cy="468000"/>
          </a:xfrm>
          <a:prstGeom prst="roundRect">
            <a:avLst/>
          </a:prstGeom>
          <a:noFill/>
          <a:ln cmpd="sng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464517"/>
                </a:solidFill>
                <a:effectLst/>
                <a:latin typeface="맑은 고딕" panose="020B0503020000020004" pitchFamily="50" charset="-127"/>
                <a:ea typeface="맑은 고딕" pitchFamily="50" charset="-127"/>
              </a:rPr>
              <a:t>과목정보 열람</a:t>
            </a:r>
          </a:p>
        </p:txBody>
      </p:sp>
      <p:cxnSp>
        <p:nvCxnSpPr>
          <p:cNvPr id="33" name="직선 화살표 연결선 32"/>
          <p:cNvCxnSpPr>
            <a:stCxn id="125" idx="2"/>
          </p:cNvCxnSpPr>
          <p:nvPr/>
        </p:nvCxnSpPr>
        <p:spPr bwMode="auto">
          <a:xfrm flipH="1">
            <a:off x="2683760" y="1723766"/>
            <a:ext cx="2118313" cy="77368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직선 화살표 연결선 34"/>
          <p:cNvCxnSpPr>
            <a:stCxn id="125" idx="2"/>
            <a:endCxn id="133" idx="0"/>
          </p:cNvCxnSpPr>
          <p:nvPr/>
        </p:nvCxnSpPr>
        <p:spPr bwMode="auto">
          <a:xfrm>
            <a:off x="4802073" y="1723766"/>
            <a:ext cx="2053273" cy="78077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60385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80000" y="1224000"/>
            <a:ext cx="4356000" cy="2376000"/>
            <a:chOff x="4614123" y="1746883"/>
            <a:chExt cx="4183816" cy="1582411"/>
          </a:xfrm>
        </p:grpSpPr>
        <p:sp>
          <p:nvSpPr>
            <p:cNvPr id="14" name="직사각형 13"/>
            <p:cNvSpPr/>
            <p:nvPr/>
          </p:nvSpPr>
          <p:spPr bwMode="auto">
            <a:xfrm>
              <a:off x="4614128" y="1746883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설명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4614123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7</a:t>
            </a:r>
            <a:r>
              <a:rPr lang="ko-KR" altLang="en-US"/>
              <a:t>조 </a:t>
            </a:r>
            <a:r>
              <a:rPr lang="en-US" altLang="ko-KR"/>
              <a:t>Turkey</a:t>
            </a:r>
            <a:endParaRPr lang="en-US" altLang="ko-KR" dirty="0"/>
          </a:p>
        </p:txBody>
      </p:sp>
      <p:grpSp>
        <p:nvGrpSpPr>
          <p:cNvPr id="19" name="그룹 18"/>
          <p:cNvGrpSpPr/>
          <p:nvPr/>
        </p:nvGrpSpPr>
        <p:grpSpPr>
          <a:xfrm>
            <a:off x="4608000" y="1224000"/>
            <a:ext cx="4356000" cy="2376000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kumimoji="0" lang="ko-KR" altLang="en-US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과목 정보</a:t>
              </a: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kumimoji="0" lang="ko-KR" altLang="en-US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를 클릭하면 과목 정보 페이지로 넘어간다</a:t>
              </a: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b="1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‘To do’</a:t>
              </a:r>
              <a:r>
                <a:rPr kumimoji="0" lang="ko-KR" altLang="en-US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를 클릭하면 </a:t>
              </a: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페이지로 넘어간다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08000" y="3672000"/>
            <a:ext cx="4356000" cy="2628000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배경 색과 버튼 색은 초기값으로 한다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 폰트와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크기는 초기값으로 한다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 각 항목명은 직관적으로 한다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b="1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4042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Intro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4" name="그림 23"/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3924000"/>
            <a:ext cx="4356000" cy="216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0000" y="1744994"/>
            <a:ext cx="4356000" cy="185500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프로그램 접속할 때의 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Intro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페이지로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과목정보나 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To do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페이지로 들어갈 수 있다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7561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0204025"/>
              </p:ext>
            </p:extLst>
          </p:nvPr>
        </p:nvGraphicFramePr>
        <p:xfrm>
          <a:off x="4860000" y="1224000"/>
          <a:ext cx="4050032" cy="1097280"/>
        </p:xfrm>
        <a:graphic>
          <a:graphicData uri="http://schemas.openxmlformats.org/drawingml/2006/table">
            <a:tbl>
              <a:tblPr firstRow="1" lastCol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정보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23893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Intro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2" name="그림 11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00" y="2559600"/>
            <a:ext cx="4644000" cy="2340000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 bwMode="auto">
          <a:xfrm>
            <a:off x="843599" y="3265961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2795745" y="3265961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7</a:t>
            </a:r>
            <a:r>
              <a:rPr lang="ko-KR" altLang="en-US" dirty="0"/>
              <a:t>조 </a:t>
            </a:r>
            <a:r>
              <a:rPr lang="en-US" altLang="ko-KR" dirty="0"/>
              <a:t>Turkey </a:t>
            </a:r>
          </a:p>
        </p:txBody>
      </p:sp>
    </p:spTree>
    <p:extLst>
      <p:ext uri="{BB962C8B-B14F-4D97-AF65-F5344CB8AC3E}">
        <p14:creationId xmlns:p14="http://schemas.microsoft.com/office/powerpoint/2010/main" val="164935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4608000" y="1224000"/>
            <a:ext cx="4356000" cy="2376000"/>
            <a:chOff x="4614127" y="1746882"/>
            <a:chExt cx="4183812" cy="180366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7" y="2093863"/>
              <a:ext cx="4183811" cy="145668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등록을 누르면 필요한 과목 정보를 등록할 수 있다</a:t>
              </a: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항목 클릭 후 변경을 누르면 과목 정보를 변경할 수 있다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 클릭 후 삭제를 누르면 등록된 과목 정보를 삭제할 수 있다</a:t>
              </a: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이전을 누르면 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Intro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화면으로 돌아갈 수 있다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890254"/>
              </p:ext>
            </p:extLst>
          </p:nvPr>
        </p:nvGraphicFramePr>
        <p:xfrm>
          <a:off x="90027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수강과목 정보 및 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UC02, UC04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4608000" y="3672000"/>
            <a:ext cx="4356000" cy="2628000"/>
            <a:chOff x="4659978" y="3164265"/>
            <a:chExt cx="4183811" cy="3098511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4659978" y="3164265"/>
              <a:ext cx="4183811" cy="5777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4659978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배경색과 버튼 색은 초기값으로 한다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폰트와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크기는 초기값으로 한다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  각 항목명은 직관적으로 한다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5" name="그림 4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3924000"/>
            <a:ext cx="4356000" cy="2160000"/>
          </a:xfrm>
          <a:prstGeom prst="rect">
            <a:avLst/>
          </a:prstGeom>
        </p:spPr>
      </p:pic>
      <p:sp>
        <p:nvSpPr>
          <p:cNvPr id="18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7</a:t>
            </a:r>
            <a:r>
              <a:rPr lang="ko-KR" altLang="en-US" dirty="0"/>
              <a:t>조 </a:t>
            </a:r>
            <a:r>
              <a:rPr lang="en-US" altLang="ko-KR" dirty="0"/>
              <a:t>Turkey 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180000" y="1224000"/>
            <a:ext cx="4356000" cy="2376000"/>
            <a:chOff x="4614127" y="1746882"/>
            <a:chExt cx="4183812" cy="1803662"/>
          </a:xfrm>
        </p:grpSpPr>
        <p:sp>
          <p:nvSpPr>
            <p:cNvPr id="25" name="직사각형 24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설명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4614127" y="2093863"/>
              <a:ext cx="4183811" cy="145668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45755" y="1624578"/>
            <a:ext cx="4356000" cy="176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Intro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화면에서 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과목정보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시 나타나는 수강과목 정보 페이지이다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과목명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담당교수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수강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년도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학기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강의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요일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정보를 등록할 수 있다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항목에 대해 클릭 후 변경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삭제가 가능하다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이전으로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클릭 시 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Intro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돌아갈 수 있다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8541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7598653"/>
              </p:ext>
            </p:extLst>
          </p:nvPr>
        </p:nvGraphicFramePr>
        <p:xfrm>
          <a:off x="4860000" y="1224000"/>
          <a:ext cx="4050032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47358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504863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58959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수강과목 정보 및 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UC02, UC04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6" name="그림 25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00" y="2559600"/>
            <a:ext cx="4644000" cy="2340000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 bwMode="auto">
          <a:xfrm>
            <a:off x="147600" y="2815529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4025500" y="2786390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4026356" y="3168282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4026356" y="3550174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4026356" y="3932932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7</a:t>
            </a:r>
            <a:r>
              <a:rPr lang="ko-KR" altLang="en-US" dirty="0"/>
              <a:t>조 </a:t>
            </a:r>
            <a:r>
              <a:rPr lang="en-US" altLang="ko-KR" dirty="0"/>
              <a:t>Turkey </a:t>
            </a:r>
          </a:p>
        </p:txBody>
      </p:sp>
    </p:spTree>
    <p:extLst>
      <p:ext uri="{BB962C8B-B14F-4D97-AF65-F5344CB8AC3E}">
        <p14:creationId xmlns:p14="http://schemas.microsoft.com/office/powerpoint/2010/main" val="2984048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4608005" y="3691457"/>
            <a:ext cx="4356000" cy="2598219"/>
            <a:chOff x="4614132" y="1827039"/>
            <a:chExt cx="4183811" cy="1558894"/>
          </a:xfrm>
        </p:grpSpPr>
        <p:sp>
          <p:nvSpPr>
            <p:cNvPr id="32" name="직사각형 31"/>
            <p:cNvSpPr/>
            <p:nvPr/>
          </p:nvSpPr>
          <p:spPr bwMode="auto">
            <a:xfrm>
              <a:off x="4614132" y="1827039"/>
              <a:ext cx="4183811" cy="2645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 bwMode="auto">
            <a:xfrm>
              <a:off x="4614132" y="2091579"/>
              <a:ext cx="4183811" cy="129435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4608000" y="1224000"/>
            <a:ext cx="4356000" cy="2376000"/>
            <a:chOff x="4614132" y="1827039"/>
            <a:chExt cx="4183811" cy="155889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32" y="1827039"/>
              <a:ext cx="4183811" cy="2645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32" y="2091579"/>
              <a:ext cx="4183811" cy="129435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수강과목 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UC03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607995" y="1627201"/>
            <a:ext cx="4310137" cy="19727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과목 명 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담당 교수 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년도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학기 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요일 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시작 시간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종료 시간을 입력한다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입력 후  등록 버튼 클릭 시 입력한 과목의 정보가 등록되며 과목정보 페이지로 돌아간다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08005" y="4100449"/>
            <a:ext cx="4356000" cy="21892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배경색과 버튼 색은 초기값으로 한다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폰트와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크기는 초기값으로 한다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각 항목명은 직관적으로 한다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요일 선택은 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Button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을 사용하며 클릭된 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Button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은 진한색으로 바뀐다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7</a:t>
            </a:r>
            <a:r>
              <a:rPr lang="ko-KR" altLang="en-US" dirty="0"/>
              <a:t>조 </a:t>
            </a:r>
            <a:r>
              <a:rPr lang="en-US" altLang="ko-KR" dirty="0"/>
              <a:t>Turkey 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180000" y="1224000"/>
            <a:ext cx="4356000" cy="2376000"/>
            <a:chOff x="4614123" y="1746883"/>
            <a:chExt cx="4183816" cy="1582411"/>
          </a:xfrm>
        </p:grpSpPr>
        <p:sp>
          <p:nvSpPr>
            <p:cNvPr id="21" name="직사각형 20"/>
            <p:cNvSpPr/>
            <p:nvPr/>
          </p:nvSpPr>
          <p:spPr bwMode="auto">
            <a:xfrm>
              <a:off x="4614128" y="1746883"/>
              <a:ext cx="4183811" cy="2685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설명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4614123" y="2015414"/>
              <a:ext cx="4183811" cy="131388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just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02929" y="1627201"/>
            <a:ext cx="4356000" cy="19727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수강과목 정보 페이지에서 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시 나타나는 페이지이다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과목명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담당교수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수강 년도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학기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강의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요일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시작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종료</a:t>
            </a:r>
            <a:r>
              <a:rPr lang="ko-KR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등록할 수 있다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99" y="4003201"/>
            <a:ext cx="4355995" cy="219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349834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5988</TotalTime>
  <Words>1711</Words>
  <Application>Microsoft Office PowerPoint</Application>
  <PresentationFormat>화면 슬라이드 쇼(4:3)</PresentationFormat>
  <Paragraphs>703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HY울릉도B</vt:lpstr>
      <vt:lpstr>HY울릉도M</vt:lpstr>
      <vt:lpstr>맑은 고딕</vt:lpstr>
      <vt:lpstr>Arial</vt:lpstr>
      <vt:lpstr>Times New Roman</vt:lpstr>
      <vt:lpstr>Wingdings</vt:lpstr>
      <vt:lpstr>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구소연</cp:lastModifiedBy>
  <cp:revision>544</cp:revision>
  <cp:lastPrinted>2001-07-23T08:42:52Z</cp:lastPrinted>
  <dcterms:created xsi:type="dcterms:W3CDTF">2011-02-22T01:37:12Z</dcterms:created>
  <dcterms:modified xsi:type="dcterms:W3CDTF">2017-05-26T07:13:07Z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