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77" r:id="rId4"/>
    <p:sldId id="278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00"/>
    <a:srgbClr val="000099"/>
    <a:srgbClr val="F1FFD5"/>
    <a:srgbClr val="CCFF66"/>
    <a:srgbClr val="FFFFEF"/>
    <a:srgbClr val="464517"/>
    <a:srgbClr val="FFFFFB"/>
    <a:srgbClr val="FFFFE7"/>
    <a:srgbClr val="FFFFFF"/>
    <a:srgbClr val="FFFF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93" autoAdjust="0"/>
    <p:restoredTop sz="97248" autoAdjust="0"/>
  </p:normalViewPr>
  <p:slideViewPr>
    <p:cSldViewPr snapToGrid="0" snapToObjects="1" showGuides="1">
      <p:cViewPr varScale="1">
        <p:scale>
          <a:sx n="83" d="100"/>
          <a:sy n="83" d="100"/>
        </p:scale>
        <p:origin x="1608" y="58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‹#›</a:t>
            </a:fld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 dirty="0"/>
              <a:t>Click to edit Master text styles</a:t>
            </a:r>
          </a:p>
          <a:p>
            <a:pPr lvl="1"/>
            <a:r>
              <a:rPr lang="en-GB" altLang="ko-KR" dirty="0"/>
              <a:t>Second level</a:t>
            </a:r>
          </a:p>
          <a:p>
            <a:pPr lvl="2"/>
            <a:r>
              <a:rPr lang="en-GB" altLang="ko-KR" dirty="0"/>
              <a:t>Third level</a:t>
            </a:r>
          </a:p>
          <a:p>
            <a:pPr lvl="3"/>
            <a:r>
              <a:rPr lang="en-GB" altLang="ko-KR" dirty="0"/>
              <a:t>Fourth level</a:t>
            </a:r>
          </a:p>
          <a:p>
            <a:pPr lvl="4"/>
            <a:r>
              <a:rPr lang="en-GB" altLang="ko-KR" dirty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79E618C-E705-4CD1-A19E-8805265262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7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24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/>
              <a:t>‹#›</a:t>
            </a:fld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/>
              <a:t>‹#›</a:t>
            </a:fld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ko-KR" altLang="en-US" dirty="0"/>
              <a:t>화면 설계</a:t>
            </a:r>
            <a:r>
              <a:rPr lang="en-US" altLang="ko-KR" dirty="0"/>
              <a:t>(UI </a:t>
            </a:r>
            <a:r>
              <a:rPr lang="ko-KR" altLang="en-US" dirty="0"/>
              <a:t>명세서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6681" y="4404694"/>
            <a:ext cx="14134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Turkey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4810476" y="2452879"/>
          <a:ext cx="4050032" cy="3063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822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7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담당교수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TextField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년도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학기 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30847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요일 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331045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시작시간 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AMPM </a:t>
                      </a:r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6019"/>
                  </a:ext>
                </a:extLst>
              </a:tr>
              <a:tr h="178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시작시간 시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 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824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종료시간 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AM,PM </a:t>
                      </a:r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674060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종료시간 시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 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3532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414076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245482"/>
              </p:ext>
            </p:extLst>
          </p:nvPr>
        </p:nvGraphicFramePr>
        <p:xfrm>
          <a:off x="101602" y="107950"/>
          <a:ext cx="8915825" cy="893831"/>
        </p:xfrm>
        <a:graphic>
          <a:graphicData uri="http://schemas.openxmlformats.org/drawingml/2006/table">
            <a:tbl>
              <a:tblPr/>
              <a:tblGrid>
                <a:gridCol w="1007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수강과목 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UC03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89" y="2547050"/>
            <a:ext cx="4342184" cy="2163871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 bwMode="auto">
          <a:xfrm>
            <a:off x="1050806" y="2893596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1050806" y="3203756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1050806" y="3510690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1050806" y="3817624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2799325" y="2893596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/>
          <p:cNvSpPr/>
          <p:nvPr/>
        </p:nvSpPr>
        <p:spPr bwMode="auto">
          <a:xfrm>
            <a:off x="3089187" y="2893594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3849389" y="2893596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1619895" y="3510689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 bwMode="auto">
          <a:xfrm>
            <a:off x="2799325" y="3203755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3089187" y="3203754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2649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pSp>
        <p:nvGrpSpPr>
          <p:cNvPr id="19" name="그룹 18"/>
          <p:cNvGrpSpPr/>
          <p:nvPr/>
        </p:nvGrpSpPr>
        <p:grpSpPr>
          <a:xfrm>
            <a:off x="4614132" y="1812218"/>
            <a:ext cx="4183811" cy="1971353"/>
            <a:chOff x="4614132" y="1827039"/>
            <a:chExt cx="4183811" cy="1558894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32" y="1827039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32" y="2150503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61219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수강과목 변경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UC05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4614124" y="3802476"/>
            <a:ext cx="4183813" cy="2538066"/>
            <a:chOff x="4614124" y="3394992"/>
            <a:chExt cx="4183813" cy="2887425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4614124" y="3761614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/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614136" y="1164627"/>
            <a:ext cx="4183807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수강과목 정보 페이지에서 변경을 원하는 과목을 클릭하고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 시 나타나는 페이지이다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과목명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담당교수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년도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학기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요일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시작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종료</a:t>
            </a:r>
            <a:r>
              <a:rPr lang="ko-KR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변경할 수 있다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59979" y="2155409"/>
            <a:ext cx="4183811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선택한 과목의 기존정보가 출력된다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과목 명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담당 교수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년도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학기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요일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시작 시간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종료 시간 중 변경하고 싶은 정보를 변경한다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변경 버튼 클릭 시 과목의 정보가 변경되며 과목정보페이지로 돌아간다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83" y="2500290"/>
            <a:ext cx="4457690" cy="22573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14136" y="4107476"/>
            <a:ext cx="4183807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배경색과 버튼 색은 초기값으로 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폰트는 </a:t>
            </a:r>
            <a:r>
              <a:rPr lang="ko-KR" altLang="en-US" sz="1050" dirty="0" err="1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사용한다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크기는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p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로 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각 항목명은 직관적으로 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요일 선택은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Button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을 사용하며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클릭된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Button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은 진한 색으로 바뀐다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6882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31" y="2467707"/>
            <a:ext cx="4573926" cy="2316255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70594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수강과목 변경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UC05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8218837"/>
              </p:ext>
            </p:extLst>
          </p:nvPr>
        </p:nvGraphicFramePr>
        <p:xfrm>
          <a:off x="4878988" y="2094215"/>
          <a:ext cx="4050032" cy="3063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822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7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담당교수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년도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학기 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30847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요일 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331045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시작시간 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AMPM </a:t>
                      </a:r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6019"/>
                  </a:ext>
                </a:extLst>
              </a:tr>
              <a:tr h="178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시작시간 시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 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824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종료시간 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AM,PM </a:t>
                      </a:r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674060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종료시간 시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 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3532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414076"/>
                  </a:ext>
                </a:extLst>
              </a:tr>
            </a:tbl>
          </a:graphicData>
        </a:graphic>
      </p:graphicFrame>
      <p:sp>
        <p:nvSpPr>
          <p:cNvPr id="17" name="타원 16"/>
          <p:cNvSpPr/>
          <p:nvPr/>
        </p:nvSpPr>
        <p:spPr bwMode="auto">
          <a:xfrm>
            <a:off x="1149191" y="2893596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 bwMode="auto">
          <a:xfrm>
            <a:off x="1149191" y="3203756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/>
          <p:cNvSpPr/>
          <p:nvPr/>
        </p:nvSpPr>
        <p:spPr bwMode="auto">
          <a:xfrm>
            <a:off x="1149191" y="3510690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/>
          <p:nvPr/>
        </p:nvSpPr>
        <p:spPr bwMode="auto">
          <a:xfrm>
            <a:off x="1149191" y="3817624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 bwMode="auto">
          <a:xfrm>
            <a:off x="2897710" y="2893596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/>
          <p:nvPr/>
        </p:nvSpPr>
        <p:spPr bwMode="auto">
          <a:xfrm>
            <a:off x="3187572" y="2893594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/>
          <p:cNvSpPr/>
          <p:nvPr/>
        </p:nvSpPr>
        <p:spPr bwMode="auto">
          <a:xfrm>
            <a:off x="3947774" y="2893596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/>
          <p:nvPr/>
        </p:nvSpPr>
        <p:spPr bwMode="auto">
          <a:xfrm>
            <a:off x="1718280" y="3510689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/>
          <p:cNvSpPr/>
          <p:nvPr/>
        </p:nvSpPr>
        <p:spPr bwMode="auto">
          <a:xfrm>
            <a:off x="2897710" y="3203755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/>
          <p:nvPr/>
        </p:nvSpPr>
        <p:spPr bwMode="auto">
          <a:xfrm>
            <a:off x="3187572" y="3203754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6407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40860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 do </a:t>
                      </a:r>
                      <a:r>
                        <a:rPr lang="ko-KR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정보 및 삭제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UC06, UC08, UC11, UC12,UC13, UC14, UC15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4676696" y="2238416"/>
            <a:ext cx="4183812" cy="2051845"/>
            <a:chOff x="4614127" y="1498700"/>
            <a:chExt cx="4183812" cy="2051845"/>
          </a:xfrm>
        </p:grpSpPr>
        <p:sp>
          <p:nvSpPr>
            <p:cNvPr id="14" name="직사각형 13"/>
            <p:cNvSpPr/>
            <p:nvPr/>
          </p:nvSpPr>
          <p:spPr bwMode="auto">
            <a:xfrm>
              <a:off x="4614128" y="1498700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4614127" y="1845683"/>
              <a:ext cx="4183811" cy="170486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76697" y="4415992"/>
            <a:ext cx="4183811" cy="1852296"/>
            <a:chOff x="4659978" y="3164265"/>
            <a:chExt cx="4183811" cy="3098511"/>
          </a:xfrm>
        </p:grpSpPr>
        <p:sp>
          <p:nvSpPr>
            <p:cNvPr id="21" name="직사각형 20"/>
            <p:cNvSpPr/>
            <p:nvPr/>
          </p:nvSpPr>
          <p:spPr bwMode="auto">
            <a:xfrm>
              <a:off x="4659978" y="3164265"/>
              <a:ext cx="4183811" cy="5777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4659978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20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배경색과 버튼 색은 초기값으로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20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20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 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676697" y="1198375"/>
            <a:ext cx="4183808" cy="12234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Intro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화면에서 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en-US" altLang="ko-KR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Todo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 시 나타나는 </a:t>
            </a:r>
            <a:r>
              <a:rPr lang="en-US" altLang="ko-KR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Todo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정보 페이지이다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Todo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항목명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과목명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마감기한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실제마감일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완료여부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중요여부를 등록할 수 있다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항목에 대해 변경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삭제가 가능하다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과목명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’, ‘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마감기한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’, ‘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실제마감일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’, ‘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완료여부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 시 각 항목에 따라 정렬이 가능하다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이전으로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클릭 시 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Intro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돌아갈 수 있다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10" y="2421787"/>
            <a:ext cx="4510687" cy="22902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76696" y="2585398"/>
            <a:ext cx="41838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등록을 누르면 필요한 </a:t>
            </a:r>
            <a:r>
              <a:rPr lang="en-US" altLang="ko-KR" sz="1050" dirty="0" err="1"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정보를 등록할 수 있다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변경을 누르면 등록된 </a:t>
            </a:r>
            <a:r>
              <a:rPr lang="en-US" altLang="ko-KR" sz="1050" dirty="0" err="1"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정목 정보를 변경할 수 있다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삭제를 누르면 등록된 </a:t>
            </a:r>
            <a:r>
              <a:rPr lang="en-US" altLang="ko-KR" sz="1050" dirty="0" err="1"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정보를 삭제할 수 있다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이전을 누르면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INTRO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화면으로 돌아갈 수 있다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‘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과목명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’, ‘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마감기한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’, ‘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실제마감일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’, ‘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완료여부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 시 각 항목에 따라 정렬이 바뀐다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735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44" y="2509092"/>
            <a:ext cx="4510687" cy="2290220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3624797"/>
              </p:ext>
            </p:extLst>
          </p:nvPr>
        </p:nvGraphicFramePr>
        <p:xfrm>
          <a:off x="4815068" y="2348826"/>
          <a:ext cx="4042792" cy="3063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6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822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9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정렬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962839"/>
                  </a:ext>
                </a:extLst>
              </a:tr>
              <a:tr h="206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 정렬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 여부 정렬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50486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reset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36350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1861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561858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391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이전으로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241703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96611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 do </a:t>
                      </a:r>
                      <a:r>
                        <a:rPr lang="ko-KR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정보 및 삭제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UC06, UC08, UC11, UC12,UC13, UC14, UC15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타원 12"/>
          <p:cNvSpPr/>
          <p:nvPr/>
        </p:nvSpPr>
        <p:spPr bwMode="auto">
          <a:xfrm>
            <a:off x="225325" y="2816155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973719" y="2536743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 bwMode="auto">
          <a:xfrm>
            <a:off x="1730719" y="2536742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2315503" y="2536741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 bwMode="auto">
          <a:xfrm>
            <a:off x="2823352" y="2536743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3827377" y="2665145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 bwMode="auto">
          <a:xfrm>
            <a:off x="3827377" y="3030566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/>
          <p:nvPr/>
        </p:nvSpPr>
        <p:spPr bwMode="auto">
          <a:xfrm>
            <a:off x="3827377" y="3395987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 bwMode="auto">
          <a:xfrm>
            <a:off x="3827377" y="3761408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/>
          <p:nvPr/>
        </p:nvSpPr>
        <p:spPr bwMode="auto">
          <a:xfrm>
            <a:off x="3827377" y="4126829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3430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70521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 do 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UC07, UC10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4614126" y="1861022"/>
            <a:ext cx="4183805" cy="1701646"/>
            <a:chOff x="4614126" y="1746882"/>
            <a:chExt cx="4183813" cy="1582412"/>
          </a:xfrm>
        </p:grpSpPr>
        <p:sp>
          <p:nvSpPr>
            <p:cNvPr id="18" name="직사각형 17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 bwMode="auto">
            <a:xfrm>
              <a:off x="4614126" y="2093864"/>
              <a:ext cx="4183813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endParaRPr lang="en-US" altLang="ko-KR" sz="1050" b="1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614124" y="3703689"/>
            <a:ext cx="4183813" cy="2619590"/>
            <a:chOff x="4614124" y="3394992"/>
            <a:chExt cx="4183813" cy="2867784"/>
          </a:xfrm>
        </p:grpSpPr>
        <p:sp>
          <p:nvSpPr>
            <p:cNvPr id="23" name="직사각형 22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20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배경색과 버튼색은 초기값으로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20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를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20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614130" y="1213430"/>
            <a:ext cx="4183807" cy="4154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Todo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페이지에서 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 시 나타나는 페이지이다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Todo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항목명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과목명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마감기한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중요여부를 등록할 수 있다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614124" y="2234149"/>
            <a:ext cx="4183813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50" dirty="0" err="1"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항목명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과목명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마감기한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중요여부를 입력 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입력 후  등록 버튼 클릭 시 </a:t>
            </a:r>
            <a:r>
              <a:rPr lang="en-US" altLang="ko-KR" sz="1050" dirty="0" err="1"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가 저장되며 </a:t>
            </a:r>
            <a:r>
              <a:rPr lang="en-US" altLang="ko-KR" sz="1050" dirty="0" err="1"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페이지로 돌아간다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81" y="2743424"/>
            <a:ext cx="4294871" cy="217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935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14" y="2351010"/>
            <a:ext cx="4515232" cy="2217935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8491519"/>
              </p:ext>
            </p:extLst>
          </p:nvPr>
        </p:nvGraphicFramePr>
        <p:xfrm>
          <a:off x="4826226" y="2327150"/>
          <a:ext cx="4050032" cy="2971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822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7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중요여부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오전오후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818335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 시간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206933"/>
                  </a:ext>
                </a:extLst>
              </a:tr>
              <a:tr h="1454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 년도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162575"/>
                  </a:ext>
                </a:extLst>
              </a:tr>
              <a:tr h="1454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 월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60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실제마감일 날짜 선택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524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274173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55482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 do 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UC07, UC10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타원 5"/>
          <p:cNvSpPr/>
          <p:nvPr/>
        </p:nvSpPr>
        <p:spPr bwMode="auto">
          <a:xfrm>
            <a:off x="929385" y="2679183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940022" y="2979737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932796" y="3245567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2748605" y="2915000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3385548" y="2893594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2083100" y="3245566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2779420" y="2700718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3066620" y="2687795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8524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722475" y="1210726"/>
            <a:ext cx="4183811" cy="5305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722473" y="1789113"/>
            <a:ext cx="4183817" cy="2322331"/>
            <a:chOff x="4614126" y="1720287"/>
            <a:chExt cx="4183817" cy="194677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32" y="1720287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09" cy="157319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92416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 do 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변경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UC09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4722479" y="4202996"/>
            <a:ext cx="4183811" cy="2040676"/>
            <a:chOff x="4614132" y="3842617"/>
            <a:chExt cx="4183811" cy="2347466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4614132" y="3842617"/>
              <a:ext cx="4183811" cy="43214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4614132" y="4308259"/>
              <a:ext cx="4183811" cy="188182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20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배경색과 버튼 색은 초기값으로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200000"/>
                </a:lnSpc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폰트는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를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크기는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p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20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89" y="2560385"/>
            <a:ext cx="4576782" cy="231536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22479" y="2290554"/>
            <a:ext cx="4183807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선택한 </a:t>
            </a:r>
            <a:r>
              <a:rPr lang="en-US" altLang="ko-KR" sz="1050" dirty="0" err="1"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의 기존 정보가 출력된다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50" dirty="0" err="1"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항목명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과목명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마감기한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완료여부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실제마감일을 중 변경하고 싶은 정보를 변경한다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변경 버튼 클릭 시 </a:t>
            </a:r>
            <a:r>
              <a:rPr lang="en-US" altLang="ko-KR" sz="1050" dirty="0" err="1"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의 정보가 변경되며 </a:t>
            </a:r>
            <a:r>
              <a:rPr lang="en-US" altLang="ko-KR" sz="1050" dirty="0" err="1"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페이지로 </a:t>
            </a:r>
            <a:r>
              <a:rPr lang="ko-KR" altLang="en-US" sz="1050">
                <a:latin typeface="맑은 고딕" pitchFamily="50" charset="-127"/>
                <a:ea typeface="맑은 고딕" pitchFamily="50" charset="-127"/>
              </a:rPr>
              <a:t>돌아간다</a:t>
            </a:r>
            <a:r>
              <a:rPr lang="en-US" altLang="ko-KR" sz="1050" b="1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50" b="1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6693" y="1190460"/>
            <a:ext cx="418381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 err="1"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페이지에서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‘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변경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클릭 시 나타나는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050" dirty="0" err="1">
                <a:latin typeface="맑은 고딕" pitchFamily="50" charset="-127"/>
                <a:ea typeface="맑은 고딕" pitchFamily="50" charset="-127"/>
              </a:rPr>
              <a:t>Todo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항목명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과목명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마감기한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완료여부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실제마감일을 변경할 수 있다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355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89" y="2560385"/>
            <a:ext cx="4576782" cy="2315366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42528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 do 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변경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UC09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타원 5"/>
          <p:cNvSpPr/>
          <p:nvPr/>
        </p:nvSpPr>
        <p:spPr bwMode="auto">
          <a:xfrm>
            <a:off x="944143" y="2679184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934377" y="2951863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944143" y="3219028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1512382" y="3219027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1802803" y="3219026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391865" y="3472866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1224625" y="3221988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/>
          <p:cNvSpPr/>
          <p:nvPr/>
        </p:nvSpPr>
        <p:spPr bwMode="auto">
          <a:xfrm>
            <a:off x="2833307" y="2654647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2828424" y="2963320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 bwMode="auto">
          <a:xfrm>
            <a:off x="2829669" y="3219029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3273867" y="3221988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11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5477989"/>
              </p:ext>
            </p:extLst>
          </p:nvPr>
        </p:nvGraphicFramePr>
        <p:xfrm>
          <a:off x="4826109" y="1412750"/>
          <a:ext cx="4087687" cy="4640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822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7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Field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과목명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 월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6496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오전오후선택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시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818335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 분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818665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 날짜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206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중요여부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19979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완료여부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162575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실제마감일 월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593678"/>
                  </a:ext>
                </a:extLst>
              </a:tr>
              <a:tr h="1436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실제마감일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오전오후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167884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실제마감일 시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233587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실제마감일 분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093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실제마감일 날짜 선택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524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274173"/>
                  </a:ext>
                </a:extLst>
              </a:tr>
            </a:tbl>
          </a:graphicData>
        </a:graphic>
      </p:graphicFrame>
      <p:sp>
        <p:nvSpPr>
          <p:cNvPr id="19" name="타원 18"/>
          <p:cNvSpPr/>
          <p:nvPr/>
        </p:nvSpPr>
        <p:spPr bwMode="auto">
          <a:xfrm>
            <a:off x="3560744" y="3221988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12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/>
          <p:nvPr/>
        </p:nvSpPr>
        <p:spPr bwMode="auto">
          <a:xfrm>
            <a:off x="3865791" y="3221988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13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 bwMode="auto">
          <a:xfrm>
            <a:off x="2335695" y="3470114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14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/>
          <p:cNvSpPr/>
          <p:nvPr/>
        </p:nvSpPr>
        <p:spPr bwMode="auto">
          <a:xfrm>
            <a:off x="3967449" y="2712375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15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3528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2635493"/>
              </p:ext>
            </p:extLst>
          </p:nvPr>
        </p:nvGraphicFramePr>
        <p:xfrm>
          <a:off x="280988" y="1025525"/>
          <a:ext cx="8582024" cy="3053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System Map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System Process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김자훈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설계서 초안 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구소연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설계서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구소연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2017.05.25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설계서 오타 수정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신정길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4081067" y="1963664"/>
            <a:ext cx="1099127" cy="665018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itchFamily="50" charset="-127"/>
              </a:rPr>
              <a:t>과목 추가</a:t>
            </a:r>
            <a:endParaRPr kumimoji="0" lang="ko-KR" altLang="en-US" sz="1400" b="1" i="0" u="none" strike="noStrike" cap="none" normalizeH="0" baseline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7737261" y="1963664"/>
            <a:ext cx="1099127" cy="665018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itchFamily="50" charset="-127"/>
              </a:rPr>
              <a:t>과목 삭제</a:t>
            </a:r>
            <a:endParaRPr kumimoji="0" lang="ko-KR" altLang="en-US" sz="1400" b="1" i="0" u="none" strike="noStrike" cap="none" normalizeH="0" baseline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4883880" y="3402759"/>
            <a:ext cx="1099127" cy="665018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itchFamily="50" charset="-127"/>
              </a:rPr>
              <a:t>To do 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itchFamily="50" charset="-127"/>
              </a:rPr>
              <a:t>변경</a:t>
            </a:r>
            <a:endParaRPr kumimoji="0" lang="ko-KR" altLang="en-US" sz="1400" b="1" i="0" u="none" strike="noStrike" cap="none" normalizeH="0" baseline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2252970" y="2697955"/>
            <a:ext cx="1099127" cy="665018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itchFamily="50" charset="-127"/>
              </a:rPr>
              <a:t>To do 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itchFamily="50" charset="-127"/>
              </a:rPr>
              <a:t>관리</a:t>
            </a:r>
            <a:endParaRPr kumimoji="0" lang="ko-KR" altLang="en-US" sz="1400" b="1" i="0" u="none" strike="noStrike" cap="none" normalizeH="0" baseline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 bwMode="auto">
          <a:xfrm>
            <a:off x="2263552" y="1307793"/>
            <a:ext cx="1099127" cy="665018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itchFamily="50" charset="-127"/>
              </a:rPr>
              <a:t>과목 관리</a:t>
            </a:r>
            <a:endParaRPr kumimoji="0" lang="ko-KR" altLang="en-US" sz="1400" b="1" i="0" u="none" strike="noStrike" cap="none" normalizeH="0" baseline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7737261" y="3410198"/>
            <a:ext cx="1099127" cy="665018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itchFamily="50" charset="-127"/>
              </a:rPr>
              <a:t>To do 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itchFamily="50" charset="-127"/>
              </a:rPr>
              <a:t>정렬</a:t>
            </a:r>
            <a:endParaRPr kumimoji="0" lang="ko-KR" altLang="en-US" sz="1400" b="1" i="0" u="none" strike="noStrike" cap="none" normalizeH="0" baseline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 bwMode="auto">
          <a:xfrm>
            <a:off x="5909167" y="1963664"/>
            <a:ext cx="1099127" cy="665018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itchFamily="50" charset="-127"/>
              </a:rPr>
              <a:t>과목 변경</a:t>
            </a:r>
            <a:endParaRPr kumimoji="0" lang="ko-KR" altLang="en-US" sz="1400" b="1" i="0" u="none" strike="noStrike" cap="none" normalizeH="0" baseline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 bwMode="auto">
          <a:xfrm>
            <a:off x="6358073" y="3418142"/>
            <a:ext cx="1099127" cy="665018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itchFamily="50" charset="-127"/>
              </a:rPr>
              <a:t>To do 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itchFamily="50" charset="-127"/>
              </a:rPr>
              <a:t>삭제</a:t>
            </a:r>
            <a:endParaRPr kumimoji="0" lang="ko-KR" altLang="en-US" sz="1400" b="1" i="0" u="none" strike="noStrike" cap="none" normalizeH="0" baseline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3362679" y="3381133"/>
            <a:ext cx="1099127" cy="665018"/>
          </a:xfrm>
          <a:prstGeom prst="roundRect">
            <a:avLst>
              <a:gd name="adj" fmla="val 11446"/>
            </a:avLst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itchFamily="50" charset="-127"/>
              </a:rPr>
              <a:t>To do 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itchFamily="50" charset="-127"/>
              </a:rPr>
              <a:t>추가</a:t>
            </a:r>
            <a:endParaRPr kumimoji="0" lang="ko-KR" altLang="en-US" sz="1400" b="1" i="0" u="none" strike="noStrike" cap="none" normalizeH="0" baseline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 bwMode="auto">
          <a:xfrm>
            <a:off x="7652846" y="4831555"/>
            <a:ext cx="1267958" cy="665018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itchFamily="50" charset="-127"/>
              </a:rPr>
              <a:t>중요도 별 정렬</a:t>
            </a:r>
            <a:endParaRPr kumimoji="0" lang="ko-KR" altLang="en-US" sz="1400" b="1" i="0" u="none" strike="noStrike" cap="none" normalizeH="0" baseline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 bwMode="auto">
          <a:xfrm>
            <a:off x="6061745" y="4848918"/>
            <a:ext cx="1267958" cy="665018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itchFamily="50" charset="-127"/>
              </a:rPr>
              <a:t>날짜 별 정렬</a:t>
            </a:r>
            <a:endParaRPr kumimoji="0" lang="ko-KR" altLang="en-US" sz="1400" b="1" i="0" u="none" strike="noStrike" cap="none" normalizeH="0" baseline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 bwMode="auto">
          <a:xfrm>
            <a:off x="4470644" y="4848918"/>
            <a:ext cx="1267958" cy="665018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itchFamily="50" charset="-127"/>
              </a:rPr>
              <a:t>과목 별 정렬</a:t>
            </a:r>
            <a:endParaRPr kumimoji="0" lang="ko-KR" altLang="en-US" sz="1400" b="1" i="0" u="none" strike="noStrike" cap="none" normalizeH="0" baseline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cxnSp>
        <p:nvCxnSpPr>
          <p:cNvPr id="23" name="직선 연결선 22"/>
          <p:cNvCxnSpPr>
            <a:endCxn id="12" idx="1"/>
          </p:cNvCxnSpPr>
          <p:nvPr/>
        </p:nvCxnSpPr>
        <p:spPr bwMode="auto">
          <a:xfrm>
            <a:off x="1534581" y="1640302"/>
            <a:ext cx="728971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직선 연결선 24"/>
          <p:cNvCxnSpPr>
            <a:stCxn id="12" idx="3"/>
          </p:cNvCxnSpPr>
          <p:nvPr/>
        </p:nvCxnSpPr>
        <p:spPr bwMode="auto">
          <a:xfrm>
            <a:off x="3362679" y="1640302"/>
            <a:ext cx="4934727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직선 연결선 29"/>
          <p:cNvCxnSpPr>
            <a:stCxn id="9" idx="0"/>
          </p:cNvCxnSpPr>
          <p:nvPr/>
        </p:nvCxnSpPr>
        <p:spPr bwMode="auto">
          <a:xfrm flipH="1" flipV="1">
            <a:off x="8286822" y="1631155"/>
            <a:ext cx="3" cy="33250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4" name="직선 연결선 1023"/>
          <p:cNvCxnSpPr>
            <a:stCxn id="15" idx="0"/>
          </p:cNvCxnSpPr>
          <p:nvPr/>
        </p:nvCxnSpPr>
        <p:spPr bwMode="auto">
          <a:xfrm flipH="1" flipV="1">
            <a:off x="6458728" y="1631155"/>
            <a:ext cx="3" cy="33250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7" name="직선 연결선 1026"/>
          <p:cNvCxnSpPr>
            <a:stCxn id="8" idx="0"/>
          </p:cNvCxnSpPr>
          <p:nvPr/>
        </p:nvCxnSpPr>
        <p:spPr bwMode="auto">
          <a:xfrm flipH="1" flipV="1">
            <a:off x="4630626" y="1640302"/>
            <a:ext cx="5" cy="32336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5" name="직선 연결선 1034"/>
          <p:cNvCxnSpPr/>
          <p:nvPr/>
        </p:nvCxnSpPr>
        <p:spPr bwMode="auto">
          <a:xfrm>
            <a:off x="1888485" y="1640302"/>
            <a:ext cx="0" cy="140141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7" name="직선 연결선 1036"/>
          <p:cNvCxnSpPr/>
          <p:nvPr/>
        </p:nvCxnSpPr>
        <p:spPr bwMode="auto">
          <a:xfrm>
            <a:off x="1888485" y="4433104"/>
            <a:ext cx="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9" name="직선 연결선 1038"/>
          <p:cNvCxnSpPr/>
          <p:nvPr/>
        </p:nvCxnSpPr>
        <p:spPr bwMode="auto">
          <a:xfrm>
            <a:off x="1888485" y="3030464"/>
            <a:ext cx="0" cy="210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1" name="직선 연결선 1040"/>
          <p:cNvCxnSpPr>
            <a:stCxn id="11" idx="1"/>
          </p:cNvCxnSpPr>
          <p:nvPr/>
        </p:nvCxnSpPr>
        <p:spPr bwMode="auto">
          <a:xfrm flipH="1">
            <a:off x="1888485" y="3030464"/>
            <a:ext cx="364485" cy="210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5" name="직선 연결선 1044"/>
          <p:cNvCxnSpPr>
            <a:stCxn id="11" idx="3"/>
          </p:cNvCxnSpPr>
          <p:nvPr/>
        </p:nvCxnSpPr>
        <p:spPr bwMode="auto">
          <a:xfrm>
            <a:off x="3352097" y="3030464"/>
            <a:ext cx="4934728" cy="210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7" name="직선 연결선 1046"/>
          <p:cNvCxnSpPr>
            <a:stCxn id="16" idx="0"/>
          </p:cNvCxnSpPr>
          <p:nvPr/>
        </p:nvCxnSpPr>
        <p:spPr bwMode="auto">
          <a:xfrm flipV="1">
            <a:off x="6907637" y="3032567"/>
            <a:ext cx="1" cy="38557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9" name="직선 연결선 1048"/>
          <p:cNvCxnSpPr>
            <a:stCxn id="10" idx="0"/>
          </p:cNvCxnSpPr>
          <p:nvPr/>
        </p:nvCxnSpPr>
        <p:spPr bwMode="auto">
          <a:xfrm flipH="1" flipV="1">
            <a:off x="5427784" y="3023025"/>
            <a:ext cx="5660" cy="37973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1" name="직선 연결선 1050"/>
          <p:cNvCxnSpPr>
            <a:stCxn id="17" idx="0"/>
          </p:cNvCxnSpPr>
          <p:nvPr/>
        </p:nvCxnSpPr>
        <p:spPr bwMode="auto">
          <a:xfrm flipH="1" flipV="1">
            <a:off x="3912237" y="3050727"/>
            <a:ext cx="6" cy="33040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6" name="직선 연결선 1055"/>
          <p:cNvCxnSpPr>
            <a:stCxn id="13" idx="2"/>
            <a:endCxn id="20" idx="0"/>
          </p:cNvCxnSpPr>
          <p:nvPr/>
        </p:nvCxnSpPr>
        <p:spPr bwMode="auto">
          <a:xfrm>
            <a:off x="8286825" y="4075216"/>
            <a:ext cx="0" cy="75633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직선 연결선 41"/>
          <p:cNvCxnSpPr>
            <a:endCxn id="13" idx="0"/>
          </p:cNvCxnSpPr>
          <p:nvPr/>
        </p:nvCxnSpPr>
        <p:spPr bwMode="auto">
          <a:xfrm>
            <a:off x="8286822" y="3032567"/>
            <a:ext cx="3" cy="3776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직선 연결선 53"/>
          <p:cNvCxnSpPr/>
          <p:nvPr/>
        </p:nvCxnSpPr>
        <p:spPr bwMode="auto">
          <a:xfrm>
            <a:off x="5104623" y="4470838"/>
            <a:ext cx="3182199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직선 연결선 56"/>
          <p:cNvCxnSpPr/>
          <p:nvPr/>
        </p:nvCxnSpPr>
        <p:spPr bwMode="auto">
          <a:xfrm flipH="1" flipV="1">
            <a:off x="5104623" y="4469184"/>
            <a:ext cx="5660" cy="37973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직선 연결선 57"/>
          <p:cNvCxnSpPr/>
          <p:nvPr/>
        </p:nvCxnSpPr>
        <p:spPr bwMode="auto">
          <a:xfrm flipH="1" flipV="1">
            <a:off x="6692894" y="4451821"/>
            <a:ext cx="5660" cy="37973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모서리가 둥근 직사각형 4"/>
          <p:cNvSpPr/>
          <p:nvPr/>
        </p:nvSpPr>
        <p:spPr bwMode="auto">
          <a:xfrm>
            <a:off x="422038" y="1298646"/>
            <a:ext cx="1099127" cy="665018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itchFamily="50" charset="-127"/>
              </a:rPr>
              <a:t>Intro</a:t>
            </a:r>
            <a:endParaRPr kumimoji="0" lang="ko-KR" altLang="en-US" sz="1400" b="1" i="0" u="none" strike="noStrike" cap="none" normalizeH="0" baseline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" panose="020B0503020000020004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0186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15" name="모서리가 둥근 직사각형 14"/>
          <p:cNvSpPr/>
          <p:nvPr/>
        </p:nvSpPr>
        <p:spPr bwMode="auto">
          <a:xfrm>
            <a:off x="7515143" y="4663434"/>
            <a:ext cx="900000" cy="468000"/>
          </a:xfrm>
          <a:prstGeom prst="roundRect">
            <a:avLst/>
          </a:prstGeom>
          <a:noFill/>
          <a:ln cmpd="sng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rgbClr val="464517"/>
                </a:solidFill>
                <a:effectLst/>
                <a:latin typeface="맑은 고딕" panose="020B0503020000020004" pitchFamily="50" charset="-127"/>
                <a:ea typeface="맑은 고딕" pitchFamily="50" charset="-127"/>
              </a:rPr>
              <a:t>과목 삭제</a:t>
            </a:r>
          </a:p>
        </p:txBody>
      </p:sp>
      <p:sp>
        <p:nvSpPr>
          <p:cNvPr id="16" name="모서리가 둥근 직사각형 15"/>
          <p:cNvSpPr/>
          <p:nvPr/>
        </p:nvSpPr>
        <p:spPr bwMode="auto">
          <a:xfrm>
            <a:off x="6383608" y="4673407"/>
            <a:ext cx="900000" cy="468000"/>
          </a:xfrm>
          <a:prstGeom prst="roundRect">
            <a:avLst/>
          </a:prstGeom>
          <a:noFill/>
          <a:ln cmpd="sng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rgbClr val="464517"/>
                </a:solidFill>
                <a:effectLst/>
                <a:latin typeface="맑은 고딕" panose="020B0503020000020004" pitchFamily="50" charset="-127"/>
                <a:ea typeface="맑은 고딕" pitchFamily="50" charset="-127"/>
              </a:rPr>
              <a:t>과목 변경</a:t>
            </a:r>
          </a:p>
        </p:txBody>
      </p:sp>
      <p:sp>
        <p:nvSpPr>
          <p:cNvPr id="22" name="모서리가 둥근 직사각형 21"/>
          <p:cNvSpPr/>
          <p:nvPr/>
        </p:nvSpPr>
        <p:spPr bwMode="auto">
          <a:xfrm>
            <a:off x="627656" y="4655660"/>
            <a:ext cx="900000" cy="468000"/>
          </a:xfrm>
          <a:prstGeom prst="roundRect">
            <a:avLst/>
          </a:prstGeom>
          <a:noFill/>
          <a:ln cmpd="sng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>
                <a:solidFill>
                  <a:srgbClr val="464517"/>
                </a:solidFill>
                <a:latin typeface="맑은 고딕" panose="020B0503020000020004" pitchFamily="50" charset="-127"/>
                <a:ea typeface="맑은 고딕" pitchFamily="50" charset="-127"/>
              </a:rPr>
              <a:t>추가</a:t>
            </a:r>
            <a:endParaRPr kumimoji="0" lang="ko-KR" altLang="en-US" b="1" i="0" u="none" strike="noStrike" cap="none" normalizeH="0" baseline="0" dirty="0">
              <a:ln>
                <a:noFill/>
              </a:ln>
              <a:solidFill>
                <a:srgbClr val="464517"/>
              </a:solidFill>
              <a:effectLst/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 bwMode="auto">
          <a:xfrm>
            <a:off x="2726130" y="4661307"/>
            <a:ext cx="900000" cy="468000"/>
          </a:xfrm>
          <a:prstGeom prst="roundRect">
            <a:avLst/>
          </a:prstGeom>
          <a:noFill/>
          <a:ln cmpd="sng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rgbClr val="464517"/>
                </a:solidFill>
                <a:effectLst/>
                <a:latin typeface="맑은 고딕" panose="020B0503020000020004" pitchFamily="50" charset="-127"/>
                <a:ea typeface="맑은 고딕" pitchFamily="50" charset="-127"/>
              </a:rPr>
              <a:t>삭제</a:t>
            </a:r>
          </a:p>
        </p:txBody>
      </p:sp>
      <p:sp>
        <p:nvSpPr>
          <p:cNvPr id="24" name="모서리가 둥근 직사각형 23"/>
          <p:cNvSpPr/>
          <p:nvPr/>
        </p:nvSpPr>
        <p:spPr bwMode="auto">
          <a:xfrm>
            <a:off x="1676893" y="4661307"/>
            <a:ext cx="900000" cy="468000"/>
          </a:xfrm>
          <a:prstGeom prst="roundRect">
            <a:avLst/>
          </a:prstGeom>
          <a:noFill/>
          <a:ln cmpd="sng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rgbClr val="464517"/>
                </a:solidFill>
                <a:effectLst/>
                <a:latin typeface="맑은 고딕" panose="020B0503020000020004" pitchFamily="50" charset="-127"/>
                <a:ea typeface="맑은 고딕" pitchFamily="50" charset="-127"/>
              </a:rPr>
              <a:t>변경</a:t>
            </a:r>
          </a:p>
        </p:txBody>
      </p:sp>
      <p:sp>
        <p:nvSpPr>
          <p:cNvPr id="25" name="모서리가 둥근 직사각형 24"/>
          <p:cNvSpPr/>
          <p:nvPr/>
        </p:nvSpPr>
        <p:spPr bwMode="auto">
          <a:xfrm>
            <a:off x="3856383" y="4655660"/>
            <a:ext cx="900000" cy="468000"/>
          </a:xfrm>
          <a:prstGeom prst="roundRect">
            <a:avLst/>
          </a:prstGeom>
          <a:noFill/>
          <a:ln cmpd="sng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>
                <a:solidFill>
                  <a:srgbClr val="464517"/>
                </a:solidFill>
                <a:latin typeface="맑은 고딕" panose="020B0503020000020004" pitchFamily="50" charset="-127"/>
                <a:ea typeface="맑은 고딕" pitchFamily="50" charset="-127"/>
              </a:rPr>
              <a:t>정렬</a:t>
            </a:r>
            <a:endParaRPr kumimoji="0" lang="ko-KR" altLang="en-US" b="1" i="0" u="none" strike="noStrike" cap="none" normalizeH="0" baseline="0" dirty="0">
              <a:ln>
                <a:noFill/>
              </a:ln>
              <a:solidFill>
                <a:srgbClr val="464517"/>
              </a:solidFill>
              <a:effectLst/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cxnSp>
        <p:nvCxnSpPr>
          <p:cNvPr id="36" name="직선 화살표 연결선 35"/>
          <p:cNvCxnSpPr>
            <a:stCxn id="133" idx="2"/>
            <a:endCxn id="16" idx="0"/>
          </p:cNvCxnSpPr>
          <p:nvPr/>
        </p:nvCxnSpPr>
        <p:spPr bwMode="auto">
          <a:xfrm flipH="1">
            <a:off x="6833608" y="2972540"/>
            <a:ext cx="21738" cy="1700867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직선 화살표 연결선 37"/>
          <p:cNvCxnSpPr>
            <a:stCxn id="133" idx="2"/>
            <a:endCxn id="72" idx="0"/>
          </p:cNvCxnSpPr>
          <p:nvPr/>
        </p:nvCxnSpPr>
        <p:spPr bwMode="auto">
          <a:xfrm flipH="1">
            <a:off x="5702073" y="2972540"/>
            <a:ext cx="1153273" cy="1696541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직선 화살표 연결선 39"/>
          <p:cNvCxnSpPr>
            <a:stCxn id="133" idx="2"/>
            <a:endCxn id="15" idx="0"/>
          </p:cNvCxnSpPr>
          <p:nvPr/>
        </p:nvCxnSpPr>
        <p:spPr bwMode="auto">
          <a:xfrm>
            <a:off x="6855346" y="2972540"/>
            <a:ext cx="1109797" cy="169089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직선 화살표 연결선 49"/>
          <p:cNvCxnSpPr>
            <a:stCxn id="132" idx="2"/>
            <a:endCxn id="24" idx="0"/>
          </p:cNvCxnSpPr>
          <p:nvPr/>
        </p:nvCxnSpPr>
        <p:spPr bwMode="auto">
          <a:xfrm flipH="1">
            <a:off x="2126893" y="2965450"/>
            <a:ext cx="620975" cy="1695857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직선 화살표 연결선 51"/>
          <p:cNvCxnSpPr>
            <a:stCxn id="132" idx="2"/>
            <a:endCxn id="23" idx="0"/>
          </p:cNvCxnSpPr>
          <p:nvPr/>
        </p:nvCxnSpPr>
        <p:spPr bwMode="auto">
          <a:xfrm>
            <a:off x="2747868" y="2965450"/>
            <a:ext cx="428262" cy="1695857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직선 화살표 연결선 53"/>
          <p:cNvCxnSpPr>
            <a:stCxn id="132" idx="2"/>
            <a:endCxn id="25" idx="0"/>
          </p:cNvCxnSpPr>
          <p:nvPr/>
        </p:nvCxnSpPr>
        <p:spPr bwMode="auto">
          <a:xfrm>
            <a:off x="2747868" y="2965450"/>
            <a:ext cx="1558515" cy="169021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직선 화살표 연결선 55"/>
          <p:cNvCxnSpPr>
            <a:stCxn id="132" idx="2"/>
          </p:cNvCxnSpPr>
          <p:nvPr/>
        </p:nvCxnSpPr>
        <p:spPr bwMode="auto">
          <a:xfrm flipH="1">
            <a:off x="1053780" y="2965450"/>
            <a:ext cx="1694088" cy="169798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2" name="모서리가 둥근 직사각형 15"/>
          <p:cNvSpPr/>
          <p:nvPr/>
        </p:nvSpPr>
        <p:spPr bwMode="auto">
          <a:xfrm>
            <a:off x="5252073" y="4669081"/>
            <a:ext cx="900000" cy="468000"/>
          </a:xfrm>
          <a:prstGeom prst="roundRect">
            <a:avLst/>
          </a:prstGeom>
          <a:noFill/>
          <a:ln cmpd="sng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rgbClr val="464517"/>
                </a:solidFill>
                <a:effectLst/>
                <a:latin typeface="맑은 고딕" panose="020B0503020000020004" pitchFamily="50" charset="-127"/>
                <a:ea typeface="맑은 고딕" pitchFamily="50" charset="-127"/>
              </a:rPr>
              <a:t>과목 </a:t>
            </a:r>
            <a:r>
              <a:rPr lang="ko-KR" altLang="en-US" b="1" dirty="0">
                <a:solidFill>
                  <a:srgbClr val="464517"/>
                </a:solidFill>
                <a:latin typeface="맑은 고딕" panose="020B0503020000020004" pitchFamily="50" charset="-127"/>
                <a:ea typeface="맑은 고딕" pitchFamily="50" charset="-127"/>
              </a:rPr>
              <a:t>추가</a:t>
            </a:r>
            <a:endParaRPr kumimoji="0" lang="ko-KR" altLang="en-US" b="1" i="0" u="none" strike="noStrike" cap="none" normalizeH="0" baseline="0" dirty="0">
              <a:ln>
                <a:noFill/>
              </a:ln>
              <a:solidFill>
                <a:srgbClr val="464517"/>
              </a:solidFill>
              <a:effectLst/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sp>
        <p:nvSpPr>
          <p:cNvPr id="125" name="모서리가 둥근 직사각형 11"/>
          <p:cNvSpPr/>
          <p:nvPr/>
        </p:nvSpPr>
        <p:spPr bwMode="auto">
          <a:xfrm>
            <a:off x="4352073" y="1255766"/>
            <a:ext cx="900000" cy="468000"/>
          </a:xfrm>
          <a:prstGeom prst="roundRect">
            <a:avLst/>
          </a:prstGeom>
          <a:noFill/>
          <a:ln cmpd="sng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solidFill>
                  <a:srgbClr val="464517"/>
                </a:solidFill>
                <a:latin typeface="맑은 고딕" panose="020B0503020000020004" pitchFamily="50" charset="-127"/>
                <a:ea typeface="맑은 고딕" pitchFamily="50" charset="-127"/>
              </a:rPr>
              <a:t>User</a:t>
            </a:r>
            <a:endParaRPr kumimoji="0" lang="ko-KR" altLang="en-US" b="1" i="0" u="none" strike="noStrike" cap="none" normalizeH="0" baseline="0" dirty="0">
              <a:ln>
                <a:noFill/>
              </a:ln>
              <a:solidFill>
                <a:srgbClr val="464517"/>
              </a:solidFill>
              <a:effectLst/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sp>
        <p:nvSpPr>
          <p:cNvPr id="132" name="모서리가 둥근 직사각형 11"/>
          <p:cNvSpPr/>
          <p:nvPr/>
        </p:nvSpPr>
        <p:spPr bwMode="auto">
          <a:xfrm>
            <a:off x="2126893" y="2497450"/>
            <a:ext cx="1241949" cy="468000"/>
          </a:xfrm>
          <a:prstGeom prst="roundRect">
            <a:avLst/>
          </a:prstGeom>
          <a:noFill/>
          <a:ln cmpd="sng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1" i="0" u="none" strike="noStrike" cap="none" normalizeH="0" baseline="0" dirty="0" err="1">
                <a:ln>
                  <a:noFill/>
                </a:ln>
                <a:solidFill>
                  <a:srgbClr val="464517"/>
                </a:solidFill>
                <a:effectLst/>
                <a:latin typeface="맑은 고딕" panose="020B0503020000020004" pitchFamily="50" charset="-127"/>
                <a:ea typeface="맑은 고딕" pitchFamily="50" charset="-127"/>
              </a:rPr>
              <a:t>Todo</a:t>
            </a: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rgbClr val="464517"/>
                </a:solidFill>
                <a:effectLst/>
                <a:latin typeface="맑은 고딕" panose="020B0503020000020004" pitchFamily="50" charset="-127"/>
                <a:ea typeface="맑은 고딕" pitchFamily="50" charset="-127"/>
              </a:rPr>
              <a:t> 열람</a:t>
            </a:r>
          </a:p>
        </p:txBody>
      </p:sp>
      <p:sp>
        <p:nvSpPr>
          <p:cNvPr id="133" name="모서리가 둥근 직사각형 11"/>
          <p:cNvSpPr/>
          <p:nvPr/>
        </p:nvSpPr>
        <p:spPr bwMode="auto">
          <a:xfrm>
            <a:off x="6234371" y="2504540"/>
            <a:ext cx="1241949" cy="468000"/>
          </a:xfrm>
          <a:prstGeom prst="roundRect">
            <a:avLst/>
          </a:prstGeom>
          <a:noFill/>
          <a:ln cmpd="sng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rgbClr val="464517"/>
                </a:solidFill>
                <a:effectLst/>
                <a:latin typeface="맑은 고딕" panose="020B0503020000020004" pitchFamily="50" charset="-127"/>
                <a:ea typeface="맑은 고딕" pitchFamily="50" charset="-127"/>
              </a:rPr>
              <a:t>과목정보 열람</a:t>
            </a:r>
          </a:p>
        </p:txBody>
      </p:sp>
      <p:cxnSp>
        <p:nvCxnSpPr>
          <p:cNvPr id="33" name="직선 화살표 연결선 32"/>
          <p:cNvCxnSpPr>
            <a:stCxn id="125" idx="2"/>
          </p:cNvCxnSpPr>
          <p:nvPr/>
        </p:nvCxnSpPr>
        <p:spPr bwMode="auto">
          <a:xfrm flipH="1">
            <a:off x="2683760" y="1723766"/>
            <a:ext cx="2118313" cy="77368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직선 화살표 연결선 34"/>
          <p:cNvCxnSpPr>
            <a:stCxn id="125" idx="2"/>
            <a:endCxn id="133" idx="0"/>
          </p:cNvCxnSpPr>
          <p:nvPr/>
        </p:nvCxnSpPr>
        <p:spPr bwMode="auto">
          <a:xfrm>
            <a:off x="4802073" y="1723766"/>
            <a:ext cx="2053273" cy="78077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560385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201907" y="1198074"/>
            <a:ext cx="4375599" cy="4619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97126" y="1193029"/>
            <a:ext cx="4255976" cy="1660226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‘</a:t>
              </a:r>
              <a:r>
                <a:rPr kumimoji="0" lang="ko-KR" altLang="en-US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과목 정보</a:t>
              </a: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kumimoji="0" lang="ko-KR" altLang="en-US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를 클릭하면 과목 정보 페이지로 넘어간다</a:t>
              </a: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b="1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‘To do’</a:t>
              </a:r>
              <a:r>
                <a:rPr kumimoji="0" lang="ko-KR" altLang="en-US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를 클릭하면 </a:t>
              </a: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To do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페이지로 넘어간다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97126" y="2926080"/>
            <a:ext cx="4255980" cy="3324249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20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배경 색과 버튼 색은 초기값으로 한다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200000"/>
                </a:lnSpc>
                <a:buFont typeface="Arial" pitchFamily="34" charset="0"/>
                <a:buChar char="•"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폰트는 를 사용한다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크기는 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p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200000"/>
                </a:lnSpc>
                <a:buFont typeface="Arial" pitchFamily="34" charset="0"/>
                <a:buChar char="•"/>
              </a:pP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 각 항목명은 직관적으로 한다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b="1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94410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Intro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4" name="그림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06" y="2926080"/>
            <a:ext cx="4369167" cy="214131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1908" y="1198074"/>
            <a:ext cx="43756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프로그램 접속할 때의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Intro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페이지로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과목정보나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 do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페이지로 들어갈 수 있다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7561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4810476" y="2847386"/>
          <a:ext cx="4050032" cy="1051560"/>
        </p:xfrm>
        <a:graphic>
          <a:graphicData uri="http://schemas.openxmlformats.org/drawingml/2006/table">
            <a:tbl>
              <a:tblPr firstRow="1" lastCol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822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7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정보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23893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Intro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25" y="2471861"/>
            <a:ext cx="4347351" cy="2173676"/>
          </a:xfrm>
          <a:prstGeom prst="rect">
            <a:avLst/>
          </a:prstGeom>
        </p:spPr>
      </p:pic>
      <p:sp>
        <p:nvSpPr>
          <p:cNvPr id="13" name="타원 12"/>
          <p:cNvSpPr/>
          <p:nvPr/>
        </p:nvSpPr>
        <p:spPr bwMode="auto">
          <a:xfrm>
            <a:off x="825100" y="3158755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2718933" y="3158754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935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pSp>
        <p:nvGrpSpPr>
          <p:cNvPr id="19" name="그룹 18"/>
          <p:cNvGrpSpPr/>
          <p:nvPr/>
        </p:nvGrpSpPr>
        <p:grpSpPr>
          <a:xfrm>
            <a:off x="4614126" y="2556879"/>
            <a:ext cx="4183812" cy="1803662"/>
            <a:chOff x="4614127" y="1746882"/>
            <a:chExt cx="4183812" cy="180366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7" y="2093863"/>
              <a:ext cx="4183811" cy="145668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등록을 누르면 필요한 과목 정보를 등록할 수 있다</a:t>
              </a: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항목 클릭 후 변경을 누르면 과목 정보를 변경할 수 있다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항목 클릭 후 삭제를 누르면 등록된 과목 정보를 삭제할 수 있다</a:t>
              </a: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이전을 누르면 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Intro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화면으로 돌아갈 수 있다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890254"/>
              </p:ext>
            </p:extLst>
          </p:nvPr>
        </p:nvGraphicFramePr>
        <p:xfrm>
          <a:off x="90027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수강과목 정보 및 삭제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UC02, UC04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4614127" y="4486273"/>
            <a:ext cx="4183811" cy="1852296"/>
            <a:chOff x="4659978" y="3164265"/>
            <a:chExt cx="4183811" cy="3098511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4659978" y="3164265"/>
              <a:ext cx="4183811" cy="5777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4659978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200000"/>
                </a:lnSpc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배경색과 버튼 색은 초기값으로 한다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200000"/>
                </a:lnSpc>
                <a:buFont typeface="Arial" pitchFamily="34" charset="0"/>
                <a:buChar char="•"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폰트는 를 사용한다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크기는 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p</a:t>
              </a: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200000"/>
                </a:lnSpc>
                <a:buFont typeface="Arial" pitchFamily="34" charset="0"/>
                <a:buChar char="•"/>
              </a:pPr>
              <a:r>
                <a:rPr lang="ko-KR" altLang="en-US" sz="1050" b="1" dirty="0">
                  <a:latin typeface="맑은 고딕" pitchFamily="50" charset="-127"/>
                  <a:ea typeface="맑은 고딕" pitchFamily="50" charset="-127"/>
                </a:rPr>
                <a:t>  각 항목명은 직관적으로 한다</a:t>
              </a: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25" y="2540098"/>
            <a:ext cx="4342948" cy="217147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14127" y="1268656"/>
            <a:ext cx="4183808" cy="10618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Intro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화면에서 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과목정보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 시 나타나는 수강과목 정보 페이지이다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과목명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담당교수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수강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년도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학기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강의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요일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정보를 등록할 수 있다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항목에 대해 클릭 후 변경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삭제가 가능하다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이전으로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클릭 시 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Intro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돌아갈 수 있다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8541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7040868"/>
              </p:ext>
            </p:extLst>
          </p:nvPr>
        </p:nvGraphicFramePr>
        <p:xfrm>
          <a:off x="4810476" y="2847386"/>
          <a:ext cx="4050032" cy="1805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822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7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2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473584"/>
                  </a:ext>
                </a:extLst>
              </a:tr>
              <a:tr h="206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변경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504863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58959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수강과목 정보 및 삭제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UC02, UC04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25" y="2543249"/>
            <a:ext cx="4342948" cy="2171474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 bwMode="auto">
          <a:xfrm>
            <a:off x="240197" y="2786390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3828730" y="2786390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3829586" y="3168282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3829586" y="3550174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3829586" y="3932932"/>
            <a:ext cx="196770" cy="214411"/>
          </a:xfrm>
          <a:prstGeom prst="ellipse">
            <a:avLst/>
          </a:prstGeom>
          <a:solidFill>
            <a:schemeClr val="accent1">
              <a:alpha val="55000"/>
            </a:schemeClr>
          </a:solidFill>
          <a:ln w="31750" cap="flat" cmpd="dbl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4048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861022"/>
            <a:ext cx="4183805" cy="1701646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3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endParaRPr lang="en-US" altLang="ko-KR" sz="1050" b="1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78890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수강과목 등록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UC03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4614124" y="3703687"/>
            <a:ext cx="4183813" cy="2619588"/>
            <a:chOff x="4614124" y="3394992"/>
            <a:chExt cx="4183813" cy="2867784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/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89" y="2547050"/>
            <a:ext cx="4342184" cy="21638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14130" y="1213430"/>
            <a:ext cx="4183807" cy="5770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수강과목 정보 페이지에서 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 시 나타나는 페이지이다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과목명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담당교수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수강 년도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학기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강의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요일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시작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종료</a:t>
            </a:r>
            <a:r>
              <a:rPr lang="ko-KR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등록할 수 있다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14124" y="2234149"/>
            <a:ext cx="418381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과목 명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담당 교수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년도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학기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요일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시작 시간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종료 시간을 입력한다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입력 후  등록 버튼 클릭 시 입력한 과목의 정보가 등록되며 과목정보 페이지로 돌아간다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34177" y="606513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14130" y="4020638"/>
            <a:ext cx="4183807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배경색과 버튼 색은 초기값으로 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폰트는 </a:t>
            </a:r>
            <a:r>
              <a:rPr lang="ko-KR" altLang="en-US" sz="1050" dirty="0" err="1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사용한다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크기는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p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로 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각 항목명은 직관적으로 한다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요일 선택은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Button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을 사용하며 클릭된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Button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은 진한색으로 바뀐다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3405566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5797</TotalTime>
  <Words>1885</Words>
  <Application>Microsoft Office PowerPoint</Application>
  <PresentationFormat>화면 슬라이드 쇼(4:3)</PresentationFormat>
  <Paragraphs>665</Paragraphs>
  <Slides>18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HY울릉도B</vt:lpstr>
      <vt:lpstr>HY울릉도M</vt:lpstr>
      <vt:lpstr>맑은 고딕</vt:lpstr>
      <vt:lpstr>Arial</vt:lpstr>
      <vt:lpstr>Times New Roman</vt:lpstr>
      <vt:lpstr>Wingdings</vt:lpstr>
      <vt:lpstr>07 Template</vt:lpstr>
      <vt:lpstr> 화면 설계(UI 명세서)</vt:lpstr>
      <vt:lpstr>변경 이력</vt:lpstr>
      <vt:lpstr>System Map</vt:lpstr>
      <vt:lpstr>System Process 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신정길</cp:lastModifiedBy>
  <cp:revision>525</cp:revision>
  <cp:lastPrinted>2001-07-23T08:42:52Z</cp:lastPrinted>
  <dcterms:created xsi:type="dcterms:W3CDTF">2011-02-22T01:37:12Z</dcterms:created>
  <dcterms:modified xsi:type="dcterms:W3CDTF">2017-05-25T12:59:55Z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