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2880">
          <p15:clr>
            <a:srgbClr val="A4A3A4"/>
          </p15:clr>
        </p15:guide>
        <p15:guide id="3" pos="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BFD3"/>
    <a:srgbClr val="C0BED4"/>
    <a:srgbClr val="BFD5BD"/>
    <a:srgbClr val="333399"/>
    <a:srgbClr val="BCD6D3"/>
    <a:srgbClr val="BCCFD6"/>
    <a:srgbClr val="D6E1B1"/>
    <a:srgbClr val="C3D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57" autoAdjust="0"/>
    <p:restoredTop sz="95361" autoAdjust="0"/>
  </p:normalViewPr>
  <p:slideViewPr>
    <p:cSldViewPr snapToGrid="0" snapToObjects="1" showGuides="1">
      <p:cViewPr varScale="1">
        <p:scale>
          <a:sx n="95" d="100"/>
          <a:sy n="95" d="100"/>
        </p:scale>
        <p:origin x="1760" y="176"/>
      </p:cViewPr>
      <p:guideLst>
        <p:guide orient="horz"/>
        <p:guide pos="2880"/>
        <p:guide pos="6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 showGuides="1">
      <p:cViewPr>
        <p:scale>
          <a:sx n="100" d="100"/>
          <a:sy n="100" d="100"/>
        </p:scale>
        <p:origin x="-780" y="1956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4715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71525"/>
            <a:ext cx="4935538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7447" y="4704099"/>
            <a:ext cx="4929149" cy="447350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 smtClean="0"/>
              <a:t>Click to edit Master text styles</a:t>
            </a:r>
          </a:p>
          <a:p>
            <a:pPr lvl="1"/>
            <a:r>
              <a:rPr lang="en-GB" altLang="ko-KR" smtClean="0"/>
              <a:t>Second level</a:t>
            </a:r>
          </a:p>
          <a:p>
            <a:pPr lvl="2"/>
            <a:r>
              <a:rPr lang="en-GB" altLang="ko-KR" smtClean="0"/>
              <a:t>Third level</a:t>
            </a:r>
          </a:p>
          <a:p>
            <a:pPr lvl="3"/>
            <a:r>
              <a:rPr lang="en-GB" altLang="ko-KR" smtClean="0"/>
              <a:t>Fourth level</a:t>
            </a:r>
          </a:p>
          <a:p>
            <a:pPr lvl="4"/>
            <a:r>
              <a:rPr lang="en-GB" altLang="ko-KR" smtClean="0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015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 smtClean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24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385421182"/>
              </p:ext>
            </p:extLst>
          </p:nvPr>
        </p:nvGraphicFramePr>
        <p:xfrm>
          <a:off x="101602" y="107950"/>
          <a:ext cx="8933342" cy="596725"/>
        </p:xfrm>
        <a:graphic>
          <a:graphicData uri="http://schemas.openxmlformats.org/drawingml/2006/table">
            <a:tbl>
              <a:tblPr/>
              <a:tblGrid>
                <a:gridCol w="1022523"/>
                <a:gridCol w="3439486"/>
                <a:gridCol w="947956"/>
                <a:gridCol w="3523377"/>
              </a:tblGrid>
              <a:tr h="29961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Class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X.X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813732"/>
            <a:ext cx="8933342" cy="554512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urk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240"/>
          <p:cNvGraphicFramePr>
            <a:graphicFrameLocks noGrp="1"/>
          </p:cNvGraphicFramePr>
          <p:nvPr userDrawn="1">
            <p:extLst/>
          </p:nvPr>
        </p:nvGraphicFramePr>
        <p:xfrm>
          <a:off x="101602" y="107950"/>
          <a:ext cx="8933342" cy="596725"/>
        </p:xfrm>
        <a:graphic>
          <a:graphicData uri="http://schemas.openxmlformats.org/drawingml/2006/table">
            <a:tbl>
              <a:tblPr/>
              <a:tblGrid>
                <a:gridCol w="1022523"/>
                <a:gridCol w="3439486"/>
                <a:gridCol w="947956"/>
                <a:gridCol w="3523377"/>
              </a:tblGrid>
              <a:tr h="29961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9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To do list </a:t>
                      </a:r>
                      <a:r>
                        <a:rPr lang="ko-KR" altLang="en-US" sz="9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관리 프로그램</a:t>
                      </a:r>
                      <a:r>
                        <a:rPr lang="en-US" sz="900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Class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900" kern="1200" dirty="0" smtClean="0">
                          <a:solidFill>
                            <a:schemeClr val="tx1"/>
                          </a:solidFill>
                          <a:effectLst/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V1.0.2</a:t>
                      </a:r>
                      <a:r>
                        <a:rPr lang="en-US" sz="900" dirty="0" smtClean="0">
                          <a:effectLst/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050" i="0" baseline="0">
                <a:solidFill>
                  <a:srgbClr val="000066"/>
                </a:solidFill>
                <a:latin typeface="+mj-ea"/>
                <a:ea typeface="+mj-ea"/>
              </a:defRPr>
            </a:lvl1pPr>
          </a:lstStyle>
          <a:p>
            <a:pPr algn="r"/>
            <a:r>
              <a:rPr lang="en-US" altLang="ko-KR" dirty="0" smtClean="0"/>
              <a:t>Turkey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813732"/>
            <a:ext cx="8933342" cy="554512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3876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2" r:id="rId3"/>
    <p:sldLayoutId id="2147483663" r:id="rId4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7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Class </a:t>
            </a:r>
            <a:r>
              <a:rPr lang="ko-KR" altLang="en-US" dirty="0" smtClean="0"/>
              <a:t>설계서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41100" y="4233144"/>
            <a:ext cx="9590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Turkey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077777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Turkey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742516"/>
              </p:ext>
            </p:extLst>
          </p:nvPr>
        </p:nvGraphicFramePr>
        <p:xfrm>
          <a:off x="838200" y="1066798"/>
          <a:ext cx="7556500" cy="49231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56500"/>
              </a:tblGrid>
              <a:tr h="342902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TodoAdd</a:t>
                      </a:r>
                      <a:r>
                        <a:rPr lang="en-US" sz="12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()</a:t>
                      </a:r>
                      <a:r>
                        <a:rPr lang="ko-KR" altLang="en-US" sz="12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altLang="ko-KR" sz="120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@@</a:t>
                      </a:r>
                      <a:endParaRPr lang="en-US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/>
                </a:tc>
              </a:tr>
              <a:tr h="2290108">
                <a:tc>
                  <a:txBody>
                    <a:bodyPr/>
                    <a:lstStyle/>
                    <a:p>
                      <a:endParaRPr lang="en-US" sz="1200" dirty="0" smtClean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/>
                </a:tc>
              </a:tr>
              <a:tr h="229010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aseline="0" dirty="0" smtClean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4315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Turkey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838200" y="1066798"/>
          <a:ext cx="7556500" cy="49231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56500"/>
              </a:tblGrid>
              <a:tr h="342902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TodoChange</a:t>
                      </a:r>
                      <a:r>
                        <a:rPr lang="en-US" sz="12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()</a:t>
                      </a:r>
                      <a:endParaRPr lang="en-US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/>
                </a:tc>
              </a:tr>
              <a:tr h="2290108">
                <a:tc>
                  <a:txBody>
                    <a:bodyPr/>
                    <a:lstStyle/>
                    <a:p>
                      <a:endParaRPr lang="en-US" sz="1200" dirty="0" smtClean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/>
                </a:tc>
              </a:tr>
              <a:tr h="229010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aseline="0" dirty="0" smtClean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07547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Turkey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838200" y="1066798"/>
          <a:ext cx="7556500" cy="49231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56500"/>
              </a:tblGrid>
              <a:tr h="342902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TodoSort</a:t>
                      </a:r>
                      <a:endParaRPr lang="en-US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/>
                </a:tc>
              </a:tr>
              <a:tr h="2290108">
                <a:tc>
                  <a:txBody>
                    <a:bodyPr/>
                    <a:lstStyle/>
                    <a:p>
                      <a:endParaRPr lang="en-US" sz="1200" dirty="0" smtClean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/>
                </a:tc>
              </a:tr>
              <a:tr h="229010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aseline="0" dirty="0" smtClean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2713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Turkey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838200" y="1066798"/>
          <a:ext cx="7556500" cy="49231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56500"/>
              </a:tblGrid>
              <a:tr h="342902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Subject()</a:t>
                      </a:r>
                      <a:endParaRPr lang="en-US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/>
                </a:tc>
              </a:tr>
              <a:tr h="2290108">
                <a:tc>
                  <a:txBody>
                    <a:bodyPr/>
                    <a:lstStyle/>
                    <a:p>
                      <a:endParaRPr lang="en-US" sz="1200" dirty="0" smtClean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/>
                </a:tc>
              </a:tr>
              <a:tr h="229010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aseline="0" dirty="0" smtClean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13604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Turkey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838200" y="1066798"/>
          <a:ext cx="7556500" cy="49231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56500"/>
              </a:tblGrid>
              <a:tr h="342902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TodoElement</a:t>
                      </a:r>
                      <a:r>
                        <a:rPr lang="en-US" sz="12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()</a:t>
                      </a:r>
                      <a:endParaRPr lang="en-US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/>
                </a:tc>
              </a:tr>
              <a:tr h="2290108">
                <a:tc>
                  <a:txBody>
                    <a:bodyPr/>
                    <a:lstStyle/>
                    <a:p>
                      <a:endParaRPr lang="en-US" sz="1200" dirty="0" smtClean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/>
                </a:tc>
              </a:tr>
              <a:tr h="229010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aseline="0" dirty="0" smtClean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47717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Turkey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838200" y="1066798"/>
          <a:ext cx="7556500" cy="49231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56500"/>
              </a:tblGrid>
              <a:tr h="342902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Database()</a:t>
                      </a:r>
                      <a:endParaRPr lang="en-US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/>
                </a:tc>
              </a:tr>
              <a:tr h="2290108">
                <a:tc>
                  <a:txBody>
                    <a:bodyPr/>
                    <a:lstStyle/>
                    <a:p>
                      <a:endParaRPr lang="en-US" sz="1200" dirty="0" smtClean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/>
                </a:tc>
              </a:tr>
              <a:tr h="229010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aseline="0" dirty="0" smtClean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1328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변경 이력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  <p:graphicFrame>
        <p:nvGraphicFramePr>
          <p:cNvPr id="6" name="내용 개체 틀 4"/>
          <p:cNvGraphicFramePr>
            <a:graphicFrameLocks noGrp="1"/>
          </p:cNvGraphicFramePr>
          <p:nvPr>
            <p:ph idx="1"/>
            <p:extLst/>
          </p:nvPr>
        </p:nvGraphicFramePr>
        <p:xfrm>
          <a:off x="280988" y="1025525"/>
          <a:ext cx="8582024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506"/>
                <a:gridCol w="2145506"/>
                <a:gridCol w="2145506"/>
                <a:gridCol w="214550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2017.05.17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V0.1.0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Class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설계서 등록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이연재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5923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Turkey</a:t>
            </a:r>
            <a:endParaRPr lang="en-US" altLang="ko-KR" dirty="0"/>
          </a:p>
        </p:txBody>
      </p:sp>
      <p:sp>
        <p:nvSpPr>
          <p:cNvPr id="24" name="TextBox 23"/>
          <p:cNvSpPr txBox="1"/>
          <p:nvPr/>
        </p:nvSpPr>
        <p:spPr>
          <a:xfrm>
            <a:off x="914400" y="931659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예시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6106" y="1806652"/>
            <a:ext cx="7058326" cy="1290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298245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Turkey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838200" y="1066798"/>
          <a:ext cx="7556500" cy="49231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56500"/>
              </a:tblGrid>
              <a:tr h="342902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Main()</a:t>
                      </a:r>
                      <a:endParaRPr lang="en-US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/>
                </a:tc>
              </a:tr>
              <a:tr h="2290108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public static Intro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introclass</a:t>
                      </a:r>
                      <a:endParaRPr lang="en-US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/>
                </a:tc>
              </a:tr>
              <a:tr h="2290108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public static void main(String </a:t>
                      </a:r>
                      <a:r>
                        <a:rPr lang="en-US" sz="120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args</a:t>
                      </a:r>
                      <a:r>
                        <a:rPr lang="en-US" sz="12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[])</a:t>
                      </a:r>
                      <a:endParaRPr lang="en-US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0197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Turkey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838200" y="1066798"/>
          <a:ext cx="7556500" cy="49231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56500"/>
              </a:tblGrid>
              <a:tr h="342902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Intro()</a:t>
                      </a:r>
                      <a:endParaRPr lang="en-US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/>
                </a:tc>
              </a:tr>
              <a:tr h="2290108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private </a:t>
                      </a:r>
                      <a:r>
                        <a:rPr lang="en-US" sz="120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JPanel</a:t>
                      </a:r>
                      <a:r>
                        <a:rPr lang="en-US" sz="12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contentPane</a:t>
                      </a:r>
                      <a:endParaRPr lang="en-US" sz="1200" dirty="0" smtClean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r>
                        <a:rPr lang="en-US" sz="12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private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Intro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thisIntro</a:t>
                      </a:r>
                      <a:endParaRPr lang="en-US" sz="1200" baseline="0" dirty="0" smtClean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JButton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btnSubjectMange</a:t>
                      </a:r>
                      <a:endParaRPr lang="en-US" sz="1200" baseline="0" dirty="0" smtClean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JButton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btnTodoList</a:t>
                      </a:r>
                      <a:endParaRPr lang="en-US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/>
                </a:tc>
              </a:tr>
              <a:tr h="2290108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public Intro()</a:t>
                      </a:r>
                    </a:p>
                    <a:p>
                      <a:r>
                        <a:rPr lang="en-US" sz="12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public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void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actionPerformed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(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ActionEvent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e)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5208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Turkey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838200" y="1066798"/>
          <a:ext cx="7556500" cy="49231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56500"/>
              </a:tblGrid>
              <a:tr h="342902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SubjectManage</a:t>
                      </a:r>
                      <a:r>
                        <a:rPr lang="en-US" sz="12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()</a:t>
                      </a:r>
                      <a:endParaRPr lang="en-US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/>
                </a:tc>
              </a:tr>
              <a:tr h="2290108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private Intro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introclass</a:t>
                      </a:r>
                      <a:endParaRPr lang="en-US" sz="1200" baseline="0" dirty="0" smtClean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private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JPanel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contentPane</a:t>
                      </a:r>
                      <a:endParaRPr lang="en-US" sz="1200" baseline="0" dirty="0" smtClean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private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SubjectManage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thisSubjectManage</a:t>
                      </a:r>
                      <a:endParaRPr lang="en-US" sz="1200" baseline="0" dirty="0" smtClean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private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JTalbe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table</a:t>
                      </a:r>
                    </a:p>
                    <a:p>
                      <a:r>
                        <a:rPr lang="en-US" sz="120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JButton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btnAdd</a:t>
                      </a:r>
                      <a:endParaRPr lang="en-US" sz="1200" baseline="0" dirty="0" smtClean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JButton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btnChange</a:t>
                      </a:r>
                      <a:endParaRPr lang="en-US" sz="1200" baseline="0" dirty="0" smtClean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JButton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btnDelete</a:t>
                      </a:r>
                      <a:endParaRPr lang="en-US" sz="1200" baseline="0" dirty="0" smtClean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JButton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btnBack</a:t>
                      </a:r>
                      <a:endParaRPr lang="en-US" sz="1200" baseline="0" dirty="0" smtClean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JScrollPane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scrollPane</a:t>
                      </a:r>
                      <a:endParaRPr lang="en-US" sz="1200" dirty="0" smtClean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r>
                        <a:rPr lang="en-US" sz="120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JTable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table</a:t>
                      </a:r>
                    </a:p>
                    <a:p>
                      <a:r>
                        <a:rPr lang="en-US" sz="12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Database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database</a:t>
                      </a:r>
                      <a:endParaRPr lang="en-US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/>
                </a:tc>
              </a:tr>
              <a:tr h="2290108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public </a:t>
                      </a:r>
                      <a:r>
                        <a:rPr lang="en-US" sz="120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SubjectManage</a:t>
                      </a:r>
                      <a:r>
                        <a:rPr lang="en-US" sz="12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(Intro </a:t>
                      </a:r>
                      <a:r>
                        <a:rPr lang="en-US" sz="120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introclass_parm</a:t>
                      </a:r>
                      <a:r>
                        <a:rPr lang="en-US" sz="12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)</a:t>
                      </a:r>
                    </a:p>
                    <a:p>
                      <a:r>
                        <a:rPr lang="en-US" sz="12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public void </a:t>
                      </a:r>
                      <a:r>
                        <a:rPr lang="en-US" sz="120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actionPerformed</a:t>
                      </a:r>
                      <a:r>
                        <a:rPr lang="en-US" sz="12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(</a:t>
                      </a:r>
                      <a:r>
                        <a:rPr lang="en-US" sz="120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ActionEvent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e)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1753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Turkey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838200" y="1066799"/>
          <a:ext cx="7556500" cy="50852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78250"/>
                <a:gridCol w="3778250"/>
              </a:tblGrid>
              <a:tr h="268531">
                <a:tc gridSpan="2"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SubjectAdd</a:t>
                      </a:r>
                      <a:r>
                        <a:rPr lang="en-US" sz="12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()</a:t>
                      </a:r>
                      <a:endParaRPr lang="en-US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16457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private </a:t>
                      </a:r>
                      <a:r>
                        <a:rPr lang="en-US" sz="120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SubjectManage</a:t>
                      </a:r>
                      <a:r>
                        <a:rPr lang="en-US" sz="12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subjectmanageclass</a:t>
                      </a:r>
                      <a:endParaRPr lang="en-US" sz="1200" dirty="0" smtClean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r>
                        <a:rPr lang="en-US" sz="12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private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JPanel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contentPane</a:t>
                      </a:r>
                      <a:endParaRPr lang="en-US" sz="1200" baseline="0" dirty="0" smtClean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private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SubjectAdd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thisSubjectAdd</a:t>
                      </a:r>
                      <a:endParaRPr lang="en-US" sz="1200" baseline="0" dirty="0" smtClean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private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JTextField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txtSubject</a:t>
                      </a:r>
                      <a:endParaRPr lang="en-US" sz="1200" baseline="0" dirty="0" smtClean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private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JTextField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txtProf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_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JButton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btnADD</a:t>
                      </a:r>
                      <a:endParaRPr lang="en-US" sz="1200" baseline="0" dirty="0" smtClean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JButton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btnBack</a:t>
                      </a:r>
                      <a:endParaRPr lang="en-US" sz="1200" baseline="0" dirty="0" smtClean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JLabel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lblSubject</a:t>
                      </a:r>
                      <a:endParaRPr lang="en-US" sz="1200" baseline="0" dirty="0" smtClean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JLabel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lblProf</a:t>
                      </a:r>
                      <a:endParaRPr lang="en-US" sz="1200" baseline="0" dirty="0" smtClean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JLabel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lblYearSemester</a:t>
                      </a:r>
                      <a:endParaRPr lang="en-US" sz="1200" baseline="0" dirty="0" smtClean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JLabel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lblDay</a:t>
                      </a:r>
                      <a:endParaRPr lang="en-US" sz="1200" baseline="0" dirty="0" smtClean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JLabel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lblStart</a:t>
                      </a:r>
                      <a:endParaRPr lang="en-US" sz="1200" baseline="0" dirty="0" smtClean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JLabel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lblEnd</a:t>
                      </a:r>
                      <a:endParaRPr lang="en-US" sz="1200" baseline="0" dirty="0" smtClean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aseline="0" dirty="0" smtClean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aseline="0" dirty="0" smtClean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JComboBox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cbStartAm</a:t>
                      </a:r>
                      <a:endParaRPr lang="en-US" sz="1200" baseline="0" dirty="0" smtClean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JComboBox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cbStartHour</a:t>
                      </a:r>
                      <a:endParaRPr lang="en-US" sz="1200" baseline="0" dirty="0" smtClean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JComboBox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cbStartMinute</a:t>
                      </a:r>
                      <a:endParaRPr lang="en-US" sz="1200" baseline="0" dirty="0" smtClean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JComboBox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cbEndAm</a:t>
                      </a:r>
                      <a:endParaRPr lang="en-US" sz="1200" baseline="0" dirty="0" smtClean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JComboBox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cbEndHour</a:t>
                      </a:r>
                      <a:endParaRPr lang="en-US" sz="1200" baseline="0" dirty="0" smtClean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JComboBox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cbEndMinute</a:t>
                      </a:r>
                      <a:endParaRPr lang="en-US" sz="1200" baseline="0" dirty="0" smtClean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JComboBox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cbYear</a:t>
                      </a:r>
                      <a:endParaRPr lang="en-US" sz="1200" baseline="0" dirty="0" smtClean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JComboBox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cbSemester</a:t>
                      </a:r>
                      <a:endParaRPr lang="en-US" sz="1200" baseline="0" dirty="0" smtClean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JButton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btnMon</a:t>
                      </a:r>
                      <a:endParaRPr lang="en-US" sz="1200" baseline="0" dirty="0" smtClean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JButton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btnTue</a:t>
                      </a:r>
                      <a:endParaRPr lang="en-US" sz="1200" baseline="0" dirty="0" smtClean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JButton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btnWed</a:t>
                      </a:r>
                      <a:endParaRPr lang="en-US" sz="1200" baseline="0" dirty="0" smtClean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JButton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btnThu</a:t>
                      </a:r>
                      <a:endParaRPr lang="en-US" sz="1200" baseline="0" dirty="0" smtClean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JButton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btnFri</a:t>
                      </a:r>
                      <a:endParaRPr lang="en-US" sz="1200" baseline="0" dirty="0" smtClean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JButton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btnSat</a:t>
                      </a:r>
                      <a:endParaRPr lang="en-US" sz="1200" baseline="0" dirty="0" smtClean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JButton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btnSun</a:t>
                      </a:r>
                      <a:endParaRPr lang="en-US" sz="1200" baseline="0" dirty="0" smtClean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aseline="0" dirty="0" smtClean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1793413">
                <a:tc gridSpan="2">
                  <a:txBody>
                    <a:bodyPr/>
                    <a:lstStyle/>
                    <a:p>
                      <a:r>
                        <a:rPr lang="en-US" sz="12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public </a:t>
                      </a:r>
                      <a:r>
                        <a:rPr lang="en-US" sz="120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SubjectAdd</a:t>
                      </a:r>
                      <a:r>
                        <a:rPr lang="en-US" sz="12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(</a:t>
                      </a:r>
                      <a:r>
                        <a:rPr lang="en-US" sz="120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SubjectManage</a:t>
                      </a:r>
                      <a:r>
                        <a:rPr lang="en-US" sz="12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subjectmanage_parm</a:t>
                      </a:r>
                      <a:r>
                        <a:rPr lang="en-US" sz="12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)</a:t>
                      </a:r>
                    </a:p>
                    <a:p>
                      <a:r>
                        <a:rPr lang="en-US" sz="12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public void </a:t>
                      </a:r>
                      <a:r>
                        <a:rPr lang="en-US" sz="120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actionPerformed</a:t>
                      </a:r>
                      <a:r>
                        <a:rPr lang="en-US" sz="12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(</a:t>
                      </a:r>
                      <a:r>
                        <a:rPr lang="en-US" sz="120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ActionEvent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e)</a:t>
                      </a:r>
                    </a:p>
                    <a:p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public void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mousePressed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(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MouseEvent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e)   </a:t>
                      </a:r>
                    </a:p>
                    <a:p>
                      <a:endParaRPr lang="en-US" sz="1200" baseline="0" dirty="0" smtClean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4415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Turkey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838200" y="1066799"/>
          <a:ext cx="7556500" cy="503408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78250"/>
                <a:gridCol w="3778250"/>
              </a:tblGrid>
              <a:tr h="261903">
                <a:tc gridSpan="2"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+mn-ea"/>
                          <a:ea typeface="+mn-ea"/>
                        </a:rPr>
                        <a:t>SubjectChange</a:t>
                      </a:r>
                      <a:r>
                        <a:rPr lang="en-US" sz="1200" dirty="0" smtClean="0">
                          <a:latin typeface="+mn-ea"/>
                          <a:ea typeface="+mn-ea"/>
                        </a:rPr>
                        <a:t>()</a:t>
                      </a:r>
                      <a:endParaRPr 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55536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n-ea"/>
                          <a:ea typeface="+mn-ea"/>
                        </a:rPr>
                        <a:t>private</a:t>
                      </a:r>
                      <a:r>
                        <a:rPr lang="en-US" sz="12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200" baseline="0" dirty="0" err="1" smtClean="0">
                          <a:latin typeface="+mn-ea"/>
                          <a:ea typeface="+mn-ea"/>
                        </a:rPr>
                        <a:t>JPanel</a:t>
                      </a:r>
                      <a:r>
                        <a:rPr lang="en-US" sz="12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200" baseline="0" dirty="0" err="1" smtClean="0">
                          <a:latin typeface="+mn-ea"/>
                          <a:ea typeface="+mn-ea"/>
                        </a:rPr>
                        <a:t>contentPane</a:t>
                      </a:r>
                      <a:endParaRPr lang="en-US" sz="1200" baseline="0" dirty="0" smtClean="0">
                        <a:latin typeface="+mn-ea"/>
                        <a:ea typeface="+mn-ea"/>
                      </a:endParaRPr>
                    </a:p>
                    <a:p>
                      <a:r>
                        <a:rPr lang="en-US" sz="1200" baseline="0" dirty="0" smtClean="0">
                          <a:latin typeface="+mn-ea"/>
                          <a:ea typeface="+mn-ea"/>
                        </a:rPr>
                        <a:t>private </a:t>
                      </a:r>
                      <a:r>
                        <a:rPr lang="en-US" sz="1200" baseline="0" dirty="0" err="1" smtClean="0">
                          <a:latin typeface="+mn-ea"/>
                          <a:ea typeface="+mn-ea"/>
                        </a:rPr>
                        <a:t>SubjectManage</a:t>
                      </a:r>
                      <a:r>
                        <a:rPr lang="en-US" sz="12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200" baseline="0" dirty="0" err="1" smtClean="0">
                          <a:latin typeface="+mn-ea"/>
                          <a:ea typeface="+mn-ea"/>
                        </a:rPr>
                        <a:t>subjectChange</a:t>
                      </a:r>
                      <a:endParaRPr lang="en-US" sz="1200" baseline="0" dirty="0" smtClean="0">
                        <a:latin typeface="+mn-ea"/>
                        <a:ea typeface="+mn-ea"/>
                      </a:endParaRPr>
                    </a:p>
                    <a:p>
                      <a:r>
                        <a:rPr lang="en-US" sz="1200" baseline="0" dirty="0" smtClean="0">
                          <a:latin typeface="+mn-ea"/>
                          <a:ea typeface="+mn-ea"/>
                        </a:rPr>
                        <a:t>private </a:t>
                      </a:r>
                      <a:r>
                        <a:rPr lang="en-US" sz="1200" baseline="0" dirty="0" err="1" smtClean="0">
                          <a:latin typeface="+mn-ea"/>
                          <a:ea typeface="+mn-ea"/>
                        </a:rPr>
                        <a:t>SubjectChange</a:t>
                      </a:r>
                      <a:r>
                        <a:rPr lang="en-US" sz="12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200" baseline="0" dirty="0" err="1" smtClean="0">
                          <a:latin typeface="+mn-ea"/>
                          <a:ea typeface="+mn-ea"/>
                        </a:rPr>
                        <a:t>thisSubjectChange</a:t>
                      </a:r>
                      <a:endParaRPr lang="en-US" sz="1200" baseline="0" dirty="0" smtClean="0">
                        <a:latin typeface="+mn-ea"/>
                        <a:ea typeface="+mn-ea"/>
                      </a:endParaRPr>
                    </a:p>
                    <a:p>
                      <a:r>
                        <a:rPr lang="en-US" sz="1200" baseline="0" dirty="0" smtClean="0">
                          <a:latin typeface="+mn-ea"/>
                          <a:ea typeface="+mn-ea"/>
                        </a:rPr>
                        <a:t>private </a:t>
                      </a:r>
                      <a:r>
                        <a:rPr lang="en-US" sz="1200" baseline="0" dirty="0" err="1" smtClean="0">
                          <a:latin typeface="+mn-ea"/>
                          <a:ea typeface="+mn-ea"/>
                        </a:rPr>
                        <a:t>JTextField</a:t>
                      </a:r>
                      <a:r>
                        <a:rPr lang="en-US" sz="12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200" baseline="0" dirty="0" err="1" smtClean="0">
                          <a:latin typeface="+mn-ea"/>
                          <a:ea typeface="+mn-ea"/>
                        </a:rPr>
                        <a:t>txtSubject</a:t>
                      </a:r>
                      <a:endParaRPr lang="en-US" sz="1200" baseline="0" dirty="0" smtClean="0">
                        <a:latin typeface="+mn-ea"/>
                        <a:ea typeface="+mn-ea"/>
                      </a:endParaRPr>
                    </a:p>
                    <a:p>
                      <a:r>
                        <a:rPr lang="en-US" sz="1200" baseline="0" dirty="0" smtClean="0">
                          <a:latin typeface="+mn-ea"/>
                          <a:ea typeface="+mn-ea"/>
                        </a:rPr>
                        <a:t>private </a:t>
                      </a:r>
                      <a:r>
                        <a:rPr lang="en-US" sz="1200" baseline="0" dirty="0" err="1" smtClean="0">
                          <a:latin typeface="+mn-ea"/>
                          <a:ea typeface="+mn-ea"/>
                        </a:rPr>
                        <a:t>JTextField</a:t>
                      </a:r>
                      <a:r>
                        <a:rPr lang="en-US" sz="12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200" baseline="0" dirty="0" err="1" smtClean="0">
                          <a:latin typeface="+mn-ea"/>
                          <a:ea typeface="+mn-ea"/>
                        </a:rPr>
                        <a:t>txtProf</a:t>
                      </a:r>
                      <a:endParaRPr lang="en-US" sz="1200" baseline="0" dirty="0" smtClean="0">
                        <a:latin typeface="+mn-ea"/>
                        <a:ea typeface="+mn-ea"/>
                      </a:endParaRPr>
                    </a:p>
                    <a:p>
                      <a:r>
                        <a:rPr lang="en-US" sz="1200" baseline="0" dirty="0" err="1" smtClean="0">
                          <a:latin typeface="+mn-ea"/>
                          <a:ea typeface="+mn-ea"/>
                        </a:rPr>
                        <a:t>JButton</a:t>
                      </a:r>
                      <a:r>
                        <a:rPr lang="en-US" sz="12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200" baseline="0" dirty="0" err="1" smtClean="0">
                          <a:latin typeface="+mn-ea"/>
                          <a:ea typeface="+mn-ea"/>
                        </a:rPr>
                        <a:t>btnChange</a:t>
                      </a:r>
                      <a:endParaRPr lang="en-US" sz="1200" baseline="0" dirty="0" smtClean="0">
                        <a:latin typeface="+mn-ea"/>
                        <a:ea typeface="+mn-ea"/>
                      </a:endParaRPr>
                    </a:p>
                    <a:p>
                      <a:r>
                        <a:rPr lang="en-US" sz="1200" baseline="0" dirty="0" err="1" smtClean="0">
                          <a:latin typeface="+mn-ea"/>
                          <a:ea typeface="+mn-ea"/>
                        </a:rPr>
                        <a:t>JButton</a:t>
                      </a:r>
                      <a:r>
                        <a:rPr lang="en-US" sz="12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200" baseline="0" dirty="0" err="1" smtClean="0">
                          <a:latin typeface="+mn-ea"/>
                          <a:ea typeface="+mn-ea"/>
                        </a:rPr>
                        <a:t>btnBack</a:t>
                      </a:r>
                      <a:endParaRPr lang="en-US" sz="1200" baseline="0" dirty="0" smtClean="0">
                        <a:latin typeface="+mn-ea"/>
                        <a:ea typeface="+mn-ea"/>
                      </a:endParaRPr>
                    </a:p>
                    <a:p>
                      <a:r>
                        <a:rPr lang="en-US" sz="1200" baseline="0" dirty="0" err="1" smtClean="0">
                          <a:latin typeface="+mn-ea"/>
                          <a:ea typeface="+mn-ea"/>
                        </a:rPr>
                        <a:t>JLabel</a:t>
                      </a:r>
                      <a:r>
                        <a:rPr lang="en-US" sz="12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200" baseline="0" dirty="0" err="1" smtClean="0">
                          <a:latin typeface="+mn-ea"/>
                          <a:ea typeface="+mn-ea"/>
                        </a:rPr>
                        <a:t>lblSubject</a:t>
                      </a:r>
                      <a:endParaRPr lang="en-US" sz="1200" baseline="0" dirty="0" smtClean="0">
                        <a:latin typeface="+mn-ea"/>
                        <a:ea typeface="+mn-ea"/>
                      </a:endParaRPr>
                    </a:p>
                    <a:p>
                      <a:r>
                        <a:rPr lang="en-US" sz="1200" baseline="0" dirty="0" err="1" smtClean="0">
                          <a:latin typeface="+mn-ea"/>
                          <a:ea typeface="+mn-ea"/>
                        </a:rPr>
                        <a:t>JLabel</a:t>
                      </a:r>
                      <a:r>
                        <a:rPr lang="en-US" sz="12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200" baseline="0" dirty="0" err="1" smtClean="0">
                          <a:latin typeface="+mn-ea"/>
                          <a:ea typeface="+mn-ea"/>
                        </a:rPr>
                        <a:t>lblProf</a:t>
                      </a:r>
                      <a:endParaRPr lang="en-US" sz="1200" baseline="0" dirty="0" smtClean="0">
                        <a:latin typeface="+mn-ea"/>
                        <a:ea typeface="+mn-ea"/>
                      </a:endParaRPr>
                    </a:p>
                    <a:p>
                      <a:r>
                        <a:rPr lang="en-US" sz="1200" baseline="0" dirty="0" err="1" smtClean="0">
                          <a:latin typeface="+mn-ea"/>
                          <a:ea typeface="+mn-ea"/>
                        </a:rPr>
                        <a:t>JLabel</a:t>
                      </a:r>
                      <a:r>
                        <a:rPr lang="en-US" sz="12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200" baseline="0" dirty="0" err="1" smtClean="0">
                          <a:latin typeface="+mn-ea"/>
                          <a:ea typeface="+mn-ea"/>
                        </a:rPr>
                        <a:t>lblYearSemester</a:t>
                      </a:r>
                      <a:endParaRPr lang="en-US" sz="1200" baseline="0" dirty="0" smtClean="0">
                        <a:latin typeface="+mn-ea"/>
                        <a:ea typeface="+mn-ea"/>
                      </a:endParaRPr>
                    </a:p>
                    <a:p>
                      <a:r>
                        <a:rPr lang="en-US" sz="1200" baseline="0" dirty="0" err="1" smtClean="0">
                          <a:latin typeface="+mn-ea"/>
                          <a:ea typeface="+mn-ea"/>
                        </a:rPr>
                        <a:t>JLabel</a:t>
                      </a:r>
                      <a:r>
                        <a:rPr lang="en-US" sz="12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200" baseline="0" dirty="0" err="1" smtClean="0">
                          <a:latin typeface="+mn-ea"/>
                          <a:ea typeface="+mn-ea"/>
                        </a:rPr>
                        <a:t>lblDay</a:t>
                      </a:r>
                      <a:endParaRPr lang="en-US" sz="1200" baseline="0" dirty="0" smtClean="0">
                        <a:latin typeface="+mn-ea"/>
                        <a:ea typeface="+mn-ea"/>
                      </a:endParaRPr>
                    </a:p>
                    <a:p>
                      <a:r>
                        <a:rPr lang="en-US" sz="1200" baseline="0" dirty="0" err="1" smtClean="0">
                          <a:latin typeface="+mn-ea"/>
                          <a:ea typeface="+mn-ea"/>
                        </a:rPr>
                        <a:t>JLabel</a:t>
                      </a:r>
                      <a:r>
                        <a:rPr lang="en-US" sz="12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200" baseline="0" dirty="0" err="1" smtClean="0">
                          <a:latin typeface="+mn-ea"/>
                          <a:ea typeface="+mn-ea"/>
                        </a:rPr>
                        <a:t>lblStart</a:t>
                      </a:r>
                      <a:endParaRPr lang="en-US" sz="1200" baseline="0" dirty="0" smtClean="0">
                        <a:latin typeface="+mn-ea"/>
                        <a:ea typeface="+mn-ea"/>
                      </a:endParaRPr>
                    </a:p>
                    <a:p>
                      <a:r>
                        <a:rPr lang="en-US" sz="1200" baseline="0" dirty="0" err="1" smtClean="0">
                          <a:latin typeface="+mn-ea"/>
                          <a:ea typeface="+mn-ea"/>
                        </a:rPr>
                        <a:t>JLabel</a:t>
                      </a:r>
                      <a:r>
                        <a:rPr lang="en-US" sz="12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200" baseline="0" dirty="0" err="1" smtClean="0">
                          <a:latin typeface="+mn-ea"/>
                          <a:ea typeface="+mn-ea"/>
                        </a:rPr>
                        <a:t>lblEnd</a:t>
                      </a:r>
                      <a:endParaRPr lang="en-US" sz="1200" baseline="0" dirty="0" smtClean="0">
                        <a:latin typeface="+mn-ea"/>
                        <a:ea typeface="+mn-ea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 smtClean="0">
                          <a:latin typeface="+mn-ea"/>
                          <a:ea typeface="+mn-ea"/>
                        </a:rPr>
                        <a:t>JComboBox</a:t>
                      </a:r>
                      <a:r>
                        <a:rPr lang="en-US" sz="12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200" baseline="0" dirty="0" err="1" smtClean="0">
                          <a:latin typeface="+mn-ea"/>
                          <a:ea typeface="+mn-ea"/>
                        </a:rPr>
                        <a:t>cbStartAm</a:t>
                      </a:r>
                      <a:endParaRPr lang="en-US" sz="1200" baseline="0" dirty="0" smtClean="0"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 smtClean="0">
                          <a:latin typeface="+mn-ea"/>
                          <a:ea typeface="+mn-ea"/>
                        </a:rPr>
                        <a:t>JComboBox</a:t>
                      </a:r>
                      <a:r>
                        <a:rPr lang="en-US" sz="12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200" baseline="0" dirty="0" err="1" smtClean="0">
                          <a:latin typeface="+mn-ea"/>
                          <a:ea typeface="+mn-ea"/>
                        </a:rPr>
                        <a:t>cbStartHour</a:t>
                      </a:r>
                      <a:endParaRPr lang="en-US" sz="1200" baseline="0" dirty="0" smtClean="0"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 smtClean="0">
                          <a:latin typeface="+mn-ea"/>
                          <a:ea typeface="+mn-ea"/>
                        </a:rPr>
                        <a:t>JComboBox</a:t>
                      </a:r>
                      <a:r>
                        <a:rPr lang="en-US" sz="12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200" baseline="0" dirty="0" err="1" smtClean="0">
                          <a:latin typeface="+mn-ea"/>
                          <a:ea typeface="+mn-ea"/>
                        </a:rPr>
                        <a:t>cbStartMinute</a:t>
                      </a:r>
                      <a:endParaRPr lang="en-US" sz="1200" baseline="0" dirty="0" smtClean="0"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 smtClean="0">
                          <a:latin typeface="+mn-ea"/>
                          <a:ea typeface="+mn-ea"/>
                        </a:rPr>
                        <a:t>JComboBox</a:t>
                      </a:r>
                      <a:r>
                        <a:rPr lang="en-US" sz="12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200" baseline="0" dirty="0" err="1" smtClean="0">
                          <a:latin typeface="+mn-ea"/>
                          <a:ea typeface="+mn-ea"/>
                        </a:rPr>
                        <a:t>cbEndAm</a:t>
                      </a:r>
                      <a:endParaRPr lang="en-US" sz="1200" baseline="0" dirty="0" smtClean="0"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 smtClean="0">
                          <a:latin typeface="+mn-ea"/>
                          <a:ea typeface="+mn-ea"/>
                        </a:rPr>
                        <a:t>JComboBox</a:t>
                      </a:r>
                      <a:r>
                        <a:rPr lang="en-US" sz="12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200" baseline="0" dirty="0" err="1" smtClean="0">
                          <a:latin typeface="+mn-ea"/>
                          <a:ea typeface="+mn-ea"/>
                        </a:rPr>
                        <a:t>cbEndHour</a:t>
                      </a:r>
                      <a:endParaRPr lang="en-US" sz="1200" baseline="0" dirty="0" smtClean="0"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 smtClean="0">
                          <a:latin typeface="+mn-ea"/>
                          <a:ea typeface="+mn-ea"/>
                        </a:rPr>
                        <a:t>JComboBox</a:t>
                      </a:r>
                      <a:r>
                        <a:rPr lang="en-US" sz="12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200" baseline="0" dirty="0" err="1" smtClean="0">
                          <a:latin typeface="+mn-ea"/>
                          <a:ea typeface="+mn-ea"/>
                        </a:rPr>
                        <a:t>cbEndMinute</a:t>
                      </a:r>
                      <a:endParaRPr lang="en-US" sz="1200" baseline="0" dirty="0" smtClean="0"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 smtClean="0">
                          <a:latin typeface="+mn-ea"/>
                          <a:ea typeface="+mn-ea"/>
                        </a:rPr>
                        <a:t>JComboBox</a:t>
                      </a:r>
                      <a:r>
                        <a:rPr lang="en-US" sz="12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200" baseline="0" dirty="0" err="1" smtClean="0">
                          <a:latin typeface="+mn-ea"/>
                          <a:ea typeface="+mn-ea"/>
                        </a:rPr>
                        <a:t>cbYear</a:t>
                      </a:r>
                      <a:endParaRPr lang="en-US" sz="1200" baseline="0" dirty="0" smtClean="0"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 smtClean="0">
                          <a:latin typeface="+mn-ea"/>
                          <a:ea typeface="+mn-ea"/>
                        </a:rPr>
                        <a:t>JComboBox</a:t>
                      </a:r>
                      <a:r>
                        <a:rPr lang="en-US" sz="12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200" baseline="0" dirty="0" err="1" smtClean="0">
                          <a:latin typeface="+mn-ea"/>
                          <a:ea typeface="+mn-ea"/>
                        </a:rPr>
                        <a:t>cbSemester</a:t>
                      </a:r>
                      <a:endParaRPr lang="en-US" sz="1200" baseline="0" dirty="0" smtClean="0"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 smtClean="0">
                          <a:latin typeface="+mn-ea"/>
                          <a:ea typeface="+mn-ea"/>
                        </a:rPr>
                        <a:t>JButton</a:t>
                      </a:r>
                      <a:r>
                        <a:rPr lang="en-US" sz="12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200" baseline="0" dirty="0" err="1" smtClean="0">
                          <a:latin typeface="+mn-ea"/>
                          <a:ea typeface="+mn-ea"/>
                        </a:rPr>
                        <a:t>btnMon</a:t>
                      </a:r>
                      <a:endParaRPr lang="en-US" sz="1200" baseline="0" dirty="0" smtClean="0"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 smtClean="0">
                          <a:latin typeface="+mn-ea"/>
                          <a:ea typeface="+mn-ea"/>
                        </a:rPr>
                        <a:t>JButton</a:t>
                      </a:r>
                      <a:r>
                        <a:rPr lang="en-US" sz="12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200" baseline="0" dirty="0" err="1" smtClean="0">
                          <a:latin typeface="+mn-ea"/>
                          <a:ea typeface="+mn-ea"/>
                        </a:rPr>
                        <a:t>btnTue</a:t>
                      </a:r>
                      <a:endParaRPr lang="en-US" sz="1200" baseline="0" dirty="0" smtClean="0"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 smtClean="0">
                          <a:latin typeface="+mn-ea"/>
                          <a:ea typeface="+mn-ea"/>
                        </a:rPr>
                        <a:t>JButton</a:t>
                      </a:r>
                      <a:r>
                        <a:rPr lang="en-US" sz="12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200" baseline="0" dirty="0" err="1" smtClean="0">
                          <a:latin typeface="+mn-ea"/>
                          <a:ea typeface="+mn-ea"/>
                        </a:rPr>
                        <a:t>btnWed</a:t>
                      </a:r>
                      <a:endParaRPr lang="en-US" sz="1200" baseline="0" dirty="0" smtClean="0"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 smtClean="0">
                          <a:latin typeface="+mn-ea"/>
                          <a:ea typeface="+mn-ea"/>
                        </a:rPr>
                        <a:t>JButton</a:t>
                      </a:r>
                      <a:r>
                        <a:rPr lang="en-US" sz="12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200" baseline="0" dirty="0" err="1" smtClean="0">
                          <a:latin typeface="+mn-ea"/>
                          <a:ea typeface="+mn-ea"/>
                        </a:rPr>
                        <a:t>btnThu</a:t>
                      </a:r>
                      <a:endParaRPr lang="en-US" sz="1200" baseline="0" dirty="0" smtClean="0"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 smtClean="0">
                          <a:latin typeface="+mn-ea"/>
                          <a:ea typeface="+mn-ea"/>
                        </a:rPr>
                        <a:t>JButton</a:t>
                      </a:r>
                      <a:r>
                        <a:rPr lang="en-US" sz="12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200" baseline="0" dirty="0" err="1" smtClean="0">
                          <a:latin typeface="+mn-ea"/>
                          <a:ea typeface="+mn-ea"/>
                        </a:rPr>
                        <a:t>btnFri</a:t>
                      </a:r>
                      <a:endParaRPr lang="en-US" sz="1200" baseline="0" dirty="0" smtClean="0"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 smtClean="0">
                          <a:latin typeface="+mn-ea"/>
                          <a:ea typeface="+mn-ea"/>
                        </a:rPr>
                        <a:t>JButton</a:t>
                      </a:r>
                      <a:r>
                        <a:rPr lang="en-US" sz="12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200" baseline="0" dirty="0" err="1" smtClean="0">
                          <a:latin typeface="+mn-ea"/>
                          <a:ea typeface="+mn-ea"/>
                        </a:rPr>
                        <a:t>btnSat</a:t>
                      </a:r>
                      <a:endParaRPr lang="en-US" sz="1200" baseline="0" dirty="0" smtClean="0"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 smtClean="0">
                          <a:latin typeface="+mn-ea"/>
                          <a:ea typeface="+mn-ea"/>
                        </a:rPr>
                        <a:t>JButton</a:t>
                      </a:r>
                      <a:r>
                        <a:rPr lang="en-US" sz="12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200" baseline="0" dirty="0" err="1" smtClean="0">
                          <a:latin typeface="+mn-ea"/>
                          <a:ea typeface="+mn-ea"/>
                        </a:rPr>
                        <a:t>btnSun</a:t>
                      </a:r>
                      <a:endParaRPr lang="en-US" sz="1200" baseline="0" dirty="0" smtClean="0"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aseline="0" dirty="0" smtClean="0">
                          <a:latin typeface="+mn-ea"/>
                          <a:ea typeface="+mn-ea"/>
                        </a:rPr>
                        <a:t>* 강의실 </a:t>
                      </a:r>
                      <a:r>
                        <a:rPr lang="mr-IN" altLang="ko-KR" sz="1200" baseline="0" dirty="0" smtClean="0">
                          <a:latin typeface="+mn-ea"/>
                          <a:ea typeface="+mn-ea"/>
                        </a:rPr>
                        <a:t>–</a:t>
                      </a:r>
                      <a:r>
                        <a:rPr lang="ko-KR" altLang="en-US" sz="1200" baseline="0" dirty="0" smtClean="0">
                          <a:latin typeface="+mn-ea"/>
                          <a:ea typeface="+mn-ea"/>
                        </a:rPr>
                        <a:t> 보류 </a:t>
                      </a:r>
                      <a:endParaRPr lang="en-US" sz="1200" baseline="0" dirty="0" smtClean="0"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aseline="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1559361">
                <a:tc gridSpan="2">
                  <a:txBody>
                    <a:bodyPr/>
                    <a:lstStyle/>
                    <a:p>
                      <a:r>
                        <a:rPr lang="en-US" sz="1200" dirty="0" smtClean="0">
                          <a:latin typeface="+mn-ea"/>
                          <a:ea typeface="+mn-ea"/>
                        </a:rPr>
                        <a:t>public</a:t>
                      </a:r>
                      <a:r>
                        <a:rPr lang="en-US" sz="12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200" baseline="0" dirty="0" err="1" smtClean="0">
                          <a:latin typeface="+mn-ea"/>
                          <a:ea typeface="+mn-ea"/>
                        </a:rPr>
                        <a:t>SubjectChange</a:t>
                      </a:r>
                      <a:r>
                        <a:rPr lang="en-US" sz="1200" baseline="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sz="1200" baseline="0" dirty="0" err="1" smtClean="0">
                          <a:latin typeface="+mn-ea"/>
                          <a:ea typeface="+mn-ea"/>
                        </a:rPr>
                        <a:t>SubjectManage</a:t>
                      </a:r>
                      <a:r>
                        <a:rPr lang="en-US" sz="12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200" baseline="0" dirty="0" err="1" smtClean="0">
                          <a:latin typeface="+mn-ea"/>
                          <a:ea typeface="+mn-ea"/>
                        </a:rPr>
                        <a:t>subjectmanage_parm</a:t>
                      </a:r>
                      <a:r>
                        <a:rPr lang="en-US" sz="1200" baseline="0" dirty="0" smtClean="0"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r>
                        <a:rPr lang="en-US" sz="1200" dirty="0" smtClean="0">
                          <a:latin typeface="+mn-ea"/>
                          <a:ea typeface="+mn-ea"/>
                        </a:rPr>
                        <a:t>public void </a:t>
                      </a:r>
                      <a:r>
                        <a:rPr lang="en-US" sz="1200" dirty="0" err="1" smtClean="0">
                          <a:latin typeface="+mn-ea"/>
                          <a:ea typeface="+mn-ea"/>
                        </a:rPr>
                        <a:t>actionPerformed</a:t>
                      </a:r>
                      <a:r>
                        <a:rPr lang="en-US" sz="120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sz="1200" dirty="0" err="1" smtClean="0">
                          <a:latin typeface="+mn-ea"/>
                          <a:ea typeface="+mn-ea"/>
                        </a:rPr>
                        <a:t>ActionEvent</a:t>
                      </a:r>
                      <a:r>
                        <a:rPr lang="en-US" sz="1200" baseline="0" dirty="0" smtClean="0">
                          <a:latin typeface="+mn-ea"/>
                          <a:ea typeface="+mn-ea"/>
                        </a:rPr>
                        <a:t> e)</a:t>
                      </a:r>
                    </a:p>
                    <a:p>
                      <a:r>
                        <a:rPr lang="en-US" sz="1200" baseline="0" dirty="0" smtClean="0">
                          <a:latin typeface="+mn-ea"/>
                          <a:ea typeface="+mn-ea"/>
                        </a:rPr>
                        <a:t>public void </a:t>
                      </a:r>
                      <a:r>
                        <a:rPr lang="en-US" sz="1200" baseline="0" dirty="0" err="1" smtClean="0">
                          <a:latin typeface="+mn-ea"/>
                          <a:ea typeface="+mn-ea"/>
                        </a:rPr>
                        <a:t>mousePressed</a:t>
                      </a:r>
                      <a:r>
                        <a:rPr lang="en-US" sz="1200" baseline="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sz="1200" baseline="0" dirty="0" err="1" smtClean="0">
                          <a:latin typeface="+mn-ea"/>
                          <a:ea typeface="+mn-ea"/>
                        </a:rPr>
                        <a:t>MouseEvent</a:t>
                      </a:r>
                      <a:r>
                        <a:rPr lang="en-US" sz="1200" baseline="0" dirty="0" smtClean="0">
                          <a:latin typeface="+mn-ea"/>
                          <a:ea typeface="+mn-ea"/>
                        </a:rPr>
                        <a:t> e)  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7949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Turkey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838200" y="1066798"/>
          <a:ext cx="7556500" cy="49231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56500"/>
              </a:tblGrid>
              <a:tr h="342902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TodoManage</a:t>
                      </a:r>
                      <a:r>
                        <a:rPr lang="en-US" sz="12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()</a:t>
                      </a:r>
                      <a:endParaRPr lang="en-US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/>
                </a:tc>
              </a:tr>
              <a:tr h="2290108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private Intro </a:t>
                      </a:r>
                      <a:r>
                        <a:rPr lang="en-US" sz="120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introclass</a:t>
                      </a:r>
                      <a:endParaRPr lang="en-US" sz="1200" dirty="0" smtClean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r>
                        <a:rPr lang="en-US" sz="12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private </a:t>
                      </a:r>
                      <a:r>
                        <a:rPr lang="en-US" sz="120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JPanel</a:t>
                      </a:r>
                      <a:r>
                        <a:rPr lang="en-US" sz="12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contentPane</a:t>
                      </a:r>
                      <a:endParaRPr lang="en-US" sz="1200" dirty="0" smtClean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r>
                        <a:rPr lang="en-US" sz="12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private </a:t>
                      </a:r>
                      <a:r>
                        <a:rPr lang="en-US" sz="120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TodoManage</a:t>
                      </a:r>
                      <a:r>
                        <a:rPr lang="en-US" sz="12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thisTodomanage</a:t>
                      </a:r>
                      <a:endParaRPr lang="en-US" sz="1200" dirty="0" smtClean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r>
                        <a:rPr lang="en-US" sz="12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private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JTable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table</a:t>
                      </a:r>
                    </a:p>
                    <a:p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JButton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btnAdd</a:t>
                      </a:r>
                      <a:endParaRPr lang="en-US" sz="1200" baseline="0" dirty="0" smtClean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JButton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btnChange</a:t>
                      </a:r>
                      <a:endParaRPr lang="en-US" sz="1200" baseline="0" dirty="0" smtClean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JButton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btnDelete</a:t>
                      </a:r>
                      <a:endParaRPr lang="en-US" sz="1200" baseline="0" dirty="0" smtClean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JButton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btnBack</a:t>
                      </a:r>
                      <a:endParaRPr lang="en-US" sz="1200" baseline="0" dirty="0" smtClean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JScrollPane</a:t>
                      </a:r>
                      <a:r>
                        <a:rPr lang="en-US" sz="12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scrollPane</a:t>
                      </a:r>
                      <a:endParaRPr lang="en-US" sz="1200" dirty="0" smtClean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/>
                </a:tc>
              </a:tr>
              <a:tr h="229010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public </a:t>
                      </a:r>
                      <a:r>
                        <a:rPr lang="en-US" sz="120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TodoManage</a:t>
                      </a:r>
                      <a:r>
                        <a:rPr lang="en-US" sz="12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(Intro </a:t>
                      </a:r>
                      <a:r>
                        <a:rPr lang="en-US" sz="120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introclass_parm</a:t>
                      </a:r>
                      <a:r>
                        <a:rPr lang="en-US" sz="12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public void </a:t>
                      </a:r>
                      <a:r>
                        <a:rPr lang="en-US" sz="120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actionPerformed</a:t>
                      </a:r>
                      <a:r>
                        <a:rPr lang="en-US" sz="12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(</a:t>
                      </a:r>
                      <a:r>
                        <a:rPr lang="en-US" sz="120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ActionEvent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e)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aseline="0" dirty="0" smtClean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4689739"/>
      </p:ext>
    </p:extLst>
  </p:cSld>
  <p:clrMapOvr>
    <a:masterClrMapping/>
  </p:clrMapOvr>
</p:sld>
</file>

<file path=ppt/theme/theme1.xml><?xml version="1.0" encoding="utf-8"?>
<a:theme xmlns:a="http://schemas.openxmlformats.org/drawingml/2006/main" name="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 Template</Template>
  <TotalTime>5465</TotalTime>
  <Words>305</Words>
  <Application>Microsoft Macintosh PowerPoint</Application>
  <PresentationFormat>On-screen Show (4:3)</PresentationFormat>
  <Paragraphs>133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HY울릉도B</vt:lpstr>
      <vt:lpstr>HY울릉도M</vt:lpstr>
      <vt:lpstr>HY헤드라인M</vt:lpstr>
      <vt:lpstr>Malgun Gothic</vt:lpstr>
      <vt:lpstr>Times New Roman</vt:lpstr>
      <vt:lpstr>Wingdings</vt:lpstr>
      <vt:lpstr>굴림</vt:lpstr>
      <vt:lpstr>맑은 고딕</vt:lpstr>
      <vt:lpstr>Arial</vt:lpstr>
      <vt:lpstr>07 Template</vt:lpstr>
      <vt:lpstr> Class 설계서</vt:lpstr>
      <vt:lpstr>변경 이력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SMU SELab</Company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이연재</cp:lastModifiedBy>
  <cp:revision>499</cp:revision>
  <cp:lastPrinted>2001-07-23T08:42:52Z</cp:lastPrinted>
  <dcterms:created xsi:type="dcterms:W3CDTF">2011-02-22T01:37:12Z</dcterms:created>
  <dcterms:modified xsi:type="dcterms:W3CDTF">2017-05-17T12:57:30Z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true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true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