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FD5"/>
    <a:srgbClr val="CCFF66"/>
    <a:srgbClr val="333300"/>
    <a:srgbClr val="FFFFEF"/>
    <a:srgbClr val="000099"/>
    <a:srgbClr val="464517"/>
    <a:srgbClr val="FFFFFB"/>
    <a:srgbClr val="FFFFE7"/>
    <a:srgbClr val="FFFFFF"/>
    <a:srgbClr val="FF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55" d="100"/>
          <a:sy n="55" d="100"/>
        </p:scale>
        <p:origin x="1732" y="4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2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810476" y="2452879"/>
          <a:ext cx="4050032" cy="306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084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3104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019"/>
                  </a:ext>
                </a:extLst>
              </a:tr>
              <a:tr h="178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24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AM,PM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7406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53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407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9" y="2547050"/>
            <a:ext cx="4342184" cy="216387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 bwMode="auto">
          <a:xfrm>
            <a:off x="1050806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050806" y="328448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050806" y="362583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050806" y="393599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809539" y="289359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125936" y="289359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828730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619895" y="362583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2809539" y="321082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127293" y="321082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64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32" y="1812219"/>
            <a:ext cx="4183811" cy="1558894"/>
            <a:chOff x="4614132" y="1827039"/>
            <a:chExt cx="4183811" cy="15588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2" y="1827039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2" y="215050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14124" y="3455495"/>
            <a:ext cx="4183813" cy="2867784"/>
            <a:chOff x="4614124" y="3394992"/>
            <a:chExt cx="4183813" cy="2867784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배경색과 버튼 색은 초기값으로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 선택은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사용하며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은 진한 색으로 바뀐다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9" y="2547050"/>
            <a:ext cx="4342184" cy="21638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14136" y="1164627"/>
            <a:ext cx="41838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수강과목 정보 페이지에서 변경을 원하는 과목을 클릭하고</a:t>
            </a:r>
            <a:r>
              <a:rPr lang="en-US" altLang="ko-KR" sz="1050" dirty="0"/>
              <a:t>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변경</a:t>
            </a:r>
            <a:r>
              <a:rPr lang="en-US" altLang="ko-KR" sz="1050" dirty="0"/>
              <a:t>’ </a:t>
            </a:r>
            <a:r>
              <a:rPr lang="ko-KR" altLang="en-US" sz="1050" dirty="0"/>
              <a:t>클릭 시 나타나는 페이지이다</a:t>
            </a:r>
            <a:r>
              <a:rPr lang="en-US" altLang="ko-KR" sz="1050" dirty="0"/>
              <a:t>.</a:t>
            </a:r>
          </a:p>
          <a:p>
            <a:r>
              <a:rPr lang="ko-KR" altLang="ko-KR" sz="1050" dirty="0"/>
              <a:t>과목명</a:t>
            </a:r>
            <a:r>
              <a:rPr lang="en-US" altLang="ko-KR" sz="1050" dirty="0"/>
              <a:t>, </a:t>
            </a:r>
            <a:r>
              <a:rPr lang="ko-KR" altLang="ko-KR" sz="1050" dirty="0"/>
              <a:t>담당교수</a:t>
            </a:r>
            <a:r>
              <a:rPr lang="en-US" altLang="ko-KR" sz="1050" dirty="0"/>
              <a:t>, </a:t>
            </a:r>
            <a:r>
              <a:rPr lang="ko-KR" altLang="en-US" sz="1050" dirty="0"/>
              <a:t>수강 년도</a:t>
            </a:r>
            <a:r>
              <a:rPr lang="en-US" altLang="ko-KR" sz="1050" dirty="0"/>
              <a:t>/</a:t>
            </a:r>
            <a:r>
              <a:rPr lang="ko-KR" altLang="en-US" sz="1050" dirty="0"/>
              <a:t>학기</a:t>
            </a:r>
            <a:r>
              <a:rPr lang="en-US" altLang="ko-KR" sz="1050" dirty="0"/>
              <a:t>, </a:t>
            </a:r>
            <a:r>
              <a:rPr lang="ko-KR" altLang="ko-KR" sz="1050" dirty="0"/>
              <a:t>강의</a:t>
            </a:r>
            <a:r>
              <a:rPr lang="en-US" altLang="ko-KR" sz="1050" dirty="0"/>
              <a:t> </a:t>
            </a:r>
            <a:r>
              <a:rPr lang="ko-KR" altLang="ko-KR" sz="1050" dirty="0"/>
              <a:t>요일</a:t>
            </a:r>
            <a:r>
              <a:rPr lang="en-US" altLang="ko-KR" sz="1050" dirty="0"/>
              <a:t>, </a:t>
            </a:r>
            <a:r>
              <a:rPr lang="ko-KR" altLang="en-US" sz="1050" dirty="0"/>
              <a:t>시작</a:t>
            </a:r>
            <a:r>
              <a:rPr lang="en-US" altLang="ko-KR" sz="1050" dirty="0"/>
              <a:t>/</a:t>
            </a:r>
            <a:r>
              <a:rPr lang="ko-KR" altLang="en-US" sz="1050" dirty="0"/>
              <a:t>종료</a:t>
            </a:r>
            <a:r>
              <a:rPr lang="ko-KR" altLang="ko-KR" sz="1050" dirty="0"/>
              <a:t>시간</a:t>
            </a:r>
            <a:r>
              <a:rPr lang="ko-KR" altLang="en-US" sz="1050" dirty="0"/>
              <a:t>을 변경할 수 있다</a:t>
            </a:r>
            <a:r>
              <a:rPr lang="en-US" altLang="ko-KR" sz="105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4124" y="2135683"/>
            <a:ext cx="418381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선택한 과목의 기존정보가 출력된다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과목 명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담당 교수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년도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학기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요일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시작 시간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종료 시간 중 변경하고 싶은 정보를 변경한다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변경 버튼 클릭 시 과목의 정보가 변경되며 과목정보페이지로 돌아간다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88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9" y="2547050"/>
            <a:ext cx="4342184" cy="216387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 bwMode="auto">
          <a:xfrm>
            <a:off x="1050806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050806" y="328448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050806" y="362583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050806" y="393599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745330" y="288982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100989" y="288982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745330" y="316021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619895" y="362583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817476" y="27863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3100989" y="316021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내용 개체 틀 4"/>
          <p:cNvGraphicFramePr>
            <a:graphicFrameLocks/>
          </p:cNvGraphicFramePr>
          <p:nvPr>
            <p:extLst/>
          </p:nvPr>
        </p:nvGraphicFramePr>
        <p:xfrm>
          <a:off x="4810476" y="2452879"/>
          <a:ext cx="4050032" cy="306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084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3104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019"/>
                  </a:ext>
                </a:extLst>
              </a:tr>
              <a:tr h="178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24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AM,PM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7406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53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4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40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25" y="2543249"/>
            <a:ext cx="4342948" cy="2171474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676696" y="2238416"/>
            <a:ext cx="4183812" cy="2051845"/>
            <a:chOff x="4614127" y="1498700"/>
            <a:chExt cx="4183812" cy="2051845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4614128" y="1498700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4614127" y="1845683"/>
              <a:ext cx="4183811" cy="170486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등록을 누르면 필요한 </a:t>
              </a:r>
              <a:r>
                <a:rPr kumimoji="0" lang="en-US" altLang="ko-KR" sz="105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정보를 등록할 수 있다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변경을 누르면 등록된 </a:t>
              </a:r>
              <a:r>
                <a:rPr lang="en-US" altLang="ko-KR" sz="1050" b="1" dirty="0" err="1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정목 정보를 변경할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삭제를 누르면 등록된 </a:t>
              </a:r>
              <a:r>
                <a:rPr kumimoji="0" lang="en-US" altLang="ko-KR" sz="105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정보를 삭제할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이전을 누르면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INTRO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화면으로 돌아갈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맑은 고딕" pitchFamily="50" charset="-127"/>
                </a:rPr>
                <a:t> </a:t>
              </a:r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과목명</a:t>
              </a:r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’, ‘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마감기한</a:t>
              </a:r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’, ‘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실제마감일</a:t>
              </a:r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’, ‘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완료여부</a:t>
              </a:r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 시 각 항목에 따라 정렬이 바뀐다</a:t>
              </a:r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76697" y="4415992"/>
            <a:ext cx="4183811" cy="1852296"/>
            <a:chOff x="4659978" y="3164265"/>
            <a:chExt cx="4183811" cy="3098511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59978" y="3164265"/>
              <a:ext cx="4183811" cy="5777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59978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배경색과 버튼 색은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폰트는 를 사용한다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 각 항목명은 직관적으로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676697" y="1198375"/>
            <a:ext cx="4183808" cy="12234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Intro </a:t>
            </a:r>
            <a:r>
              <a:rPr lang="ko-KR" altLang="en-US" sz="1050" dirty="0"/>
              <a:t>화면에서 </a:t>
            </a:r>
            <a:r>
              <a:rPr lang="en-US" altLang="ko-KR" sz="1050" dirty="0"/>
              <a:t>‘</a:t>
            </a:r>
            <a:r>
              <a:rPr lang="en-US" altLang="ko-KR" sz="1050" dirty="0" err="1"/>
              <a:t>Todo</a:t>
            </a:r>
            <a:r>
              <a:rPr lang="en-US" altLang="ko-KR" sz="1050" dirty="0"/>
              <a:t>’ </a:t>
            </a:r>
            <a:r>
              <a:rPr lang="ko-KR" altLang="en-US" sz="1050" dirty="0"/>
              <a:t>클릭 시 나타나는 </a:t>
            </a:r>
            <a:r>
              <a:rPr lang="en-US" altLang="ko-KR" sz="1050" dirty="0" err="1"/>
              <a:t>Todo</a:t>
            </a:r>
            <a:r>
              <a:rPr lang="ko-KR" altLang="en-US" sz="1050" dirty="0"/>
              <a:t> 정보 페이지이다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en-US" altLang="ko-KR" sz="1050" dirty="0" err="1"/>
              <a:t>Todo</a:t>
            </a:r>
            <a:r>
              <a:rPr lang="en-US" altLang="ko-KR" sz="1050" dirty="0"/>
              <a:t> </a:t>
            </a:r>
            <a:r>
              <a:rPr lang="ko-KR" altLang="en-US" sz="1050" dirty="0"/>
              <a:t>항목명</a:t>
            </a:r>
            <a:r>
              <a:rPr lang="en-US" altLang="ko-KR" sz="1050" dirty="0"/>
              <a:t>, </a:t>
            </a:r>
            <a:r>
              <a:rPr lang="ko-KR" altLang="en-US" sz="1050" dirty="0"/>
              <a:t>과목명</a:t>
            </a:r>
            <a:r>
              <a:rPr lang="en-US" altLang="ko-KR" sz="1050" dirty="0"/>
              <a:t>, </a:t>
            </a:r>
            <a:r>
              <a:rPr lang="ko-KR" altLang="en-US" sz="1050" dirty="0"/>
              <a:t>마감기한</a:t>
            </a:r>
            <a:r>
              <a:rPr lang="en-US" altLang="ko-KR" sz="1050" dirty="0"/>
              <a:t>, </a:t>
            </a:r>
            <a:r>
              <a:rPr lang="ko-KR" altLang="en-US" sz="1050" dirty="0"/>
              <a:t>실제마감일</a:t>
            </a:r>
            <a:r>
              <a:rPr lang="en-US" altLang="ko-KR" sz="1050" dirty="0"/>
              <a:t>, </a:t>
            </a:r>
            <a:r>
              <a:rPr lang="ko-KR" altLang="en-US" sz="1050" dirty="0"/>
              <a:t>완료여부</a:t>
            </a:r>
            <a:r>
              <a:rPr lang="en-US" altLang="ko-KR" sz="1050" dirty="0"/>
              <a:t>, </a:t>
            </a:r>
            <a:r>
              <a:rPr lang="ko-KR" altLang="en-US" sz="1050" dirty="0"/>
              <a:t>중요여부를 등록할 수 있다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ko-KR" altLang="en-US" sz="1050" dirty="0"/>
              <a:t>각 항목에 대해 변경</a:t>
            </a:r>
            <a:r>
              <a:rPr lang="en-US" altLang="ko-KR" sz="1050" dirty="0"/>
              <a:t>, </a:t>
            </a:r>
            <a:r>
              <a:rPr lang="ko-KR" altLang="en-US" sz="1050" dirty="0"/>
              <a:t>삭제가 가능하다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‘</a:t>
            </a:r>
            <a:r>
              <a:rPr lang="ko-KR" altLang="en-US" sz="1050" dirty="0"/>
              <a:t>과목명</a:t>
            </a:r>
            <a:r>
              <a:rPr lang="en-US" altLang="ko-KR" sz="1050" dirty="0"/>
              <a:t>’, ‘</a:t>
            </a:r>
            <a:r>
              <a:rPr lang="ko-KR" altLang="en-US" sz="1050" dirty="0"/>
              <a:t>마감기한</a:t>
            </a:r>
            <a:r>
              <a:rPr lang="en-US" altLang="ko-KR" sz="1050" dirty="0"/>
              <a:t>’, ‘</a:t>
            </a:r>
            <a:r>
              <a:rPr lang="ko-KR" altLang="en-US" sz="1050" dirty="0"/>
              <a:t>실제마감일</a:t>
            </a:r>
            <a:r>
              <a:rPr lang="en-US" altLang="ko-KR" sz="1050" dirty="0"/>
              <a:t>’, ‘</a:t>
            </a:r>
            <a:r>
              <a:rPr lang="ko-KR" altLang="en-US" sz="1050" dirty="0"/>
              <a:t>완료여부</a:t>
            </a:r>
            <a:r>
              <a:rPr lang="en-US" altLang="ko-KR" sz="1050" dirty="0"/>
              <a:t>‘ </a:t>
            </a:r>
            <a:r>
              <a:rPr lang="ko-KR" altLang="en-US" sz="1050" dirty="0"/>
              <a:t>클릭 시 각 항목에 따라 정렬이 가능하다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‘</a:t>
            </a:r>
            <a:r>
              <a:rPr lang="ko-KR" altLang="en-US" sz="1050" dirty="0"/>
              <a:t>이전으로</a:t>
            </a:r>
            <a:r>
              <a:rPr lang="en-US" altLang="ko-KR" sz="1050" dirty="0"/>
              <a:t>’</a:t>
            </a:r>
            <a:r>
              <a:rPr lang="ko-KR" altLang="en-US" sz="1050" dirty="0"/>
              <a:t>를 클릭 시 </a:t>
            </a:r>
            <a:r>
              <a:rPr lang="en-US" altLang="ko-KR" sz="1050" dirty="0"/>
              <a:t>Intro</a:t>
            </a:r>
            <a:r>
              <a:rPr lang="ko-KR" altLang="en-US" sz="1050" dirty="0"/>
              <a:t>로 돌아갈 수 있다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52373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807828" y="2348826"/>
          <a:ext cx="405003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0486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186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6185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391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417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25" y="2543249"/>
            <a:ext cx="4342948" cy="2171474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 bwMode="auto">
          <a:xfrm>
            <a:off x="1694347" y="257197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239503" y="256547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2804728" y="257197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3241053" y="257197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3814830" y="281615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814830" y="318157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3814830" y="354699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3814830" y="391241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43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1" y="2527969"/>
            <a:ext cx="4408972" cy="220203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4614126" y="1861022"/>
            <a:ext cx="4183805" cy="1701646"/>
            <a:chOff x="4614126" y="1746882"/>
            <a:chExt cx="4183813" cy="1582412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4614126" y="2093864"/>
              <a:ext cx="4183813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endParaRPr lang="en-US" altLang="ko-KR" sz="1050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14124" y="3703689"/>
            <a:ext cx="4183813" cy="2619590"/>
            <a:chOff x="4614124" y="3394992"/>
            <a:chExt cx="4183813" cy="2867784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배경색과 버튼색은 초기값으로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14130" y="1213430"/>
            <a:ext cx="4183807" cy="5770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Todo</a:t>
            </a:r>
            <a:r>
              <a:rPr lang="en-US" altLang="ko-KR" sz="1050" dirty="0"/>
              <a:t> </a:t>
            </a:r>
            <a:r>
              <a:rPr lang="ko-KR" altLang="en-US" sz="1050" dirty="0"/>
              <a:t>페이지에서 </a:t>
            </a:r>
            <a:r>
              <a:rPr lang="en-US" altLang="ko-KR" sz="1050" dirty="0"/>
              <a:t>‘</a:t>
            </a:r>
            <a:r>
              <a:rPr lang="ko-KR" altLang="en-US" sz="1050" dirty="0"/>
              <a:t>등록</a:t>
            </a:r>
            <a:r>
              <a:rPr lang="en-US" altLang="ko-KR" sz="1050" dirty="0"/>
              <a:t>’ </a:t>
            </a:r>
            <a:r>
              <a:rPr lang="ko-KR" altLang="en-US" sz="1050" dirty="0"/>
              <a:t>클릭 시 나타나는 페이지이다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 err="1"/>
              <a:t>Todo</a:t>
            </a:r>
            <a:r>
              <a:rPr lang="en-US" altLang="ko-KR" sz="1050" dirty="0"/>
              <a:t> </a:t>
            </a:r>
            <a:r>
              <a:rPr lang="ko-KR" altLang="en-US" sz="1050" dirty="0"/>
              <a:t>항목명</a:t>
            </a:r>
            <a:r>
              <a:rPr lang="en-US" altLang="ko-KR" sz="1050" dirty="0"/>
              <a:t>, </a:t>
            </a:r>
            <a:r>
              <a:rPr lang="ko-KR" altLang="en-US" sz="1050" dirty="0"/>
              <a:t>과목명</a:t>
            </a:r>
            <a:r>
              <a:rPr lang="en-US" altLang="ko-KR" sz="1050" dirty="0"/>
              <a:t>, </a:t>
            </a:r>
            <a:r>
              <a:rPr lang="ko-KR" altLang="en-US" sz="1050" dirty="0"/>
              <a:t>마감기한</a:t>
            </a:r>
            <a:r>
              <a:rPr lang="en-US" altLang="ko-KR" sz="1050" dirty="0"/>
              <a:t>, </a:t>
            </a:r>
            <a:r>
              <a:rPr lang="ko-KR" altLang="en-US" sz="1050" dirty="0"/>
              <a:t>실제마감일</a:t>
            </a:r>
            <a:r>
              <a:rPr lang="en-US" altLang="ko-KR" sz="1050" dirty="0"/>
              <a:t>, </a:t>
            </a:r>
            <a:r>
              <a:rPr lang="ko-KR" altLang="en-US" sz="1050" dirty="0"/>
              <a:t>완료여부</a:t>
            </a:r>
            <a:r>
              <a:rPr lang="en-US" altLang="ko-KR" sz="1050" dirty="0"/>
              <a:t>, </a:t>
            </a:r>
            <a:r>
              <a:rPr lang="ko-KR" altLang="en-US" sz="1050" dirty="0"/>
              <a:t>중요여부를 등록할 수 있다</a:t>
            </a:r>
            <a:r>
              <a:rPr lang="en-US" altLang="ko-KR" sz="1050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14124" y="2234149"/>
            <a:ext cx="41838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항목명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과목명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마감기한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실제마감일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완료여부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중요여부를 입력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입력 후  등록 버튼 클릭 시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가 저장되며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페이지로 돌아간다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93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4" y="2625665"/>
            <a:ext cx="4408972" cy="220203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826226" y="2327150"/>
          <a:ext cx="4050032" cy="3634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시간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1833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날짜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06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19979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62575"/>
                  </a:ext>
                </a:extLst>
              </a:tr>
              <a:tr h="14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167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33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날짜 선택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24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7417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854036" y="27863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854036" y="304404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096239" y="324556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833307" y="278638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2832256" y="304404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833307" y="328029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414098" y="324556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181802" y="328029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840304" y="284738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292237" y="349470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2237406" y="347189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524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Todo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페이지에서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‘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클릭 시 나타나는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Todo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항목명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과목명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마감기한</a:t>
            </a:r>
            <a:r>
              <a: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완료여부</a:t>
            </a:r>
            <a:r>
              <a: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실제마감일을 변경할 수 있다</a:t>
            </a:r>
            <a:r>
              <a: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선택한 </a:t>
              </a:r>
              <a:r>
                <a:rPr lang="en-US" altLang="ko-KR" sz="1050" b="1" dirty="0" err="1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의 기존 정보가 출력된다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050" b="1" dirty="0" err="1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실제마감일을 중 변경하고 싶은 정보를 변경한다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변경 버튼 클릭 시 </a:t>
              </a:r>
              <a:r>
                <a:rPr lang="en-US" altLang="ko-KR" sz="1050" b="1" dirty="0" err="1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의 정보가 변경되며 </a:t>
              </a:r>
              <a:r>
                <a:rPr lang="en-US" altLang="ko-KR" sz="1050" b="1" dirty="0" err="1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페이지로 돌아간다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14124" y="3455495"/>
            <a:ext cx="4183813" cy="2867784"/>
            <a:chOff x="4614124" y="3394992"/>
            <a:chExt cx="4183813" cy="2867784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배경색과 버튼 색은 초기값으로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8" y="2635941"/>
            <a:ext cx="4393285" cy="21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5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8" y="2635941"/>
            <a:ext cx="4393285" cy="2194199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854036" y="27863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854036" y="304404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096239" y="324556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01822" y="347206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2833307" y="276185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833307" y="300080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452577" y="325845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2833307" y="323974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164394" y="324556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2214260" y="347286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3867637" y="276185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내용 개체 틀 4"/>
          <p:cNvGraphicFramePr>
            <a:graphicFrameLocks/>
          </p:cNvGraphicFramePr>
          <p:nvPr>
            <p:extLst/>
          </p:nvPr>
        </p:nvGraphicFramePr>
        <p:xfrm>
          <a:off x="4826226" y="2327150"/>
          <a:ext cx="4050032" cy="3634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시간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1833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날짜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06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19979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62575"/>
                  </a:ext>
                </a:extLst>
              </a:tr>
              <a:tr h="14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167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33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날짜 선택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24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7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52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382168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System Process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김자훈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설계서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구소연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직사각형 1053"/>
          <p:cNvSpPr/>
          <p:nvPr/>
        </p:nvSpPr>
        <p:spPr bwMode="auto">
          <a:xfrm>
            <a:off x="3802856" y="4358397"/>
            <a:ext cx="5236972" cy="1562232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424873" y="1298646"/>
            <a:ext cx="1099127" cy="665018"/>
          </a:xfrm>
          <a:prstGeom prst="roundRect">
            <a:avLst/>
          </a:prstGeom>
          <a:solidFill>
            <a:srgbClr val="0070C0"/>
          </a:solidFill>
          <a:ln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To do List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081067" y="1963664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과목 추가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7737261" y="1963664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과목 삭제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5909167" y="3362973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변경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2252970" y="2697955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관리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2252971" y="1298646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과목 관리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2252969" y="4097264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정렬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2252971" y="5496573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종료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5909167" y="1963664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과목 변경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7737260" y="3362973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삭제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4081068" y="3362973"/>
            <a:ext cx="1099127" cy="665018"/>
          </a:xfrm>
          <a:prstGeom prst="roundRect">
            <a:avLst>
              <a:gd name="adj" fmla="val 11446"/>
            </a:avLst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추가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7737259" y="4831555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중요도 별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5909165" y="4848918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날짜 별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081068" y="4848918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과목 별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cxnSp>
        <p:nvCxnSpPr>
          <p:cNvPr id="23" name="직선 연결선 22"/>
          <p:cNvCxnSpPr>
            <a:stCxn id="5" idx="3"/>
            <a:endCxn id="12" idx="1"/>
          </p:cNvCxnSpPr>
          <p:nvPr/>
        </p:nvCxnSpPr>
        <p:spPr bwMode="auto">
          <a:xfrm>
            <a:off x="1524000" y="1631155"/>
            <a:ext cx="72897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>
            <a:stCxn id="12" idx="3"/>
          </p:cNvCxnSpPr>
          <p:nvPr/>
        </p:nvCxnSpPr>
        <p:spPr bwMode="auto">
          <a:xfrm>
            <a:off x="3352098" y="1631155"/>
            <a:ext cx="49347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>
            <a:stCxn id="9" idx="0"/>
          </p:cNvCxnSpPr>
          <p:nvPr/>
        </p:nvCxnSpPr>
        <p:spPr bwMode="auto">
          <a:xfrm flipH="1" flipV="1">
            <a:off x="8286822" y="1631155"/>
            <a:ext cx="3" cy="33250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4" name="직선 연결선 1023"/>
          <p:cNvCxnSpPr>
            <a:stCxn id="15" idx="0"/>
          </p:cNvCxnSpPr>
          <p:nvPr/>
        </p:nvCxnSpPr>
        <p:spPr bwMode="auto">
          <a:xfrm flipH="1" flipV="1">
            <a:off x="6458728" y="1631155"/>
            <a:ext cx="3" cy="33250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7" name="직선 연결선 1026"/>
          <p:cNvCxnSpPr>
            <a:stCxn id="8" idx="0"/>
          </p:cNvCxnSpPr>
          <p:nvPr/>
        </p:nvCxnSpPr>
        <p:spPr bwMode="auto">
          <a:xfrm flipH="1" flipV="1">
            <a:off x="4630626" y="1640302"/>
            <a:ext cx="5" cy="3233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5" name="직선 연결선 1034"/>
          <p:cNvCxnSpPr/>
          <p:nvPr/>
        </p:nvCxnSpPr>
        <p:spPr bwMode="auto">
          <a:xfrm>
            <a:off x="1888485" y="1640302"/>
            <a:ext cx="0" cy="41887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7" name="직선 연결선 1036"/>
          <p:cNvCxnSpPr>
            <a:stCxn id="14" idx="1"/>
          </p:cNvCxnSpPr>
          <p:nvPr/>
        </p:nvCxnSpPr>
        <p:spPr bwMode="auto">
          <a:xfrm flipH="1">
            <a:off x="1888485" y="5829082"/>
            <a:ext cx="36448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9" name="직선 연결선 1038"/>
          <p:cNvCxnSpPr>
            <a:stCxn id="13" idx="1"/>
          </p:cNvCxnSpPr>
          <p:nvPr/>
        </p:nvCxnSpPr>
        <p:spPr bwMode="auto">
          <a:xfrm flipH="1">
            <a:off x="1888485" y="4429773"/>
            <a:ext cx="364484" cy="3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1" name="직선 연결선 1040"/>
          <p:cNvCxnSpPr>
            <a:stCxn id="11" idx="1"/>
          </p:cNvCxnSpPr>
          <p:nvPr/>
        </p:nvCxnSpPr>
        <p:spPr bwMode="auto">
          <a:xfrm flipH="1">
            <a:off x="1888485" y="3030464"/>
            <a:ext cx="364485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5" name="직선 연결선 1044"/>
          <p:cNvCxnSpPr>
            <a:stCxn id="11" idx="3"/>
          </p:cNvCxnSpPr>
          <p:nvPr/>
        </p:nvCxnSpPr>
        <p:spPr bwMode="auto">
          <a:xfrm>
            <a:off x="3352097" y="3030464"/>
            <a:ext cx="4934728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7" name="직선 연결선 1046"/>
          <p:cNvCxnSpPr>
            <a:stCxn id="16" idx="0"/>
          </p:cNvCxnSpPr>
          <p:nvPr/>
        </p:nvCxnSpPr>
        <p:spPr bwMode="auto">
          <a:xfrm flipV="1">
            <a:off x="8286824" y="3032567"/>
            <a:ext cx="1" cy="3304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9" name="직선 연결선 1048"/>
          <p:cNvCxnSpPr>
            <a:stCxn id="10" idx="0"/>
          </p:cNvCxnSpPr>
          <p:nvPr/>
        </p:nvCxnSpPr>
        <p:spPr bwMode="auto">
          <a:xfrm flipH="1" flipV="1">
            <a:off x="6458728" y="3032567"/>
            <a:ext cx="3" cy="3304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1" name="직선 연결선 1050"/>
          <p:cNvCxnSpPr>
            <a:stCxn id="17" idx="0"/>
          </p:cNvCxnSpPr>
          <p:nvPr/>
        </p:nvCxnSpPr>
        <p:spPr bwMode="auto">
          <a:xfrm flipH="1" flipV="1">
            <a:off x="4630626" y="3032567"/>
            <a:ext cx="6" cy="3304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6" name="직선 연결선 1055"/>
          <p:cNvCxnSpPr>
            <a:stCxn id="13" idx="3"/>
          </p:cNvCxnSpPr>
          <p:nvPr/>
        </p:nvCxnSpPr>
        <p:spPr bwMode="auto">
          <a:xfrm>
            <a:off x="3352096" y="4429773"/>
            <a:ext cx="450760" cy="3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7" name="TextBox 1056"/>
          <p:cNvSpPr txBox="1"/>
          <p:nvPr/>
        </p:nvSpPr>
        <p:spPr>
          <a:xfrm>
            <a:off x="3912243" y="4399973"/>
            <a:ext cx="1267952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Goudy Old Style" panose="02020502050305020303" pitchFamily="18" charset="0"/>
              </a:rPr>
              <a:t>정렬 방식</a:t>
            </a:r>
          </a:p>
        </p:txBody>
      </p: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3414532" y="1180618"/>
            <a:ext cx="1794076" cy="55558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사용자</a:t>
            </a: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553429" y="2177970"/>
            <a:ext cx="1516283" cy="55558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To do List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5509550" y="3129566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과목 삭제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3715474" y="3129567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과목 변경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921398" y="3129568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464517"/>
                </a:solidFill>
                <a:latin typeface="Goudy Old Style" panose="02020502050305020303" pitchFamily="18" charset="0"/>
                <a:ea typeface="맑은 고딕" pitchFamily="50" charset="-127"/>
              </a:rPr>
              <a:t>과목 추가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3553429" y="3961014"/>
            <a:ext cx="1516283" cy="437366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과목 선택</a:t>
            </a: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6460602" y="5629481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To do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정렬</a:t>
            </a: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997353" y="4792460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464517"/>
                </a:solidFill>
                <a:latin typeface="Goudy Old Style" panose="02020502050305020303" pitchFamily="18" charset="0"/>
                <a:ea typeface="맑은 고딕" pitchFamily="50" charset="-127"/>
              </a:rPr>
              <a:t>추가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4639519" y="4752222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삭제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2818436" y="4792461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변경</a:t>
            </a: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6460602" y="4794662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464517"/>
                </a:solidFill>
                <a:latin typeface="Goudy Old Style" panose="02020502050305020303" pitchFamily="18" charset="0"/>
                <a:ea typeface="맑은 고딕" pitchFamily="50" charset="-127"/>
              </a:rPr>
              <a:t>정렬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cxnSp>
        <p:nvCxnSpPr>
          <p:cNvPr id="30" name="직선 화살표 연결선 29"/>
          <p:cNvCxnSpPr>
            <a:stCxn id="12" idx="2"/>
            <a:endCxn id="14" idx="0"/>
          </p:cNvCxnSpPr>
          <p:nvPr/>
        </p:nvCxnSpPr>
        <p:spPr bwMode="auto">
          <a:xfrm>
            <a:off x="4311570" y="1736203"/>
            <a:ext cx="1" cy="4417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>
            <a:stCxn id="14" idx="2"/>
            <a:endCxn id="16" idx="0"/>
          </p:cNvCxnSpPr>
          <p:nvPr/>
        </p:nvCxnSpPr>
        <p:spPr bwMode="auto">
          <a:xfrm flipH="1">
            <a:off x="4311570" y="2733555"/>
            <a:ext cx="1" cy="3960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/>
          <p:cNvCxnSpPr>
            <a:stCxn id="14" idx="2"/>
            <a:endCxn id="17" idx="0"/>
          </p:cNvCxnSpPr>
          <p:nvPr/>
        </p:nvCxnSpPr>
        <p:spPr bwMode="auto">
          <a:xfrm flipH="1">
            <a:off x="2517494" y="2733555"/>
            <a:ext cx="1794077" cy="3960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>
            <a:stCxn id="14" idx="2"/>
            <a:endCxn id="15" idx="0"/>
          </p:cNvCxnSpPr>
          <p:nvPr/>
        </p:nvCxnSpPr>
        <p:spPr bwMode="auto">
          <a:xfrm>
            <a:off x="4311571" y="2733555"/>
            <a:ext cx="1794075" cy="3960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직선 화살표 연결선 41"/>
          <p:cNvCxnSpPr>
            <a:stCxn id="16" idx="2"/>
            <a:endCxn id="18" idx="0"/>
          </p:cNvCxnSpPr>
          <p:nvPr/>
        </p:nvCxnSpPr>
        <p:spPr bwMode="auto">
          <a:xfrm>
            <a:off x="4311570" y="3565002"/>
            <a:ext cx="1" cy="3960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/>
          <p:cNvCxnSpPr>
            <a:stCxn id="18" idx="2"/>
            <a:endCxn id="24" idx="0"/>
          </p:cNvCxnSpPr>
          <p:nvPr/>
        </p:nvCxnSpPr>
        <p:spPr bwMode="auto">
          <a:xfrm flipH="1">
            <a:off x="3414532" y="4398380"/>
            <a:ext cx="897039" cy="3940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직선 화살표 연결선 51"/>
          <p:cNvCxnSpPr>
            <a:stCxn id="18" idx="2"/>
            <a:endCxn id="23" idx="0"/>
          </p:cNvCxnSpPr>
          <p:nvPr/>
        </p:nvCxnSpPr>
        <p:spPr bwMode="auto">
          <a:xfrm>
            <a:off x="4311571" y="4398380"/>
            <a:ext cx="924044" cy="3538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/>
          <p:cNvCxnSpPr>
            <a:stCxn id="18" idx="2"/>
            <a:endCxn id="25" idx="0"/>
          </p:cNvCxnSpPr>
          <p:nvPr/>
        </p:nvCxnSpPr>
        <p:spPr bwMode="auto">
          <a:xfrm>
            <a:off x="4311571" y="4398380"/>
            <a:ext cx="2745127" cy="3962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/>
          <p:cNvCxnSpPr>
            <a:stCxn id="18" idx="2"/>
            <a:endCxn id="22" idx="0"/>
          </p:cNvCxnSpPr>
          <p:nvPr/>
        </p:nvCxnSpPr>
        <p:spPr bwMode="auto">
          <a:xfrm flipH="1">
            <a:off x="1593449" y="4398380"/>
            <a:ext cx="2718122" cy="3940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직선 화살표 연결선 57"/>
          <p:cNvCxnSpPr>
            <a:stCxn id="25" idx="2"/>
            <a:endCxn id="19" idx="0"/>
          </p:cNvCxnSpPr>
          <p:nvPr/>
        </p:nvCxnSpPr>
        <p:spPr bwMode="auto">
          <a:xfrm>
            <a:off x="7056698" y="5230097"/>
            <a:ext cx="0" cy="3993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/>
          <p:cNvCxnSpPr>
            <a:stCxn id="17" idx="2"/>
            <a:endCxn id="17" idx="2"/>
          </p:cNvCxnSpPr>
          <p:nvPr/>
        </p:nvCxnSpPr>
        <p:spPr bwMode="auto">
          <a:xfrm>
            <a:off x="2517494" y="3565003"/>
            <a:ext cx="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직선 화살표 연결선 67"/>
          <p:cNvCxnSpPr>
            <a:stCxn id="17" idx="2"/>
            <a:endCxn id="18" idx="0"/>
          </p:cNvCxnSpPr>
          <p:nvPr/>
        </p:nvCxnSpPr>
        <p:spPr bwMode="auto">
          <a:xfrm>
            <a:off x="2517494" y="3565003"/>
            <a:ext cx="1794077" cy="3960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직선 화살표 연결선 70"/>
          <p:cNvCxnSpPr>
            <a:stCxn id="15" idx="2"/>
            <a:endCxn id="18" idx="0"/>
          </p:cNvCxnSpPr>
          <p:nvPr/>
        </p:nvCxnSpPr>
        <p:spPr bwMode="auto">
          <a:xfrm flipH="1">
            <a:off x="4311571" y="3565001"/>
            <a:ext cx="1794075" cy="3960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577507" y="1151353"/>
            <a:ext cx="4375594" cy="4619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>
                <a:latin typeface="맑은 고딕" pitchFamily="50" charset="-127"/>
                <a:ea typeface="맑은 고딕" pitchFamily="50" charset="-127"/>
              </a:rPr>
              <a:t>Intro </a:t>
            </a:r>
            <a:r>
              <a:rPr lang="ko-KR" altLang="en-US" sz="1050">
                <a:latin typeface="맑은 고딕" pitchFamily="50" charset="-127"/>
                <a:ea typeface="맑은 고딕" pitchFamily="50" charset="-127"/>
              </a:rPr>
              <a:t>페이지로</a:t>
            </a:r>
            <a:r>
              <a:rPr lang="en-US" altLang="ko-KR" sz="105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>
                <a:latin typeface="맑은 고딕" pitchFamily="50" charset="-127"/>
                <a:ea typeface="맑은 고딕" pitchFamily="50" charset="-127"/>
              </a:rPr>
              <a:t>과목정보나 </a:t>
            </a:r>
            <a:r>
              <a:rPr lang="en-US" altLang="ko-KR" sz="105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>
                <a:latin typeface="맑은 고딕" pitchFamily="50" charset="-127"/>
                <a:ea typeface="맑은 고딕" pitchFamily="50" charset="-127"/>
              </a:rPr>
              <a:t>페이지로 들어갈 수 있다</a:t>
            </a:r>
            <a:r>
              <a:rPr lang="en-US" altLang="ko-KR" sz="105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577508" y="1689480"/>
            <a:ext cx="4375596" cy="1660226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 정보를 클릭하면 과목 정보 페이지로 넘어간다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클릭하면 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페이지로 넘어간다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77510" y="3412912"/>
            <a:ext cx="4375596" cy="2837417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배경색과 버튼 색은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폰트는 를 사용한다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각 항목명은 직관적으로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5" y="2589550"/>
            <a:ext cx="4157742" cy="207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6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810476" y="2847386"/>
          <a:ext cx="4050032" cy="1051560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5" y="2566665"/>
            <a:ext cx="4157742" cy="2078871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 bwMode="auto">
          <a:xfrm>
            <a:off x="825100" y="315875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586383" y="315875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3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2556879"/>
            <a:ext cx="4183812" cy="1803662"/>
            <a:chOff x="4614127" y="1746882"/>
            <a:chExt cx="4183812" cy="180366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7" y="2093863"/>
              <a:ext cx="4183811" cy="14566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등록을 누르면 필요한 과목 정보를 등록할 수 있다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변경을 누르면 등록된 과목 정보를 변경할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삭제를 누르면 등록된 과목 정보를 삭제할 수 있다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이전을 누르면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INTRO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화면으로 돌아갈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14127" y="4486273"/>
            <a:ext cx="4183811" cy="1852296"/>
            <a:chOff x="4659978" y="3164265"/>
            <a:chExt cx="4183811" cy="309851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59978" y="3164265"/>
              <a:ext cx="4183811" cy="5777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59978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배경색과 버튼 색은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폰트는 를 사용한다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 각 항목명은 직관적으로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25" y="2540098"/>
            <a:ext cx="4342948" cy="2171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14127" y="1268656"/>
            <a:ext cx="4183808" cy="10618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Intro </a:t>
            </a:r>
            <a:r>
              <a:rPr lang="ko-KR" altLang="en-US" sz="1050" dirty="0"/>
              <a:t>화면에서 </a:t>
            </a:r>
            <a:r>
              <a:rPr lang="en-US" altLang="ko-KR" sz="1050" dirty="0"/>
              <a:t>‘</a:t>
            </a:r>
            <a:r>
              <a:rPr lang="ko-KR" altLang="en-US" sz="1050" dirty="0"/>
              <a:t>과목정보</a:t>
            </a:r>
            <a:r>
              <a:rPr lang="en-US" altLang="ko-KR" sz="1050" dirty="0"/>
              <a:t>’ </a:t>
            </a:r>
            <a:r>
              <a:rPr lang="ko-KR" altLang="en-US" sz="1050" dirty="0"/>
              <a:t>클릭 시 나타나는 수강과목 정보 페이지이다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ko-KR" altLang="ko-KR" sz="1050" dirty="0"/>
              <a:t>과목명</a:t>
            </a:r>
            <a:r>
              <a:rPr lang="en-US" altLang="ko-KR" sz="1050" dirty="0"/>
              <a:t>, </a:t>
            </a:r>
            <a:r>
              <a:rPr lang="ko-KR" altLang="ko-KR" sz="1050" dirty="0"/>
              <a:t>담당교수</a:t>
            </a:r>
            <a:r>
              <a:rPr lang="en-US" altLang="ko-KR" sz="1050" dirty="0"/>
              <a:t>, </a:t>
            </a:r>
            <a:r>
              <a:rPr lang="ko-KR" altLang="ko-KR" sz="1050" dirty="0"/>
              <a:t>강의</a:t>
            </a:r>
            <a:r>
              <a:rPr lang="en-US" altLang="ko-KR" sz="1050" dirty="0"/>
              <a:t> </a:t>
            </a:r>
            <a:r>
              <a:rPr lang="ko-KR" altLang="ko-KR" sz="1050" dirty="0"/>
              <a:t>요일</a:t>
            </a:r>
            <a:r>
              <a:rPr lang="en-US" altLang="ko-KR" sz="1050" dirty="0"/>
              <a:t>/</a:t>
            </a:r>
            <a:r>
              <a:rPr lang="ko-KR" altLang="ko-KR" sz="1050" dirty="0"/>
              <a:t>시간</a:t>
            </a:r>
            <a:r>
              <a:rPr lang="en-US" altLang="ko-KR" sz="1050" dirty="0"/>
              <a:t>, </a:t>
            </a:r>
            <a:r>
              <a:rPr lang="ko-KR" altLang="ko-KR" sz="1050" dirty="0"/>
              <a:t>수강</a:t>
            </a:r>
            <a:r>
              <a:rPr lang="en-US" altLang="ko-KR" sz="1050" dirty="0"/>
              <a:t> </a:t>
            </a:r>
            <a:r>
              <a:rPr lang="ko-KR" altLang="ko-KR" sz="1050" dirty="0"/>
              <a:t>년도</a:t>
            </a:r>
            <a:r>
              <a:rPr lang="en-US" altLang="ko-KR" sz="1050" dirty="0"/>
              <a:t>/</a:t>
            </a:r>
            <a:r>
              <a:rPr lang="ko-KR" altLang="ko-KR" sz="1050" dirty="0"/>
              <a:t>학기</a:t>
            </a:r>
            <a:r>
              <a:rPr lang="en-US" altLang="ko-KR" sz="1050" dirty="0"/>
              <a:t> </a:t>
            </a:r>
            <a:r>
              <a:rPr lang="ko-KR" altLang="en-US" sz="1050" dirty="0"/>
              <a:t>정보를 등록할 수 있다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ko-KR" altLang="en-US" sz="1050" dirty="0"/>
              <a:t>각 항목에 대해 변경</a:t>
            </a:r>
            <a:r>
              <a:rPr lang="en-US" altLang="ko-KR" sz="1050" dirty="0"/>
              <a:t>, </a:t>
            </a:r>
            <a:r>
              <a:rPr lang="ko-KR" altLang="en-US" sz="1050" dirty="0"/>
              <a:t>삭제가 가능하다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‘</a:t>
            </a:r>
            <a:r>
              <a:rPr lang="ko-KR" altLang="en-US" sz="1050" dirty="0"/>
              <a:t>이전으로</a:t>
            </a:r>
            <a:r>
              <a:rPr lang="en-US" altLang="ko-KR" sz="1050" dirty="0"/>
              <a:t>’</a:t>
            </a:r>
            <a:r>
              <a:rPr lang="ko-KR" altLang="en-US" sz="1050" dirty="0"/>
              <a:t>를 클릭 시 </a:t>
            </a:r>
            <a:r>
              <a:rPr lang="en-US" altLang="ko-KR" sz="1050" dirty="0"/>
              <a:t>Intro</a:t>
            </a:r>
            <a:r>
              <a:rPr lang="ko-KR" altLang="en-US" sz="1050" dirty="0"/>
              <a:t>로 돌아갈 수 있다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58854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810476" y="2847386"/>
          <a:ext cx="4050032" cy="1805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0486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0912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25" y="2543249"/>
            <a:ext cx="4342948" cy="217147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3828730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828730" y="324108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835325" y="362583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828730" y="397618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92963" y="27863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4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61022"/>
            <a:ext cx="4183805" cy="1701646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3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endParaRPr lang="en-US" altLang="ko-KR" sz="1050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14124" y="3703689"/>
            <a:ext cx="4183813" cy="2619590"/>
            <a:chOff x="4614124" y="3394992"/>
            <a:chExt cx="4183813" cy="2867784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배경색과 버튼 색은 초기값으로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 선택은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사용하며 클릭된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은 진한색으로 바뀐다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9" y="2547050"/>
            <a:ext cx="4342184" cy="21638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4130" y="1213430"/>
            <a:ext cx="4183807" cy="5770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수강과목 등록 페이지에서 </a:t>
            </a:r>
            <a:r>
              <a:rPr lang="en-US" altLang="ko-KR" sz="1050" dirty="0"/>
              <a:t>‘</a:t>
            </a:r>
            <a:r>
              <a:rPr lang="ko-KR" altLang="en-US" sz="1050" dirty="0"/>
              <a:t>등록</a:t>
            </a:r>
            <a:r>
              <a:rPr lang="en-US" altLang="ko-KR" sz="1050" dirty="0"/>
              <a:t>’ </a:t>
            </a:r>
            <a:r>
              <a:rPr lang="ko-KR" altLang="en-US" sz="1050" dirty="0"/>
              <a:t>클릭 시 나타나는 페이지이다</a:t>
            </a:r>
            <a:r>
              <a:rPr lang="en-US" altLang="ko-KR" sz="1050" dirty="0"/>
              <a:t>.</a:t>
            </a:r>
          </a:p>
          <a:p>
            <a:r>
              <a:rPr lang="ko-KR" altLang="ko-KR" sz="1050" dirty="0"/>
              <a:t>과목명</a:t>
            </a:r>
            <a:r>
              <a:rPr lang="en-US" altLang="ko-KR" sz="1050" dirty="0"/>
              <a:t>, </a:t>
            </a:r>
            <a:r>
              <a:rPr lang="ko-KR" altLang="ko-KR" sz="1050" dirty="0"/>
              <a:t>담당교수</a:t>
            </a:r>
            <a:r>
              <a:rPr lang="en-US" altLang="ko-KR" sz="1050" dirty="0"/>
              <a:t>, </a:t>
            </a:r>
            <a:r>
              <a:rPr lang="ko-KR" altLang="en-US" sz="1050" dirty="0"/>
              <a:t>수강 년도</a:t>
            </a:r>
            <a:r>
              <a:rPr lang="en-US" altLang="ko-KR" sz="1050" dirty="0"/>
              <a:t>/</a:t>
            </a:r>
            <a:r>
              <a:rPr lang="ko-KR" altLang="en-US" sz="1050" dirty="0"/>
              <a:t>학기</a:t>
            </a:r>
            <a:r>
              <a:rPr lang="en-US" altLang="ko-KR" sz="1050" dirty="0"/>
              <a:t>, </a:t>
            </a:r>
            <a:r>
              <a:rPr lang="ko-KR" altLang="ko-KR" sz="1050" dirty="0"/>
              <a:t>강의</a:t>
            </a:r>
            <a:r>
              <a:rPr lang="en-US" altLang="ko-KR" sz="1050" dirty="0"/>
              <a:t> </a:t>
            </a:r>
            <a:r>
              <a:rPr lang="ko-KR" altLang="ko-KR" sz="1050" dirty="0"/>
              <a:t>요일</a:t>
            </a:r>
            <a:r>
              <a:rPr lang="en-US" altLang="ko-KR" sz="1050" dirty="0"/>
              <a:t>, </a:t>
            </a:r>
            <a:r>
              <a:rPr lang="ko-KR" altLang="en-US" sz="1050" dirty="0"/>
              <a:t>시작</a:t>
            </a:r>
            <a:r>
              <a:rPr lang="en-US" altLang="ko-KR" sz="1050" dirty="0"/>
              <a:t>/</a:t>
            </a:r>
            <a:r>
              <a:rPr lang="ko-KR" altLang="en-US" sz="1050" dirty="0"/>
              <a:t>종료</a:t>
            </a:r>
            <a:r>
              <a:rPr lang="ko-KR" altLang="ko-KR" sz="1050" dirty="0"/>
              <a:t>시간</a:t>
            </a:r>
            <a:r>
              <a:rPr lang="ko-KR" altLang="en-US" sz="1050" dirty="0"/>
              <a:t>을 등록할 수 있다</a:t>
            </a:r>
            <a:r>
              <a:rPr lang="en-US" altLang="ko-KR" sz="105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4124" y="2234149"/>
            <a:ext cx="41838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과목 명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담당 교수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년도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학기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요일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시작 시간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종료 시간을 입력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입력 후  등록 버튼 클릭 시 입력한 과목의 정보가 등록되며 과목정보 페이지로 돌아간다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40556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5578</TotalTime>
  <Words>1507</Words>
  <Application>Microsoft Office PowerPoint</Application>
  <PresentationFormat>화면 슬라이드 쇼(4:3)</PresentationFormat>
  <Paragraphs>569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HY울릉도B</vt:lpstr>
      <vt:lpstr>HY울릉도M</vt:lpstr>
      <vt:lpstr>HY헤드라인M</vt:lpstr>
      <vt:lpstr>굴림</vt:lpstr>
      <vt:lpstr>맑은 고딕</vt:lpstr>
      <vt:lpstr>Arial</vt:lpstr>
      <vt:lpstr>Goudy Old Style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구소연</cp:lastModifiedBy>
  <cp:revision>504</cp:revision>
  <cp:lastPrinted>2001-07-23T08:42:52Z</cp:lastPrinted>
  <dcterms:created xsi:type="dcterms:W3CDTF">2011-02-22T01:37:12Z</dcterms:created>
  <dcterms:modified xsi:type="dcterms:W3CDTF">2017-05-21T16:17:02Z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