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63" r:id="rId2"/>
    <p:sldId id="264" r:id="rId3"/>
    <p:sldId id="269" r:id="rId4"/>
    <p:sldId id="266" r:id="rId5"/>
    <p:sldId id="267" r:id="rId6"/>
    <p:sldId id="268" r:id="rId7"/>
  </p:sldIdLst>
  <p:sldSz cx="9144000" cy="6858000" type="screen4x3"/>
  <p:notesSz cx="6794500" cy="9918700"/>
  <p:defaultTextStyle>
    <a:defPPr>
      <a:defRPr lang="en-GB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HY울릉도M"/>
        <a:cs typeface="HY울릉도M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HY울릉도M"/>
        <a:cs typeface="HY울릉도M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HY울릉도M"/>
        <a:cs typeface="HY울릉도M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HY울릉도M"/>
        <a:cs typeface="HY울릉도M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HY울릉도M"/>
        <a:cs typeface="HY울릉도M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HY울릉도M"/>
        <a:cs typeface="HY울릉도M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HY울릉도M"/>
        <a:cs typeface="HY울릉도M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HY울릉도M"/>
        <a:cs typeface="HY울릉도M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HY울릉도M"/>
        <a:cs typeface="HY울릉도M"/>
      </a:defRPr>
    </a:lvl9pPr>
  </p:defaultTextStyle>
  <p:extLst>
    <p:ext uri="{EFAFB233-063F-42B5-8137-9DF3F51BA10A}">
      <p15:sldGuideLst xmlns:p15="http://schemas.microsoft.com/office/powerpoint/2012/main">
        <p15:guide id="1" orient="horz" pos="645">
          <p15:clr>
            <a:srgbClr val="A4A3A4"/>
          </p15:clr>
        </p15:guide>
        <p15:guide id="2" orient="horz" pos="57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orient="horz" pos="4045">
          <p15:clr>
            <a:srgbClr val="A4A3A4"/>
          </p15:clr>
        </p15:guide>
        <p15:guide id="5" pos="2880">
          <p15:clr>
            <a:srgbClr val="A4A3A4"/>
          </p15:clr>
        </p15:guide>
        <p15:guide id="6" pos="26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FDD"/>
    <a:srgbClr val="5C4769"/>
    <a:srgbClr val="C0BED4"/>
    <a:srgbClr val="CFBFD3"/>
    <a:srgbClr val="6E7A00"/>
    <a:srgbClr val="D1EFCD"/>
    <a:srgbClr val="333399"/>
    <a:srgbClr val="BCD6D3"/>
    <a:srgbClr val="BCCFD6"/>
    <a:srgbClr val="D6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92834" autoAdjust="0"/>
  </p:normalViewPr>
  <p:slideViewPr>
    <p:cSldViewPr snapToGrid="0" snapToObjects="1">
      <p:cViewPr varScale="1">
        <p:scale>
          <a:sx n="100" d="100"/>
          <a:sy n="100" d="100"/>
        </p:scale>
        <p:origin x="1448" y="168"/>
      </p:cViewPr>
      <p:guideLst>
        <p:guide orient="horz" pos="645"/>
        <p:guide orient="horz" pos="570"/>
        <p:guide orient="horz" pos="2161"/>
        <p:guide orient="horz" pos="4045"/>
        <p:guide pos="2880"/>
        <p:guide pos="267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>
      <p:cViewPr>
        <p:scale>
          <a:sx n="100" d="100"/>
          <a:sy n="100" d="100"/>
        </p:scale>
        <p:origin x="-876" y="1020"/>
      </p:cViewPr>
      <p:guideLst>
        <p:guide orient="horz" pos="3123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68825" cy="4608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 eaLnBrk="0" latinLnBrk="0" hangingPunct="0">
              <a:defRPr kumimoji="0" sz="1200">
                <a:latin typeface="Times New Roman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3610" y="0"/>
            <a:ext cx="2967238" cy="4608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 eaLnBrk="0" latinLnBrk="0" hangingPunct="0">
              <a:defRPr kumimoji="0" sz="1200">
                <a:latin typeface="Times New Roman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400443"/>
            <a:ext cx="2968825" cy="53739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 eaLnBrk="0" latinLnBrk="0" hangingPunct="0">
              <a:defRPr kumimoji="0" sz="1200">
                <a:latin typeface="Times New Roman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3610" y="9400443"/>
            <a:ext cx="2967238" cy="53739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 eaLnBrk="0" latinLnBrk="0" hangingPunct="0">
              <a:defRPr kumimoji="0" sz="1200">
                <a:latin typeface="Times New Roman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DC8EC9A1-6189-4506-8A20-9FE3079FC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08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68825" cy="4608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 eaLnBrk="0" latinLnBrk="0" hangingPunct="0">
              <a:defRPr kumimoji="0" sz="1200">
                <a:latin typeface="Times New Roman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610" y="0"/>
            <a:ext cx="2967238" cy="4608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 eaLnBrk="0" latinLnBrk="0" hangingPunct="0">
              <a:defRPr kumimoji="0" sz="1200">
                <a:latin typeface="Times New Roman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69938"/>
            <a:ext cx="493077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775" y="4699423"/>
            <a:ext cx="4925298" cy="446979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noProof="0"/>
              <a:t>Click to edit Master text styles</a:t>
            </a:r>
          </a:p>
          <a:p>
            <a:pPr lvl="1"/>
            <a:r>
              <a:rPr lang="en-GB" altLang="ko-KR" noProof="0"/>
              <a:t>Second level</a:t>
            </a:r>
          </a:p>
          <a:p>
            <a:pPr lvl="2"/>
            <a:r>
              <a:rPr lang="en-GB" altLang="ko-KR" noProof="0"/>
              <a:t>Third level</a:t>
            </a:r>
          </a:p>
          <a:p>
            <a:pPr lvl="3"/>
            <a:r>
              <a:rPr lang="en-GB" altLang="ko-KR" noProof="0"/>
              <a:t>Fourth level</a:t>
            </a:r>
          </a:p>
          <a:p>
            <a:pPr lvl="4"/>
            <a:r>
              <a:rPr lang="en-GB" altLang="ko-KR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00443"/>
            <a:ext cx="2968825" cy="53739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 eaLnBrk="0" latinLnBrk="0" hangingPunct="0">
              <a:defRPr kumimoji="0" sz="1200">
                <a:latin typeface="Times New Roman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610" y="9400443"/>
            <a:ext cx="2967238" cy="53739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 eaLnBrk="0" latinLnBrk="0" hangingPunct="0">
              <a:defRPr kumimoji="0" sz="1200">
                <a:latin typeface="Times New Roman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F24A6E80-17B8-42FE-8389-80DC5879D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6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ko-KR" altLang="en-US" dirty="0">
              <a:latin typeface="Times New Roman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A6E80-17B8-42FE-8389-80DC5879DC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0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A6E80-17B8-42FE-8389-80DC5879DC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5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A6E80-17B8-42FE-8389-80DC5879DC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"/>
          <p:cNvGrpSpPr>
            <a:grpSpLocks/>
          </p:cNvGrpSpPr>
          <p:nvPr userDrawn="1"/>
        </p:nvGrpSpPr>
        <p:grpSpPr bwMode="auto">
          <a:xfrm>
            <a:off x="991913" y="2992438"/>
            <a:ext cx="7160175" cy="0"/>
            <a:chOff x="727746" y="2415580"/>
            <a:chExt cx="7160175" cy="0"/>
          </a:xfrm>
        </p:grpSpPr>
        <p:sp>
          <p:nvSpPr>
            <p:cNvPr id="8" name="Line 45"/>
            <p:cNvSpPr>
              <a:spLocks noChangeShapeType="1"/>
            </p:cNvSpPr>
            <p:nvPr userDrawn="1"/>
          </p:nvSpPr>
          <p:spPr bwMode="auto">
            <a:xfrm>
              <a:off x="727746" y="2415580"/>
              <a:ext cx="7113600" cy="0"/>
            </a:xfrm>
            <a:prstGeom prst="line">
              <a:avLst/>
            </a:prstGeom>
            <a:noFill/>
            <a:ln w="1016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eaLnBrk="0" latinLnBrk="0" hangingPunct="0">
                <a:defRPr/>
              </a:pPr>
              <a:endParaRPr kumimoji="0" lang="ko-KR" altLang="en-US">
                <a:ea typeface="HY울릉도M" pitchFamily="18" charset="-127"/>
                <a:cs typeface="+mn-cs"/>
              </a:endParaRPr>
            </a:p>
          </p:txBody>
        </p:sp>
        <p:sp>
          <p:nvSpPr>
            <p:cNvPr id="9" name="Line 45"/>
            <p:cNvSpPr>
              <a:spLocks noChangeShapeType="1"/>
            </p:cNvSpPr>
            <p:nvPr userDrawn="1"/>
          </p:nvSpPr>
          <p:spPr bwMode="auto">
            <a:xfrm>
              <a:off x="2127921" y="2415580"/>
              <a:ext cx="5760000" cy="0"/>
            </a:xfrm>
            <a:prstGeom prst="line">
              <a:avLst/>
            </a:prstGeom>
            <a:noFill/>
            <a:ln w="1016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eaLnBrk="0" latinLnBrk="0" hangingPunct="0">
                <a:defRPr/>
              </a:pPr>
              <a:endParaRPr kumimoji="0" lang="ko-KR" altLang="en-US">
                <a:ea typeface="HY울릉도M" pitchFamily="18" charset="-127"/>
                <a:cs typeface="+mn-cs"/>
              </a:endParaRPr>
            </a:p>
          </p:txBody>
        </p:sp>
      </p:grp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989015" y="1950700"/>
            <a:ext cx="1400311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C00000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848100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848100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2388432" y="1950700"/>
            <a:ext cx="5763656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404245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404245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b="1" dirty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949325"/>
            <a:ext cx="8582025" cy="332422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404245"/>
            <a:ext cx="5064097" cy="457200"/>
          </a:xfrm>
        </p:spPr>
        <p:txBody>
          <a:bodyPr/>
          <a:lstStyle>
            <a:lvl1pPr>
              <a:defRPr lang="ko-KR" altLang="en-US" sz="16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404245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b="1" dirty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404813"/>
            <a:ext cx="5064125" cy="457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949325"/>
            <a:ext cx="8582025" cy="332422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404813"/>
            <a:ext cx="5064125" cy="457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280988" y="900113"/>
            <a:ext cx="8582025" cy="36512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80987" y="900113"/>
            <a:ext cx="8582025" cy="365124"/>
          </a:xfrm>
        </p:spPr>
        <p:txBody>
          <a:bodyPr/>
          <a:lstStyle>
            <a:lvl1pPr marL="266700" indent="-266700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280988" y="1265238"/>
            <a:ext cx="8582025" cy="3963987"/>
          </a:xfrm>
        </p:spPr>
        <p:txBody>
          <a:bodyPr/>
          <a:lstStyle>
            <a:lvl1pPr marL="292100" indent="-292100">
              <a:buFont typeface="Wingdings" panose="05000000000000000000" pitchFamily="2" charset="2"/>
              <a:buChar char="u"/>
              <a:defRPr sz="1400"/>
            </a:lvl1pPr>
            <a:lvl2pPr marL="542925" indent="-180975">
              <a:buFont typeface="+mj-lt"/>
              <a:buAutoNum type="arabicParenR"/>
              <a:tabLst>
                <a:tab pos="628650" algn="l"/>
              </a:tabLst>
              <a:defRPr sz="1200"/>
            </a:lvl2pPr>
            <a:lvl3pPr marL="895350" indent="-180975">
              <a:buFont typeface="맑은 고딕" panose="020B0503020000020004" pitchFamily="50" charset="-127"/>
              <a:buChar char="­"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280988" y="404813"/>
            <a:ext cx="506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949325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2100" marR="0" lvl="0" indent="-292100" algn="l" defTabSz="914400" rtl="0" eaLnBrk="1" fontAlgn="base" latinLnBrk="1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571500" algn="l"/>
              </a:tabLst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마스터 텍스트 스타일을 편집합니다</a:t>
            </a:r>
          </a:p>
          <a:p>
            <a:pPr marL="542925" marR="0" lvl="1" indent="-180975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>
                <a:tab pos="571500" algn="l"/>
              </a:tabLst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895350" marR="0" lvl="2" indent="-180975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>
                <a:tab pos="5715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1257300" marR="0" lvl="3" indent="-1809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</a:tabLst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619250" marR="0" lvl="4" indent="-1809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</a:tabLst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</a:p>
        </p:txBody>
      </p:sp>
      <p:sp>
        <p:nvSpPr>
          <p:cNvPr id="5255182" name="Line 1038"/>
          <p:cNvSpPr>
            <a:spLocks noChangeShapeType="1"/>
          </p:cNvSpPr>
          <p:nvPr/>
        </p:nvSpPr>
        <p:spPr bwMode="auto">
          <a:xfrm>
            <a:off x="280988" y="877888"/>
            <a:ext cx="858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6179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000" smtClean="0"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7013" y="6419850"/>
            <a:ext cx="8636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Line 1038"/>
          <p:cNvSpPr>
            <a:spLocks noChangeShapeType="1"/>
          </p:cNvSpPr>
          <p:nvPr/>
        </p:nvSpPr>
        <p:spPr bwMode="auto">
          <a:xfrm>
            <a:off x="280988" y="395288"/>
            <a:ext cx="8582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87780" y="6500813"/>
            <a:ext cx="29498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/>
              <a:t>Copyright 2014 SMU </a:t>
            </a:r>
            <a:r>
              <a:rPr lang="en-US" altLang="ko-KR" sz="1000" dirty="0" err="1"/>
              <a:t>SELab</a:t>
            </a:r>
            <a:r>
              <a:rPr lang="en-US" altLang="ko-KR" sz="1000" dirty="0"/>
              <a:t>.,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</p:sldLayoutIdLst>
  <p:hf sldNum="0" hdr="0" dt="0"/>
  <p:txStyles>
    <p:titleStyle>
      <a:lvl1pPr algn="l" rtl="0" eaLnBrk="1" fontAlgn="ctr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1pPr>
      <a:lvl2pPr algn="l" rtl="0" eaLnBrk="1" fontAlgn="ctr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/>
          <a:ea typeface="맑은 고딕"/>
          <a:cs typeface="맑은 고딕"/>
        </a:defRPr>
      </a:lvl2pPr>
      <a:lvl3pPr algn="l" rtl="0" eaLnBrk="1" fontAlgn="ctr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/>
          <a:ea typeface="맑은 고딕"/>
          <a:cs typeface="맑은 고딕"/>
        </a:defRPr>
      </a:lvl3pPr>
      <a:lvl4pPr algn="l" rtl="0" eaLnBrk="1" fontAlgn="ctr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/>
          <a:ea typeface="맑은 고딕"/>
          <a:cs typeface="맑은 고딕"/>
        </a:defRPr>
      </a:lvl4pPr>
      <a:lvl5pPr algn="l" rtl="0" eaLnBrk="1" fontAlgn="ctr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/>
          <a:ea typeface="맑은 고딕"/>
          <a:cs typeface="맑은 고딕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marR="0" indent="-292100" algn="l" defTabSz="914400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ClrTx/>
        <a:buSzTx/>
        <a:buFont typeface="Wingdings" pitchFamily="2" charset="2"/>
        <a:buChar char="q"/>
        <a:tabLst>
          <a:tab pos="571500" algn="l"/>
        </a:tabLs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1pPr>
      <a:lvl2pPr marL="542925" marR="0" indent="-180975" algn="l" defTabSz="914400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ClrTx/>
        <a:buSzTx/>
        <a:buFont typeface="Wingdings" pitchFamily="2" charset="2"/>
        <a:buChar char="l"/>
        <a:tabLst>
          <a:tab pos="571500" algn="l"/>
        </a:tabLst>
        <a:defRPr sz="1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marL="895350" marR="0" indent="-180975" algn="l" defTabSz="914400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ClrTx/>
        <a:buSzTx/>
        <a:buFont typeface="맑은 고딕" panose="020B0503020000020004" pitchFamily="50" charset="-127"/>
        <a:buChar char="–"/>
        <a:tabLst>
          <a:tab pos="571500" algn="l"/>
        </a:tabLst>
        <a:defRPr sz="12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marL="1257300" marR="0" indent="-18097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>
          <a:tab pos="571500" algn="l"/>
        </a:tabLst>
        <a:defRPr sz="11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marL="1619250" marR="0" indent="-18097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>
          <a:tab pos="571500" algn="l"/>
        </a:tabLst>
        <a:defRPr sz="11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612425" y="3366218"/>
            <a:ext cx="4651375" cy="482600"/>
          </a:xfrm>
        </p:spPr>
        <p:txBody>
          <a:bodyPr/>
          <a:lstStyle/>
          <a:p>
            <a:pPr eaLnBrk="1" hangingPunct="1">
              <a:defRPr/>
            </a:pPr>
            <a:endParaRPr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3612425" y="3856658"/>
            <a:ext cx="4651200" cy="914837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787540" y="1950700"/>
            <a:ext cx="5634980" cy="1018800"/>
          </a:xfrm>
        </p:spPr>
        <p:txBody>
          <a:bodyPr lIns="54000"/>
          <a:lstStyle/>
          <a:p>
            <a:pPr algn="ctr" eaLnBrk="1" hangingPunct="1">
              <a:spcBef>
                <a:spcPct val="0"/>
              </a:spcBef>
            </a:pPr>
            <a:r>
              <a:rPr lang="ko-KR" altLang="en-US" sz="2000" dirty="0" err="1">
                <a:latin typeface="맑은 고딕"/>
                <a:ea typeface="맑은 고딕"/>
                <a:cs typeface="맑은 고딕"/>
              </a:rPr>
              <a:t>파이썬</a:t>
            </a: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err="1">
                <a:latin typeface="맑은 고딕"/>
                <a:ea typeface="맑은 고딕"/>
                <a:cs typeface="맑은 고딕"/>
              </a:rPr>
              <a:t>벽돌깨기</a:t>
            </a: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 프로젝트 계획서</a:t>
            </a:r>
            <a:endParaRPr sz="20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163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9188714-28EE-5C4A-A663-A807212EBB2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03701440"/>
              </p:ext>
            </p:extLst>
          </p:nvPr>
        </p:nvGraphicFramePr>
        <p:xfrm>
          <a:off x="293688" y="2191748"/>
          <a:ext cx="8582024" cy="2159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77466">
                  <a:extLst>
                    <a:ext uri="{9D8B030D-6E8A-4147-A177-3AD203B41FA5}">
                      <a16:colId xmlns:a16="http://schemas.microsoft.com/office/drawing/2014/main" val="2754416715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560114160"/>
                    </a:ext>
                  </a:extLst>
                </a:gridCol>
                <a:gridCol w="3958045">
                  <a:extLst>
                    <a:ext uri="{9D8B030D-6E8A-4147-A177-3AD203B41FA5}">
                      <a16:colId xmlns:a16="http://schemas.microsoft.com/office/drawing/2014/main" val="2207372449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2819526297"/>
                    </a:ext>
                  </a:extLst>
                </a:gridCol>
                <a:gridCol w="1207815">
                  <a:extLst>
                    <a:ext uri="{9D8B030D-6E8A-4147-A177-3AD203B41FA5}">
                      <a16:colId xmlns:a16="http://schemas.microsoft.com/office/drawing/2014/main" val="544675720"/>
                    </a:ext>
                  </a:extLst>
                </a:gridCol>
              </a:tblGrid>
              <a:tr h="131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일시</a:t>
                      </a:r>
                      <a:endParaRPr lang="en-US" sz="1400" dirty="0"/>
                    </a:p>
                  </a:txBody>
                  <a:tcP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시간</a:t>
                      </a:r>
                      <a:endParaRPr lang="en-US" sz="1400" dirty="0"/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내용</a:t>
                      </a:r>
                      <a:endParaRPr lang="en-US" sz="1400" dirty="0"/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담당자</a:t>
                      </a:r>
                      <a:endParaRPr lang="en-US" sz="1400" dirty="0"/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비고</a:t>
                      </a:r>
                      <a:endParaRPr lang="en-US" sz="1400" dirty="0"/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22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5/10</a:t>
                      </a:r>
                      <a:r>
                        <a:rPr kumimoji="0" lang="ko-KR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altLang="ko-KR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목</a:t>
                      </a:r>
                      <a:r>
                        <a:rPr kumimoji="0" lang="en-US" altLang="ko-KR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프로젝트 계획수립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dirty="0" err="1"/>
                        <a:t>한성필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이연재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8377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요구사항 분석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8828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클래스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설계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클래스 별 </a:t>
                      </a:r>
                      <a:r>
                        <a:rPr lang="ko-KR" altLang="en-US" sz="1400" dirty="0" err="1"/>
                        <a:t>메소드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멤버 변수 논의</a:t>
                      </a:r>
                      <a:r>
                        <a:rPr lang="en-US" altLang="ko-KR" sz="1400" dirty="0"/>
                        <a:t>)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7577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5/11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대비 자료조사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Tk</a:t>
                      </a:r>
                      <a:r>
                        <a:rPr lang="en-US" altLang="ko-KR" sz="1400" dirty="0"/>
                        <a:t> GUI tool kit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)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dirty="0" err="1"/>
                        <a:t>김자훈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프로젝트 계획서 작성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이연재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144513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92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9188714-28EE-5C4A-A663-A807212EBB2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2569143"/>
              </p:ext>
            </p:extLst>
          </p:nvPr>
        </p:nvGraphicFramePr>
        <p:xfrm>
          <a:off x="293688" y="1486354"/>
          <a:ext cx="8582024" cy="4013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77466">
                  <a:extLst>
                    <a:ext uri="{9D8B030D-6E8A-4147-A177-3AD203B41FA5}">
                      <a16:colId xmlns:a16="http://schemas.microsoft.com/office/drawing/2014/main" val="2754416715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560114160"/>
                    </a:ext>
                  </a:extLst>
                </a:gridCol>
                <a:gridCol w="3958045">
                  <a:extLst>
                    <a:ext uri="{9D8B030D-6E8A-4147-A177-3AD203B41FA5}">
                      <a16:colId xmlns:a16="http://schemas.microsoft.com/office/drawing/2014/main" val="2207372449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2819526297"/>
                    </a:ext>
                  </a:extLst>
                </a:gridCol>
                <a:gridCol w="1207815">
                  <a:extLst>
                    <a:ext uri="{9D8B030D-6E8A-4147-A177-3AD203B41FA5}">
                      <a16:colId xmlns:a16="http://schemas.microsoft.com/office/drawing/2014/main" val="544675720"/>
                    </a:ext>
                  </a:extLst>
                </a:gridCol>
              </a:tblGrid>
              <a:tr h="131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일시</a:t>
                      </a:r>
                      <a:endParaRPr lang="en-US" sz="1400" dirty="0"/>
                    </a:p>
                  </a:txBody>
                  <a:tcP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시간</a:t>
                      </a:r>
                      <a:endParaRPr lang="en-US" sz="1400" dirty="0"/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내용</a:t>
                      </a:r>
                      <a:endParaRPr lang="en-US" sz="1400" dirty="0"/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담당자</a:t>
                      </a:r>
                      <a:endParaRPr lang="en-US" sz="1400" dirty="0"/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비고</a:t>
                      </a:r>
                      <a:endParaRPr lang="en-US" sz="1400" dirty="0"/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29227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5/11</a:t>
                      </a:r>
                      <a:r>
                        <a:rPr kumimoji="0" lang="ko-KR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altLang="ko-KR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금</a:t>
                      </a:r>
                      <a:r>
                        <a:rPr kumimoji="0" lang="en-US" altLang="ko-KR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sz="14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10:00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12:00</a:t>
                      </a:r>
                      <a:endParaRPr 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회의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 err="1"/>
                        <a:t>로직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메소드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파라미터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정의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60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클래스 설계서 작성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207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/>
                        <a:t>Ball , Bar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dirty="0" err="1"/>
                        <a:t>한성필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682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/>
                        <a:t>Controller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dirty="0" err="1"/>
                        <a:t>김자훈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712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/>
                        <a:t>Brick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이연재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04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13:00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15:30</a:t>
                      </a:r>
                      <a:endParaRPr 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400" dirty="0" err="1"/>
                        <a:t>T</a:t>
                      </a:r>
                      <a:r>
                        <a:rPr lang="en-US" sz="1400" dirty="0" err="1"/>
                        <a:t>kinter</a:t>
                      </a:r>
                      <a:r>
                        <a:rPr lang="en-US" sz="1400" dirty="0"/>
                        <a:t> </a:t>
                      </a:r>
                      <a:r>
                        <a:rPr lang="ko-KR" altLang="en-US" sz="1400" dirty="0"/>
                        <a:t>스터디 및 클래스 다이어그램 수정</a:t>
                      </a:r>
                      <a:r>
                        <a:rPr lang="en-US" altLang="ko-KR" sz="1400" dirty="0"/>
                        <a:t>∙</a:t>
                      </a:r>
                      <a:r>
                        <a:rPr lang="ko-KR" altLang="en-US" sz="1400" dirty="0"/>
                        <a:t>보완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dirty="0" err="1"/>
                        <a:t>김자훈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208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 업무 분담 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677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16:00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17:00</a:t>
                      </a:r>
                      <a:endParaRPr 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세미나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13907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5/12(</a:t>
                      </a:r>
                      <a:r>
                        <a:rPr kumimoji="0" lang="ko-KR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토</a:t>
                      </a:r>
                      <a:r>
                        <a:rPr kumimoji="0" lang="en-US" altLang="ko-KR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sz="14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09:00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13:00</a:t>
                      </a:r>
                      <a:endParaRPr 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개인별 담당 파트 개발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02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14:00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16:30</a:t>
                      </a:r>
                      <a:endParaRPr 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코드 병합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디버깅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리팩토링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dirty="0" err="1"/>
                        <a:t>리딩라운지</a:t>
                      </a:r>
                      <a:endParaRPr 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24374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92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279B-2796-A042-89A2-53C93C4F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881E4-2734-DD49-A034-1807C1D84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49617-B066-AB46-BD02-01FA8B8D4C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벽돌깨기</a:t>
            </a:r>
            <a:r>
              <a:rPr lang="ko-KR" altLang="en-US" dirty="0"/>
              <a:t> 프로그램 설계 및 개발</a:t>
            </a:r>
            <a:endParaRPr lang="en-US" altLang="ko-KR" dirty="0"/>
          </a:p>
          <a:p>
            <a:r>
              <a:rPr lang="ko-KR" altLang="en-US" dirty="0"/>
              <a:t>프로그램 구성 요소</a:t>
            </a:r>
            <a:endParaRPr lang="en-US" altLang="ko-KR" dirty="0"/>
          </a:p>
          <a:p>
            <a:pPr lvl="1"/>
            <a:r>
              <a:rPr lang="en-US" altLang="ko-KR" sz="1400" dirty="0"/>
              <a:t>Brick</a:t>
            </a:r>
          </a:p>
          <a:p>
            <a:pPr lvl="2"/>
            <a:r>
              <a:rPr lang="en-US" altLang="ko-KR" sz="1200" dirty="0"/>
              <a:t>20</a:t>
            </a:r>
            <a:r>
              <a:rPr lang="ko-KR" altLang="en-US" sz="1200" dirty="0"/>
              <a:t>개</a:t>
            </a:r>
            <a:r>
              <a:rPr lang="en-US" altLang="ko-KR" sz="1200" dirty="0"/>
              <a:t>(5*4 )</a:t>
            </a:r>
            <a:r>
              <a:rPr lang="ko-KR" altLang="en-US" sz="1200" dirty="0"/>
              <a:t>개의 </a:t>
            </a:r>
            <a:r>
              <a:rPr lang="en-US" altLang="ko-KR" sz="1200" dirty="0"/>
              <a:t>brick</a:t>
            </a:r>
            <a:r>
              <a:rPr lang="ko-KR" altLang="en-US" sz="1200" dirty="0"/>
              <a:t>을 화면에 배치</a:t>
            </a:r>
            <a:endParaRPr lang="en-US" altLang="ko-KR" sz="1200" dirty="0"/>
          </a:p>
          <a:p>
            <a:pPr lvl="1"/>
            <a:r>
              <a:rPr lang="en-US" altLang="ko-KR" sz="1400" dirty="0"/>
              <a:t>Ball</a:t>
            </a:r>
          </a:p>
          <a:p>
            <a:pPr lvl="1"/>
            <a:r>
              <a:rPr lang="en-US" altLang="ko-KR" sz="1400" dirty="0"/>
              <a:t>Bar</a:t>
            </a:r>
          </a:p>
          <a:p>
            <a:pPr lvl="2"/>
            <a:r>
              <a:rPr lang="ko-KR" altLang="en-US" sz="1200" dirty="0"/>
              <a:t>마우스 좌우 움직임에 따라 이동</a:t>
            </a:r>
            <a:endParaRPr lang="en-US" altLang="ko-KR" sz="1200" dirty="0"/>
          </a:p>
          <a:p>
            <a:pPr lvl="1"/>
            <a:r>
              <a:rPr lang="ko-KR" altLang="en-US" sz="1400" dirty="0"/>
              <a:t> </a:t>
            </a:r>
            <a:r>
              <a:rPr lang="en-US" altLang="ko-KR" sz="1400" dirty="0"/>
              <a:t>Canvas</a:t>
            </a:r>
          </a:p>
          <a:p>
            <a:pPr lvl="2"/>
            <a:r>
              <a:rPr lang="en-US" altLang="ko-KR" sz="1200" dirty="0"/>
              <a:t>Brick, Ball, Bar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표시할 화면</a:t>
            </a:r>
            <a:endParaRPr lang="en-US" altLang="ko-KR" sz="1200" dirty="0"/>
          </a:p>
          <a:p>
            <a:pPr marL="714375" lvl="2" indent="0">
              <a:buNone/>
            </a:pPr>
            <a:endParaRPr lang="en-US" altLang="ko-KR" sz="1200" dirty="0"/>
          </a:p>
          <a:p>
            <a:pPr lvl="1"/>
            <a:r>
              <a:rPr lang="en-US" altLang="ko-KR" sz="1400" dirty="0"/>
              <a:t>GUI</a:t>
            </a:r>
          </a:p>
          <a:p>
            <a:pPr lvl="2"/>
            <a:r>
              <a:rPr lang="en-US" altLang="ko-KR" sz="1200" dirty="0" err="1"/>
              <a:t>Tkinter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Tk</a:t>
            </a:r>
            <a:r>
              <a:rPr lang="en-US" altLang="ko-KR" sz="1200" dirty="0"/>
              <a:t> GUI </a:t>
            </a:r>
            <a:r>
              <a:rPr lang="en-US" altLang="ko-KR" sz="1200" dirty="0" err="1"/>
              <a:t>tookit</a:t>
            </a:r>
            <a:r>
              <a:rPr lang="en-US" altLang="ko-KR" sz="1200" dirty="0"/>
              <a:t>)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ko-KR" altLang="en-US" dirty="0"/>
              <a:t>산출물</a:t>
            </a:r>
            <a:endParaRPr lang="en-US" altLang="ko-KR" dirty="0"/>
          </a:p>
          <a:p>
            <a:pPr lvl="1"/>
            <a:r>
              <a:rPr lang="ko-KR" altLang="en-US" dirty="0"/>
              <a:t>프로젝트 계획서</a:t>
            </a:r>
            <a:endParaRPr lang="en-US" altLang="ko-KR" dirty="0"/>
          </a:p>
          <a:p>
            <a:pPr lvl="1"/>
            <a:r>
              <a:rPr lang="ko-KR" altLang="en-US" dirty="0"/>
              <a:t>클래스 설계서</a:t>
            </a:r>
            <a:endParaRPr lang="en-US" altLang="ko-KR" dirty="0"/>
          </a:p>
          <a:p>
            <a:pPr lvl="1"/>
            <a:r>
              <a:rPr lang="ko-KR" altLang="en-US" dirty="0"/>
              <a:t>소스 코드</a:t>
            </a:r>
            <a:endParaRPr lang="en-US" altLang="ko-KR" dirty="0"/>
          </a:p>
          <a:p>
            <a:pPr lvl="1"/>
            <a:endParaRPr lang="en-US" altLang="ko-KR" sz="1300" dirty="0"/>
          </a:p>
          <a:p>
            <a:pPr lvl="1"/>
            <a:endParaRPr lang="en-US" altLang="ko-KR" sz="1300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1ABAD7-C103-114C-917D-54EA5D24915F}"/>
              </a:ext>
            </a:extLst>
          </p:cNvPr>
          <p:cNvGrpSpPr/>
          <p:nvPr/>
        </p:nvGrpSpPr>
        <p:grpSpPr>
          <a:xfrm>
            <a:off x="4737100" y="1625600"/>
            <a:ext cx="3746500" cy="4445000"/>
            <a:chOff x="4483100" y="1282700"/>
            <a:chExt cx="3746500" cy="444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0839F5-2C13-7B4B-9720-8C873FFFF97F}"/>
                </a:ext>
              </a:extLst>
            </p:cNvPr>
            <p:cNvSpPr/>
            <p:nvPr/>
          </p:nvSpPr>
          <p:spPr bwMode="auto">
            <a:xfrm>
              <a:off x="4483100" y="1282700"/>
              <a:ext cx="3746500" cy="4445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3DAF45-E868-8D4B-BB78-B7D3F8D55D34}"/>
                </a:ext>
              </a:extLst>
            </p:cNvPr>
            <p:cNvSpPr/>
            <p:nvPr/>
          </p:nvSpPr>
          <p:spPr bwMode="auto">
            <a:xfrm>
              <a:off x="4610100" y="1397000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B451F9-9F40-E74F-A965-16408CA424AE}"/>
                </a:ext>
              </a:extLst>
            </p:cNvPr>
            <p:cNvSpPr/>
            <p:nvPr/>
          </p:nvSpPr>
          <p:spPr bwMode="auto">
            <a:xfrm>
              <a:off x="5334620" y="1397000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E49FB8-C121-9040-888C-D3DA26F38C5C}"/>
                </a:ext>
              </a:extLst>
            </p:cNvPr>
            <p:cNvSpPr/>
            <p:nvPr/>
          </p:nvSpPr>
          <p:spPr bwMode="auto">
            <a:xfrm>
              <a:off x="6042124" y="1397000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30516B-CB63-1844-8F6C-D53ED1449ABE}"/>
                </a:ext>
              </a:extLst>
            </p:cNvPr>
            <p:cNvSpPr/>
            <p:nvPr/>
          </p:nvSpPr>
          <p:spPr bwMode="auto">
            <a:xfrm>
              <a:off x="6749628" y="1397000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759844-C7B1-604B-A37C-862EE059F02E}"/>
                </a:ext>
              </a:extLst>
            </p:cNvPr>
            <p:cNvSpPr/>
            <p:nvPr/>
          </p:nvSpPr>
          <p:spPr bwMode="auto">
            <a:xfrm>
              <a:off x="7461200" y="1397000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C4845-DA25-414D-8E00-D1F32698DBA9}"/>
                </a:ext>
              </a:extLst>
            </p:cNvPr>
            <p:cNvSpPr/>
            <p:nvPr/>
          </p:nvSpPr>
          <p:spPr bwMode="auto">
            <a:xfrm>
              <a:off x="4610100" y="1764308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1B630B-CD6F-FE4A-B43F-566C093E6A56}"/>
                </a:ext>
              </a:extLst>
            </p:cNvPr>
            <p:cNvSpPr/>
            <p:nvPr/>
          </p:nvSpPr>
          <p:spPr bwMode="auto">
            <a:xfrm>
              <a:off x="5334620" y="1764308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D8D56F-400C-8043-9D47-F93E2CBC5D88}"/>
                </a:ext>
              </a:extLst>
            </p:cNvPr>
            <p:cNvSpPr/>
            <p:nvPr/>
          </p:nvSpPr>
          <p:spPr bwMode="auto">
            <a:xfrm>
              <a:off x="6042124" y="1764308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B81C19-F12C-7F41-8EA8-EFDE9B9BBC16}"/>
                </a:ext>
              </a:extLst>
            </p:cNvPr>
            <p:cNvSpPr/>
            <p:nvPr/>
          </p:nvSpPr>
          <p:spPr bwMode="auto">
            <a:xfrm>
              <a:off x="6749628" y="1764308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F03E4C-B12C-8941-ABD0-3619811935C5}"/>
                </a:ext>
              </a:extLst>
            </p:cNvPr>
            <p:cNvSpPr/>
            <p:nvPr/>
          </p:nvSpPr>
          <p:spPr bwMode="auto">
            <a:xfrm>
              <a:off x="7461200" y="1764308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B11A3E-D0D3-3847-8E41-0122819C2520}"/>
                </a:ext>
              </a:extLst>
            </p:cNvPr>
            <p:cNvSpPr/>
            <p:nvPr/>
          </p:nvSpPr>
          <p:spPr bwMode="auto">
            <a:xfrm>
              <a:off x="4605412" y="2137048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37BF7E-0AA4-FB46-A4A6-278F17231EDC}"/>
                </a:ext>
              </a:extLst>
            </p:cNvPr>
            <p:cNvSpPr/>
            <p:nvPr/>
          </p:nvSpPr>
          <p:spPr bwMode="auto">
            <a:xfrm>
              <a:off x="5329932" y="2137048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2B73A0-A764-514B-B31F-5C64A91E3E1A}"/>
                </a:ext>
              </a:extLst>
            </p:cNvPr>
            <p:cNvSpPr/>
            <p:nvPr/>
          </p:nvSpPr>
          <p:spPr bwMode="auto">
            <a:xfrm>
              <a:off x="6037436" y="2137048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61EA15-32BB-CB42-A144-CF4572D28F6A}"/>
                </a:ext>
              </a:extLst>
            </p:cNvPr>
            <p:cNvSpPr/>
            <p:nvPr/>
          </p:nvSpPr>
          <p:spPr bwMode="auto">
            <a:xfrm>
              <a:off x="6744940" y="2137048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0A34F6-844E-8A40-BAA4-E8D40DDB8C61}"/>
                </a:ext>
              </a:extLst>
            </p:cNvPr>
            <p:cNvSpPr/>
            <p:nvPr/>
          </p:nvSpPr>
          <p:spPr bwMode="auto">
            <a:xfrm>
              <a:off x="7456512" y="2137048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1E255E-9458-734B-8225-8C164A092715}"/>
                </a:ext>
              </a:extLst>
            </p:cNvPr>
            <p:cNvSpPr/>
            <p:nvPr/>
          </p:nvSpPr>
          <p:spPr bwMode="auto">
            <a:xfrm>
              <a:off x="4613920" y="2501404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B3E03F-E198-6A4A-AED7-D94DEEF7ACCF}"/>
                </a:ext>
              </a:extLst>
            </p:cNvPr>
            <p:cNvSpPr/>
            <p:nvPr/>
          </p:nvSpPr>
          <p:spPr bwMode="auto">
            <a:xfrm>
              <a:off x="5338440" y="2501404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32E64A-4976-4F42-B064-F7CD2877B212}"/>
                </a:ext>
              </a:extLst>
            </p:cNvPr>
            <p:cNvSpPr/>
            <p:nvPr/>
          </p:nvSpPr>
          <p:spPr bwMode="auto">
            <a:xfrm>
              <a:off x="6045944" y="2501404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CC0924-A9C6-F544-B52A-A678485A05E9}"/>
                </a:ext>
              </a:extLst>
            </p:cNvPr>
            <p:cNvSpPr/>
            <p:nvPr/>
          </p:nvSpPr>
          <p:spPr bwMode="auto">
            <a:xfrm>
              <a:off x="6753448" y="2501404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E51CB7-EB52-134D-A999-D643267A6102}"/>
                </a:ext>
              </a:extLst>
            </p:cNvPr>
            <p:cNvSpPr/>
            <p:nvPr/>
          </p:nvSpPr>
          <p:spPr bwMode="auto">
            <a:xfrm>
              <a:off x="7465020" y="2501404"/>
              <a:ext cx="641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2D61E6-E4A0-554D-9101-1559E4A7CCC7}"/>
                </a:ext>
              </a:extLst>
            </p:cNvPr>
            <p:cNvSpPr/>
            <p:nvPr/>
          </p:nvSpPr>
          <p:spPr bwMode="auto">
            <a:xfrm>
              <a:off x="5885036" y="5334868"/>
              <a:ext cx="1011064" cy="88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24DE056-71C5-A54F-A7FD-6A422D7A86F8}"/>
                </a:ext>
              </a:extLst>
            </p:cNvPr>
            <p:cNvSpPr/>
            <p:nvPr/>
          </p:nvSpPr>
          <p:spPr bwMode="auto">
            <a:xfrm>
              <a:off x="6286500" y="5118100"/>
              <a:ext cx="177800" cy="1778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4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5E12-84F0-074C-A3E9-40362607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설계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E5FE-A65E-6F4E-8979-B06A6C751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D5726A-5555-0943-80A1-703914FDD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48455"/>
              </p:ext>
            </p:extLst>
          </p:nvPr>
        </p:nvGraphicFramePr>
        <p:xfrm>
          <a:off x="2701835" y="1501746"/>
          <a:ext cx="1728651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651">
                  <a:extLst>
                    <a:ext uri="{9D8B030D-6E8A-4147-A177-3AD203B41FA5}">
                      <a16:colId xmlns:a16="http://schemas.microsoft.com/office/drawing/2014/main" val="1230517742"/>
                    </a:ext>
                  </a:extLst>
                </a:gridCol>
              </a:tblGrid>
              <a:tr h="352939">
                <a:tc>
                  <a:txBody>
                    <a:bodyPr/>
                    <a:lstStyle/>
                    <a:p>
                      <a:r>
                        <a:rPr lang="en-US" b="1" dirty="0"/>
                        <a:t>Brick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91883"/>
                  </a:ext>
                </a:extLst>
              </a:tr>
              <a:tr h="352939">
                <a:tc>
                  <a:txBody>
                    <a:bodyPr/>
                    <a:lstStyle/>
                    <a:p>
                      <a:r>
                        <a:rPr lang="en-US" dirty="0"/>
                        <a:t>x :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</a:t>
                      </a:r>
                      <a:endParaRPr lang="en-US" dirty="0"/>
                    </a:p>
                    <a:p>
                      <a:r>
                        <a:rPr lang="en-US" dirty="0"/>
                        <a:t>y :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</a:t>
                      </a:r>
                      <a:endParaRPr lang="en-US" dirty="0"/>
                    </a:p>
                    <a:p>
                      <a:r>
                        <a:rPr lang="en-US" dirty="0"/>
                        <a:t>width</a:t>
                      </a:r>
                    </a:p>
                    <a:p>
                      <a:r>
                        <a:rPr lang="en-US" dirty="0"/>
                        <a:t>height</a:t>
                      </a:r>
                    </a:p>
                    <a:p>
                      <a:r>
                        <a:rPr lang="en-US" dirty="0"/>
                        <a:t>alive : 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1814"/>
                  </a:ext>
                </a:extLst>
              </a:tr>
              <a:tr h="352939">
                <a:tc>
                  <a:txBody>
                    <a:bodyPr/>
                    <a:lstStyle/>
                    <a:p>
                      <a:r>
                        <a:rPr lang="en-US" dirty="0"/>
                        <a:t>draw()</a:t>
                      </a:r>
                    </a:p>
                    <a:p>
                      <a:r>
                        <a:rPr lang="en-US" dirty="0"/>
                        <a:t>remove()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068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578C5D-C66D-3F42-BA5E-E5EF1FF38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48180"/>
              </p:ext>
            </p:extLst>
          </p:nvPr>
        </p:nvGraphicFramePr>
        <p:xfrm>
          <a:off x="4692946" y="1501866"/>
          <a:ext cx="187295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954">
                  <a:extLst>
                    <a:ext uri="{9D8B030D-6E8A-4147-A177-3AD203B41FA5}">
                      <a16:colId xmlns:a16="http://schemas.microsoft.com/office/drawing/2014/main" val="1230517742"/>
                    </a:ext>
                  </a:extLst>
                </a:gridCol>
              </a:tblGrid>
              <a:tr h="352939">
                <a:tc>
                  <a:txBody>
                    <a:bodyPr/>
                    <a:lstStyle/>
                    <a:p>
                      <a:r>
                        <a:rPr lang="en-US" b="1" dirty="0"/>
                        <a:t>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91883"/>
                  </a:ext>
                </a:extLst>
              </a:tr>
              <a:tr h="352939">
                <a:tc>
                  <a:txBody>
                    <a:bodyPr/>
                    <a:lstStyle/>
                    <a:p>
                      <a:r>
                        <a:rPr lang="en-US" dirty="0"/>
                        <a:t>x :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</a:t>
                      </a:r>
                      <a:endParaRPr lang="en-US" dirty="0"/>
                    </a:p>
                    <a:p>
                      <a:r>
                        <a:rPr lang="en-US" dirty="0"/>
                        <a:t>y :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</a:t>
                      </a:r>
                      <a:endParaRPr lang="en-US" dirty="0"/>
                    </a:p>
                    <a:p>
                      <a:r>
                        <a:rPr lang="en-US" dirty="0"/>
                        <a:t>canvas</a:t>
                      </a:r>
                    </a:p>
                    <a:p>
                      <a:r>
                        <a:rPr lang="en-US" dirty="0" err="1"/>
                        <a:t>canvas_height</a:t>
                      </a:r>
                      <a:endParaRPr lang="en-US" dirty="0"/>
                    </a:p>
                    <a:p>
                      <a:r>
                        <a:rPr lang="en-US" dirty="0" err="1"/>
                        <a:t>canvas_width</a:t>
                      </a:r>
                      <a:endParaRPr lang="en-US" dirty="0"/>
                    </a:p>
                    <a:p>
                      <a:r>
                        <a:rPr lang="en-US" dirty="0" err="1"/>
                        <a:t>hit_bottom</a:t>
                      </a:r>
                      <a:r>
                        <a:rPr lang="en-US" dirty="0"/>
                        <a:t> : 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1814"/>
                  </a:ext>
                </a:extLst>
              </a:tr>
              <a:tr h="352939">
                <a:tc>
                  <a:txBody>
                    <a:bodyPr/>
                    <a:lstStyle/>
                    <a:p>
                      <a:r>
                        <a:rPr lang="en-US" dirty="0"/>
                        <a:t>draw()</a:t>
                      </a:r>
                    </a:p>
                    <a:p>
                      <a:r>
                        <a:rPr lang="en-US" dirty="0" err="1"/>
                        <a:t>hit_bar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068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E53320-31F3-3340-94A0-BBA57A3C3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5393"/>
              </p:ext>
            </p:extLst>
          </p:nvPr>
        </p:nvGraphicFramePr>
        <p:xfrm>
          <a:off x="6785160" y="1501866"/>
          <a:ext cx="1728651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651">
                  <a:extLst>
                    <a:ext uri="{9D8B030D-6E8A-4147-A177-3AD203B41FA5}">
                      <a16:colId xmlns:a16="http://schemas.microsoft.com/office/drawing/2014/main" val="1230517742"/>
                    </a:ext>
                  </a:extLst>
                </a:gridCol>
              </a:tblGrid>
              <a:tr h="352939">
                <a:tc>
                  <a:txBody>
                    <a:bodyPr/>
                    <a:lstStyle/>
                    <a:p>
                      <a:r>
                        <a:rPr lang="en-US" b="1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91883"/>
                  </a:ext>
                </a:extLst>
              </a:tr>
              <a:tr h="352939">
                <a:tc>
                  <a:txBody>
                    <a:bodyPr/>
                    <a:lstStyle/>
                    <a:p>
                      <a:r>
                        <a:rPr lang="en-US" dirty="0"/>
                        <a:t>canvas</a:t>
                      </a:r>
                    </a:p>
                    <a:p>
                      <a:r>
                        <a:rPr lang="en-US" dirty="0" err="1"/>
                        <a:t>canvas_width</a:t>
                      </a:r>
                      <a:endParaRPr lang="en-US" dirty="0"/>
                    </a:p>
                    <a:p>
                      <a:r>
                        <a:rPr lang="en-US" dirty="0"/>
                        <a:t>id</a:t>
                      </a:r>
                    </a:p>
                    <a:p>
                      <a:r>
                        <a:rPr lang="en-US" dirty="0"/>
                        <a:t>started : 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: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1814"/>
                  </a:ext>
                </a:extLst>
              </a:tr>
              <a:tr h="352939">
                <a:tc>
                  <a:txBody>
                    <a:bodyPr/>
                    <a:lstStyle/>
                    <a:p>
                      <a:r>
                        <a:rPr lang="en-US" dirty="0"/>
                        <a:t>draw()</a:t>
                      </a:r>
                    </a:p>
                    <a:p>
                      <a:r>
                        <a:rPr lang="en-US" dirty="0" err="1"/>
                        <a:t>start_game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turn_left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turn_right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068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DC22A58-452A-F24D-85F3-8C9C191CB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73425"/>
              </p:ext>
            </p:extLst>
          </p:nvPr>
        </p:nvGraphicFramePr>
        <p:xfrm>
          <a:off x="667733" y="1502111"/>
          <a:ext cx="1728651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651">
                  <a:extLst>
                    <a:ext uri="{9D8B030D-6E8A-4147-A177-3AD203B41FA5}">
                      <a16:colId xmlns:a16="http://schemas.microsoft.com/office/drawing/2014/main" val="1230517742"/>
                    </a:ext>
                  </a:extLst>
                </a:gridCol>
              </a:tblGrid>
              <a:tr h="352939">
                <a:tc>
                  <a:txBody>
                    <a:bodyPr/>
                    <a:lstStyle/>
                    <a:p>
                      <a:r>
                        <a:rPr lang="en-US" b="1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91883"/>
                  </a:ext>
                </a:extLst>
              </a:tr>
              <a:tr h="352939">
                <a:tc>
                  <a:txBody>
                    <a:bodyPr/>
                    <a:lstStyle/>
                    <a:p>
                      <a:r>
                        <a:rPr lang="en-US" dirty="0"/>
                        <a:t>bricks []</a:t>
                      </a:r>
                    </a:p>
                    <a:p>
                      <a:r>
                        <a:rPr lang="en-US" dirty="0"/>
                        <a:t>ball</a:t>
                      </a:r>
                    </a:p>
                    <a:p>
                      <a:r>
                        <a:rPr lang="en-US" dirty="0"/>
                        <a:t>bar</a:t>
                      </a:r>
                    </a:p>
                    <a:p>
                      <a:r>
                        <a:rPr lang="en-US" dirty="0" err="1"/>
                        <a:t>canvas_height</a:t>
                      </a:r>
                      <a:endParaRPr lang="en-US" dirty="0"/>
                    </a:p>
                    <a:p>
                      <a:r>
                        <a:rPr lang="en-US" dirty="0" err="1"/>
                        <a:t>canvs_width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1814"/>
                  </a:ext>
                </a:extLst>
              </a:tr>
              <a:tr h="352939">
                <a:tc>
                  <a:txBody>
                    <a:bodyPr/>
                    <a:lstStyle/>
                    <a:p>
                      <a:r>
                        <a:rPr lang="en-US" dirty="0" err="1"/>
                        <a:t>createBricks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altLang="ko-KR" dirty="0" err="1"/>
                        <a:t>moveBar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moveBall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0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67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8342-8712-144A-99E9-1938773B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A0D79-B0CB-3045-8D4D-19FC02D67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C994B-30AE-054F-8BD3-1345744E8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Tool</a:t>
            </a:r>
          </a:p>
          <a:p>
            <a:pPr lvl="1"/>
            <a:r>
              <a:rPr lang="en-US" dirty="0" err="1"/>
              <a:t>Pycharm</a:t>
            </a:r>
            <a:endParaRPr lang="en-US" dirty="0"/>
          </a:p>
          <a:p>
            <a:pPr lvl="1"/>
            <a:r>
              <a:rPr lang="en-US" dirty="0"/>
              <a:t>Linux terminal</a:t>
            </a:r>
          </a:p>
          <a:p>
            <a:r>
              <a:rPr lang="en-US" dirty="0"/>
              <a:t>Version Control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96875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91957"/>
      </p:ext>
    </p:extLst>
  </p:cSld>
  <p:clrMapOvr>
    <a:masterClrMapping/>
  </p:clrMapOvr>
</p:sld>
</file>

<file path=ppt/theme/theme1.xml><?xml version="1.0" encoding="utf-8"?>
<a:theme xmlns:a="http://schemas.openxmlformats.org/drawingml/2006/main" name="[2012] SELab Templet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15875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[2012] SELab Templet</Template>
  <TotalTime>1551</TotalTime>
  <Words>277</Words>
  <Application>Microsoft Macintosh PowerPoint</Application>
  <PresentationFormat>On-screen Show (4:3)</PresentationFormat>
  <Paragraphs>117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굴림</vt:lpstr>
      <vt:lpstr>HY헤드라인M</vt:lpstr>
      <vt:lpstr>HY울릉도B</vt:lpstr>
      <vt:lpstr>HY울릉도M</vt:lpstr>
      <vt:lpstr>맑은 고딕</vt:lpstr>
      <vt:lpstr>Arial</vt:lpstr>
      <vt:lpstr>Times New Roman</vt:lpstr>
      <vt:lpstr>Wingdings</vt:lpstr>
      <vt:lpstr>[2012] SELab Templet</vt:lpstr>
      <vt:lpstr>PowerPoint Presentation</vt:lpstr>
      <vt:lpstr>프로젝트 일정</vt:lpstr>
      <vt:lpstr>프로젝트 일정</vt:lpstr>
      <vt:lpstr>요구사항 분석</vt:lpstr>
      <vt:lpstr>클래스 설계</vt:lpstr>
      <vt:lpstr>개발 환경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KMH</dc:creator>
  <cp:lastModifiedBy>이연재</cp:lastModifiedBy>
  <cp:revision>221</cp:revision>
  <cp:lastPrinted>2012-07-10T14:39:18Z</cp:lastPrinted>
  <dcterms:created xsi:type="dcterms:W3CDTF">2013-01-11T05:20:30Z</dcterms:created>
  <dcterms:modified xsi:type="dcterms:W3CDTF">2018-05-10T19:26:52Z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