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66" r:id="rId2"/>
    <p:sldId id="433" r:id="rId3"/>
    <p:sldId id="791" r:id="rId4"/>
    <p:sldId id="793" r:id="rId5"/>
    <p:sldId id="780" r:id="rId6"/>
    <p:sldId id="795" r:id="rId7"/>
    <p:sldId id="768" r:id="rId8"/>
    <p:sldId id="800" r:id="rId9"/>
    <p:sldId id="767" r:id="rId10"/>
    <p:sldId id="774" r:id="rId11"/>
    <p:sldId id="769" r:id="rId12"/>
    <p:sldId id="770" r:id="rId13"/>
    <p:sldId id="771" r:id="rId14"/>
    <p:sldId id="788" r:id="rId15"/>
    <p:sldId id="775" r:id="rId16"/>
    <p:sldId id="772" r:id="rId17"/>
    <p:sldId id="773" r:id="rId18"/>
    <p:sldId id="779" r:id="rId19"/>
    <p:sldId id="776" r:id="rId20"/>
    <p:sldId id="783" r:id="rId21"/>
    <p:sldId id="797" r:id="rId22"/>
    <p:sldId id="784" r:id="rId23"/>
    <p:sldId id="787" r:id="rId24"/>
    <p:sldId id="786" r:id="rId25"/>
    <p:sldId id="792" r:id="rId26"/>
    <p:sldId id="777" r:id="rId27"/>
    <p:sldId id="799" r:id="rId28"/>
    <p:sldId id="798" r:id="rId29"/>
    <p:sldId id="801" r:id="rId3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435" userDrawn="1">
          <p15:clr>
            <a:srgbClr val="A4A3A4"/>
          </p15:clr>
        </p15:guide>
        <p15:guide id="3" pos="1532" userDrawn="1">
          <p15:clr>
            <a:srgbClr val="A4A3A4"/>
          </p15:clr>
        </p15:guide>
        <p15:guide id="4" pos="3143" userDrawn="1">
          <p15:clr>
            <a:srgbClr val="A4A3A4"/>
          </p15:clr>
        </p15:guide>
        <p15:guide id="5" userDrawn="1">
          <p15:clr>
            <a:srgbClr val="A4A3A4"/>
          </p15:clr>
        </p15:guide>
        <p15:guide id="6" orient="horz" pos="21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민석" initials="김" lastIdx="1" clrIdx="0">
    <p:extLst>
      <p:ext uri="{19B8F6BF-5375-455C-9EA6-DF929625EA0E}">
        <p15:presenceInfo xmlns:p15="http://schemas.microsoft.com/office/powerpoint/2012/main" userId="S::minseock1202@student.changwon.ac.kr::6508dec9-5aa6-4005-b464-a6185ccb541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646"/>
    <a:srgbClr val="FF6F61"/>
    <a:srgbClr val="D2ECB6"/>
    <a:srgbClr val="CB2B11"/>
    <a:srgbClr val="F0EA00"/>
    <a:srgbClr val="22DE7C"/>
    <a:srgbClr val="FFFFE7"/>
    <a:srgbClr val="FF7B31"/>
    <a:srgbClr val="9E0000"/>
    <a:srgbClr val="AFF3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0" autoAdjust="0"/>
    <p:restoredTop sz="95320" autoAdjust="0"/>
  </p:normalViewPr>
  <p:slideViewPr>
    <p:cSldViewPr snapToGrid="0">
      <p:cViewPr varScale="1">
        <p:scale>
          <a:sx n="84" d="100"/>
          <a:sy n="84" d="100"/>
        </p:scale>
        <p:origin x="605" y="77"/>
      </p:cViewPr>
      <p:guideLst>
        <p:guide pos="4435"/>
        <p:guide pos="1532"/>
        <p:guide pos="3143"/>
        <p:guide/>
        <p:guide orient="horz" pos="21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FE999-CF96-4237-90B5-F72E669C805B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5CF5E-DFC9-4365-AD28-0A135173C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11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38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488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132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인식 실패 </a:t>
            </a:r>
            <a:r>
              <a:rPr lang="en-US" altLang="ko-KR" dirty="0"/>
              <a:t>-&gt;</a:t>
            </a:r>
            <a:r>
              <a:rPr lang="en-US" altLang="ko-KR" baseline="0" dirty="0"/>
              <a:t> </a:t>
            </a:r>
            <a:r>
              <a:rPr lang="ko-KR" altLang="en-US" baseline="0" dirty="0"/>
              <a:t>토스트로 고치기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75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692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u="sng" dirty="0"/>
              <a:t>범용성 </a:t>
            </a:r>
            <a:r>
              <a:rPr lang="en-US" altLang="ko-KR" sz="1200" b="1" u="sng" dirty="0"/>
              <a:t>– </a:t>
            </a:r>
            <a:r>
              <a:rPr lang="ko-KR" altLang="en-US" sz="1200" b="1" u="sng" dirty="0"/>
              <a:t>블루투스</a:t>
            </a:r>
            <a:endParaRPr lang="en-US" altLang="ko-KR" sz="1200" b="1" u="sng" dirty="0"/>
          </a:p>
          <a:p>
            <a:endParaRPr lang="en-US" altLang="ko-KR" sz="1200" b="1" u="sng" dirty="0"/>
          </a:p>
          <a:p>
            <a:r>
              <a:rPr lang="en-US" altLang="ko-KR" sz="1200" b="1" u="sng" dirty="0"/>
              <a:t>QR</a:t>
            </a:r>
            <a:r>
              <a:rPr lang="ko-KR" altLang="en-US" sz="1200" b="1" u="sng" dirty="0"/>
              <a:t>코드 </a:t>
            </a:r>
            <a:r>
              <a:rPr lang="en-US" altLang="ko-KR" sz="1200" b="1" u="sng" dirty="0"/>
              <a:t>– </a:t>
            </a:r>
            <a:r>
              <a:rPr lang="ko-KR" altLang="en-US" sz="1200" b="1" u="sng" dirty="0"/>
              <a:t>줄줄이 </a:t>
            </a:r>
            <a:r>
              <a:rPr lang="en-US" altLang="ko-KR" sz="1200" b="1" u="sng" dirty="0"/>
              <a:t>Queue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299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 </a:t>
            </a:r>
            <a:r>
              <a:rPr lang="en-US" altLang="ko-KR" dirty="0"/>
              <a:t>19</a:t>
            </a:r>
            <a:r>
              <a:rPr lang="ko-KR" altLang="en-US" dirty="0"/>
              <a:t>랑</a:t>
            </a:r>
            <a:endParaRPr lang="en-US" altLang="ko-KR" dirty="0"/>
          </a:p>
          <a:p>
            <a:r>
              <a:rPr lang="ko-KR" altLang="en-US" dirty="0"/>
              <a:t>탑승인원관리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579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 </a:t>
            </a:r>
            <a:r>
              <a:rPr lang="en-US" altLang="ko-KR" dirty="0"/>
              <a:t>19</a:t>
            </a:r>
            <a:r>
              <a:rPr lang="ko-KR" altLang="en-US" dirty="0"/>
              <a:t>랑</a:t>
            </a:r>
            <a:endParaRPr lang="en-US" altLang="ko-KR" dirty="0"/>
          </a:p>
          <a:p>
            <a:r>
              <a:rPr lang="ko-KR" altLang="en-US" dirty="0" smtClean="0"/>
              <a:t>탑승인원관리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258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 </a:t>
            </a:r>
            <a:r>
              <a:rPr lang="en-US" altLang="ko-KR" dirty="0"/>
              <a:t>19</a:t>
            </a:r>
            <a:r>
              <a:rPr lang="ko-KR" altLang="en-US" dirty="0"/>
              <a:t>랑</a:t>
            </a:r>
            <a:endParaRPr lang="en-US" altLang="ko-KR" dirty="0"/>
          </a:p>
          <a:p>
            <a:r>
              <a:rPr lang="ko-KR" altLang="en-US" dirty="0"/>
              <a:t>탑승인원관리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801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71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r>
              <a:rPr lang="en-US" altLang="ko-KR" baseline="0" dirty="0"/>
              <a:t> Chart 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웹이랑</a:t>
            </a:r>
            <a:r>
              <a:rPr lang="ko-KR" altLang="en-US" baseline="0" dirty="0"/>
              <a:t> 앱 같이 그리기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426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CRUD</a:t>
            </a:r>
            <a:r>
              <a:rPr lang="en-US" altLang="ko-KR" baseline="0" dirty="0"/>
              <a:t> -&gt;  </a:t>
            </a:r>
            <a:r>
              <a:rPr lang="ko-KR" altLang="en-US" baseline="0" dirty="0"/>
              <a:t>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111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23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5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45" y="-1"/>
            <a:ext cx="9915345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42" descr="D:\Documents\Projects\[06] BS_Cash_Management_Systems\[01] 관리산출물\[01] 착수\[03] 사업수행계획서\이미지\BNK시스템로고이미지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99" y="228118"/>
            <a:ext cx="1823179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45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이어짐-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62816" y="1016000"/>
            <a:ext cx="3178420" cy="5474316"/>
            <a:chOff x="242363" y="695424"/>
            <a:chExt cx="2684342" cy="5756892"/>
          </a:xfrm>
        </p:grpSpPr>
        <p:cxnSp>
          <p:nvCxnSpPr>
            <p:cNvPr id="25" name="직선 연결선 24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 userDrawn="1"/>
        </p:nvGrpSpPr>
        <p:grpSpPr>
          <a:xfrm>
            <a:off x="4518207" y="1016000"/>
            <a:ext cx="3178420" cy="5474316"/>
            <a:chOff x="242363" y="695424"/>
            <a:chExt cx="2684342" cy="5756892"/>
          </a:xfrm>
        </p:grpSpPr>
        <p:cxnSp>
          <p:nvCxnSpPr>
            <p:cNvPr id="37" name="직선 연결선 36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139736" y="1081536"/>
            <a:ext cx="2988370" cy="391663"/>
            <a:chOff x="148203" y="1098470"/>
            <a:chExt cx="2988370" cy="391663"/>
          </a:xfrm>
        </p:grpSpPr>
        <p:sp>
          <p:nvSpPr>
            <p:cNvPr id="31" name="직사각형 30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Chevron Left"/>
            <p:cNvSpPr>
              <a:spLocks noChangeAspect="1"/>
            </p:cNvSpPr>
            <p:nvPr userDrawn="1"/>
          </p:nvSpPr>
          <p:spPr bwMode="auto">
            <a:xfrm>
              <a:off x="273578" y="1222070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7" t="17676" r="4294" b="6508"/>
            <a:stretch/>
          </p:blipFill>
          <p:spPr>
            <a:xfrm>
              <a:off x="2823488" y="1212567"/>
              <a:ext cx="196163" cy="163469"/>
            </a:xfrm>
            <a:prstGeom prst="rect">
              <a:avLst/>
            </a:prstGeom>
          </p:spPr>
        </p:pic>
      </p:grpSp>
      <p:sp>
        <p:nvSpPr>
          <p:cNvPr id="34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452821" y="113186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29" name="Group 27">
            <a:extLst>
              <a:ext uri="{FF2B5EF4-FFF2-40B4-BE49-F238E27FC236}">
                <a16:creationId xmlns:a16="http://schemas.microsoft.com/office/drawing/2014/main" id="{7B977B1F-E986-4F36-AC3C-47AF0075775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텍스트 개체 틀 9">
            <a:extLst>
              <a:ext uri="{FF2B5EF4-FFF2-40B4-BE49-F238E27FC236}">
                <a16:creationId xmlns:a16="http://schemas.microsoft.com/office/drawing/2014/main" id="{662A3D61-86EC-4551-869A-AF15E160A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42" name="텍스트 개체 틀 9">
            <a:extLst>
              <a:ext uri="{FF2B5EF4-FFF2-40B4-BE49-F238E27FC236}">
                <a16:creationId xmlns:a16="http://schemas.microsoft.com/office/drawing/2014/main" id="{14585645-6509-43ED-9B2B-2736AC2AFC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43" name="Picture 2" descr="BNK시스템 | 자회사소개 | 그룹소개">
            <a:extLst>
              <a:ext uri="{FF2B5EF4-FFF2-40B4-BE49-F238E27FC236}">
                <a16:creationId xmlns:a16="http://schemas.microsoft.com/office/drawing/2014/main" id="{7C30FCCE-A669-4A3F-80D6-11985749BA0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469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이어짐-상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36474449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36" name="그룹 35"/>
          <p:cNvGrpSpPr/>
          <p:nvPr userDrawn="1"/>
        </p:nvGrpSpPr>
        <p:grpSpPr>
          <a:xfrm>
            <a:off x="4518207" y="1016000"/>
            <a:ext cx="3178420" cy="5474316"/>
            <a:chOff x="242363" y="695424"/>
            <a:chExt cx="2684342" cy="5756892"/>
          </a:xfrm>
        </p:grpSpPr>
        <p:cxnSp>
          <p:nvCxnSpPr>
            <p:cNvPr id="37" name="직선 연결선 36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 userDrawn="1"/>
        </p:nvGrpSpPr>
        <p:grpSpPr>
          <a:xfrm>
            <a:off x="65088" y="1016000"/>
            <a:ext cx="3178420" cy="5474316"/>
            <a:chOff x="242363" y="695424"/>
            <a:chExt cx="2684342" cy="5756892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sp>
        <p:nvSpPr>
          <p:cNvPr id="31" name="직사각형 30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</p:spTree>
    <p:extLst>
      <p:ext uri="{BB962C8B-B14F-4D97-AF65-F5344CB8AC3E}">
        <p14:creationId xmlns:p14="http://schemas.microsoft.com/office/powerpoint/2010/main" val="3170714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이어짐-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37505311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2" name="그룹 1"/>
          <p:cNvGrpSpPr/>
          <p:nvPr userDrawn="1"/>
        </p:nvGrpSpPr>
        <p:grpSpPr>
          <a:xfrm>
            <a:off x="82305" y="1015384"/>
            <a:ext cx="3178420" cy="5474316"/>
            <a:chOff x="324395" y="895981"/>
            <a:chExt cx="3178420" cy="5474316"/>
          </a:xfrm>
        </p:grpSpPr>
        <p:grpSp>
          <p:nvGrpSpPr>
            <p:cNvPr id="18" name="그룹 17"/>
            <p:cNvGrpSpPr/>
            <p:nvPr userDrawn="1"/>
          </p:nvGrpSpPr>
          <p:grpSpPr>
            <a:xfrm>
              <a:off x="324395" y="895981"/>
              <a:ext cx="3178420" cy="5474316"/>
              <a:chOff x="242363" y="695424"/>
              <a:chExt cx="2684342" cy="5756892"/>
            </a:xfrm>
          </p:grpSpPr>
          <p:cxnSp>
            <p:nvCxnSpPr>
              <p:cNvPr id="19" name="직선 연결선 18"/>
              <p:cNvCxnSpPr/>
              <p:nvPr userDrawn="1"/>
            </p:nvCxnSpPr>
            <p:spPr>
              <a:xfrm>
                <a:off x="301545" y="695424"/>
                <a:ext cx="0" cy="5756892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 userDrawn="1"/>
            </p:nvCxnSpPr>
            <p:spPr>
              <a:xfrm>
                <a:off x="242363" y="761653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 userDrawn="1"/>
            </p:nvCxnSpPr>
            <p:spPr>
              <a:xfrm>
                <a:off x="242363" y="6390277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 userDrawn="1"/>
            </p:nvCxnSpPr>
            <p:spPr>
              <a:xfrm>
                <a:off x="2830886" y="695424"/>
                <a:ext cx="0" cy="5756892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직사각형 26"/>
            <p:cNvSpPr/>
            <p:nvPr userDrawn="1"/>
          </p:nvSpPr>
          <p:spPr>
            <a:xfrm>
              <a:off x="394732" y="6073178"/>
              <a:ext cx="2994890" cy="2381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900" b="1" dirty="0">
                  <a:solidFill>
                    <a:schemeClr val="bg1"/>
                  </a:solidFill>
                  <a:latin typeface="맑은 고딕" pitchFamily="50" charset="-127"/>
                  <a:ea typeface="+mn-ea"/>
                </a:rPr>
                <a:t>DOCK</a:t>
              </a:r>
              <a:endParaRPr lang="ko-KR" altLang="en-US" sz="900" b="1" dirty="0">
                <a:solidFill>
                  <a:schemeClr val="bg1"/>
                </a:solidFill>
                <a:latin typeface="맑은 고딕" pitchFamily="50" charset="-127"/>
                <a:ea typeface="+mn-ea"/>
              </a:endParaRPr>
            </a:p>
          </p:txBody>
        </p:sp>
      </p:grpSp>
      <p:sp>
        <p:nvSpPr>
          <p:cNvPr id="28" name="직사각형 27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</p:spTree>
    <p:extLst>
      <p:ext uri="{BB962C8B-B14F-4D97-AF65-F5344CB8AC3E}">
        <p14:creationId xmlns:p14="http://schemas.microsoft.com/office/powerpoint/2010/main" val="9431170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이어짐-긴것-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6846731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15" name="그룹 14"/>
          <p:cNvGrpSpPr/>
          <p:nvPr userDrawn="1"/>
        </p:nvGrpSpPr>
        <p:grpSpPr>
          <a:xfrm>
            <a:off x="72538" y="1015384"/>
            <a:ext cx="3178420" cy="5474316"/>
            <a:chOff x="242363" y="695424"/>
            <a:chExt cx="2684342" cy="5756892"/>
          </a:xfrm>
        </p:grpSpPr>
        <p:cxnSp>
          <p:nvCxnSpPr>
            <p:cNvPr id="16" name="직선 연결선 15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 userDrawn="1"/>
        </p:nvGrpSpPr>
        <p:grpSpPr>
          <a:xfrm>
            <a:off x="4521200" y="1018559"/>
            <a:ext cx="3178420" cy="5474316"/>
            <a:chOff x="3888064" y="895981"/>
            <a:chExt cx="3178420" cy="5474316"/>
          </a:xfrm>
        </p:grpSpPr>
        <p:grpSp>
          <p:nvGrpSpPr>
            <p:cNvPr id="22" name="그룹 21"/>
            <p:cNvGrpSpPr/>
            <p:nvPr userDrawn="1"/>
          </p:nvGrpSpPr>
          <p:grpSpPr>
            <a:xfrm>
              <a:off x="3888064" y="895981"/>
              <a:ext cx="3178420" cy="5474316"/>
              <a:chOff x="242363" y="695424"/>
              <a:chExt cx="2684342" cy="5756892"/>
            </a:xfrm>
          </p:grpSpPr>
          <p:cxnSp>
            <p:nvCxnSpPr>
              <p:cNvPr id="23" name="직선 연결선 22"/>
              <p:cNvCxnSpPr/>
              <p:nvPr userDrawn="1"/>
            </p:nvCxnSpPr>
            <p:spPr>
              <a:xfrm>
                <a:off x="301545" y="695424"/>
                <a:ext cx="0" cy="5756892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 userDrawn="1"/>
            </p:nvCxnSpPr>
            <p:spPr>
              <a:xfrm>
                <a:off x="242363" y="761653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 userDrawn="1"/>
            </p:nvCxnSpPr>
            <p:spPr>
              <a:xfrm>
                <a:off x="242363" y="6390277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 userDrawn="1"/>
            </p:nvCxnSpPr>
            <p:spPr>
              <a:xfrm>
                <a:off x="2830886" y="695424"/>
                <a:ext cx="0" cy="5756892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직사각형 30"/>
            <p:cNvSpPr/>
            <p:nvPr userDrawn="1"/>
          </p:nvSpPr>
          <p:spPr>
            <a:xfrm>
              <a:off x="3958139" y="6070382"/>
              <a:ext cx="2994890" cy="2381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900" b="1" dirty="0">
                  <a:solidFill>
                    <a:schemeClr val="bg1"/>
                  </a:solidFill>
                  <a:latin typeface="맑은 고딕" pitchFamily="50" charset="-127"/>
                  <a:ea typeface="+mn-ea"/>
                </a:rPr>
                <a:t>DOCK</a:t>
              </a:r>
              <a:endParaRPr lang="ko-KR" altLang="en-US" sz="900" b="1" dirty="0">
                <a:solidFill>
                  <a:schemeClr val="bg1"/>
                </a:solidFill>
                <a:latin typeface="맑은 고딕" pitchFamily="50" charset="-127"/>
                <a:ea typeface="+mn-ea"/>
              </a:endParaRPr>
            </a:p>
          </p:txBody>
        </p:sp>
      </p:grpSp>
      <p:sp>
        <p:nvSpPr>
          <p:cNvPr id="33" name="직사각형 32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</p:spTree>
    <p:extLst>
      <p:ext uri="{BB962C8B-B14F-4D97-AF65-F5344CB8AC3E}">
        <p14:creationId xmlns:p14="http://schemas.microsoft.com/office/powerpoint/2010/main" val="3328240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기본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38336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14168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71608" y="6433881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13657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71607" y="1090004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 userDrawn="1"/>
        </p:nvGrpSpPr>
        <p:grpSpPr>
          <a:xfrm>
            <a:off x="148203" y="1098470"/>
            <a:ext cx="2988370" cy="391663"/>
            <a:chOff x="148203" y="1098470"/>
            <a:chExt cx="2988370" cy="39166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Delete"/>
            <p:cNvSpPr>
              <a:spLocks noChangeAspect="1"/>
            </p:cNvSpPr>
            <p:nvPr userDrawn="1"/>
          </p:nvSpPr>
          <p:spPr bwMode="auto">
            <a:xfrm>
              <a:off x="2897058" y="1233183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" name="텍스트 개체 틀 4"/>
          <p:cNvSpPr>
            <a:spLocks noGrp="1"/>
          </p:cNvSpPr>
          <p:nvPr userDrawn="1">
            <p:ph type="body" sz="quarter" idx="15"/>
          </p:nvPr>
        </p:nvSpPr>
        <p:spPr>
          <a:xfrm>
            <a:off x="461288" y="1148799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143933" y="6171872"/>
            <a:ext cx="2988320" cy="258803"/>
            <a:chOff x="242948" y="7408990"/>
            <a:chExt cx="2988320" cy="258803"/>
          </a:xfrm>
        </p:grpSpPr>
        <p:sp>
          <p:nvSpPr>
            <p:cNvPr id="25" name="직사각형 24"/>
            <p:cNvSpPr/>
            <p:nvPr/>
          </p:nvSpPr>
          <p:spPr>
            <a:xfrm>
              <a:off x="242948" y="7408990"/>
              <a:ext cx="2988320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6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2" name="Group 27">
            <a:extLst>
              <a:ext uri="{FF2B5EF4-FFF2-40B4-BE49-F238E27FC236}">
                <a16:creationId xmlns:a16="http://schemas.microsoft.com/office/drawing/2014/main" id="{EDCE886F-1FD0-4FD3-9EC6-63B4A0B63ED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텍스트 개체 틀 9">
            <a:extLst>
              <a:ext uri="{FF2B5EF4-FFF2-40B4-BE49-F238E27FC236}">
                <a16:creationId xmlns:a16="http://schemas.microsoft.com/office/drawing/2014/main" id="{6DA9C396-BD74-4D9A-81AA-F6AA603F2F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9">
            <a:extLst>
              <a:ext uri="{FF2B5EF4-FFF2-40B4-BE49-F238E27FC236}">
                <a16:creationId xmlns:a16="http://schemas.microsoft.com/office/drawing/2014/main" id="{2992B9A8-2476-4B09-A3C4-4D1FF2BE52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9" name="Picture 2" descr="BNK시스템 | 자회사소개 | 그룹소개">
            <a:extLst>
              <a:ext uri="{FF2B5EF4-FFF2-40B4-BE49-F238E27FC236}">
                <a16:creationId xmlns:a16="http://schemas.microsoft.com/office/drawing/2014/main" id="{D7115120-5628-48A9-9955-CFCACC807AC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0339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bile-기본-팝업-뒤로가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3875988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14168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71608" y="6433881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13657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71607" y="1090004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 userDrawn="1"/>
        </p:nvGrpSpPr>
        <p:grpSpPr>
          <a:xfrm>
            <a:off x="143933" y="6171872"/>
            <a:ext cx="2988320" cy="258803"/>
            <a:chOff x="242948" y="7408990"/>
            <a:chExt cx="2988320" cy="258803"/>
          </a:xfrm>
        </p:grpSpPr>
        <p:sp>
          <p:nvSpPr>
            <p:cNvPr id="25" name="직사각형 24"/>
            <p:cNvSpPr/>
            <p:nvPr/>
          </p:nvSpPr>
          <p:spPr>
            <a:xfrm>
              <a:off x="242948" y="7408990"/>
              <a:ext cx="2988320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6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152400" y="1096876"/>
            <a:ext cx="2980738" cy="391663"/>
            <a:chOff x="4615074" y="1119118"/>
            <a:chExt cx="2980738" cy="391663"/>
          </a:xfrm>
        </p:grpSpPr>
        <p:grpSp>
          <p:nvGrpSpPr>
            <p:cNvPr id="27" name="그룹 26"/>
            <p:cNvGrpSpPr/>
            <p:nvPr userDrawn="1"/>
          </p:nvGrpSpPr>
          <p:grpSpPr>
            <a:xfrm>
              <a:off x="4615074" y="1119118"/>
              <a:ext cx="2980738" cy="391663"/>
              <a:chOff x="157584" y="1098470"/>
              <a:chExt cx="2980738" cy="391663"/>
            </a:xfrm>
          </p:grpSpPr>
          <p:sp>
            <p:nvSpPr>
              <p:cNvPr id="29" name="직사각형 28"/>
              <p:cNvSpPr/>
              <p:nvPr userDrawn="1"/>
            </p:nvSpPr>
            <p:spPr>
              <a:xfrm>
                <a:off x="157584" y="1098470"/>
                <a:ext cx="2980738" cy="3916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Delete"/>
              <p:cNvSpPr>
                <a:spLocks noChangeAspect="1"/>
              </p:cNvSpPr>
              <p:nvPr userDrawn="1"/>
            </p:nvSpPr>
            <p:spPr bwMode="auto">
              <a:xfrm>
                <a:off x="2897058" y="1233183"/>
                <a:ext cx="122238" cy="122237"/>
              </a:xfrm>
              <a:custGeom>
                <a:avLst/>
                <a:gdLst>
                  <a:gd name="T0" fmla="*/ 3 w 77"/>
                  <a:gd name="T1" fmla="*/ 0 h 77"/>
                  <a:gd name="T2" fmla="*/ 0 w 77"/>
                  <a:gd name="T3" fmla="*/ 3 h 77"/>
                  <a:gd name="T4" fmla="*/ 36 w 77"/>
                  <a:gd name="T5" fmla="*/ 38 h 77"/>
                  <a:gd name="T6" fmla="*/ 0 w 77"/>
                  <a:gd name="T7" fmla="*/ 74 h 77"/>
                  <a:gd name="T8" fmla="*/ 3 w 77"/>
                  <a:gd name="T9" fmla="*/ 77 h 77"/>
                  <a:gd name="T10" fmla="*/ 39 w 77"/>
                  <a:gd name="T11" fmla="*/ 41 h 77"/>
                  <a:gd name="T12" fmla="*/ 74 w 77"/>
                  <a:gd name="T13" fmla="*/ 77 h 77"/>
                  <a:gd name="T14" fmla="*/ 77 w 77"/>
                  <a:gd name="T15" fmla="*/ 74 h 77"/>
                  <a:gd name="T16" fmla="*/ 42 w 77"/>
                  <a:gd name="T17" fmla="*/ 38 h 77"/>
                  <a:gd name="T18" fmla="*/ 77 w 77"/>
                  <a:gd name="T19" fmla="*/ 3 h 77"/>
                  <a:gd name="T20" fmla="*/ 74 w 77"/>
                  <a:gd name="T21" fmla="*/ 0 h 77"/>
                  <a:gd name="T22" fmla="*/ 39 w 77"/>
                  <a:gd name="T23" fmla="*/ 35 h 77"/>
                  <a:gd name="T24" fmla="*/ 3 w 77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77">
                    <a:moveTo>
                      <a:pt x="3" y="0"/>
                    </a:moveTo>
                    <a:lnTo>
                      <a:pt x="0" y="3"/>
                    </a:lnTo>
                    <a:lnTo>
                      <a:pt x="36" y="38"/>
                    </a:lnTo>
                    <a:lnTo>
                      <a:pt x="0" y="74"/>
                    </a:lnTo>
                    <a:lnTo>
                      <a:pt x="3" y="77"/>
                    </a:lnTo>
                    <a:lnTo>
                      <a:pt x="39" y="41"/>
                    </a:lnTo>
                    <a:lnTo>
                      <a:pt x="74" y="77"/>
                    </a:lnTo>
                    <a:lnTo>
                      <a:pt x="77" y="74"/>
                    </a:lnTo>
                    <a:lnTo>
                      <a:pt x="42" y="38"/>
                    </a:lnTo>
                    <a:lnTo>
                      <a:pt x="77" y="3"/>
                    </a:lnTo>
                    <a:lnTo>
                      <a:pt x="74" y="0"/>
                    </a:lnTo>
                    <a:lnTo>
                      <a:pt x="39" y="3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8" name="Chevron Left"/>
            <p:cNvSpPr>
              <a:spLocks noChangeAspect="1"/>
            </p:cNvSpPr>
            <p:nvPr userDrawn="1"/>
          </p:nvSpPr>
          <p:spPr bwMode="auto">
            <a:xfrm>
              <a:off x="4729317" y="1242718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456104" y="114720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24" name="Group 27">
            <a:extLst>
              <a:ext uri="{FF2B5EF4-FFF2-40B4-BE49-F238E27FC236}">
                <a16:creationId xmlns:a16="http://schemas.microsoft.com/office/drawing/2014/main" id="{BBED7ECE-A9BB-443A-9EDC-6BA1E6B5DDD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텍스트 개체 틀 9">
            <a:extLst>
              <a:ext uri="{FF2B5EF4-FFF2-40B4-BE49-F238E27FC236}">
                <a16:creationId xmlns:a16="http://schemas.microsoft.com/office/drawing/2014/main" id="{E6C1B407-EA07-4D2B-A714-EABE2855D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33" name="텍스트 개체 틀 9">
            <a:extLst>
              <a:ext uri="{FF2B5EF4-FFF2-40B4-BE49-F238E27FC236}">
                <a16:creationId xmlns:a16="http://schemas.microsoft.com/office/drawing/2014/main" id="{C9966C52-DFF9-4AF4-BEA7-362239965C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34" name="Picture 2" descr="BNK시스템 | 자회사소개 | 그룹소개">
            <a:extLst>
              <a:ext uri="{FF2B5EF4-FFF2-40B4-BE49-F238E27FC236}">
                <a16:creationId xmlns:a16="http://schemas.microsoft.com/office/drawing/2014/main" id="{73058BA9-8181-41F2-BD15-5FE274CA78F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130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bile-기본-2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43454" y="8158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71607" y="1035493"/>
            <a:ext cx="3178421" cy="5474316"/>
            <a:chOff x="71607" y="1018559"/>
            <a:chExt cx="3178421" cy="5474316"/>
          </a:xfrm>
        </p:grpSpPr>
        <p:cxnSp>
          <p:nvCxnSpPr>
            <p:cNvPr id="16" name="직선 연결선 15"/>
            <p:cNvCxnSpPr/>
            <p:nvPr userDrawn="1"/>
          </p:nvCxnSpPr>
          <p:spPr>
            <a:xfrm>
              <a:off x="141683" y="1018559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71607" y="1090004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71608" y="6433881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3136573" y="1018559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 userDrawn="1"/>
        </p:nvGrpSpPr>
        <p:grpSpPr>
          <a:xfrm>
            <a:off x="4528132" y="1035493"/>
            <a:ext cx="3178421" cy="5474316"/>
            <a:chOff x="4528132" y="1035493"/>
            <a:chExt cx="3178421" cy="5474316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4598208" y="1035493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4528132" y="1106938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4528133" y="6450815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7593098" y="1035493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 userDrawn="1"/>
        </p:nvGrpSpPr>
        <p:grpSpPr>
          <a:xfrm>
            <a:off x="143933" y="6188806"/>
            <a:ext cx="2988320" cy="258803"/>
            <a:chOff x="242948" y="7408990"/>
            <a:chExt cx="2988320" cy="258803"/>
          </a:xfrm>
        </p:grpSpPr>
        <p:sp>
          <p:nvSpPr>
            <p:cNvPr id="38" name="직사각형 37"/>
            <p:cNvSpPr/>
            <p:nvPr/>
          </p:nvSpPr>
          <p:spPr>
            <a:xfrm>
              <a:off x="242948" y="7408990"/>
              <a:ext cx="2988320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40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그룹 49"/>
          <p:cNvGrpSpPr/>
          <p:nvPr userDrawn="1"/>
        </p:nvGrpSpPr>
        <p:grpSpPr>
          <a:xfrm>
            <a:off x="4596305" y="6191330"/>
            <a:ext cx="2998722" cy="258803"/>
            <a:chOff x="232546" y="7408990"/>
            <a:chExt cx="2998722" cy="258803"/>
          </a:xfrm>
        </p:grpSpPr>
        <p:sp>
          <p:nvSpPr>
            <p:cNvPr id="51" name="직사각형 50"/>
            <p:cNvSpPr/>
            <p:nvPr/>
          </p:nvSpPr>
          <p:spPr>
            <a:xfrm>
              <a:off x="232546" y="7408990"/>
              <a:ext cx="2998722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52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/>
          <p:cNvGrpSpPr/>
          <p:nvPr userDrawn="1"/>
        </p:nvGrpSpPr>
        <p:grpSpPr>
          <a:xfrm>
            <a:off x="4605693" y="1119118"/>
            <a:ext cx="2988370" cy="391663"/>
            <a:chOff x="4605693" y="1119118"/>
            <a:chExt cx="2988370" cy="391663"/>
          </a:xfrm>
        </p:grpSpPr>
        <p:grpSp>
          <p:nvGrpSpPr>
            <p:cNvPr id="53" name="그룹 52"/>
            <p:cNvGrpSpPr/>
            <p:nvPr userDrawn="1"/>
          </p:nvGrpSpPr>
          <p:grpSpPr>
            <a:xfrm>
              <a:off x="4605693" y="1119118"/>
              <a:ext cx="2988370" cy="391663"/>
              <a:chOff x="148203" y="1098470"/>
              <a:chExt cx="2988370" cy="391663"/>
            </a:xfrm>
          </p:grpSpPr>
          <p:sp>
            <p:nvSpPr>
              <p:cNvPr id="54" name="직사각형 53"/>
              <p:cNvSpPr/>
              <p:nvPr userDrawn="1"/>
            </p:nvSpPr>
            <p:spPr>
              <a:xfrm>
                <a:off x="148203" y="1098470"/>
                <a:ext cx="2988370" cy="3916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Delete"/>
              <p:cNvSpPr>
                <a:spLocks noChangeAspect="1"/>
              </p:cNvSpPr>
              <p:nvPr userDrawn="1"/>
            </p:nvSpPr>
            <p:spPr bwMode="auto">
              <a:xfrm>
                <a:off x="2897058" y="1233183"/>
                <a:ext cx="122238" cy="122237"/>
              </a:xfrm>
              <a:custGeom>
                <a:avLst/>
                <a:gdLst>
                  <a:gd name="T0" fmla="*/ 3 w 77"/>
                  <a:gd name="T1" fmla="*/ 0 h 77"/>
                  <a:gd name="T2" fmla="*/ 0 w 77"/>
                  <a:gd name="T3" fmla="*/ 3 h 77"/>
                  <a:gd name="T4" fmla="*/ 36 w 77"/>
                  <a:gd name="T5" fmla="*/ 38 h 77"/>
                  <a:gd name="T6" fmla="*/ 0 w 77"/>
                  <a:gd name="T7" fmla="*/ 74 h 77"/>
                  <a:gd name="T8" fmla="*/ 3 w 77"/>
                  <a:gd name="T9" fmla="*/ 77 h 77"/>
                  <a:gd name="T10" fmla="*/ 39 w 77"/>
                  <a:gd name="T11" fmla="*/ 41 h 77"/>
                  <a:gd name="T12" fmla="*/ 74 w 77"/>
                  <a:gd name="T13" fmla="*/ 77 h 77"/>
                  <a:gd name="T14" fmla="*/ 77 w 77"/>
                  <a:gd name="T15" fmla="*/ 74 h 77"/>
                  <a:gd name="T16" fmla="*/ 42 w 77"/>
                  <a:gd name="T17" fmla="*/ 38 h 77"/>
                  <a:gd name="T18" fmla="*/ 77 w 77"/>
                  <a:gd name="T19" fmla="*/ 3 h 77"/>
                  <a:gd name="T20" fmla="*/ 74 w 77"/>
                  <a:gd name="T21" fmla="*/ 0 h 77"/>
                  <a:gd name="T22" fmla="*/ 39 w 77"/>
                  <a:gd name="T23" fmla="*/ 35 h 77"/>
                  <a:gd name="T24" fmla="*/ 3 w 77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77">
                    <a:moveTo>
                      <a:pt x="3" y="0"/>
                    </a:moveTo>
                    <a:lnTo>
                      <a:pt x="0" y="3"/>
                    </a:lnTo>
                    <a:lnTo>
                      <a:pt x="36" y="38"/>
                    </a:lnTo>
                    <a:lnTo>
                      <a:pt x="0" y="74"/>
                    </a:lnTo>
                    <a:lnTo>
                      <a:pt x="3" y="77"/>
                    </a:lnTo>
                    <a:lnTo>
                      <a:pt x="39" y="41"/>
                    </a:lnTo>
                    <a:lnTo>
                      <a:pt x="74" y="77"/>
                    </a:lnTo>
                    <a:lnTo>
                      <a:pt x="77" y="74"/>
                    </a:lnTo>
                    <a:lnTo>
                      <a:pt x="42" y="38"/>
                    </a:lnTo>
                    <a:lnTo>
                      <a:pt x="77" y="3"/>
                    </a:lnTo>
                    <a:lnTo>
                      <a:pt x="74" y="0"/>
                    </a:lnTo>
                    <a:lnTo>
                      <a:pt x="39" y="3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7" name="Chevron Left"/>
            <p:cNvSpPr>
              <a:spLocks noChangeAspect="1"/>
            </p:cNvSpPr>
            <p:nvPr userDrawn="1"/>
          </p:nvSpPr>
          <p:spPr bwMode="auto">
            <a:xfrm>
              <a:off x="4729317" y="1242718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6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4918778" y="1169447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pSp>
        <p:nvGrpSpPr>
          <p:cNvPr id="58" name="그룹 57"/>
          <p:cNvGrpSpPr/>
          <p:nvPr userDrawn="1"/>
        </p:nvGrpSpPr>
        <p:grpSpPr>
          <a:xfrm>
            <a:off x="152399" y="1113810"/>
            <a:ext cx="2980739" cy="391663"/>
            <a:chOff x="4615073" y="1119118"/>
            <a:chExt cx="2980739" cy="391663"/>
          </a:xfrm>
        </p:grpSpPr>
        <p:grpSp>
          <p:nvGrpSpPr>
            <p:cNvPr id="59" name="그룹 58"/>
            <p:cNvGrpSpPr/>
            <p:nvPr userDrawn="1"/>
          </p:nvGrpSpPr>
          <p:grpSpPr>
            <a:xfrm>
              <a:off x="4615073" y="1119118"/>
              <a:ext cx="2980739" cy="391663"/>
              <a:chOff x="157583" y="1098470"/>
              <a:chExt cx="2980739" cy="391663"/>
            </a:xfrm>
          </p:grpSpPr>
          <p:sp>
            <p:nvSpPr>
              <p:cNvPr id="61" name="직사각형 60"/>
              <p:cNvSpPr/>
              <p:nvPr userDrawn="1"/>
            </p:nvSpPr>
            <p:spPr>
              <a:xfrm>
                <a:off x="157583" y="1098470"/>
                <a:ext cx="2980739" cy="3916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Delete"/>
              <p:cNvSpPr>
                <a:spLocks noChangeAspect="1"/>
              </p:cNvSpPr>
              <p:nvPr userDrawn="1"/>
            </p:nvSpPr>
            <p:spPr bwMode="auto">
              <a:xfrm>
                <a:off x="2897058" y="1233183"/>
                <a:ext cx="122238" cy="122237"/>
              </a:xfrm>
              <a:custGeom>
                <a:avLst/>
                <a:gdLst>
                  <a:gd name="T0" fmla="*/ 3 w 77"/>
                  <a:gd name="T1" fmla="*/ 0 h 77"/>
                  <a:gd name="T2" fmla="*/ 0 w 77"/>
                  <a:gd name="T3" fmla="*/ 3 h 77"/>
                  <a:gd name="T4" fmla="*/ 36 w 77"/>
                  <a:gd name="T5" fmla="*/ 38 h 77"/>
                  <a:gd name="T6" fmla="*/ 0 w 77"/>
                  <a:gd name="T7" fmla="*/ 74 h 77"/>
                  <a:gd name="T8" fmla="*/ 3 w 77"/>
                  <a:gd name="T9" fmla="*/ 77 h 77"/>
                  <a:gd name="T10" fmla="*/ 39 w 77"/>
                  <a:gd name="T11" fmla="*/ 41 h 77"/>
                  <a:gd name="T12" fmla="*/ 74 w 77"/>
                  <a:gd name="T13" fmla="*/ 77 h 77"/>
                  <a:gd name="T14" fmla="*/ 77 w 77"/>
                  <a:gd name="T15" fmla="*/ 74 h 77"/>
                  <a:gd name="T16" fmla="*/ 42 w 77"/>
                  <a:gd name="T17" fmla="*/ 38 h 77"/>
                  <a:gd name="T18" fmla="*/ 77 w 77"/>
                  <a:gd name="T19" fmla="*/ 3 h 77"/>
                  <a:gd name="T20" fmla="*/ 74 w 77"/>
                  <a:gd name="T21" fmla="*/ 0 h 77"/>
                  <a:gd name="T22" fmla="*/ 39 w 77"/>
                  <a:gd name="T23" fmla="*/ 35 h 77"/>
                  <a:gd name="T24" fmla="*/ 3 w 77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77">
                    <a:moveTo>
                      <a:pt x="3" y="0"/>
                    </a:moveTo>
                    <a:lnTo>
                      <a:pt x="0" y="3"/>
                    </a:lnTo>
                    <a:lnTo>
                      <a:pt x="36" y="38"/>
                    </a:lnTo>
                    <a:lnTo>
                      <a:pt x="0" y="74"/>
                    </a:lnTo>
                    <a:lnTo>
                      <a:pt x="3" y="77"/>
                    </a:lnTo>
                    <a:lnTo>
                      <a:pt x="39" y="41"/>
                    </a:lnTo>
                    <a:lnTo>
                      <a:pt x="74" y="77"/>
                    </a:lnTo>
                    <a:lnTo>
                      <a:pt x="77" y="74"/>
                    </a:lnTo>
                    <a:lnTo>
                      <a:pt x="42" y="38"/>
                    </a:lnTo>
                    <a:lnTo>
                      <a:pt x="77" y="3"/>
                    </a:lnTo>
                    <a:lnTo>
                      <a:pt x="74" y="0"/>
                    </a:lnTo>
                    <a:lnTo>
                      <a:pt x="39" y="3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0" name="Chevron Left"/>
            <p:cNvSpPr>
              <a:spLocks noChangeAspect="1"/>
            </p:cNvSpPr>
            <p:nvPr userDrawn="1"/>
          </p:nvSpPr>
          <p:spPr bwMode="auto">
            <a:xfrm>
              <a:off x="4729317" y="1242718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456104" y="1164139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39" name="Group 27">
            <a:extLst>
              <a:ext uri="{FF2B5EF4-FFF2-40B4-BE49-F238E27FC236}">
                <a16:creationId xmlns:a16="http://schemas.microsoft.com/office/drawing/2014/main" id="{84D37342-6CCD-456E-979D-BDCDA39BABF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텍스트 개체 틀 9">
            <a:extLst>
              <a:ext uri="{FF2B5EF4-FFF2-40B4-BE49-F238E27FC236}">
                <a16:creationId xmlns:a16="http://schemas.microsoft.com/office/drawing/2014/main" id="{2063E01C-93BE-46B0-B6ED-B1BD854232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42" name="텍스트 개체 틀 9">
            <a:extLst>
              <a:ext uri="{FF2B5EF4-FFF2-40B4-BE49-F238E27FC236}">
                <a16:creationId xmlns:a16="http://schemas.microsoft.com/office/drawing/2014/main" id="{B0E9A158-609B-42BF-923C-4B36234E7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43" name="Picture 2" descr="BNK시스템 | 자회사소개 | 그룹소개">
            <a:extLst>
              <a:ext uri="{FF2B5EF4-FFF2-40B4-BE49-F238E27FC236}">
                <a16:creationId xmlns:a16="http://schemas.microsoft.com/office/drawing/2014/main" id="{008AFAEF-2C7A-4E88-B1D3-281F0B49B1C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605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긴것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64643" y="1012894"/>
            <a:ext cx="3178420" cy="5474316"/>
            <a:chOff x="242363" y="695424"/>
            <a:chExt cx="2684342" cy="5756892"/>
          </a:xfrm>
        </p:grpSpPr>
        <p:cxnSp>
          <p:nvCxnSpPr>
            <p:cNvPr id="25" name="직선 연결선 24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4518207" y="907368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428007" y="907368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 userDrawn="1"/>
        </p:nvGrpSpPr>
        <p:grpSpPr>
          <a:xfrm>
            <a:off x="4521817" y="1012894"/>
            <a:ext cx="3178420" cy="5474316"/>
            <a:chOff x="242363" y="695424"/>
            <a:chExt cx="2684342" cy="5756892"/>
          </a:xfrm>
        </p:grpSpPr>
        <p:cxnSp>
          <p:nvCxnSpPr>
            <p:cNvPr id="30" name="직선 연결선 29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 userDrawn="1"/>
        </p:nvGrpSpPr>
        <p:grpSpPr>
          <a:xfrm>
            <a:off x="148203" y="1081536"/>
            <a:ext cx="2988370" cy="391663"/>
            <a:chOff x="148203" y="1098470"/>
            <a:chExt cx="2988370" cy="391663"/>
          </a:xfrm>
        </p:grpSpPr>
        <p:sp>
          <p:nvSpPr>
            <p:cNvPr id="37" name="직사각형 36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Delete"/>
            <p:cNvSpPr>
              <a:spLocks noChangeAspect="1"/>
            </p:cNvSpPr>
            <p:nvPr userDrawn="1"/>
          </p:nvSpPr>
          <p:spPr bwMode="auto">
            <a:xfrm>
              <a:off x="2897058" y="1233183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4587838" y="6165929"/>
            <a:ext cx="2998722" cy="258803"/>
            <a:chOff x="232546" y="7408990"/>
            <a:chExt cx="2998722" cy="258803"/>
          </a:xfrm>
        </p:grpSpPr>
        <p:sp>
          <p:nvSpPr>
            <p:cNvPr id="40" name="직사각형 39"/>
            <p:cNvSpPr/>
            <p:nvPr/>
          </p:nvSpPr>
          <p:spPr>
            <a:xfrm>
              <a:off x="232546" y="7408990"/>
              <a:ext cx="2998722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41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461288" y="113186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35" name="Group 27">
            <a:extLst>
              <a:ext uri="{FF2B5EF4-FFF2-40B4-BE49-F238E27FC236}">
                <a16:creationId xmlns:a16="http://schemas.microsoft.com/office/drawing/2014/main" id="{C1827A4B-018B-4BCF-A2DD-BAF19B5D6C7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텍스트 개체 틀 9">
            <a:extLst>
              <a:ext uri="{FF2B5EF4-FFF2-40B4-BE49-F238E27FC236}">
                <a16:creationId xmlns:a16="http://schemas.microsoft.com/office/drawing/2014/main" id="{DDAA8127-2CA9-4BCE-B01C-DED3A248E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43" name="텍스트 개체 틀 9">
            <a:extLst>
              <a:ext uri="{FF2B5EF4-FFF2-40B4-BE49-F238E27FC236}">
                <a16:creationId xmlns:a16="http://schemas.microsoft.com/office/drawing/2014/main" id="{B6D2F441-A2BA-42C6-9D52-0AC6103943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44" name="Picture 2" descr="BNK시스템 | 자회사소개 | 그룹소개">
            <a:extLst>
              <a:ext uri="{FF2B5EF4-FFF2-40B4-BE49-F238E27FC236}">
                <a16:creationId xmlns:a16="http://schemas.microsoft.com/office/drawing/2014/main" id="{EDAE878A-4CEC-4981-A14B-85115109D69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4936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이어짐-하단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62816" y="1016000"/>
            <a:ext cx="3178420" cy="5474316"/>
            <a:chOff x="242363" y="695424"/>
            <a:chExt cx="2684342" cy="5756892"/>
          </a:xfrm>
        </p:grpSpPr>
        <p:cxnSp>
          <p:nvCxnSpPr>
            <p:cNvPr id="25" name="직선 연결선 24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 userDrawn="1"/>
        </p:nvGrpSpPr>
        <p:grpSpPr>
          <a:xfrm>
            <a:off x="4518207" y="1016000"/>
            <a:ext cx="3178420" cy="5474316"/>
            <a:chOff x="242363" y="695424"/>
            <a:chExt cx="2684342" cy="5756892"/>
          </a:xfrm>
        </p:grpSpPr>
        <p:cxnSp>
          <p:nvCxnSpPr>
            <p:cNvPr id="37" name="직선 연결선 36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grpSp>
        <p:nvGrpSpPr>
          <p:cNvPr id="29" name="그룹 28"/>
          <p:cNvGrpSpPr/>
          <p:nvPr userDrawn="1"/>
        </p:nvGrpSpPr>
        <p:grpSpPr>
          <a:xfrm>
            <a:off x="139736" y="1081536"/>
            <a:ext cx="2988370" cy="391663"/>
            <a:chOff x="148203" y="1098470"/>
            <a:chExt cx="2988370" cy="391663"/>
          </a:xfrm>
        </p:grpSpPr>
        <p:sp>
          <p:nvSpPr>
            <p:cNvPr id="35" name="직사각형 34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Delete"/>
            <p:cNvSpPr>
              <a:spLocks noChangeAspect="1"/>
            </p:cNvSpPr>
            <p:nvPr userDrawn="1"/>
          </p:nvSpPr>
          <p:spPr bwMode="auto">
            <a:xfrm>
              <a:off x="2897058" y="1233183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452821" y="113186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30" name="Group 27">
            <a:extLst>
              <a:ext uri="{FF2B5EF4-FFF2-40B4-BE49-F238E27FC236}">
                <a16:creationId xmlns:a16="http://schemas.microsoft.com/office/drawing/2014/main" id="{704D9427-8243-4125-B0DC-869895E43C9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텍스트 개체 틀 9">
            <a:extLst>
              <a:ext uri="{FF2B5EF4-FFF2-40B4-BE49-F238E27FC236}">
                <a16:creationId xmlns:a16="http://schemas.microsoft.com/office/drawing/2014/main" id="{DF8195EA-54E1-46AB-B11F-D13C3F5B4E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9">
            <a:extLst>
              <a:ext uri="{FF2B5EF4-FFF2-40B4-BE49-F238E27FC236}">
                <a16:creationId xmlns:a16="http://schemas.microsoft.com/office/drawing/2014/main" id="{38FE94BA-5C2C-4297-BEBF-D38F1A1AE8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33" name="Picture 2" descr="BNK시스템 | 자회사소개 | 그룹소개">
            <a:extLst>
              <a:ext uri="{FF2B5EF4-FFF2-40B4-BE49-F238E27FC236}">
                <a16:creationId xmlns:a16="http://schemas.microsoft.com/office/drawing/2014/main" id="{82FFA396-DDC0-4A6D-A5DE-7645F4490ED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602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이어짐-상하단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2826852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36" name="그룹 35"/>
          <p:cNvGrpSpPr/>
          <p:nvPr userDrawn="1"/>
        </p:nvGrpSpPr>
        <p:grpSpPr>
          <a:xfrm>
            <a:off x="4518207" y="1016000"/>
            <a:ext cx="3178420" cy="5474316"/>
            <a:chOff x="242363" y="695424"/>
            <a:chExt cx="2684342" cy="5756892"/>
          </a:xfrm>
        </p:grpSpPr>
        <p:cxnSp>
          <p:nvCxnSpPr>
            <p:cNvPr id="37" name="직선 연결선 36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 userDrawn="1"/>
        </p:nvGrpSpPr>
        <p:grpSpPr>
          <a:xfrm>
            <a:off x="65088" y="1016000"/>
            <a:ext cx="3178420" cy="5474316"/>
            <a:chOff x="242363" y="695424"/>
            <a:chExt cx="2684342" cy="5756892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sp>
        <p:nvSpPr>
          <p:cNvPr id="31" name="직사각형 30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</p:spTree>
    <p:extLst>
      <p:ext uri="{BB962C8B-B14F-4D97-AF65-F5344CB8AC3E}">
        <p14:creationId xmlns:p14="http://schemas.microsoft.com/office/powerpoint/2010/main" val="1504139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4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" y="0"/>
            <a:ext cx="990490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3"/>
          <a:stretch/>
        </p:blipFill>
        <p:spPr>
          <a:xfrm>
            <a:off x="2813415" y="3568"/>
            <a:ext cx="7092281" cy="7516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904" y="415234"/>
            <a:ext cx="1314450" cy="85725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 bwMode="auto">
          <a:xfrm>
            <a:off x="1092" y="737748"/>
            <a:ext cx="9904908" cy="614409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78000" tIns="39000" rIns="39000" bIns="39000" numCol="1" rtlCol="0" anchor="ctr" anchorCtr="0" compatLnSpc="1">
            <a:prstTxWarp prst="textNoShape">
              <a:avLst/>
            </a:prstTxWarp>
          </a:bodyPr>
          <a:lstStyle/>
          <a:p>
            <a:pPr marL="98026" marR="0" indent="-98026" algn="ctr" defTabSz="990564" rtl="0" eaLnBrk="0" fontAlgn="t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542" descr="D:\Documents\Projects\[06] BS_Cash_Management_Systems\[01] 관리산출물\[01] 착수\[03] 사업수행계획서\이미지\BNK시스템로고이미지.png">
            <a:extLst>
              <a:ext uri="{FF2B5EF4-FFF2-40B4-BE49-F238E27FC236}">
                <a16:creationId xmlns:a16="http://schemas.microsoft.com/office/drawing/2014/main" id="{A661DAFD-E306-4F20-A962-3885222ABB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99" y="228118"/>
            <a:ext cx="1823179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62170" y="6428707"/>
            <a:ext cx="2228850" cy="365125"/>
          </a:xfrm>
        </p:spPr>
        <p:txBody>
          <a:bodyPr/>
          <a:lstStyle/>
          <a:p>
            <a:fld id="{011C8FC1-4ABA-450D-9F32-EDF25D9716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889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이어짐-상단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95454435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18" name="그룹 17"/>
          <p:cNvGrpSpPr/>
          <p:nvPr userDrawn="1"/>
        </p:nvGrpSpPr>
        <p:grpSpPr>
          <a:xfrm>
            <a:off x="82305" y="1015384"/>
            <a:ext cx="3178420" cy="5474316"/>
            <a:chOff x="242363" y="695424"/>
            <a:chExt cx="2684342" cy="5756892"/>
          </a:xfrm>
        </p:grpSpPr>
        <p:cxnSp>
          <p:nvCxnSpPr>
            <p:cNvPr id="19" name="직선 연결선 18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52380" y="6171872"/>
            <a:ext cx="2996807" cy="258803"/>
            <a:chOff x="234461" y="7408990"/>
            <a:chExt cx="2996807" cy="258803"/>
          </a:xfrm>
        </p:grpSpPr>
        <p:sp>
          <p:nvSpPr>
            <p:cNvPr id="17" name="직사각형 16"/>
            <p:cNvSpPr/>
            <p:nvPr/>
          </p:nvSpPr>
          <p:spPr>
            <a:xfrm>
              <a:off x="234461" y="7408990"/>
              <a:ext cx="2996807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0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19630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이어짐-긴것-상단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69705421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15" name="그룹 14"/>
          <p:cNvGrpSpPr/>
          <p:nvPr userDrawn="1"/>
        </p:nvGrpSpPr>
        <p:grpSpPr>
          <a:xfrm>
            <a:off x="72538" y="1015384"/>
            <a:ext cx="3178420" cy="5474316"/>
            <a:chOff x="242363" y="695424"/>
            <a:chExt cx="2684342" cy="5756892"/>
          </a:xfrm>
        </p:grpSpPr>
        <p:cxnSp>
          <p:nvCxnSpPr>
            <p:cNvPr id="16" name="직선 연결선 15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직선 연결선 22"/>
          <p:cNvCxnSpPr/>
          <p:nvPr userDrawn="1"/>
        </p:nvCxnSpPr>
        <p:spPr>
          <a:xfrm>
            <a:off x="4591275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 userDrawn="1"/>
        </p:nvCxnSpPr>
        <p:spPr>
          <a:xfrm>
            <a:off x="4521200" y="1081537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 userDrawn="1"/>
        </p:nvCxnSpPr>
        <p:spPr>
          <a:xfrm>
            <a:off x="4521200" y="6433881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>
            <a:off x="7586165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587838" y="6174396"/>
            <a:ext cx="2998722" cy="258803"/>
            <a:chOff x="232546" y="7408990"/>
            <a:chExt cx="2998722" cy="258803"/>
          </a:xfrm>
        </p:grpSpPr>
        <p:sp>
          <p:nvSpPr>
            <p:cNvPr id="25" name="직사각형 24"/>
            <p:cNvSpPr/>
            <p:nvPr/>
          </p:nvSpPr>
          <p:spPr>
            <a:xfrm>
              <a:off x="232546" y="7408990"/>
              <a:ext cx="2998722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6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027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9422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46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-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Group 27">
            <a:extLst>
              <a:ext uri="{FF2B5EF4-FFF2-40B4-BE49-F238E27FC236}">
                <a16:creationId xmlns:a16="http://schemas.microsoft.com/office/drawing/2014/main" id="{54A4F549-B0E9-4EAE-94CB-C8475C77022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텍스트 개체 틀 9">
            <a:extLst>
              <a:ext uri="{FF2B5EF4-FFF2-40B4-BE49-F238E27FC236}">
                <a16:creationId xmlns:a16="http://schemas.microsoft.com/office/drawing/2014/main" id="{2E3248FA-EAE9-4B81-9442-E391CA0A5A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8" name="텍스트 개체 틀 9">
            <a:extLst>
              <a:ext uri="{FF2B5EF4-FFF2-40B4-BE49-F238E27FC236}">
                <a16:creationId xmlns:a16="http://schemas.microsoft.com/office/drawing/2014/main" id="{2AE39940-3C54-46C6-A2D6-75C221DCFD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19" name="Picture 2" descr="BNK시스템 | 자회사소개 | 그룹소개">
            <a:extLst>
              <a:ext uri="{FF2B5EF4-FFF2-40B4-BE49-F238E27FC236}">
                <a16:creationId xmlns:a16="http://schemas.microsoft.com/office/drawing/2014/main" id="{9ADFA9E2-F084-4F3B-A258-E2D134FA5EB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6058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-이어짐-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graphicFrame>
        <p:nvGraphicFramePr>
          <p:cNvPr id="16" name="Group 27">
            <a:extLst>
              <a:ext uri="{FF2B5EF4-FFF2-40B4-BE49-F238E27FC236}">
                <a16:creationId xmlns:a16="http://schemas.microsoft.com/office/drawing/2014/main" id="{37EC2FD2-9BE4-47D4-B49A-3FFF96044A9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텍스트 개체 틀 9">
            <a:extLst>
              <a:ext uri="{FF2B5EF4-FFF2-40B4-BE49-F238E27FC236}">
                <a16:creationId xmlns:a16="http://schemas.microsoft.com/office/drawing/2014/main" id="{4C74BC49-672C-4DEF-AC5F-7A9926F813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0D8BD576-1F14-434C-839A-E516D1F1EC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0" name="Picture 2" descr="BNK시스템 | 자회사소개 | 그룹소개">
            <a:extLst>
              <a:ext uri="{FF2B5EF4-FFF2-40B4-BE49-F238E27FC236}">
                <a16:creationId xmlns:a16="http://schemas.microsoft.com/office/drawing/2014/main" id="{72CE1709-723F-4ED4-8214-4D9DD15959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790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-이어짐-상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  <p:graphicFrame>
        <p:nvGraphicFramePr>
          <p:cNvPr id="18" name="Group 27">
            <a:extLst>
              <a:ext uri="{FF2B5EF4-FFF2-40B4-BE49-F238E27FC236}">
                <a16:creationId xmlns:a16="http://schemas.microsoft.com/office/drawing/2014/main" id="{80AEE8CF-BB37-4454-83FA-98CCB65AAE0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8254CF5F-9FF9-43B9-8F20-9FBA541C0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9">
            <a:extLst>
              <a:ext uri="{FF2B5EF4-FFF2-40B4-BE49-F238E27FC236}">
                <a16:creationId xmlns:a16="http://schemas.microsoft.com/office/drawing/2014/main" id="{8042AFAB-D590-4CA9-A717-EBCDF37DB0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1" name="Picture 2" descr="BNK시스템 | 자회사소개 | 그룹소개">
            <a:extLst>
              <a:ext uri="{FF2B5EF4-FFF2-40B4-BE49-F238E27FC236}">
                <a16:creationId xmlns:a16="http://schemas.microsoft.com/office/drawing/2014/main" id="{3132884B-18D2-434C-B4D0-618B991EBA7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820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-이어짐-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  <p:graphicFrame>
        <p:nvGraphicFramePr>
          <p:cNvPr id="15" name="Group 27">
            <a:extLst>
              <a:ext uri="{FF2B5EF4-FFF2-40B4-BE49-F238E27FC236}">
                <a16:creationId xmlns:a16="http://schemas.microsoft.com/office/drawing/2014/main" id="{CC8866C9-29BD-4FF3-952E-D0BB67E8771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텍스트 개체 틀 9">
            <a:extLst>
              <a:ext uri="{FF2B5EF4-FFF2-40B4-BE49-F238E27FC236}">
                <a16:creationId xmlns:a16="http://schemas.microsoft.com/office/drawing/2014/main" id="{55FDF104-AB1B-4A21-BF0D-871B98068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F5619B22-15E7-4956-A1EF-D5CFC36050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0" name="Picture 2" descr="BNK시스템 | 자회사소개 | 그룹소개">
            <a:extLst>
              <a:ext uri="{FF2B5EF4-FFF2-40B4-BE49-F238E27FC236}">
                <a16:creationId xmlns:a16="http://schemas.microsoft.com/office/drawing/2014/main" id="{A8DD41CE-E370-4E1C-8E7B-C62A6B95D9C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387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38336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14168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71608" y="6433881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13657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 userDrawn="1"/>
        </p:nvSpPr>
        <p:spPr>
          <a:xfrm>
            <a:off x="141945" y="6195756"/>
            <a:ext cx="2994890" cy="2381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DOCK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148203" y="1098470"/>
            <a:ext cx="2988370" cy="391663"/>
            <a:chOff x="148203" y="1098470"/>
            <a:chExt cx="2988370" cy="39166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Chevron Left"/>
            <p:cNvSpPr>
              <a:spLocks noChangeAspect="1"/>
            </p:cNvSpPr>
            <p:nvPr userDrawn="1"/>
          </p:nvSpPr>
          <p:spPr bwMode="auto">
            <a:xfrm>
              <a:off x="273578" y="1222070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7" t="17676" r="4294" b="6508"/>
            <a:stretch/>
          </p:blipFill>
          <p:spPr>
            <a:xfrm>
              <a:off x="2823488" y="1212567"/>
              <a:ext cx="196163" cy="163469"/>
            </a:xfrm>
            <a:prstGeom prst="rect">
              <a:avLst/>
            </a:prstGeom>
          </p:spPr>
        </p:pic>
      </p:grpSp>
      <p:sp>
        <p:nvSpPr>
          <p:cNvPr id="5" name="텍스트 개체 틀 4"/>
          <p:cNvSpPr>
            <a:spLocks noGrp="1"/>
          </p:cNvSpPr>
          <p:nvPr userDrawn="1">
            <p:ph type="body" sz="quarter" idx="15"/>
          </p:nvPr>
        </p:nvSpPr>
        <p:spPr>
          <a:xfrm>
            <a:off x="461288" y="1148799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24" name="Group 27">
            <a:extLst>
              <a:ext uri="{FF2B5EF4-FFF2-40B4-BE49-F238E27FC236}">
                <a16:creationId xmlns:a16="http://schemas.microsoft.com/office/drawing/2014/main" id="{3D4F6ED4-B9F9-42BF-AA48-CAB22BF2526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텍스트 개체 틀 9">
            <a:extLst>
              <a:ext uri="{FF2B5EF4-FFF2-40B4-BE49-F238E27FC236}">
                <a16:creationId xmlns:a16="http://schemas.microsoft.com/office/drawing/2014/main" id="{0908FC9C-FD60-4888-B205-E221DA98D9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9">
            <a:extLst>
              <a:ext uri="{FF2B5EF4-FFF2-40B4-BE49-F238E27FC236}">
                <a16:creationId xmlns:a16="http://schemas.microsoft.com/office/drawing/2014/main" id="{6AAA60F1-4CE9-42F7-AF4C-49145F919E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8" name="Picture 2" descr="BNK시스템 | 자회사소개 | 그룹소개">
            <a:extLst>
              <a:ext uri="{FF2B5EF4-FFF2-40B4-BE49-F238E27FC236}">
                <a16:creationId xmlns:a16="http://schemas.microsoft.com/office/drawing/2014/main" id="{93873AD3-B841-4BCF-BE30-B59EB5B6C88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191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긴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64643" y="1012894"/>
            <a:ext cx="3178420" cy="5474316"/>
            <a:chOff x="242363" y="695424"/>
            <a:chExt cx="2684342" cy="5756892"/>
          </a:xfrm>
        </p:grpSpPr>
        <p:cxnSp>
          <p:nvCxnSpPr>
            <p:cNvPr id="25" name="직선 연결선 24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4518207" y="907368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428007" y="907368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 userDrawn="1"/>
        </p:nvGrpSpPr>
        <p:grpSpPr>
          <a:xfrm>
            <a:off x="4521817" y="1012894"/>
            <a:ext cx="3178420" cy="5474316"/>
            <a:chOff x="242363" y="695424"/>
            <a:chExt cx="2684342" cy="5756892"/>
          </a:xfrm>
        </p:grpSpPr>
        <p:cxnSp>
          <p:nvCxnSpPr>
            <p:cNvPr id="30" name="직선 연결선 29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직사각형 34"/>
          <p:cNvSpPr/>
          <p:nvPr userDrawn="1"/>
        </p:nvSpPr>
        <p:spPr>
          <a:xfrm>
            <a:off x="4595502" y="6193599"/>
            <a:ext cx="2994890" cy="2381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+mn-ea"/>
              </a:rPr>
              <a:t>DOCK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+mn-ea"/>
            </a:endParaRPr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148203" y="1081536"/>
            <a:ext cx="2988370" cy="391663"/>
            <a:chOff x="148203" y="1098470"/>
            <a:chExt cx="2988370" cy="391663"/>
          </a:xfrm>
        </p:grpSpPr>
        <p:sp>
          <p:nvSpPr>
            <p:cNvPr id="40" name="직사각형 39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Chevron Left"/>
            <p:cNvSpPr>
              <a:spLocks noChangeAspect="1"/>
            </p:cNvSpPr>
            <p:nvPr userDrawn="1"/>
          </p:nvSpPr>
          <p:spPr bwMode="auto">
            <a:xfrm>
              <a:off x="273578" y="1222070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7" t="17676" r="4294" b="6508"/>
            <a:stretch/>
          </p:blipFill>
          <p:spPr>
            <a:xfrm>
              <a:off x="2823488" y="1212567"/>
              <a:ext cx="196163" cy="163469"/>
            </a:xfrm>
            <a:prstGeom prst="rect">
              <a:avLst/>
            </a:prstGeom>
          </p:spPr>
        </p:pic>
      </p:grpSp>
      <p:sp>
        <p:nvSpPr>
          <p:cNvPr id="43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461288" y="113186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36" name="Group 27">
            <a:extLst>
              <a:ext uri="{FF2B5EF4-FFF2-40B4-BE49-F238E27FC236}">
                <a16:creationId xmlns:a16="http://schemas.microsoft.com/office/drawing/2014/main" id="{1310B5E5-AE59-4AD1-A76A-3188D92C37B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8164236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텍스트 개체 틀 9">
            <a:extLst>
              <a:ext uri="{FF2B5EF4-FFF2-40B4-BE49-F238E27FC236}">
                <a16:creationId xmlns:a16="http://schemas.microsoft.com/office/drawing/2014/main" id="{8A8917E6-FFAB-41F0-97E8-95823F0331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38" name="텍스트 개체 틀 9">
            <a:extLst>
              <a:ext uri="{FF2B5EF4-FFF2-40B4-BE49-F238E27FC236}">
                <a16:creationId xmlns:a16="http://schemas.microsoft.com/office/drawing/2014/main" id="{86072740-45C1-46E9-AD73-08FEC5FB05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39" name="Picture 2" descr="BNK시스템 | 자회사소개 | 그룹소개">
            <a:extLst>
              <a:ext uri="{FF2B5EF4-FFF2-40B4-BE49-F238E27FC236}">
                <a16:creationId xmlns:a16="http://schemas.microsoft.com/office/drawing/2014/main" id="{67881566-DD56-42EB-8F6C-8ABBE32F864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86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기본-2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42932275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43454" y="8158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71607" y="1035493"/>
            <a:ext cx="3178421" cy="5474316"/>
            <a:chOff x="71607" y="1018559"/>
            <a:chExt cx="3178421" cy="5474316"/>
          </a:xfrm>
        </p:grpSpPr>
        <p:cxnSp>
          <p:nvCxnSpPr>
            <p:cNvPr id="16" name="직선 연결선 15"/>
            <p:cNvCxnSpPr/>
            <p:nvPr userDrawn="1"/>
          </p:nvCxnSpPr>
          <p:spPr>
            <a:xfrm>
              <a:off x="141683" y="1018559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71607" y="1090004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71608" y="6433881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3136573" y="1018559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 userDrawn="1"/>
        </p:nvGrpSpPr>
        <p:grpSpPr>
          <a:xfrm>
            <a:off x="4528132" y="1035493"/>
            <a:ext cx="3178421" cy="5474316"/>
            <a:chOff x="4528132" y="1035493"/>
            <a:chExt cx="3178421" cy="5474316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4598208" y="1035493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4528132" y="1106938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4528133" y="6450815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7593098" y="1035493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t="17676" r="4294" b="6508"/>
          <a:stretch/>
        </p:blipFill>
        <p:spPr>
          <a:xfrm>
            <a:off x="2823488" y="1212567"/>
            <a:ext cx="196163" cy="163469"/>
          </a:xfrm>
          <a:prstGeom prst="rect">
            <a:avLst/>
          </a:prstGeom>
        </p:spPr>
      </p:pic>
      <p:sp>
        <p:nvSpPr>
          <p:cNvPr id="44" name="텍스트 개체 틀 4"/>
          <p:cNvSpPr>
            <a:spLocks noGrp="1"/>
          </p:cNvSpPr>
          <p:nvPr userDrawn="1">
            <p:ph type="body" sz="quarter" idx="15"/>
          </p:nvPr>
        </p:nvSpPr>
        <p:spPr>
          <a:xfrm>
            <a:off x="461288" y="1148799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pic>
        <p:nvPicPr>
          <p:cNvPr id="48" name="그림 4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t="17676" r="4294" b="6508"/>
          <a:stretch/>
        </p:blipFill>
        <p:spPr>
          <a:xfrm>
            <a:off x="7279227" y="1229501"/>
            <a:ext cx="196163" cy="163469"/>
          </a:xfrm>
          <a:prstGeom prst="rect">
            <a:avLst/>
          </a:prstGeom>
        </p:spPr>
      </p:pic>
      <p:sp>
        <p:nvSpPr>
          <p:cNvPr id="49" name="텍스트 개체 틀 4"/>
          <p:cNvSpPr>
            <a:spLocks noGrp="1"/>
          </p:cNvSpPr>
          <p:nvPr userDrawn="1">
            <p:ph type="body" sz="quarter" idx="16"/>
          </p:nvPr>
        </p:nvSpPr>
        <p:spPr>
          <a:xfrm>
            <a:off x="4917027" y="1165733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57017" y="5900697"/>
            <a:ext cx="2983790" cy="557082"/>
            <a:chOff x="157017" y="5913853"/>
            <a:chExt cx="2983790" cy="557082"/>
          </a:xfrm>
        </p:grpSpPr>
        <p:sp>
          <p:nvSpPr>
            <p:cNvPr id="34" name="직사각형 33"/>
            <p:cNvSpPr/>
            <p:nvPr/>
          </p:nvSpPr>
          <p:spPr>
            <a:xfrm>
              <a:off x="157017" y="5913853"/>
              <a:ext cx="2983790" cy="469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1986772" y="6056526"/>
              <a:ext cx="448842" cy="414409"/>
              <a:chOff x="1972840" y="2787062"/>
              <a:chExt cx="448842" cy="414409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972840" y="3001416"/>
                <a:ext cx="448842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 dirty="0" err="1"/>
                  <a:t>빠른서비스</a:t>
                </a:r>
                <a:endParaRPr lang="ko-KR" altLang="en-US" sz="700" dirty="0"/>
              </a:p>
            </p:txBody>
          </p:sp>
          <p:grpSp>
            <p:nvGrpSpPr>
              <p:cNvPr id="67" name="Clipboard File"/>
              <p:cNvGrpSpPr>
                <a:grpSpLocks noChangeAspect="1"/>
              </p:cNvGrpSpPr>
              <p:nvPr/>
            </p:nvGrpSpPr>
            <p:grpSpPr>
              <a:xfrm>
                <a:off x="2089261" y="2787062"/>
                <a:ext cx="216000" cy="216000"/>
                <a:chOff x="1554955" y="2517775"/>
                <a:chExt cx="377825" cy="377825"/>
              </a:xfrm>
            </p:grpSpPr>
            <p:sp>
              <p:nvSpPr>
                <p:cNvPr id="68" name="Clipboard File Icon"/>
                <p:cNvSpPr>
                  <a:spLocks noChangeAspect="1" noEditPoints="1"/>
                </p:cNvSpPr>
                <p:nvPr/>
              </p:nvSpPr>
              <p:spPr bwMode="auto">
                <a:xfrm>
                  <a:off x="1654174" y="2601912"/>
                  <a:ext cx="192087" cy="209550"/>
                </a:xfrm>
                <a:custGeom>
                  <a:avLst/>
                  <a:gdLst>
                    <a:gd name="T0" fmla="*/ 353 w 677"/>
                    <a:gd name="T1" fmla="*/ 71 h 734"/>
                    <a:gd name="T2" fmla="*/ 564 w 677"/>
                    <a:gd name="T3" fmla="*/ 85 h 734"/>
                    <a:gd name="T4" fmla="*/ 508 w 677"/>
                    <a:gd name="T5" fmla="*/ 310 h 734"/>
                    <a:gd name="T6" fmla="*/ 409 w 677"/>
                    <a:gd name="T7" fmla="*/ 141 h 734"/>
                    <a:gd name="T8" fmla="*/ 113 w 677"/>
                    <a:gd name="T9" fmla="*/ 226 h 734"/>
                    <a:gd name="T10" fmla="*/ 56 w 677"/>
                    <a:gd name="T11" fmla="*/ 141 h 734"/>
                    <a:gd name="T12" fmla="*/ 480 w 677"/>
                    <a:gd name="T13" fmla="*/ 677 h 734"/>
                    <a:gd name="T14" fmla="*/ 564 w 677"/>
                    <a:gd name="T15" fmla="*/ 677 h 734"/>
                    <a:gd name="T16" fmla="*/ 0 w 677"/>
                    <a:gd name="T17" fmla="*/ 734 h 734"/>
                    <a:gd name="T18" fmla="*/ 213 w 677"/>
                    <a:gd name="T19" fmla="*/ 85 h 734"/>
                    <a:gd name="T20" fmla="*/ 282 w 677"/>
                    <a:gd name="T21" fmla="*/ 0 h 734"/>
                    <a:gd name="T22" fmla="*/ 254 w 677"/>
                    <a:gd name="T23" fmla="*/ 71 h 734"/>
                    <a:gd name="T24" fmla="*/ 307 w 677"/>
                    <a:gd name="T25" fmla="*/ 85 h 734"/>
                    <a:gd name="T26" fmla="*/ 282 w 677"/>
                    <a:gd name="T27" fmla="*/ 42 h 734"/>
                    <a:gd name="T28" fmla="*/ 310 w 677"/>
                    <a:gd name="T29" fmla="*/ 649 h 734"/>
                    <a:gd name="T30" fmla="*/ 578 w 677"/>
                    <a:gd name="T31" fmla="*/ 339 h 734"/>
                    <a:gd name="T32" fmla="*/ 677 w 677"/>
                    <a:gd name="T33" fmla="*/ 649 h 734"/>
                    <a:gd name="T34" fmla="*/ 339 w 677"/>
                    <a:gd name="T35" fmla="*/ 621 h 734"/>
                    <a:gd name="T36" fmla="*/ 649 w 677"/>
                    <a:gd name="T37" fmla="*/ 452 h 734"/>
                    <a:gd name="T38" fmla="*/ 564 w 677"/>
                    <a:gd name="T39" fmla="*/ 452 h 734"/>
                    <a:gd name="T40" fmla="*/ 564 w 677"/>
                    <a:gd name="T41" fmla="*/ 367 h 734"/>
                    <a:gd name="T42" fmla="*/ 593 w 677"/>
                    <a:gd name="T43" fmla="*/ 395 h 734"/>
                    <a:gd name="T44" fmla="*/ 621 w 677"/>
                    <a:gd name="T45" fmla="*/ 423 h 734"/>
                    <a:gd name="T46" fmla="*/ 367 w 677"/>
                    <a:gd name="T47" fmla="*/ 395 h 734"/>
                    <a:gd name="T48" fmla="*/ 536 w 677"/>
                    <a:gd name="T49" fmla="*/ 423 h 734"/>
                    <a:gd name="T50" fmla="*/ 367 w 677"/>
                    <a:gd name="T51" fmla="*/ 395 h 734"/>
                    <a:gd name="T52" fmla="*/ 508 w 677"/>
                    <a:gd name="T53" fmla="*/ 452 h 734"/>
                    <a:gd name="T54" fmla="*/ 367 w 677"/>
                    <a:gd name="T55" fmla="*/ 480 h 734"/>
                    <a:gd name="T56" fmla="*/ 367 w 677"/>
                    <a:gd name="T57" fmla="*/ 508 h 734"/>
                    <a:gd name="T58" fmla="*/ 564 w 677"/>
                    <a:gd name="T59" fmla="*/ 536 h 734"/>
                    <a:gd name="T60" fmla="*/ 367 w 677"/>
                    <a:gd name="T61" fmla="*/ 508 h 734"/>
                    <a:gd name="T62" fmla="*/ 621 w 677"/>
                    <a:gd name="T63" fmla="*/ 564 h 734"/>
                    <a:gd name="T64" fmla="*/ 367 w 677"/>
                    <a:gd name="T65" fmla="*/ 593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77" h="734">
                      <a:moveTo>
                        <a:pt x="282" y="0"/>
                      </a:moveTo>
                      <a:cubicBezTo>
                        <a:pt x="321" y="0"/>
                        <a:pt x="353" y="32"/>
                        <a:pt x="353" y="71"/>
                      </a:cubicBezTo>
                      <a:lnTo>
                        <a:pt x="351" y="85"/>
                      </a:lnTo>
                      <a:lnTo>
                        <a:pt x="564" y="85"/>
                      </a:lnTo>
                      <a:lnTo>
                        <a:pt x="564" y="310"/>
                      </a:lnTo>
                      <a:lnTo>
                        <a:pt x="508" y="310"/>
                      </a:lnTo>
                      <a:lnTo>
                        <a:pt x="508" y="141"/>
                      </a:lnTo>
                      <a:lnTo>
                        <a:pt x="409" y="141"/>
                      </a:lnTo>
                      <a:lnTo>
                        <a:pt x="451" y="226"/>
                      </a:lnTo>
                      <a:lnTo>
                        <a:pt x="113" y="226"/>
                      </a:lnTo>
                      <a:lnTo>
                        <a:pt x="155" y="141"/>
                      </a:lnTo>
                      <a:lnTo>
                        <a:pt x="56" y="141"/>
                      </a:lnTo>
                      <a:lnTo>
                        <a:pt x="56" y="677"/>
                      </a:lnTo>
                      <a:lnTo>
                        <a:pt x="480" y="677"/>
                      </a:lnTo>
                      <a:lnTo>
                        <a:pt x="508" y="677"/>
                      </a:lnTo>
                      <a:lnTo>
                        <a:pt x="564" y="677"/>
                      </a:lnTo>
                      <a:lnTo>
                        <a:pt x="564" y="734"/>
                      </a:lnTo>
                      <a:lnTo>
                        <a:pt x="0" y="734"/>
                      </a:lnTo>
                      <a:lnTo>
                        <a:pt x="0" y="85"/>
                      </a:lnTo>
                      <a:lnTo>
                        <a:pt x="213" y="85"/>
                      </a:lnTo>
                      <a:lnTo>
                        <a:pt x="212" y="71"/>
                      </a:lnTo>
                      <a:cubicBezTo>
                        <a:pt x="212" y="32"/>
                        <a:pt x="243" y="0"/>
                        <a:pt x="282" y="0"/>
                      </a:cubicBezTo>
                      <a:close/>
                      <a:moveTo>
                        <a:pt x="282" y="42"/>
                      </a:moveTo>
                      <a:cubicBezTo>
                        <a:pt x="267" y="42"/>
                        <a:pt x="254" y="55"/>
                        <a:pt x="254" y="71"/>
                      </a:cubicBezTo>
                      <a:cubicBezTo>
                        <a:pt x="254" y="76"/>
                        <a:pt x="255" y="80"/>
                        <a:pt x="258" y="85"/>
                      </a:cubicBezTo>
                      <a:lnTo>
                        <a:pt x="307" y="85"/>
                      </a:lnTo>
                      <a:cubicBezTo>
                        <a:pt x="309" y="80"/>
                        <a:pt x="310" y="76"/>
                        <a:pt x="310" y="71"/>
                      </a:cubicBezTo>
                      <a:cubicBezTo>
                        <a:pt x="310" y="55"/>
                        <a:pt x="298" y="42"/>
                        <a:pt x="282" y="42"/>
                      </a:cubicBezTo>
                      <a:close/>
                      <a:moveTo>
                        <a:pt x="677" y="649"/>
                      </a:moveTo>
                      <a:lnTo>
                        <a:pt x="310" y="649"/>
                      </a:lnTo>
                      <a:lnTo>
                        <a:pt x="310" y="339"/>
                      </a:lnTo>
                      <a:lnTo>
                        <a:pt x="578" y="339"/>
                      </a:lnTo>
                      <a:lnTo>
                        <a:pt x="677" y="437"/>
                      </a:lnTo>
                      <a:lnTo>
                        <a:pt x="677" y="649"/>
                      </a:lnTo>
                      <a:close/>
                      <a:moveTo>
                        <a:pt x="339" y="367"/>
                      </a:moveTo>
                      <a:lnTo>
                        <a:pt x="339" y="621"/>
                      </a:lnTo>
                      <a:lnTo>
                        <a:pt x="649" y="621"/>
                      </a:lnTo>
                      <a:lnTo>
                        <a:pt x="649" y="452"/>
                      </a:lnTo>
                      <a:lnTo>
                        <a:pt x="593" y="452"/>
                      </a:lnTo>
                      <a:lnTo>
                        <a:pt x="564" y="452"/>
                      </a:lnTo>
                      <a:lnTo>
                        <a:pt x="564" y="423"/>
                      </a:lnTo>
                      <a:lnTo>
                        <a:pt x="564" y="367"/>
                      </a:lnTo>
                      <a:lnTo>
                        <a:pt x="339" y="367"/>
                      </a:lnTo>
                      <a:close/>
                      <a:moveTo>
                        <a:pt x="593" y="395"/>
                      </a:moveTo>
                      <a:lnTo>
                        <a:pt x="593" y="423"/>
                      </a:lnTo>
                      <a:lnTo>
                        <a:pt x="621" y="423"/>
                      </a:lnTo>
                      <a:lnTo>
                        <a:pt x="593" y="395"/>
                      </a:lnTo>
                      <a:close/>
                      <a:moveTo>
                        <a:pt x="367" y="395"/>
                      </a:moveTo>
                      <a:lnTo>
                        <a:pt x="536" y="395"/>
                      </a:lnTo>
                      <a:lnTo>
                        <a:pt x="536" y="423"/>
                      </a:lnTo>
                      <a:lnTo>
                        <a:pt x="367" y="423"/>
                      </a:lnTo>
                      <a:lnTo>
                        <a:pt x="367" y="395"/>
                      </a:lnTo>
                      <a:close/>
                      <a:moveTo>
                        <a:pt x="367" y="452"/>
                      </a:moveTo>
                      <a:lnTo>
                        <a:pt x="508" y="452"/>
                      </a:lnTo>
                      <a:lnTo>
                        <a:pt x="508" y="480"/>
                      </a:lnTo>
                      <a:lnTo>
                        <a:pt x="367" y="480"/>
                      </a:lnTo>
                      <a:lnTo>
                        <a:pt x="367" y="452"/>
                      </a:lnTo>
                      <a:close/>
                      <a:moveTo>
                        <a:pt x="367" y="508"/>
                      </a:moveTo>
                      <a:lnTo>
                        <a:pt x="564" y="508"/>
                      </a:lnTo>
                      <a:lnTo>
                        <a:pt x="564" y="536"/>
                      </a:lnTo>
                      <a:lnTo>
                        <a:pt x="367" y="536"/>
                      </a:lnTo>
                      <a:lnTo>
                        <a:pt x="367" y="508"/>
                      </a:lnTo>
                      <a:close/>
                      <a:moveTo>
                        <a:pt x="367" y="564"/>
                      </a:moveTo>
                      <a:lnTo>
                        <a:pt x="621" y="564"/>
                      </a:lnTo>
                      <a:lnTo>
                        <a:pt x="621" y="593"/>
                      </a:lnTo>
                      <a:lnTo>
                        <a:pt x="367" y="593"/>
                      </a:lnTo>
                      <a:lnTo>
                        <a:pt x="367" y="564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69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1554955" y="2517775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36" name="그룹 35"/>
            <p:cNvGrpSpPr/>
            <p:nvPr/>
          </p:nvGrpSpPr>
          <p:grpSpPr>
            <a:xfrm>
              <a:off x="2688332" y="6056526"/>
              <a:ext cx="359074" cy="414409"/>
              <a:chOff x="2727801" y="2787062"/>
              <a:chExt cx="359074" cy="414409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727801" y="3001416"/>
                <a:ext cx="359074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/>
                  <a:t>전체상품</a:t>
                </a:r>
                <a:endParaRPr lang="ko-KR" altLang="en-US" sz="700" dirty="0"/>
              </a:p>
            </p:txBody>
          </p:sp>
          <p:grpSp>
            <p:nvGrpSpPr>
              <p:cNvPr id="63" name="Box"/>
              <p:cNvGrpSpPr>
                <a:grpSpLocks noChangeAspect="1"/>
              </p:cNvGrpSpPr>
              <p:nvPr/>
            </p:nvGrpSpPr>
            <p:grpSpPr>
              <a:xfrm>
                <a:off x="2799338" y="2787062"/>
                <a:ext cx="216000" cy="216000"/>
                <a:chOff x="6195532" y="10400346"/>
                <a:chExt cx="377825" cy="377825"/>
              </a:xfrm>
            </p:grpSpPr>
            <p:sp>
              <p:nvSpPr>
                <p:cNvPr id="64" name="Box Icon"/>
                <p:cNvSpPr>
                  <a:spLocks noChangeAspect="1" noEditPoints="1"/>
                </p:cNvSpPr>
                <p:nvPr/>
              </p:nvSpPr>
              <p:spPr bwMode="auto">
                <a:xfrm>
                  <a:off x="6287607" y="10492421"/>
                  <a:ext cx="193675" cy="193675"/>
                </a:xfrm>
                <a:custGeom>
                  <a:avLst/>
                  <a:gdLst>
                    <a:gd name="T0" fmla="*/ 339 w 677"/>
                    <a:gd name="T1" fmla="*/ 0 h 678"/>
                    <a:gd name="T2" fmla="*/ 677 w 677"/>
                    <a:gd name="T3" fmla="*/ 170 h 678"/>
                    <a:gd name="T4" fmla="*/ 677 w 677"/>
                    <a:gd name="T5" fmla="*/ 508 h 678"/>
                    <a:gd name="T6" fmla="*/ 339 w 677"/>
                    <a:gd name="T7" fmla="*/ 678 h 678"/>
                    <a:gd name="T8" fmla="*/ 0 w 677"/>
                    <a:gd name="T9" fmla="*/ 508 h 678"/>
                    <a:gd name="T10" fmla="*/ 0 w 677"/>
                    <a:gd name="T11" fmla="*/ 170 h 678"/>
                    <a:gd name="T12" fmla="*/ 339 w 677"/>
                    <a:gd name="T13" fmla="*/ 0 h 678"/>
                    <a:gd name="T14" fmla="*/ 57 w 677"/>
                    <a:gd name="T15" fmla="*/ 198 h 678"/>
                    <a:gd name="T16" fmla="*/ 57 w 677"/>
                    <a:gd name="T17" fmla="*/ 480 h 678"/>
                    <a:gd name="T18" fmla="*/ 113 w 677"/>
                    <a:gd name="T19" fmla="*/ 508 h 678"/>
                    <a:gd name="T20" fmla="*/ 311 w 677"/>
                    <a:gd name="T21" fmla="*/ 607 h 678"/>
                    <a:gd name="T22" fmla="*/ 311 w 677"/>
                    <a:gd name="T23" fmla="*/ 325 h 678"/>
                    <a:gd name="T24" fmla="*/ 57 w 677"/>
                    <a:gd name="T25" fmla="*/ 198 h 678"/>
                    <a:gd name="T26" fmla="*/ 565 w 677"/>
                    <a:gd name="T27" fmla="*/ 508 h 678"/>
                    <a:gd name="T28" fmla="*/ 621 w 677"/>
                    <a:gd name="T29" fmla="*/ 480 h 678"/>
                    <a:gd name="T30" fmla="*/ 621 w 677"/>
                    <a:gd name="T31" fmla="*/ 198 h 678"/>
                    <a:gd name="T32" fmla="*/ 367 w 677"/>
                    <a:gd name="T33" fmla="*/ 325 h 678"/>
                    <a:gd name="T34" fmla="*/ 367 w 677"/>
                    <a:gd name="T35" fmla="*/ 607 h 678"/>
                    <a:gd name="T36" fmla="*/ 565 w 677"/>
                    <a:gd name="T37" fmla="*/ 508 h 678"/>
                    <a:gd name="T38" fmla="*/ 339 w 677"/>
                    <a:gd name="T39" fmla="*/ 57 h 678"/>
                    <a:gd name="T40" fmla="*/ 113 w 677"/>
                    <a:gd name="T41" fmla="*/ 170 h 678"/>
                    <a:gd name="T42" fmla="*/ 339 w 677"/>
                    <a:gd name="T43" fmla="*/ 283 h 678"/>
                    <a:gd name="T44" fmla="*/ 565 w 677"/>
                    <a:gd name="T45" fmla="*/ 170 h 678"/>
                    <a:gd name="T46" fmla="*/ 339 w 677"/>
                    <a:gd name="T47" fmla="*/ 57 h 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77" h="678">
                      <a:moveTo>
                        <a:pt x="339" y="0"/>
                      </a:moveTo>
                      <a:lnTo>
                        <a:pt x="677" y="170"/>
                      </a:lnTo>
                      <a:lnTo>
                        <a:pt x="677" y="508"/>
                      </a:lnTo>
                      <a:lnTo>
                        <a:pt x="339" y="678"/>
                      </a:lnTo>
                      <a:lnTo>
                        <a:pt x="0" y="508"/>
                      </a:lnTo>
                      <a:lnTo>
                        <a:pt x="0" y="170"/>
                      </a:lnTo>
                      <a:lnTo>
                        <a:pt x="339" y="0"/>
                      </a:lnTo>
                      <a:close/>
                      <a:moveTo>
                        <a:pt x="57" y="198"/>
                      </a:moveTo>
                      <a:lnTo>
                        <a:pt x="57" y="480"/>
                      </a:lnTo>
                      <a:lnTo>
                        <a:pt x="113" y="508"/>
                      </a:lnTo>
                      <a:lnTo>
                        <a:pt x="311" y="607"/>
                      </a:lnTo>
                      <a:lnTo>
                        <a:pt x="311" y="325"/>
                      </a:lnTo>
                      <a:lnTo>
                        <a:pt x="57" y="198"/>
                      </a:lnTo>
                      <a:close/>
                      <a:moveTo>
                        <a:pt x="565" y="508"/>
                      </a:moveTo>
                      <a:lnTo>
                        <a:pt x="621" y="480"/>
                      </a:lnTo>
                      <a:lnTo>
                        <a:pt x="621" y="198"/>
                      </a:lnTo>
                      <a:lnTo>
                        <a:pt x="367" y="325"/>
                      </a:lnTo>
                      <a:lnTo>
                        <a:pt x="367" y="607"/>
                      </a:lnTo>
                      <a:lnTo>
                        <a:pt x="565" y="508"/>
                      </a:lnTo>
                      <a:close/>
                      <a:moveTo>
                        <a:pt x="339" y="57"/>
                      </a:moveTo>
                      <a:lnTo>
                        <a:pt x="113" y="170"/>
                      </a:lnTo>
                      <a:lnTo>
                        <a:pt x="339" y="283"/>
                      </a:lnTo>
                      <a:lnTo>
                        <a:pt x="565" y="170"/>
                      </a:lnTo>
                      <a:lnTo>
                        <a:pt x="339" y="5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65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6195532" y="10400346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37" name="그룹 36"/>
            <p:cNvGrpSpPr/>
            <p:nvPr/>
          </p:nvGrpSpPr>
          <p:grpSpPr>
            <a:xfrm>
              <a:off x="800054" y="6056526"/>
              <a:ext cx="317396" cy="414409"/>
              <a:chOff x="629708" y="2787062"/>
              <a:chExt cx="317396" cy="414409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629708" y="3001416"/>
                <a:ext cx="317396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US" altLang="ko-KR" sz="700" dirty="0"/>
                  <a:t>MYPAGE</a:t>
                </a:r>
                <a:endParaRPr lang="ko-KR" altLang="en-US" sz="700" dirty="0"/>
              </a:p>
            </p:txBody>
          </p:sp>
          <p:grpSp>
            <p:nvGrpSpPr>
              <p:cNvPr id="59" name="User"/>
              <p:cNvGrpSpPr>
                <a:grpSpLocks noChangeAspect="1"/>
              </p:cNvGrpSpPr>
              <p:nvPr/>
            </p:nvGrpSpPr>
            <p:grpSpPr>
              <a:xfrm>
                <a:off x="680406" y="2787062"/>
                <a:ext cx="216000" cy="216000"/>
                <a:chOff x="5059679" y="3586163"/>
                <a:chExt cx="377825" cy="377825"/>
              </a:xfrm>
            </p:grpSpPr>
            <p:sp>
              <p:nvSpPr>
                <p:cNvPr id="60" name="User Icon"/>
                <p:cNvSpPr>
                  <a:spLocks noChangeAspect="1"/>
                </p:cNvSpPr>
                <p:nvPr/>
              </p:nvSpPr>
              <p:spPr bwMode="auto">
                <a:xfrm>
                  <a:off x="5151754" y="3679031"/>
                  <a:ext cx="193675" cy="192088"/>
                </a:xfrm>
                <a:custGeom>
                  <a:avLst/>
                  <a:gdLst>
                    <a:gd name="T0" fmla="*/ 338 w 677"/>
                    <a:gd name="T1" fmla="*/ 0 h 677"/>
                    <a:gd name="T2" fmla="*/ 465 w 677"/>
                    <a:gd name="T3" fmla="*/ 175 h 677"/>
                    <a:gd name="T4" fmla="*/ 486 w 677"/>
                    <a:gd name="T5" fmla="*/ 212 h 677"/>
                    <a:gd name="T6" fmla="*/ 456 w 677"/>
                    <a:gd name="T7" fmla="*/ 252 h 677"/>
                    <a:gd name="T8" fmla="*/ 423 w 677"/>
                    <a:gd name="T9" fmla="*/ 320 h 677"/>
                    <a:gd name="T10" fmla="*/ 423 w 677"/>
                    <a:gd name="T11" fmla="*/ 409 h 677"/>
                    <a:gd name="T12" fmla="*/ 564 w 677"/>
                    <a:gd name="T13" fmla="*/ 451 h 677"/>
                    <a:gd name="T14" fmla="*/ 677 w 677"/>
                    <a:gd name="T15" fmla="*/ 543 h 677"/>
                    <a:gd name="T16" fmla="*/ 677 w 677"/>
                    <a:gd name="T17" fmla="*/ 677 h 677"/>
                    <a:gd name="T18" fmla="*/ 0 w 677"/>
                    <a:gd name="T19" fmla="*/ 677 h 677"/>
                    <a:gd name="T20" fmla="*/ 0 w 677"/>
                    <a:gd name="T21" fmla="*/ 543 h 677"/>
                    <a:gd name="T22" fmla="*/ 112 w 677"/>
                    <a:gd name="T23" fmla="*/ 451 h 677"/>
                    <a:gd name="T24" fmla="*/ 254 w 677"/>
                    <a:gd name="T25" fmla="*/ 409 h 677"/>
                    <a:gd name="T26" fmla="*/ 254 w 677"/>
                    <a:gd name="T27" fmla="*/ 320 h 677"/>
                    <a:gd name="T28" fmla="*/ 220 w 677"/>
                    <a:gd name="T29" fmla="*/ 252 h 677"/>
                    <a:gd name="T30" fmla="*/ 190 w 677"/>
                    <a:gd name="T31" fmla="*/ 212 h 677"/>
                    <a:gd name="T32" fmla="*/ 211 w 677"/>
                    <a:gd name="T33" fmla="*/ 175 h 677"/>
                    <a:gd name="T34" fmla="*/ 338 w 677"/>
                    <a:gd name="T35" fmla="*/ 0 h 6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77" h="677">
                      <a:moveTo>
                        <a:pt x="338" y="0"/>
                      </a:moveTo>
                      <a:cubicBezTo>
                        <a:pt x="437" y="0"/>
                        <a:pt x="479" y="56"/>
                        <a:pt x="465" y="175"/>
                      </a:cubicBezTo>
                      <a:cubicBezTo>
                        <a:pt x="478" y="182"/>
                        <a:pt x="486" y="196"/>
                        <a:pt x="486" y="212"/>
                      </a:cubicBezTo>
                      <a:cubicBezTo>
                        <a:pt x="486" y="231"/>
                        <a:pt x="474" y="247"/>
                        <a:pt x="456" y="252"/>
                      </a:cubicBezTo>
                      <a:cubicBezTo>
                        <a:pt x="449" y="278"/>
                        <a:pt x="437" y="302"/>
                        <a:pt x="423" y="320"/>
                      </a:cubicBezTo>
                      <a:lnTo>
                        <a:pt x="423" y="409"/>
                      </a:lnTo>
                      <a:cubicBezTo>
                        <a:pt x="470" y="418"/>
                        <a:pt x="508" y="423"/>
                        <a:pt x="564" y="451"/>
                      </a:cubicBezTo>
                      <a:cubicBezTo>
                        <a:pt x="620" y="480"/>
                        <a:pt x="639" y="505"/>
                        <a:pt x="677" y="543"/>
                      </a:cubicBezTo>
                      <a:lnTo>
                        <a:pt x="677" y="677"/>
                      </a:lnTo>
                      <a:lnTo>
                        <a:pt x="0" y="677"/>
                      </a:lnTo>
                      <a:lnTo>
                        <a:pt x="0" y="543"/>
                      </a:lnTo>
                      <a:cubicBezTo>
                        <a:pt x="37" y="505"/>
                        <a:pt x="56" y="480"/>
                        <a:pt x="112" y="451"/>
                      </a:cubicBezTo>
                      <a:cubicBezTo>
                        <a:pt x="169" y="423"/>
                        <a:pt x="206" y="418"/>
                        <a:pt x="254" y="409"/>
                      </a:cubicBezTo>
                      <a:lnTo>
                        <a:pt x="254" y="320"/>
                      </a:lnTo>
                      <a:cubicBezTo>
                        <a:pt x="239" y="302"/>
                        <a:pt x="228" y="278"/>
                        <a:pt x="220" y="252"/>
                      </a:cubicBezTo>
                      <a:cubicBezTo>
                        <a:pt x="203" y="247"/>
                        <a:pt x="190" y="231"/>
                        <a:pt x="190" y="212"/>
                      </a:cubicBezTo>
                      <a:cubicBezTo>
                        <a:pt x="190" y="196"/>
                        <a:pt x="199" y="182"/>
                        <a:pt x="211" y="175"/>
                      </a:cubicBezTo>
                      <a:cubicBezTo>
                        <a:pt x="197" y="56"/>
                        <a:pt x="239" y="0"/>
                        <a:pt x="338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61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5059679" y="3586163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38" name="그룹 37"/>
            <p:cNvGrpSpPr/>
            <p:nvPr/>
          </p:nvGrpSpPr>
          <p:grpSpPr>
            <a:xfrm>
              <a:off x="286450" y="6056526"/>
              <a:ext cx="216000" cy="414409"/>
              <a:chOff x="266716" y="2787062"/>
              <a:chExt cx="216000" cy="414409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319018" y="3001416"/>
                <a:ext cx="89768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 dirty="0"/>
                  <a:t>홈</a:t>
                </a:r>
              </a:p>
            </p:txBody>
          </p:sp>
          <p:grpSp>
            <p:nvGrpSpPr>
              <p:cNvPr id="55" name="Save"/>
              <p:cNvGrpSpPr>
                <a:grpSpLocks noChangeAspect="1"/>
              </p:cNvGrpSpPr>
              <p:nvPr/>
            </p:nvGrpSpPr>
            <p:grpSpPr>
              <a:xfrm>
                <a:off x="266716" y="2787062"/>
                <a:ext cx="216000" cy="216000"/>
                <a:chOff x="5029992" y="1396998"/>
                <a:chExt cx="377825" cy="377825"/>
              </a:xfrm>
            </p:grpSpPr>
            <p:sp>
              <p:nvSpPr>
                <p:cNvPr id="56" name="Save Icon"/>
                <p:cNvSpPr>
                  <a:spLocks noChangeAspect="1" noEditPoints="1"/>
                </p:cNvSpPr>
                <p:nvPr/>
              </p:nvSpPr>
              <p:spPr bwMode="auto">
                <a:xfrm>
                  <a:off x="5122067" y="1497010"/>
                  <a:ext cx="193675" cy="177800"/>
                </a:xfrm>
                <a:custGeom>
                  <a:avLst/>
                  <a:gdLst>
                    <a:gd name="T0" fmla="*/ 84 w 677"/>
                    <a:gd name="T1" fmla="*/ 621 h 621"/>
                    <a:gd name="T2" fmla="*/ 84 w 677"/>
                    <a:gd name="T3" fmla="*/ 565 h 621"/>
                    <a:gd name="T4" fmla="*/ 84 w 677"/>
                    <a:gd name="T5" fmla="*/ 316 h 621"/>
                    <a:gd name="T6" fmla="*/ 56 w 677"/>
                    <a:gd name="T7" fmla="*/ 339 h 621"/>
                    <a:gd name="T8" fmla="*/ 0 w 677"/>
                    <a:gd name="T9" fmla="*/ 254 h 621"/>
                    <a:gd name="T10" fmla="*/ 338 w 677"/>
                    <a:gd name="T11" fmla="*/ 0 h 621"/>
                    <a:gd name="T12" fmla="*/ 479 w 677"/>
                    <a:gd name="T13" fmla="*/ 106 h 621"/>
                    <a:gd name="T14" fmla="*/ 479 w 677"/>
                    <a:gd name="T15" fmla="*/ 28 h 621"/>
                    <a:gd name="T16" fmla="*/ 536 w 677"/>
                    <a:gd name="T17" fmla="*/ 14 h 621"/>
                    <a:gd name="T18" fmla="*/ 536 w 677"/>
                    <a:gd name="T19" fmla="*/ 148 h 621"/>
                    <a:gd name="T20" fmla="*/ 677 w 677"/>
                    <a:gd name="T21" fmla="*/ 254 h 621"/>
                    <a:gd name="T22" fmla="*/ 621 w 677"/>
                    <a:gd name="T23" fmla="*/ 339 h 621"/>
                    <a:gd name="T24" fmla="*/ 592 w 677"/>
                    <a:gd name="T25" fmla="*/ 316 h 621"/>
                    <a:gd name="T26" fmla="*/ 592 w 677"/>
                    <a:gd name="T27" fmla="*/ 565 h 621"/>
                    <a:gd name="T28" fmla="*/ 592 w 677"/>
                    <a:gd name="T29" fmla="*/ 621 h 621"/>
                    <a:gd name="T30" fmla="*/ 84 w 677"/>
                    <a:gd name="T31" fmla="*/ 621 h 621"/>
                    <a:gd name="T32" fmla="*/ 338 w 677"/>
                    <a:gd name="T33" fmla="*/ 113 h 621"/>
                    <a:gd name="T34" fmla="*/ 141 w 677"/>
                    <a:gd name="T35" fmla="*/ 271 h 621"/>
                    <a:gd name="T36" fmla="*/ 141 w 677"/>
                    <a:gd name="T37" fmla="*/ 565 h 621"/>
                    <a:gd name="T38" fmla="*/ 254 w 677"/>
                    <a:gd name="T39" fmla="*/ 565 h 621"/>
                    <a:gd name="T40" fmla="*/ 254 w 677"/>
                    <a:gd name="T41" fmla="*/ 395 h 621"/>
                    <a:gd name="T42" fmla="*/ 423 w 677"/>
                    <a:gd name="T43" fmla="*/ 395 h 621"/>
                    <a:gd name="T44" fmla="*/ 423 w 677"/>
                    <a:gd name="T45" fmla="*/ 565 h 621"/>
                    <a:gd name="T46" fmla="*/ 536 w 677"/>
                    <a:gd name="T47" fmla="*/ 565 h 621"/>
                    <a:gd name="T48" fmla="*/ 536 w 677"/>
                    <a:gd name="T49" fmla="*/ 271 h 621"/>
                    <a:gd name="T50" fmla="*/ 338 w 677"/>
                    <a:gd name="T51" fmla="*/ 113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77" h="621">
                      <a:moveTo>
                        <a:pt x="84" y="621"/>
                      </a:moveTo>
                      <a:lnTo>
                        <a:pt x="84" y="565"/>
                      </a:lnTo>
                      <a:lnTo>
                        <a:pt x="84" y="316"/>
                      </a:lnTo>
                      <a:lnTo>
                        <a:pt x="56" y="339"/>
                      </a:lnTo>
                      <a:lnTo>
                        <a:pt x="0" y="254"/>
                      </a:lnTo>
                      <a:lnTo>
                        <a:pt x="338" y="0"/>
                      </a:lnTo>
                      <a:lnTo>
                        <a:pt x="479" y="106"/>
                      </a:lnTo>
                      <a:lnTo>
                        <a:pt x="479" y="28"/>
                      </a:lnTo>
                      <a:lnTo>
                        <a:pt x="536" y="14"/>
                      </a:lnTo>
                      <a:lnTo>
                        <a:pt x="536" y="148"/>
                      </a:lnTo>
                      <a:lnTo>
                        <a:pt x="677" y="254"/>
                      </a:lnTo>
                      <a:lnTo>
                        <a:pt x="621" y="339"/>
                      </a:lnTo>
                      <a:lnTo>
                        <a:pt x="592" y="316"/>
                      </a:lnTo>
                      <a:lnTo>
                        <a:pt x="592" y="565"/>
                      </a:lnTo>
                      <a:lnTo>
                        <a:pt x="592" y="621"/>
                      </a:lnTo>
                      <a:lnTo>
                        <a:pt x="84" y="621"/>
                      </a:lnTo>
                      <a:close/>
                      <a:moveTo>
                        <a:pt x="338" y="113"/>
                      </a:moveTo>
                      <a:lnTo>
                        <a:pt x="141" y="271"/>
                      </a:lnTo>
                      <a:lnTo>
                        <a:pt x="141" y="565"/>
                      </a:lnTo>
                      <a:lnTo>
                        <a:pt x="254" y="565"/>
                      </a:lnTo>
                      <a:lnTo>
                        <a:pt x="254" y="395"/>
                      </a:lnTo>
                      <a:lnTo>
                        <a:pt x="423" y="395"/>
                      </a:lnTo>
                      <a:lnTo>
                        <a:pt x="423" y="565"/>
                      </a:lnTo>
                      <a:lnTo>
                        <a:pt x="536" y="565"/>
                      </a:lnTo>
                      <a:lnTo>
                        <a:pt x="536" y="271"/>
                      </a:lnTo>
                      <a:lnTo>
                        <a:pt x="338" y="113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57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5029992" y="1396998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40" name="그룹 39"/>
            <p:cNvGrpSpPr/>
            <p:nvPr/>
          </p:nvGrpSpPr>
          <p:grpSpPr>
            <a:xfrm>
              <a:off x="1415054" y="6056526"/>
              <a:ext cx="318998" cy="414409"/>
              <a:chOff x="1337671" y="2787062"/>
              <a:chExt cx="318998" cy="414409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1337671" y="3001416"/>
                <a:ext cx="318998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US" altLang="ko-KR" sz="700" dirty="0"/>
                  <a:t>BNK LIFE</a:t>
                </a:r>
                <a:endParaRPr lang="ko-KR" altLang="en-US" sz="700" dirty="0"/>
              </a:p>
            </p:txBody>
          </p:sp>
          <p:grpSp>
            <p:nvGrpSpPr>
              <p:cNvPr id="51" name="Light Bulb"/>
              <p:cNvGrpSpPr>
                <a:grpSpLocks noChangeAspect="1"/>
              </p:cNvGrpSpPr>
              <p:nvPr/>
            </p:nvGrpSpPr>
            <p:grpSpPr>
              <a:xfrm>
                <a:off x="1389170" y="2787062"/>
                <a:ext cx="216000" cy="216000"/>
                <a:chOff x="2737957" y="10417809"/>
                <a:chExt cx="377825" cy="377825"/>
              </a:xfrm>
            </p:grpSpPr>
            <p:sp>
              <p:nvSpPr>
                <p:cNvPr id="52" name="Light Bulb Icon"/>
                <p:cNvSpPr>
                  <a:spLocks noChangeAspect="1" noEditPoints="1"/>
                </p:cNvSpPr>
                <p:nvPr/>
              </p:nvSpPr>
              <p:spPr bwMode="auto">
                <a:xfrm>
                  <a:off x="2862576" y="10497978"/>
                  <a:ext cx="128587" cy="217487"/>
                </a:xfrm>
                <a:custGeom>
                  <a:avLst/>
                  <a:gdLst>
                    <a:gd name="T0" fmla="*/ 170 w 452"/>
                    <a:gd name="T1" fmla="*/ 762 h 762"/>
                    <a:gd name="T2" fmla="*/ 170 w 452"/>
                    <a:gd name="T3" fmla="*/ 713 h 762"/>
                    <a:gd name="T4" fmla="*/ 283 w 452"/>
                    <a:gd name="T5" fmla="*/ 734 h 762"/>
                    <a:gd name="T6" fmla="*/ 283 w 452"/>
                    <a:gd name="T7" fmla="*/ 762 h 762"/>
                    <a:gd name="T8" fmla="*/ 170 w 452"/>
                    <a:gd name="T9" fmla="*/ 762 h 762"/>
                    <a:gd name="T10" fmla="*/ 113 w 452"/>
                    <a:gd name="T11" fmla="*/ 671 h 762"/>
                    <a:gd name="T12" fmla="*/ 113 w 452"/>
                    <a:gd name="T13" fmla="*/ 621 h 762"/>
                    <a:gd name="T14" fmla="*/ 339 w 452"/>
                    <a:gd name="T15" fmla="*/ 649 h 762"/>
                    <a:gd name="T16" fmla="*/ 339 w 452"/>
                    <a:gd name="T17" fmla="*/ 699 h 762"/>
                    <a:gd name="T18" fmla="*/ 113 w 452"/>
                    <a:gd name="T19" fmla="*/ 671 h 762"/>
                    <a:gd name="T20" fmla="*/ 339 w 452"/>
                    <a:gd name="T21" fmla="*/ 614 h 762"/>
                    <a:gd name="T22" fmla="*/ 113 w 452"/>
                    <a:gd name="T23" fmla="*/ 586 h 762"/>
                    <a:gd name="T24" fmla="*/ 113 w 452"/>
                    <a:gd name="T25" fmla="*/ 536 h 762"/>
                    <a:gd name="T26" fmla="*/ 339 w 452"/>
                    <a:gd name="T27" fmla="*/ 565 h 762"/>
                    <a:gd name="T28" fmla="*/ 339 w 452"/>
                    <a:gd name="T29" fmla="*/ 614 h 762"/>
                    <a:gd name="T30" fmla="*/ 226 w 452"/>
                    <a:gd name="T31" fmla="*/ 0 h 762"/>
                    <a:gd name="T32" fmla="*/ 452 w 452"/>
                    <a:gd name="T33" fmla="*/ 240 h 762"/>
                    <a:gd name="T34" fmla="*/ 339 w 452"/>
                    <a:gd name="T35" fmla="*/ 448 h 762"/>
                    <a:gd name="T36" fmla="*/ 339 w 452"/>
                    <a:gd name="T37" fmla="*/ 536 h 762"/>
                    <a:gd name="T38" fmla="*/ 113 w 452"/>
                    <a:gd name="T39" fmla="*/ 508 h 762"/>
                    <a:gd name="T40" fmla="*/ 113 w 452"/>
                    <a:gd name="T41" fmla="*/ 448 h 762"/>
                    <a:gd name="T42" fmla="*/ 0 w 452"/>
                    <a:gd name="T43" fmla="*/ 240 h 762"/>
                    <a:gd name="T44" fmla="*/ 226 w 452"/>
                    <a:gd name="T45" fmla="*/ 0 h 7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52" h="762">
                      <a:moveTo>
                        <a:pt x="170" y="762"/>
                      </a:moveTo>
                      <a:lnTo>
                        <a:pt x="170" y="713"/>
                      </a:lnTo>
                      <a:lnTo>
                        <a:pt x="283" y="734"/>
                      </a:lnTo>
                      <a:lnTo>
                        <a:pt x="283" y="762"/>
                      </a:lnTo>
                      <a:lnTo>
                        <a:pt x="170" y="762"/>
                      </a:lnTo>
                      <a:close/>
                      <a:moveTo>
                        <a:pt x="113" y="671"/>
                      </a:moveTo>
                      <a:lnTo>
                        <a:pt x="113" y="621"/>
                      </a:lnTo>
                      <a:lnTo>
                        <a:pt x="339" y="649"/>
                      </a:lnTo>
                      <a:lnTo>
                        <a:pt x="339" y="699"/>
                      </a:lnTo>
                      <a:lnTo>
                        <a:pt x="113" y="671"/>
                      </a:lnTo>
                      <a:close/>
                      <a:moveTo>
                        <a:pt x="339" y="614"/>
                      </a:moveTo>
                      <a:lnTo>
                        <a:pt x="113" y="586"/>
                      </a:lnTo>
                      <a:lnTo>
                        <a:pt x="113" y="536"/>
                      </a:lnTo>
                      <a:lnTo>
                        <a:pt x="339" y="565"/>
                      </a:lnTo>
                      <a:lnTo>
                        <a:pt x="339" y="614"/>
                      </a:lnTo>
                      <a:close/>
                      <a:moveTo>
                        <a:pt x="226" y="0"/>
                      </a:moveTo>
                      <a:cubicBezTo>
                        <a:pt x="351" y="0"/>
                        <a:pt x="452" y="108"/>
                        <a:pt x="452" y="240"/>
                      </a:cubicBezTo>
                      <a:cubicBezTo>
                        <a:pt x="452" y="329"/>
                        <a:pt x="339" y="416"/>
                        <a:pt x="339" y="448"/>
                      </a:cubicBezTo>
                      <a:lnTo>
                        <a:pt x="339" y="536"/>
                      </a:lnTo>
                      <a:lnTo>
                        <a:pt x="113" y="508"/>
                      </a:lnTo>
                      <a:lnTo>
                        <a:pt x="113" y="448"/>
                      </a:lnTo>
                      <a:cubicBezTo>
                        <a:pt x="113" y="424"/>
                        <a:pt x="0" y="329"/>
                        <a:pt x="0" y="240"/>
                      </a:cubicBezTo>
                      <a:cubicBezTo>
                        <a:pt x="0" y="108"/>
                        <a:pt x="101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53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2737957" y="10417809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</p:grpSp>
      <p:grpSp>
        <p:nvGrpSpPr>
          <p:cNvPr id="70" name="그룹 69"/>
          <p:cNvGrpSpPr/>
          <p:nvPr userDrawn="1"/>
        </p:nvGrpSpPr>
        <p:grpSpPr>
          <a:xfrm>
            <a:off x="4617293" y="5978086"/>
            <a:ext cx="2988000" cy="479693"/>
            <a:chOff x="160891" y="5991242"/>
            <a:chExt cx="2988000" cy="479693"/>
          </a:xfrm>
        </p:grpSpPr>
        <p:sp>
          <p:nvSpPr>
            <p:cNvPr id="71" name="직사각형 70"/>
            <p:cNvSpPr/>
            <p:nvPr/>
          </p:nvSpPr>
          <p:spPr>
            <a:xfrm>
              <a:off x="160891" y="5991242"/>
              <a:ext cx="2988000" cy="469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1986772" y="6056526"/>
              <a:ext cx="448842" cy="414409"/>
              <a:chOff x="1972840" y="2787062"/>
              <a:chExt cx="448842" cy="414409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1972840" y="3001416"/>
                <a:ext cx="448842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 dirty="0" err="1"/>
                  <a:t>빠른서비스</a:t>
                </a:r>
                <a:endParaRPr lang="ko-KR" altLang="en-US" sz="700" dirty="0"/>
              </a:p>
            </p:txBody>
          </p:sp>
          <p:grpSp>
            <p:nvGrpSpPr>
              <p:cNvPr id="94" name="Clipboard File"/>
              <p:cNvGrpSpPr>
                <a:grpSpLocks noChangeAspect="1"/>
              </p:cNvGrpSpPr>
              <p:nvPr/>
            </p:nvGrpSpPr>
            <p:grpSpPr>
              <a:xfrm>
                <a:off x="2089261" y="2787062"/>
                <a:ext cx="216000" cy="216000"/>
                <a:chOff x="1554955" y="2517775"/>
                <a:chExt cx="377825" cy="377825"/>
              </a:xfrm>
            </p:grpSpPr>
            <p:sp>
              <p:nvSpPr>
                <p:cNvPr id="95" name="Clipboard File Icon"/>
                <p:cNvSpPr>
                  <a:spLocks noChangeAspect="1" noEditPoints="1"/>
                </p:cNvSpPr>
                <p:nvPr/>
              </p:nvSpPr>
              <p:spPr bwMode="auto">
                <a:xfrm>
                  <a:off x="1654174" y="2601912"/>
                  <a:ext cx="192087" cy="209550"/>
                </a:xfrm>
                <a:custGeom>
                  <a:avLst/>
                  <a:gdLst>
                    <a:gd name="T0" fmla="*/ 353 w 677"/>
                    <a:gd name="T1" fmla="*/ 71 h 734"/>
                    <a:gd name="T2" fmla="*/ 564 w 677"/>
                    <a:gd name="T3" fmla="*/ 85 h 734"/>
                    <a:gd name="T4" fmla="*/ 508 w 677"/>
                    <a:gd name="T5" fmla="*/ 310 h 734"/>
                    <a:gd name="T6" fmla="*/ 409 w 677"/>
                    <a:gd name="T7" fmla="*/ 141 h 734"/>
                    <a:gd name="T8" fmla="*/ 113 w 677"/>
                    <a:gd name="T9" fmla="*/ 226 h 734"/>
                    <a:gd name="T10" fmla="*/ 56 w 677"/>
                    <a:gd name="T11" fmla="*/ 141 h 734"/>
                    <a:gd name="T12" fmla="*/ 480 w 677"/>
                    <a:gd name="T13" fmla="*/ 677 h 734"/>
                    <a:gd name="T14" fmla="*/ 564 w 677"/>
                    <a:gd name="T15" fmla="*/ 677 h 734"/>
                    <a:gd name="T16" fmla="*/ 0 w 677"/>
                    <a:gd name="T17" fmla="*/ 734 h 734"/>
                    <a:gd name="T18" fmla="*/ 213 w 677"/>
                    <a:gd name="T19" fmla="*/ 85 h 734"/>
                    <a:gd name="T20" fmla="*/ 282 w 677"/>
                    <a:gd name="T21" fmla="*/ 0 h 734"/>
                    <a:gd name="T22" fmla="*/ 254 w 677"/>
                    <a:gd name="T23" fmla="*/ 71 h 734"/>
                    <a:gd name="T24" fmla="*/ 307 w 677"/>
                    <a:gd name="T25" fmla="*/ 85 h 734"/>
                    <a:gd name="T26" fmla="*/ 282 w 677"/>
                    <a:gd name="T27" fmla="*/ 42 h 734"/>
                    <a:gd name="T28" fmla="*/ 310 w 677"/>
                    <a:gd name="T29" fmla="*/ 649 h 734"/>
                    <a:gd name="T30" fmla="*/ 578 w 677"/>
                    <a:gd name="T31" fmla="*/ 339 h 734"/>
                    <a:gd name="T32" fmla="*/ 677 w 677"/>
                    <a:gd name="T33" fmla="*/ 649 h 734"/>
                    <a:gd name="T34" fmla="*/ 339 w 677"/>
                    <a:gd name="T35" fmla="*/ 621 h 734"/>
                    <a:gd name="T36" fmla="*/ 649 w 677"/>
                    <a:gd name="T37" fmla="*/ 452 h 734"/>
                    <a:gd name="T38" fmla="*/ 564 w 677"/>
                    <a:gd name="T39" fmla="*/ 452 h 734"/>
                    <a:gd name="T40" fmla="*/ 564 w 677"/>
                    <a:gd name="T41" fmla="*/ 367 h 734"/>
                    <a:gd name="T42" fmla="*/ 593 w 677"/>
                    <a:gd name="T43" fmla="*/ 395 h 734"/>
                    <a:gd name="T44" fmla="*/ 621 w 677"/>
                    <a:gd name="T45" fmla="*/ 423 h 734"/>
                    <a:gd name="T46" fmla="*/ 367 w 677"/>
                    <a:gd name="T47" fmla="*/ 395 h 734"/>
                    <a:gd name="T48" fmla="*/ 536 w 677"/>
                    <a:gd name="T49" fmla="*/ 423 h 734"/>
                    <a:gd name="T50" fmla="*/ 367 w 677"/>
                    <a:gd name="T51" fmla="*/ 395 h 734"/>
                    <a:gd name="T52" fmla="*/ 508 w 677"/>
                    <a:gd name="T53" fmla="*/ 452 h 734"/>
                    <a:gd name="T54" fmla="*/ 367 w 677"/>
                    <a:gd name="T55" fmla="*/ 480 h 734"/>
                    <a:gd name="T56" fmla="*/ 367 w 677"/>
                    <a:gd name="T57" fmla="*/ 508 h 734"/>
                    <a:gd name="T58" fmla="*/ 564 w 677"/>
                    <a:gd name="T59" fmla="*/ 536 h 734"/>
                    <a:gd name="T60" fmla="*/ 367 w 677"/>
                    <a:gd name="T61" fmla="*/ 508 h 734"/>
                    <a:gd name="T62" fmla="*/ 621 w 677"/>
                    <a:gd name="T63" fmla="*/ 564 h 734"/>
                    <a:gd name="T64" fmla="*/ 367 w 677"/>
                    <a:gd name="T65" fmla="*/ 593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77" h="734">
                      <a:moveTo>
                        <a:pt x="282" y="0"/>
                      </a:moveTo>
                      <a:cubicBezTo>
                        <a:pt x="321" y="0"/>
                        <a:pt x="353" y="32"/>
                        <a:pt x="353" y="71"/>
                      </a:cubicBezTo>
                      <a:lnTo>
                        <a:pt x="351" y="85"/>
                      </a:lnTo>
                      <a:lnTo>
                        <a:pt x="564" y="85"/>
                      </a:lnTo>
                      <a:lnTo>
                        <a:pt x="564" y="310"/>
                      </a:lnTo>
                      <a:lnTo>
                        <a:pt x="508" y="310"/>
                      </a:lnTo>
                      <a:lnTo>
                        <a:pt x="508" y="141"/>
                      </a:lnTo>
                      <a:lnTo>
                        <a:pt x="409" y="141"/>
                      </a:lnTo>
                      <a:lnTo>
                        <a:pt x="451" y="226"/>
                      </a:lnTo>
                      <a:lnTo>
                        <a:pt x="113" y="226"/>
                      </a:lnTo>
                      <a:lnTo>
                        <a:pt x="155" y="141"/>
                      </a:lnTo>
                      <a:lnTo>
                        <a:pt x="56" y="141"/>
                      </a:lnTo>
                      <a:lnTo>
                        <a:pt x="56" y="677"/>
                      </a:lnTo>
                      <a:lnTo>
                        <a:pt x="480" y="677"/>
                      </a:lnTo>
                      <a:lnTo>
                        <a:pt x="508" y="677"/>
                      </a:lnTo>
                      <a:lnTo>
                        <a:pt x="564" y="677"/>
                      </a:lnTo>
                      <a:lnTo>
                        <a:pt x="564" y="734"/>
                      </a:lnTo>
                      <a:lnTo>
                        <a:pt x="0" y="734"/>
                      </a:lnTo>
                      <a:lnTo>
                        <a:pt x="0" y="85"/>
                      </a:lnTo>
                      <a:lnTo>
                        <a:pt x="213" y="85"/>
                      </a:lnTo>
                      <a:lnTo>
                        <a:pt x="212" y="71"/>
                      </a:lnTo>
                      <a:cubicBezTo>
                        <a:pt x="212" y="32"/>
                        <a:pt x="243" y="0"/>
                        <a:pt x="282" y="0"/>
                      </a:cubicBezTo>
                      <a:close/>
                      <a:moveTo>
                        <a:pt x="282" y="42"/>
                      </a:moveTo>
                      <a:cubicBezTo>
                        <a:pt x="267" y="42"/>
                        <a:pt x="254" y="55"/>
                        <a:pt x="254" y="71"/>
                      </a:cubicBezTo>
                      <a:cubicBezTo>
                        <a:pt x="254" y="76"/>
                        <a:pt x="255" y="80"/>
                        <a:pt x="258" y="85"/>
                      </a:cubicBezTo>
                      <a:lnTo>
                        <a:pt x="307" y="85"/>
                      </a:lnTo>
                      <a:cubicBezTo>
                        <a:pt x="309" y="80"/>
                        <a:pt x="310" y="76"/>
                        <a:pt x="310" y="71"/>
                      </a:cubicBezTo>
                      <a:cubicBezTo>
                        <a:pt x="310" y="55"/>
                        <a:pt x="298" y="42"/>
                        <a:pt x="282" y="42"/>
                      </a:cubicBezTo>
                      <a:close/>
                      <a:moveTo>
                        <a:pt x="677" y="649"/>
                      </a:moveTo>
                      <a:lnTo>
                        <a:pt x="310" y="649"/>
                      </a:lnTo>
                      <a:lnTo>
                        <a:pt x="310" y="339"/>
                      </a:lnTo>
                      <a:lnTo>
                        <a:pt x="578" y="339"/>
                      </a:lnTo>
                      <a:lnTo>
                        <a:pt x="677" y="437"/>
                      </a:lnTo>
                      <a:lnTo>
                        <a:pt x="677" y="649"/>
                      </a:lnTo>
                      <a:close/>
                      <a:moveTo>
                        <a:pt x="339" y="367"/>
                      </a:moveTo>
                      <a:lnTo>
                        <a:pt x="339" y="621"/>
                      </a:lnTo>
                      <a:lnTo>
                        <a:pt x="649" y="621"/>
                      </a:lnTo>
                      <a:lnTo>
                        <a:pt x="649" y="452"/>
                      </a:lnTo>
                      <a:lnTo>
                        <a:pt x="593" y="452"/>
                      </a:lnTo>
                      <a:lnTo>
                        <a:pt x="564" y="452"/>
                      </a:lnTo>
                      <a:lnTo>
                        <a:pt x="564" y="423"/>
                      </a:lnTo>
                      <a:lnTo>
                        <a:pt x="564" y="367"/>
                      </a:lnTo>
                      <a:lnTo>
                        <a:pt x="339" y="367"/>
                      </a:lnTo>
                      <a:close/>
                      <a:moveTo>
                        <a:pt x="593" y="395"/>
                      </a:moveTo>
                      <a:lnTo>
                        <a:pt x="593" y="423"/>
                      </a:lnTo>
                      <a:lnTo>
                        <a:pt x="621" y="423"/>
                      </a:lnTo>
                      <a:lnTo>
                        <a:pt x="593" y="395"/>
                      </a:lnTo>
                      <a:close/>
                      <a:moveTo>
                        <a:pt x="367" y="395"/>
                      </a:moveTo>
                      <a:lnTo>
                        <a:pt x="536" y="395"/>
                      </a:lnTo>
                      <a:lnTo>
                        <a:pt x="536" y="423"/>
                      </a:lnTo>
                      <a:lnTo>
                        <a:pt x="367" y="423"/>
                      </a:lnTo>
                      <a:lnTo>
                        <a:pt x="367" y="395"/>
                      </a:lnTo>
                      <a:close/>
                      <a:moveTo>
                        <a:pt x="367" y="452"/>
                      </a:moveTo>
                      <a:lnTo>
                        <a:pt x="508" y="452"/>
                      </a:lnTo>
                      <a:lnTo>
                        <a:pt x="508" y="480"/>
                      </a:lnTo>
                      <a:lnTo>
                        <a:pt x="367" y="480"/>
                      </a:lnTo>
                      <a:lnTo>
                        <a:pt x="367" y="452"/>
                      </a:lnTo>
                      <a:close/>
                      <a:moveTo>
                        <a:pt x="367" y="508"/>
                      </a:moveTo>
                      <a:lnTo>
                        <a:pt x="564" y="508"/>
                      </a:lnTo>
                      <a:lnTo>
                        <a:pt x="564" y="536"/>
                      </a:lnTo>
                      <a:lnTo>
                        <a:pt x="367" y="536"/>
                      </a:lnTo>
                      <a:lnTo>
                        <a:pt x="367" y="508"/>
                      </a:lnTo>
                      <a:close/>
                      <a:moveTo>
                        <a:pt x="367" y="564"/>
                      </a:moveTo>
                      <a:lnTo>
                        <a:pt x="621" y="564"/>
                      </a:lnTo>
                      <a:lnTo>
                        <a:pt x="621" y="593"/>
                      </a:lnTo>
                      <a:lnTo>
                        <a:pt x="367" y="593"/>
                      </a:lnTo>
                      <a:lnTo>
                        <a:pt x="367" y="564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96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1554955" y="2517775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3" name="그룹 72"/>
            <p:cNvGrpSpPr/>
            <p:nvPr/>
          </p:nvGrpSpPr>
          <p:grpSpPr>
            <a:xfrm>
              <a:off x="2688332" y="6056526"/>
              <a:ext cx="359074" cy="414409"/>
              <a:chOff x="2727801" y="2787062"/>
              <a:chExt cx="359074" cy="414409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2727801" y="3001416"/>
                <a:ext cx="359074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/>
                  <a:t>전체상품</a:t>
                </a:r>
                <a:endParaRPr lang="ko-KR" altLang="en-US" sz="700" dirty="0"/>
              </a:p>
            </p:txBody>
          </p:sp>
          <p:grpSp>
            <p:nvGrpSpPr>
              <p:cNvPr id="90" name="Box"/>
              <p:cNvGrpSpPr>
                <a:grpSpLocks noChangeAspect="1"/>
              </p:cNvGrpSpPr>
              <p:nvPr/>
            </p:nvGrpSpPr>
            <p:grpSpPr>
              <a:xfrm>
                <a:off x="2799338" y="2787062"/>
                <a:ext cx="216000" cy="216000"/>
                <a:chOff x="6195532" y="10400346"/>
                <a:chExt cx="377825" cy="377825"/>
              </a:xfrm>
            </p:grpSpPr>
            <p:sp>
              <p:nvSpPr>
                <p:cNvPr id="91" name="Box Icon"/>
                <p:cNvSpPr>
                  <a:spLocks noChangeAspect="1" noEditPoints="1"/>
                </p:cNvSpPr>
                <p:nvPr/>
              </p:nvSpPr>
              <p:spPr bwMode="auto">
                <a:xfrm>
                  <a:off x="6287607" y="10492421"/>
                  <a:ext cx="193675" cy="193675"/>
                </a:xfrm>
                <a:custGeom>
                  <a:avLst/>
                  <a:gdLst>
                    <a:gd name="T0" fmla="*/ 339 w 677"/>
                    <a:gd name="T1" fmla="*/ 0 h 678"/>
                    <a:gd name="T2" fmla="*/ 677 w 677"/>
                    <a:gd name="T3" fmla="*/ 170 h 678"/>
                    <a:gd name="T4" fmla="*/ 677 w 677"/>
                    <a:gd name="T5" fmla="*/ 508 h 678"/>
                    <a:gd name="T6" fmla="*/ 339 w 677"/>
                    <a:gd name="T7" fmla="*/ 678 h 678"/>
                    <a:gd name="T8" fmla="*/ 0 w 677"/>
                    <a:gd name="T9" fmla="*/ 508 h 678"/>
                    <a:gd name="T10" fmla="*/ 0 w 677"/>
                    <a:gd name="T11" fmla="*/ 170 h 678"/>
                    <a:gd name="T12" fmla="*/ 339 w 677"/>
                    <a:gd name="T13" fmla="*/ 0 h 678"/>
                    <a:gd name="T14" fmla="*/ 57 w 677"/>
                    <a:gd name="T15" fmla="*/ 198 h 678"/>
                    <a:gd name="T16" fmla="*/ 57 w 677"/>
                    <a:gd name="T17" fmla="*/ 480 h 678"/>
                    <a:gd name="T18" fmla="*/ 113 w 677"/>
                    <a:gd name="T19" fmla="*/ 508 h 678"/>
                    <a:gd name="T20" fmla="*/ 311 w 677"/>
                    <a:gd name="T21" fmla="*/ 607 h 678"/>
                    <a:gd name="T22" fmla="*/ 311 w 677"/>
                    <a:gd name="T23" fmla="*/ 325 h 678"/>
                    <a:gd name="T24" fmla="*/ 57 w 677"/>
                    <a:gd name="T25" fmla="*/ 198 h 678"/>
                    <a:gd name="T26" fmla="*/ 565 w 677"/>
                    <a:gd name="T27" fmla="*/ 508 h 678"/>
                    <a:gd name="T28" fmla="*/ 621 w 677"/>
                    <a:gd name="T29" fmla="*/ 480 h 678"/>
                    <a:gd name="T30" fmla="*/ 621 w 677"/>
                    <a:gd name="T31" fmla="*/ 198 h 678"/>
                    <a:gd name="T32" fmla="*/ 367 w 677"/>
                    <a:gd name="T33" fmla="*/ 325 h 678"/>
                    <a:gd name="T34" fmla="*/ 367 w 677"/>
                    <a:gd name="T35" fmla="*/ 607 h 678"/>
                    <a:gd name="T36" fmla="*/ 565 w 677"/>
                    <a:gd name="T37" fmla="*/ 508 h 678"/>
                    <a:gd name="T38" fmla="*/ 339 w 677"/>
                    <a:gd name="T39" fmla="*/ 57 h 678"/>
                    <a:gd name="T40" fmla="*/ 113 w 677"/>
                    <a:gd name="T41" fmla="*/ 170 h 678"/>
                    <a:gd name="T42" fmla="*/ 339 w 677"/>
                    <a:gd name="T43" fmla="*/ 283 h 678"/>
                    <a:gd name="T44" fmla="*/ 565 w 677"/>
                    <a:gd name="T45" fmla="*/ 170 h 678"/>
                    <a:gd name="T46" fmla="*/ 339 w 677"/>
                    <a:gd name="T47" fmla="*/ 57 h 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77" h="678">
                      <a:moveTo>
                        <a:pt x="339" y="0"/>
                      </a:moveTo>
                      <a:lnTo>
                        <a:pt x="677" y="170"/>
                      </a:lnTo>
                      <a:lnTo>
                        <a:pt x="677" y="508"/>
                      </a:lnTo>
                      <a:lnTo>
                        <a:pt x="339" y="678"/>
                      </a:lnTo>
                      <a:lnTo>
                        <a:pt x="0" y="508"/>
                      </a:lnTo>
                      <a:lnTo>
                        <a:pt x="0" y="170"/>
                      </a:lnTo>
                      <a:lnTo>
                        <a:pt x="339" y="0"/>
                      </a:lnTo>
                      <a:close/>
                      <a:moveTo>
                        <a:pt x="57" y="198"/>
                      </a:moveTo>
                      <a:lnTo>
                        <a:pt x="57" y="480"/>
                      </a:lnTo>
                      <a:lnTo>
                        <a:pt x="113" y="508"/>
                      </a:lnTo>
                      <a:lnTo>
                        <a:pt x="311" y="607"/>
                      </a:lnTo>
                      <a:lnTo>
                        <a:pt x="311" y="325"/>
                      </a:lnTo>
                      <a:lnTo>
                        <a:pt x="57" y="198"/>
                      </a:lnTo>
                      <a:close/>
                      <a:moveTo>
                        <a:pt x="565" y="508"/>
                      </a:moveTo>
                      <a:lnTo>
                        <a:pt x="621" y="480"/>
                      </a:lnTo>
                      <a:lnTo>
                        <a:pt x="621" y="198"/>
                      </a:lnTo>
                      <a:lnTo>
                        <a:pt x="367" y="325"/>
                      </a:lnTo>
                      <a:lnTo>
                        <a:pt x="367" y="607"/>
                      </a:lnTo>
                      <a:lnTo>
                        <a:pt x="565" y="508"/>
                      </a:lnTo>
                      <a:close/>
                      <a:moveTo>
                        <a:pt x="339" y="57"/>
                      </a:moveTo>
                      <a:lnTo>
                        <a:pt x="113" y="170"/>
                      </a:lnTo>
                      <a:lnTo>
                        <a:pt x="339" y="283"/>
                      </a:lnTo>
                      <a:lnTo>
                        <a:pt x="565" y="170"/>
                      </a:lnTo>
                      <a:lnTo>
                        <a:pt x="339" y="5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92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6195532" y="10400346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4" name="그룹 73"/>
            <p:cNvGrpSpPr/>
            <p:nvPr/>
          </p:nvGrpSpPr>
          <p:grpSpPr>
            <a:xfrm>
              <a:off x="800054" y="6056526"/>
              <a:ext cx="317396" cy="414409"/>
              <a:chOff x="629708" y="2787062"/>
              <a:chExt cx="317396" cy="414409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629708" y="3001416"/>
                <a:ext cx="317396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US" altLang="ko-KR" sz="700" dirty="0"/>
                  <a:t>MYPAGE</a:t>
                </a:r>
                <a:endParaRPr lang="ko-KR" altLang="en-US" sz="700" dirty="0"/>
              </a:p>
            </p:txBody>
          </p:sp>
          <p:grpSp>
            <p:nvGrpSpPr>
              <p:cNvPr id="86" name="User"/>
              <p:cNvGrpSpPr>
                <a:grpSpLocks noChangeAspect="1"/>
              </p:cNvGrpSpPr>
              <p:nvPr/>
            </p:nvGrpSpPr>
            <p:grpSpPr>
              <a:xfrm>
                <a:off x="680406" y="2787062"/>
                <a:ext cx="216000" cy="216000"/>
                <a:chOff x="5059679" y="3586163"/>
                <a:chExt cx="377825" cy="377825"/>
              </a:xfrm>
            </p:grpSpPr>
            <p:sp>
              <p:nvSpPr>
                <p:cNvPr id="87" name="User Icon"/>
                <p:cNvSpPr>
                  <a:spLocks noChangeAspect="1"/>
                </p:cNvSpPr>
                <p:nvPr/>
              </p:nvSpPr>
              <p:spPr bwMode="auto">
                <a:xfrm>
                  <a:off x="5151754" y="3679031"/>
                  <a:ext cx="193675" cy="192088"/>
                </a:xfrm>
                <a:custGeom>
                  <a:avLst/>
                  <a:gdLst>
                    <a:gd name="T0" fmla="*/ 338 w 677"/>
                    <a:gd name="T1" fmla="*/ 0 h 677"/>
                    <a:gd name="T2" fmla="*/ 465 w 677"/>
                    <a:gd name="T3" fmla="*/ 175 h 677"/>
                    <a:gd name="T4" fmla="*/ 486 w 677"/>
                    <a:gd name="T5" fmla="*/ 212 h 677"/>
                    <a:gd name="T6" fmla="*/ 456 w 677"/>
                    <a:gd name="T7" fmla="*/ 252 h 677"/>
                    <a:gd name="T8" fmla="*/ 423 w 677"/>
                    <a:gd name="T9" fmla="*/ 320 h 677"/>
                    <a:gd name="T10" fmla="*/ 423 w 677"/>
                    <a:gd name="T11" fmla="*/ 409 h 677"/>
                    <a:gd name="T12" fmla="*/ 564 w 677"/>
                    <a:gd name="T13" fmla="*/ 451 h 677"/>
                    <a:gd name="T14" fmla="*/ 677 w 677"/>
                    <a:gd name="T15" fmla="*/ 543 h 677"/>
                    <a:gd name="T16" fmla="*/ 677 w 677"/>
                    <a:gd name="T17" fmla="*/ 677 h 677"/>
                    <a:gd name="T18" fmla="*/ 0 w 677"/>
                    <a:gd name="T19" fmla="*/ 677 h 677"/>
                    <a:gd name="T20" fmla="*/ 0 w 677"/>
                    <a:gd name="T21" fmla="*/ 543 h 677"/>
                    <a:gd name="T22" fmla="*/ 112 w 677"/>
                    <a:gd name="T23" fmla="*/ 451 h 677"/>
                    <a:gd name="T24" fmla="*/ 254 w 677"/>
                    <a:gd name="T25" fmla="*/ 409 h 677"/>
                    <a:gd name="T26" fmla="*/ 254 w 677"/>
                    <a:gd name="T27" fmla="*/ 320 h 677"/>
                    <a:gd name="T28" fmla="*/ 220 w 677"/>
                    <a:gd name="T29" fmla="*/ 252 h 677"/>
                    <a:gd name="T30" fmla="*/ 190 w 677"/>
                    <a:gd name="T31" fmla="*/ 212 h 677"/>
                    <a:gd name="T32" fmla="*/ 211 w 677"/>
                    <a:gd name="T33" fmla="*/ 175 h 677"/>
                    <a:gd name="T34" fmla="*/ 338 w 677"/>
                    <a:gd name="T35" fmla="*/ 0 h 6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77" h="677">
                      <a:moveTo>
                        <a:pt x="338" y="0"/>
                      </a:moveTo>
                      <a:cubicBezTo>
                        <a:pt x="437" y="0"/>
                        <a:pt x="479" y="56"/>
                        <a:pt x="465" y="175"/>
                      </a:cubicBezTo>
                      <a:cubicBezTo>
                        <a:pt x="478" y="182"/>
                        <a:pt x="486" y="196"/>
                        <a:pt x="486" y="212"/>
                      </a:cubicBezTo>
                      <a:cubicBezTo>
                        <a:pt x="486" y="231"/>
                        <a:pt x="474" y="247"/>
                        <a:pt x="456" y="252"/>
                      </a:cubicBezTo>
                      <a:cubicBezTo>
                        <a:pt x="449" y="278"/>
                        <a:pt x="437" y="302"/>
                        <a:pt x="423" y="320"/>
                      </a:cubicBezTo>
                      <a:lnTo>
                        <a:pt x="423" y="409"/>
                      </a:lnTo>
                      <a:cubicBezTo>
                        <a:pt x="470" y="418"/>
                        <a:pt x="508" y="423"/>
                        <a:pt x="564" y="451"/>
                      </a:cubicBezTo>
                      <a:cubicBezTo>
                        <a:pt x="620" y="480"/>
                        <a:pt x="639" y="505"/>
                        <a:pt x="677" y="543"/>
                      </a:cubicBezTo>
                      <a:lnTo>
                        <a:pt x="677" y="677"/>
                      </a:lnTo>
                      <a:lnTo>
                        <a:pt x="0" y="677"/>
                      </a:lnTo>
                      <a:lnTo>
                        <a:pt x="0" y="543"/>
                      </a:lnTo>
                      <a:cubicBezTo>
                        <a:pt x="37" y="505"/>
                        <a:pt x="56" y="480"/>
                        <a:pt x="112" y="451"/>
                      </a:cubicBezTo>
                      <a:cubicBezTo>
                        <a:pt x="169" y="423"/>
                        <a:pt x="206" y="418"/>
                        <a:pt x="254" y="409"/>
                      </a:cubicBezTo>
                      <a:lnTo>
                        <a:pt x="254" y="320"/>
                      </a:lnTo>
                      <a:cubicBezTo>
                        <a:pt x="239" y="302"/>
                        <a:pt x="228" y="278"/>
                        <a:pt x="220" y="252"/>
                      </a:cubicBezTo>
                      <a:cubicBezTo>
                        <a:pt x="203" y="247"/>
                        <a:pt x="190" y="231"/>
                        <a:pt x="190" y="212"/>
                      </a:cubicBezTo>
                      <a:cubicBezTo>
                        <a:pt x="190" y="196"/>
                        <a:pt x="199" y="182"/>
                        <a:pt x="211" y="175"/>
                      </a:cubicBezTo>
                      <a:cubicBezTo>
                        <a:pt x="197" y="56"/>
                        <a:pt x="239" y="0"/>
                        <a:pt x="338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88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5059679" y="3586163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5" name="그룹 74"/>
            <p:cNvGrpSpPr/>
            <p:nvPr/>
          </p:nvGrpSpPr>
          <p:grpSpPr>
            <a:xfrm>
              <a:off x="286450" y="6056526"/>
              <a:ext cx="216000" cy="414409"/>
              <a:chOff x="266716" y="2787062"/>
              <a:chExt cx="216000" cy="414409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319018" y="3001416"/>
                <a:ext cx="89768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 dirty="0"/>
                  <a:t>홈</a:t>
                </a:r>
              </a:p>
            </p:txBody>
          </p:sp>
          <p:grpSp>
            <p:nvGrpSpPr>
              <p:cNvPr id="82" name="Save"/>
              <p:cNvGrpSpPr>
                <a:grpSpLocks noChangeAspect="1"/>
              </p:cNvGrpSpPr>
              <p:nvPr/>
            </p:nvGrpSpPr>
            <p:grpSpPr>
              <a:xfrm>
                <a:off x="266716" y="2787062"/>
                <a:ext cx="216000" cy="216000"/>
                <a:chOff x="5029992" y="1396998"/>
                <a:chExt cx="377825" cy="377825"/>
              </a:xfrm>
            </p:grpSpPr>
            <p:sp>
              <p:nvSpPr>
                <p:cNvPr id="83" name="Save Icon"/>
                <p:cNvSpPr>
                  <a:spLocks noChangeAspect="1" noEditPoints="1"/>
                </p:cNvSpPr>
                <p:nvPr/>
              </p:nvSpPr>
              <p:spPr bwMode="auto">
                <a:xfrm>
                  <a:off x="5122067" y="1497010"/>
                  <a:ext cx="193675" cy="177800"/>
                </a:xfrm>
                <a:custGeom>
                  <a:avLst/>
                  <a:gdLst>
                    <a:gd name="T0" fmla="*/ 84 w 677"/>
                    <a:gd name="T1" fmla="*/ 621 h 621"/>
                    <a:gd name="T2" fmla="*/ 84 w 677"/>
                    <a:gd name="T3" fmla="*/ 565 h 621"/>
                    <a:gd name="T4" fmla="*/ 84 w 677"/>
                    <a:gd name="T5" fmla="*/ 316 h 621"/>
                    <a:gd name="T6" fmla="*/ 56 w 677"/>
                    <a:gd name="T7" fmla="*/ 339 h 621"/>
                    <a:gd name="T8" fmla="*/ 0 w 677"/>
                    <a:gd name="T9" fmla="*/ 254 h 621"/>
                    <a:gd name="T10" fmla="*/ 338 w 677"/>
                    <a:gd name="T11" fmla="*/ 0 h 621"/>
                    <a:gd name="T12" fmla="*/ 479 w 677"/>
                    <a:gd name="T13" fmla="*/ 106 h 621"/>
                    <a:gd name="T14" fmla="*/ 479 w 677"/>
                    <a:gd name="T15" fmla="*/ 28 h 621"/>
                    <a:gd name="T16" fmla="*/ 536 w 677"/>
                    <a:gd name="T17" fmla="*/ 14 h 621"/>
                    <a:gd name="T18" fmla="*/ 536 w 677"/>
                    <a:gd name="T19" fmla="*/ 148 h 621"/>
                    <a:gd name="T20" fmla="*/ 677 w 677"/>
                    <a:gd name="T21" fmla="*/ 254 h 621"/>
                    <a:gd name="T22" fmla="*/ 621 w 677"/>
                    <a:gd name="T23" fmla="*/ 339 h 621"/>
                    <a:gd name="T24" fmla="*/ 592 w 677"/>
                    <a:gd name="T25" fmla="*/ 316 h 621"/>
                    <a:gd name="T26" fmla="*/ 592 w 677"/>
                    <a:gd name="T27" fmla="*/ 565 h 621"/>
                    <a:gd name="T28" fmla="*/ 592 w 677"/>
                    <a:gd name="T29" fmla="*/ 621 h 621"/>
                    <a:gd name="T30" fmla="*/ 84 w 677"/>
                    <a:gd name="T31" fmla="*/ 621 h 621"/>
                    <a:gd name="T32" fmla="*/ 338 w 677"/>
                    <a:gd name="T33" fmla="*/ 113 h 621"/>
                    <a:gd name="T34" fmla="*/ 141 w 677"/>
                    <a:gd name="T35" fmla="*/ 271 h 621"/>
                    <a:gd name="T36" fmla="*/ 141 w 677"/>
                    <a:gd name="T37" fmla="*/ 565 h 621"/>
                    <a:gd name="T38" fmla="*/ 254 w 677"/>
                    <a:gd name="T39" fmla="*/ 565 h 621"/>
                    <a:gd name="T40" fmla="*/ 254 w 677"/>
                    <a:gd name="T41" fmla="*/ 395 h 621"/>
                    <a:gd name="T42" fmla="*/ 423 w 677"/>
                    <a:gd name="T43" fmla="*/ 395 h 621"/>
                    <a:gd name="T44" fmla="*/ 423 w 677"/>
                    <a:gd name="T45" fmla="*/ 565 h 621"/>
                    <a:gd name="T46" fmla="*/ 536 w 677"/>
                    <a:gd name="T47" fmla="*/ 565 h 621"/>
                    <a:gd name="T48" fmla="*/ 536 w 677"/>
                    <a:gd name="T49" fmla="*/ 271 h 621"/>
                    <a:gd name="T50" fmla="*/ 338 w 677"/>
                    <a:gd name="T51" fmla="*/ 113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77" h="621">
                      <a:moveTo>
                        <a:pt x="84" y="621"/>
                      </a:moveTo>
                      <a:lnTo>
                        <a:pt x="84" y="565"/>
                      </a:lnTo>
                      <a:lnTo>
                        <a:pt x="84" y="316"/>
                      </a:lnTo>
                      <a:lnTo>
                        <a:pt x="56" y="339"/>
                      </a:lnTo>
                      <a:lnTo>
                        <a:pt x="0" y="254"/>
                      </a:lnTo>
                      <a:lnTo>
                        <a:pt x="338" y="0"/>
                      </a:lnTo>
                      <a:lnTo>
                        <a:pt x="479" y="106"/>
                      </a:lnTo>
                      <a:lnTo>
                        <a:pt x="479" y="28"/>
                      </a:lnTo>
                      <a:lnTo>
                        <a:pt x="536" y="14"/>
                      </a:lnTo>
                      <a:lnTo>
                        <a:pt x="536" y="148"/>
                      </a:lnTo>
                      <a:lnTo>
                        <a:pt x="677" y="254"/>
                      </a:lnTo>
                      <a:lnTo>
                        <a:pt x="621" y="339"/>
                      </a:lnTo>
                      <a:lnTo>
                        <a:pt x="592" y="316"/>
                      </a:lnTo>
                      <a:lnTo>
                        <a:pt x="592" y="565"/>
                      </a:lnTo>
                      <a:lnTo>
                        <a:pt x="592" y="621"/>
                      </a:lnTo>
                      <a:lnTo>
                        <a:pt x="84" y="621"/>
                      </a:lnTo>
                      <a:close/>
                      <a:moveTo>
                        <a:pt x="338" y="113"/>
                      </a:moveTo>
                      <a:lnTo>
                        <a:pt x="141" y="271"/>
                      </a:lnTo>
                      <a:lnTo>
                        <a:pt x="141" y="565"/>
                      </a:lnTo>
                      <a:lnTo>
                        <a:pt x="254" y="565"/>
                      </a:lnTo>
                      <a:lnTo>
                        <a:pt x="254" y="395"/>
                      </a:lnTo>
                      <a:lnTo>
                        <a:pt x="423" y="395"/>
                      </a:lnTo>
                      <a:lnTo>
                        <a:pt x="423" y="565"/>
                      </a:lnTo>
                      <a:lnTo>
                        <a:pt x="536" y="565"/>
                      </a:lnTo>
                      <a:lnTo>
                        <a:pt x="536" y="271"/>
                      </a:lnTo>
                      <a:lnTo>
                        <a:pt x="338" y="113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84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5029992" y="1396998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6" name="그룹 75"/>
            <p:cNvGrpSpPr/>
            <p:nvPr/>
          </p:nvGrpSpPr>
          <p:grpSpPr>
            <a:xfrm>
              <a:off x="1415054" y="6056526"/>
              <a:ext cx="318998" cy="414409"/>
              <a:chOff x="1337671" y="2787062"/>
              <a:chExt cx="318998" cy="414409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337671" y="3001416"/>
                <a:ext cx="318998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US" altLang="ko-KR" sz="700" dirty="0"/>
                  <a:t>BNK LIFE</a:t>
                </a:r>
                <a:endParaRPr lang="ko-KR" altLang="en-US" sz="700" dirty="0"/>
              </a:p>
            </p:txBody>
          </p:sp>
          <p:grpSp>
            <p:nvGrpSpPr>
              <p:cNvPr id="78" name="Light Bulb"/>
              <p:cNvGrpSpPr>
                <a:grpSpLocks noChangeAspect="1"/>
              </p:cNvGrpSpPr>
              <p:nvPr/>
            </p:nvGrpSpPr>
            <p:grpSpPr>
              <a:xfrm>
                <a:off x="1389170" y="2787062"/>
                <a:ext cx="216000" cy="216000"/>
                <a:chOff x="2737957" y="10417809"/>
                <a:chExt cx="377825" cy="377825"/>
              </a:xfrm>
            </p:grpSpPr>
            <p:sp>
              <p:nvSpPr>
                <p:cNvPr id="79" name="Light Bulb Icon"/>
                <p:cNvSpPr>
                  <a:spLocks noChangeAspect="1" noEditPoints="1"/>
                </p:cNvSpPr>
                <p:nvPr/>
              </p:nvSpPr>
              <p:spPr bwMode="auto">
                <a:xfrm>
                  <a:off x="2862576" y="10497978"/>
                  <a:ext cx="128587" cy="217487"/>
                </a:xfrm>
                <a:custGeom>
                  <a:avLst/>
                  <a:gdLst>
                    <a:gd name="T0" fmla="*/ 170 w 452"/>
                    <a:gd name="T1" fmla="*/ 762 h 762"/>
                    <a:gd name="T2" fmla="*/ 170 w 452"/>
                    <a:gd name="T3" fmla="*/ 713 h 762"/>
                    <a:gd name="T4" fmla="*/ 283 w 452"/>
                    <a:gd name="T5" fmla="*/ 734 h 762"/>
                    <a:gd name="T6" fmla="*/ 283 w 452"/>
                    <a:gd name="T7" fmla="*/ 762 h 762"/>
                    <a:gd name="T8" fmla="*/ 170 w 452"/>
                    <a:gd name="T9" fmla="*/ 762 h 762"/>
                    <a:gd name="T10" fmla="*/ 113 w 452"/>
                    <a:gd name="T11" fmla="*/ 671 h 762"/>
                    <a:gd name="T12" fmla="*/ 113 w 452"/>
                    <a:gd name="T13" fmla="*/ 621 h 762"/>
                    <a:gd name="T14" fmla="*/ 339 w 452"/>
                    <a:gd name="T15" fmla="*/ 649 h 762"/>
                    <a:gd name="T16" fmla="*/ 339 w 452"/>
                    <a:gd name="T17" fmla="*/ 699 h 762"/>
                    <a:gd name="T18" fmla="*/ 113 w 452"/>
                    <a:gd name="T19" fmla="*/ 671 h 762"/>
                    <a:gd name="T20" fmla="*/ 339 w 452"/>
                    <a:gd name="T21" fmla="*/ 614 h 762"/>
                    <a:gd name="T22" fmla="*/ 113 w 452"/>
                    <a:gd name="T23" fmla="*/ 586 h 762"/>
                    <a:gd name="T24" fmla="*/ 113 w 452"/>
                    <a:gd name="T25" fmla="*/ 536 h 762"/>
                    <a:gd name="T26" fmla="*/ 339 w 452"/>
                    <a:gd name="T27" fmla="*/ 565 h 762"/>
                    <a:gd name="T28" fmla="*/ 339 w 452"/>
                    <a:gd name="T29" fmla="*/ 614 h 762"/>
                    <a:gd name="T30" fmla="*/ 226 w 452"/>
                    <a:gd name="T31" fmla="*/ 0 h 762"/>
                    <a:gd name="T32" fmla="*/ 452 w 452"/>
                    <a:gd name="T33" fmla="*/ 240 h 762"/>
                    <a:gd name="T34" fmla="*/ 339 w 452"/>
                    <a:gd name="T35" fmla="*/ 448 h 762"/>
                    <a:gd name="T36" fmla="*/ 339 w 452"/>
                    <a:gd name="T37" fmla="*/ 536 h 762"/>
                    <a:gd name="T38" fmla="*/ 113 w 452"/>
                    <a:gd name="T39" fmla="*/ 508 h 762"/>
                    <a:gd name="T40" fmla="*/ 113 w 452"/>
                    <a:gd name="T41" fmla="*/ 448 h 762"/>
                    <a:gd name="T42" fmla="*/ 0 w 452"/>
                    <a:gd name="T43" fmla="*/ 240 h 762"/>
                    <a:gd name="T44" fmla="*/ 226 w 452"/>
                    <a:gd name="T45" fmla="*/ 0 h 7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52" h="762">
                      <a:moveTo>
                        <a:pt x="170" y="762"/>
                      </a:moveTo>
                      <a:lnTo>
                        <a:pt x="170" y="713"/>
                      </a:lnTo>
                      <a:lnTo>
                        <a:pt x="283" y="734"/>
                      </a:lnTo>
                      <a:lnTo>
                        <a:pt x="283" y="762"/>
                      </a:lnTo>
                      <a:lnTo>
                        <a:pt x="170" y="762"/>
                      </a:lnTo>
                      <a:close/>
                      <a:moveTo>
                        <a:pt x="113" y="671"/>
                      </a:moveTo>
                      <a:lnTo>
                        <a:pt x="113" y="621"/>
                      </a:lnTo>
                      <a:lnTo>
                        <a:pt x="339" y="649"/>
                      </a:lnTo>
                      <a:lnTo>
                        <a:pt x="339" y="699"/>
                      </a:lnTo>
                      <a:lnTo>
                        <a:pt x="113" y="671"/>
                      </a:lnTo>
                      <a:close/>
                      <a:moveTo>
                        <a:pt x="339" y="614"/>
                      </a:moveTo>
                      <a:lnTo>
                        <a:pt x="113" y="586"/>
                      </a:lnTo>
                      <a:lnTo>
                        <a:pt x="113" y="536"/>
                      </a:lnTo>
                      <a:lnTo>
                        <a:pt x="339" y="565"/>
                      </a:lnTo>
                      <a:lnTo>
                        <a:pt x="339" y="614"/>
                      </a:lnTo>
                      <a:close/>
                      <a:moveTo>
                        <a:pt x="226" y="0"/>
                      </a:moveTo>
                      <a:cubicBezTo>
                        <a:pt x="351" y="0"/>
                        <a:pt x="452" y="108"/>
                        <a:pt x="452" y="240"/>
                      </a:cubicBezTo>
                      <a:cubicBezTo>
                        <a:pt x="452" y="329"/>
                        <a:pt x="339" y="416"/>
                        <a:pt x="339" y="448"/>
                      </a:cubicBezTo>
                      <a:lnTo>
                        <a:pt x="339" y="536"/>
                      </a:lnTo>
                      <a:lnTo>
                        <a:pt x="113" y="508"/>
                      </a:lnTo>
                      <a:lnTo>
                        <a:pt x="113" y="448"/>
                      </a:lnTo>
                      <a:cubicBezTo>
                        <a:pt x="113" y="424"/>
                        <a:pt x="0" y="329"/>
                        <a:pt x="0" y="240"/>
                      </a:cubicBezTo>
                      <a:cubicBezTo>
                        <a:pt x="0" y="108"/>
                        <a:pt x="101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80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2737957" y="10417809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</p:grpSp>
      <p:pic>
        <p:nvPicPr>
          <p:cNvPr id="1026" name="Picture 2" descr="BNK시스템 | 자회사소개 | 그룹소개">
            <a:extLst>
              <a:ext uri="{FF2B5EF4-FFF2-40B4-BE49-F238E27FC236}">
                <a16:creationId xmlns:a16="http://schemas.microsoft.com/office/drawing/2014/main" id="{EAD9DFA4-96AE-44DC-B8F9-96B8380F6DD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487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C8FC1-4ABA-450D-9F32-EDF25D9716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8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79" r:id="rId3"/>
    <p:sldLayoutId id="2147483689" r:id="rId4"/>
    <p:sldLayoutId id="2147483690" r:id="rId5"/>
    <p:sldLayoutId id="2147483691" r:id="rId6"/>
    <p:sldLayoutId id="2147483688" r:id="rId7"/>
    <p:sldLayoutId id="2147483683" r:id="rId8"/>
    <p:sldLayoutId id="2147483692" r:id="rId9"/>
    <p:sldLayoutId id="2147483684" r:id="rId10"/>
    <p:sldLayoutId id="2147483685" r:id="rId11"/>
    <p:sldLayoutId id="2147483686" r:id="rId12"/>
    <p:sldLayoutId id="2147483687" r:id="rId13"/>
    <p:sldLayoutId id="2147483695" r:id="rId14"/>
    <p:sldLayoutId id="2147483702" r:id="rId15"/>
    <p:sldLayoutId id="2147483701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678" r:id="rId22"/>
    <p:sldLayoutId id="2147483682" r:id="rId2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7.png"/><Relationship Id="rId7" Type="http://schemas.openxmlformats.org/officeDocument/2006/relationships/image" Target="../media/image4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11" Type="http://schemas.openxmlformats.org/officeDocument/2006/relationships/image" Target="../media/image38.png"/><Relationship Id="rId5" Type="http://schemas.openxmlformats.org/officeDocument/2006/relationships/image" Target="../media/image40.jpeg"/><Relationship Id="rId10" Type="http://schemas.openxmlformats.org/officeDocument/2006/relationships/image" Target="../media/image45.png"/><Relationship Id="rId4" Type="http://schemas.openxmlformats.org/officeDocument/2006/relationships/image" Target="../media/image36.svg"/><Relationship Id="rId9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36.svg"/><Relationship Id="rId7" Type="http://schemas.openxmlformats.org/officeDocument/2006/relationships/image" Target="../media/image5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jpe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36.png"/><Relationship Id="rId9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74.png"/><Relationship Id="rId4" Type="http://schemas.openxmlformats.org/officeDocument/2006/relationships/image" Target="../media/image69.png"/><Relationship Id="rId9" Type="http://schemas.openxmlformats.org/officeDocument/2006/relationships/image" Target="../media/image7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75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46.png"/><Relationship Id="rId4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10" Type="http://schemas.openxmlformats.org/officeDocument/2006/relationships/image" Target="../media/image91.png"/><Relationship Id="rId4" Type="http://schemas.openxmlformats.org/officeDocument/2006/relationships/image" Target="../media/image86.png"/><Relationship Id="rId9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151" y="2440136"/>
            <a:ext cx="3252708" cy="528885"/>
          </a:xfrm>
          <a:prstGeom prst="rect">
            <a:avLst/>
          </a:prstGeom>
        </p:spPr>
        <p:txBody>
          <a:bodyPr wrap="none" lIns="39000" tIns="39000" rIns="39000" bIns="39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50" b="1" spc="-325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BNK </a:t>
            </a:r>
            <a:r>
              <a:rPr lang="ko-KR" altLang="en-US" sz="1950" b="1" spc="-325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금융</a:t>
            </a:r>
            <a:r>
              <a:rPr lang="en-US" altLang="ko-KR" sz="1950" b="1" spc="-325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IT</a:t>
            </a:r>
            <a:r>
              <a:rPr lang="ko-KR" altLang="en-US" sz="1950" b="1" spc="-32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센터 </a:t>
            </a:r>
            <a:r>
              <a:rPr lang="ko-KR" altLang="en-US" sz="1950" b="1" spc="-32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신입연수</a:t>
            </a:r>
            <a:r>
              <a:rPr lang="ko-KR" altLang="en-US" sz="1950" b="1" spc="-32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ko-KR" altLang="en-US" sz="1950" b="1" spc="-32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최종발표</a:t>
            </a:r>
            <a:endParaRPr lang="ko-KR" altLang="en-US" sz="1950" b="1" spc="-325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0151" y="2864816"/>
            <a:ext cx="6569294" cy="722271"/>
          </a:xfrm>
          <a:prstGeom prst="rect">
            <a:avLst/>
          </a:prstGeom>
        </p:spPr>
        <p:txBody>
          <a:bodyPr wrap="square" lIns="39000" tIns="39000" rIns="39000" bIns="39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spc="-32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비콘을</a:t>
            </a:r>
            <a:r>
              <a:rPr lang="ko-KR" altLang="en-US" sz="3200" b="1" spc="-32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이용한 셔틀버스 탑승 시스템</a:t>
            </a:r>
            <a:endParaRPr lang="en-US" altLang="ko-KR" sz="3200" b="1" spc="-325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270151" y="3656795"/>
            <a:ext cx="4836537" cy="0"/>
          </a:xfrm>
          <a:prstGeom prst="line">
            <a:avLst/>
          </a:prstGeom>
          <a:ln w="28575">
            <a:solidFill>
              <a:schemeClr val="tx1"/>
            </a:solidFill>
          </a:ln>
        </p:spPr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A7719A0C-934C-4DC9-B6BA-05200AE25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4800" y="5583600"/>
            <a:ext cx="189546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ko-KR" altLang="en-US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김민석</a:t>
            </a: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허진기</a:t>
            </a:r>
            <a:endParaRPr lang="ko-KR" altLang="en-US" sz="2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51" y="4634362"/>
            <a:ext cx="2223638" cy="22236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48" y="4460227"/>
            <a:ext cx="787132" cy="787132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781542" y="4470734"/>
            <a:ext cx="961944" cy="766119"/>
          </a:xfrm>
          <a:prstGeom prst="wedgeRoundRectCallout">
            <a:avLst>
              <a:gd name="adj1" fmla="val -20833"/>
              <a:gd name="adj2" fmla="val 77016"/>
              <a:gd name="adj3" fmla="val 16667"/>
            </a:avLst>
          </a:prstGeom>
          <a:noFill/>
          <a:ln w="38100">
            <a:solidFill>
              <a:srgbClr val="2B3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08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F0A6939-B12A-49B3-BC0D-484B7423F067}"/>
              </a:ext>
            </a:extLst>
          </p:cNvPr>
          <p:cNvSpPr/>
          <p:nvPr/>
        </p:nvSpPr>
        <p:spPr>
          <a:xfrm>
            <a:off x="226385" y="1733679"/>
            <a:ext cx="4247003" cy="1825815"/>
          </a:xfrm>
          <a:prstGeom prst="roundRect">
            <a:avLst>
              <a:gd name="adj" fmla="val 1899"/>
            </a:avLst>
          </a:prstGeom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0BAD700-D96D-43ED-B770-AEE049AC7041}"/>
              </a:ext>
            </a:extLst>
          </p:cNvPr>
          <p:cNvSpPr/>
          <p:nvPr/>
        </p:nvSpPr>
        <p:spPr>
          <a:xfrm>
            <a:off x="5237511" y="4591890"/>
            <a:ext cx="4247004" cy="1825814"/>
          </a:xfrm>
          <a:prstGeom prst="roundRect">
            <a:avLst>
              <a:gd name="adj" fmla="val 1899"/>
            </a:avLst>
          </a:prstGeom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8916A15-A2BD-44D2-BA76-E9C0EF94D283}"/>
              </a:ext>
            </a:extLst>
          </p:cNvPr>
          <p:cNvSpPr/>
          <p:nvPr/>
        </p:nvSpPr>
        <p:spPr>
          <a:xfrm>
            <a:off x="226385" y="1464741"/>
            <a:ext cx="4247004" cy="48409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AS-IS</a:t>
            </a:r>
            <a:endParaRPr lang="ko-KR" altLang="en-US" sz="3200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D3A56DC-CBE4-4B56-BB31-32D2808C03E1}"/>
              </a:ext>
            </a:extLst>
          </p:cNvPr>
          <p:cNvSpPr/>
          <p:nvPr/>
        </p:nvSpPr>
        <p:spPr>
          <a:xfrm>
            <a:off x="5237512" y="4322949"/>
            <a:ext cx="4247006" cy="484093"/>
          </a:xfrm>
          <a:prstGeom prst="roundRect">
            <a:avLst/>
          </a:prstGeom>
          <a:solidFill>
            <a:srgbClr val="FF6F61"/>
          </a:solidFill>
          <a:ln w="412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b="1" dirty="0"/>
              <a:t>TO-BE</a:t>
            </a:r>
            <a:endParaRPr lang="ko-KR" altLang="en-US" sz="3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A557D8-D165-4BF6-AA2D-A852F8B11A88}"/>
              </a:ext>
            </a:extLst>
          </p:cNvPr>
          <p:cNvSpPr txBox="1"/>
          <p:nvPr/>
        </p:nvSpPr>
        <p:spPr>
          <a:xfrm>
            <a:off x="285624" y="2058657"/>
            <a:ext cx="3131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셔틀버스 탑승 검사를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하지 않음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DC4C65-28C1-4D75-BDAD-8E238FE067E4}"/>
              </a:ext>
            </a:extLst>
          </p:cNvPr>
          <p:cNvSpPr txBox="1"/>
          <p:nvPr/>
        </p:nvSpPr>
        <p:spPr>
          <a:xfrm>
            <a:off x="5237508" y="4936623"/>
            <a:ext cx="2863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비콘</a:t>
            </a:r>
            <a:r>
              <a:rPr lang="ko-KR" altLang="en-US" sz="1600" b="1" dirty="0"/>
              <a:t>으로 셔틀버스 탑승 검사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425956-B67D-467F-9A0D-B2D5ACDBB7F4}"/>
              </a:ext>
            </a:extLst>
          </p:cNvPr>
          <p:cNvSpPr txBox="1"/>
          <p:nvPr/>
        </p:nvSpPr>
        <p:spPr>
          <a:xfrm>
            <a:off x="285623" y="2425202"/>
            <a:ext cx="268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탑승인원 현황 파악 불가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129F41-16C2-48FF-80F9-636E2CFB754F}"/>
              </a:ext>
            </a:extLst>
          </p:cNvPr>
          <p:cNvSpPr txBox="1"/>
          <p:nvPr/>
        </p:nvSpPr>
        <p:spPr>
          <a:xfrm>
            <a:off x="285623" y="3166784"/>
            <a:ext cx="2863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셔틀버스 노선정보 제공 취약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6C45FA-C4A1-41AF-B2E4-2FC658115ABD}"/>
              </a:ext>
            </a:extLst>
          </p:cNvPr>
          <p:cNvSpPr txBox="1"/>
          <p:nvPr/>
        </p:nvSpPr>
        <p:spPr>
          <a:xfrm>
            <a:off x="5237508" y="6012534"/>
            <a:ext cx="4099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셔틀버스 탑승 앱에 셔틀버스 </a:t>
            </a:r>
            <a:r>
              <a:rPr lang="ko-KR" altLang="en-US" sz="1600" b="1" dirty="0">
                <a:solidFill>
                  <a:srgbClr val="FF0000"/>
                </a:solidFill>
              </a:rPr>
              <a:t>노선정보</a:t>
            </a:r>
            <a:r>
              <a:rPr lang="ko-KR" altLang="en-US" sz="1600" b="1" dirty="0"/>
              <a:t> 제공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9A97AE-7C19-463E-AB45-18AA710FD20B}"/>
              </a:ext>
            </a:extLst>
          </p:cNvPr>
          <p:cNvSpPr txBox="1"/>
          <p:nvPr/>
        </p:nvSpPr>
        <p:spPr>
          <a:xfrm>
            <a:off x="5237507" y="5292789"/>
            <a:ext cx="268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탑승인원 현황 </a:t>
            </a:r>
            <a:r>
              <a:rPr lang="ko-KR" altLang="en-US" sz="1600" b="1" dirty="0">
                <a:solidFill>
                  <a:srgbClr val="FF0000"/>
                </a:solidFill>
              </a:rPr>
              <a:t>기록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6CAFC1-DEC9-48BB-95CE-74012DF1CA98}"/>
              </a:ext>
            </a:extLst>
          </p:cNvPr>
          <p:cNvSpPr txBox="1"/>
          <p:nvPr/>
        </p:nvSpPr>
        <p:spPr>
          <a:xfrm>
            <a:off x="285623" y="2797865"/>
            <a:ext cx="268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탑승 사원 명단 엑셀 관리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E46511-3E0C-4B7C-8165-47C025FA4CD1}"/>
              </a:ext>
            </a:extLst>
          </p:cNvPr>
          <p:cNvSpPr txBox="1"/>
          <p:nvPr/>
        </p:nvSpPr>
        <p:spPr>
          <a:xfrm>
            <a:off x="5237508" y="5641011"/>
            <a:ext cx="3975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원비즈</a:t>
            </a:r>
            <a:r>
              <a:rPr lang="ko-KR" altLang="en-US" sz="1600" b="1" dirty="0"/>
              <a:t> 연동하여 탑승 </a:t>
            </a:r>
            <a:r>
              <a:rPr lang="ko-KR" altLang="en-US" sz="1600" b="1" dirty="0">
                <a:solidFill>
                  <a:srgbClr val="FF0000"/>
                </a:solidFill>
              </a:rPr>
              <a:t>인원 관리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4046238" y="3166522"/>
            <a:ext cx="1532834" cy="1532834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45" y="3251896"/>
            <a:ext cx="1336843" cy="1336843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4092" y="902787"/>
            <a:ext cx="345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3-2. </a:t>
            </a:r>
            <a:r>
              <a:rPr lang="ko-KR" altLang="en-US" sz="2400" b="1" dirty="0" smtClean="0"/>
              <a:t>현업 담당자 인터뷰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5722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타원 1083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430585" y="3087537"/>
            <a:ext cx="1532834" cy="1532834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8B6FCB-6124-43B6-A7B5-B00BC8E5DB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755" y="4701020"/>
            <a:ext cx="958862" cy="958862"/>
          </a:xfrm>
          <a:prstGeom prst="rect">
            <a:avLst/>
          </a:prstGeom>
        </p:spPr>
      </p:pic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26B202BC-9271-447E-AE02-9A9BB6E6E4F8}"/>
              </a:ext>
            </a:extLst>
          </p:cNvPr>
          <p:cNvCxnSpPr>
            <a:cxnSpLocks/>
            <a:stCxn id="1084" idx="4"/>
            <a:endCxn id="6" idx="1"/>
          </p:cNvCxnSpPr>
          <p:nvPr/>
        </p:nvCxnSpPr>
        <p:spPr>
          <a:xfrm rot="16200000" flipH="1">
            <a:off x="1634838" y="4182534"/>
            <a:ext cx="560080" cy="1435753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8" name="그룹 1027">
            <a:extLst>
              <a:ext uri="{FF2B5EF4-FFF2-40B4-BE49-F238E27FC236}">
                <a16:creationId xmlns:a16="http://schemas.microsoft.com/office/drawing/2014/main" id="{02A744F3-AE2C-4313-9274-332485EC84AB}"/>
              </a:ext>
            </a:extLst>
          </p:cNvPr>
          <p:cNvGrpSpPr/>
          <p:nvPr/>
        </p:nvGrpSpPr>
        <p:grpSpPr>
          <a:xfrm>
            <a:off x="2407402" y="1898226"/>
            <a:ext cx="1429846" cy="1429846"/>
            <a:chOff x="2956470" y="1911992"/>
            <a:chExt cx="1429846" cy="1429846"/>
          </a:xfrm>
        </p:grpSpPr>
        <p:pic>
          <p:nvPicPr>
            <p:cNvPr id="3" name="그래픽 2" descr="텔레비전 윤곽선">
              <a:extLst>
                <a:ext uri="{FF2B5EF4-FFF2-40B4-BE49-F238E27FC236}">
                  <a16:creationId xmlns:a16="http://schemas.microsoft.com/office/drawing/2014/main" id="{BECF22E1-5F34-41D4-8CEE-0B2D83F99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56470" y="1911992"/>
              <a:ext cx="1429846" cy="142984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11A946-BAFA-46A5-8C6D-B60C9C0CB9B3}"/>
                </a:ext>
              </a:extLst>
            </p:cNvPr>
            <p:cNvSpPr txBox="1"/>
            <p:nvPr/>
          </p:nvSpPr>
          <p:spPr>
            <a:xfrm>
              <a:off x="3075564" y="2338613"/>
              <a:ext cx="1183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WEB</a:t>
              </a:r>
              <a:endParaRPr lang="ko-KR" altLang="en-US" sz="2000" b="1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BFFD2A6-37BE-43EF-BADA-30A78B8C87D0}"/>
              </a:ext>
            </a:extLst>
          </p:cNvPr>
          <p:cNvGrpSpPr/>
          <p:nvPr/>
        </p:nvGrpSpPr>
        <p:grpSpPr>
          <a:xfrm>
            <a:off x="5865464" y="1470155"/>
            <a:ext cx="708270" cy="2285990"/>
            <a:chOff x="5266415" y="1219671"/>
            <a:chExt cx="708270" cy="228599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C324EA5-FC98-4634-9FFF-B0FD1F745F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55" t="20946" r="18864" b="19295"/>
            <a:stretch/>
          </p:blipFill>
          <p:spPr bwMode="auto">
            <a:xfrm>
              <a:off x="5266415" y="2972124"/>
              <a:ext cx="708270" cy="384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94E93E1-CD33-4A5C-9718-3C97CE060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0094" y="1317400"/>
              <a:ext cx="500912" cy="500912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58E3FB-B03A-4703-A000-82204A4DA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523" y="2087639"/>
              <a:ext cx="550054" cy="550054"/>
            </a:xfrm>
            <a:prstGeom prst="rect">
              <a:avLst/>
            </a:prstGeom>
          </p:spPr>
        </p:pic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50D41580-5962-41B7-B6E4-6D3D50FDE8AF}"/>
                </a:ext>
              </a:extLst>
            </p:cNvPr>
            <p:cNvSpPr/>
            <p:nvPr/>
          </p:nvSpPr>
          <p:spPr>
            <a:xfrm>
              <a:off x="5266415" y="1219671"/>
              <a:ext cx="683302" cy="683302"/>
            </a:xfrm>
            <a:prstGeom prst="roundRect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57F3F7C6-FBFD-47B6-8D36-2C0A433CFF02}"/>
                </a:ext>
              </a:extLst>
            </p:cNvPr>
            <p:cNvSpPr/>
            <p:nvPr/>
          </p:nvSpPr>
          <p:spPr>
            <a:xfrm>
              <a:off x="5278899" y="2021015"/>
              <a:ext cx="683302" cy="683302"/>
            </a:xfrm>
            <a:prstGeom prst="roundRect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1E32B1B-B37F-45B4-ABAF-F0B524DF5ED1}"/>
                </a:ext>
              </a:extLst>
            </p:cNvPr>
            <p:cNvSpPr/>
            <p:nvPr/>
          </p:nvSpPr>
          <p:spPr>
            <a:xfrm>
              <a:off x="5278899" y="2822359"/>
              <a:ext cx="683302" cy="683302"/>
            </a:xfrm>
            <a:prstGeom prst="roundRect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977AD9-67C6-4546-A8BE-86A0F8699CA8}"/>
              </a:ext>
            </a:extLst>
          </p:cNvPr>
          <p:cNvGrpSpPr/>
          <p:nvPr/>
        </p:nvGrpSpPr>
        <p:grpSpPr>
          <a:xfrm>
            <a:off x="5865464" y="4033506"/>
            <a:ext cx="683302" cy="2293890"/>
            <a:chOff x="5185732" y="4004307"/>
            <a:chExt cx="683302" cy="2293890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C895520B-C641-48FF-BB82-10E87D921425}"/>
                </a:ext>
              </a:extLst>
            </p:cNvPr>
            <p:cNvGrpSpPr/>
            <p:nvPr/>
          </p:nvGrpSpPr>
          <p:grpSpPr>
            <a:xfrm>
              <a:off x="5185732" y="4004307"/>
              <a:ext cx="683302" cy="683302"/>
              <a:chOff x="5185732" y="4004307"/>
              <a:chExt cx="683302" cy="683302"/>
            </a:xfrm>
          </p:grpSpPr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DD04F164-06DF-447B-BA90-F5108571EE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282169" y="4100744"/>
                <a:ext cx="490428" cy="490428"/>
              </a:xfrm>
              <a:prstGeom prst="rect">
                <a:avLst/>
              </a:prstGeom>
            </p:spPr>
          </p:pic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DF113B87-2217-4150-8CB5-9403D0115509}"/>
                  </a:ext>
                </a:extLst>
              </p:cNvPr>
              <p:cNvSpPr/>
              <p:nvPr/>
            </p:nvSpPr>
            <p:spPr>
              <a:xfrm>
                <a:off x="5185732" y="4004307"/>
                <a:ext cx="683302" cy="683302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2E084BE-8647-4E68-BD46-18E90076D66A}"/>
                </a:ext>
              </a:extLst>
            </p:cNvPr>
            <p:cNvGrpSpPr/>
            <p:nvPr/>
          </p:nvGrpSpPr>
          <p:grpSpPr>
            <a:xfrm>
              <a:off x="5185732" y="5614895"/>
              <a:ext cx="683302" cy="683302"/>
              <a:chOff x="5183304" y="4870967"/>
              <a:chExt cx="683302" cy="683302"/>
            </a:xfrm>
          </p:grpSpPr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43B47530-D3FD-4DA0-9824-87F1E9E23B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7313" y="4964049"/>
                <a:ext cx="495284" cy="495284"/>
              </a:xfrm>
              <a:prstGeom prst="rect">
                <a:avLst/>
              </a:prstGeom>
            </p:spPr>
          </p:pic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3705B5B7-172C-41FF-98E1-D64F597F6C60}"/>
                  </a:ext>
                </a:extLst>
              </p:cNvPr>
              <p:cNvSpPr/>
              <p:nvPr/>
            </p:nvSpPr>
            <p:spPr>
              <a:xfrm>
                <a:off x="5183304" y="4870967"/>
                <a:ext cx="683302" cy="683302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EEA371B-7240-47B4-B4C3-0666803D6711}"/>
                </a:ext>
              </a:extLst>
            </p:cNvPr>
            <p:cNvGrpSpPr/>
            <p:nvPr/>
          </p:nvGrpSpPr>
          <p:grpSpPr>
            <a:xfrm>
              <a:off x="5185732" y="4809601"/>
              <a:ext cx="683302" cy="683302"/>
              <a:chOff x="5185732" y="4838494"/>
              <a:chExt cx="683302" cy="683302"/>
            </a:xfrm>
          </p:grpSpPr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E7E91724-E02F-4E89-8480-8FB5451BA9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79741" y="4938552"/>
                <a:ext cx="483186" cy="483186"/>
              </a:xfrm>
              <a:prstGeom prst="rect">
                <a:avLst/>
              </a:prstGeom>
            </p:spPr>
          </p:pic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CD056DFD-3CCC-4D07-911E-45F6C2F35172}"/>
                  </a:ext>
                </a:extLst>
              </p:cNvPr>
              <p:cNvSpPr/>
              <p:nvPr/>
            </p:nvSpPr>
            <p:spPr>
              <a:xfrm>
                <a:off x="5185732" y="4838494"/>
                <a:ext cx="683302" cy="683302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036" name="연결선: 구부러짐 1035">
            <a:extLst>
              <a:ext uri="{FF2B5EF4-FFF2-40B4-BE49-F238E27FC236}">
                <a16:creationId xmlns:a16="http://schemas.microsoft.com/office/drawing/2014/main" id="{F9199C50-52CF-4316-88E7-391996EC934D}"/>
              </a:ext>
            </a:extLst>
          </p:cNvPr>
          <p:cNvCxnSpPr>
            <a:cxnSpLocks/>
            <a:stCxn id="1084" idx="0"/>
            <a:endCxn id="3" idx="1"/>
          </p:cNvCxnSpPr>
          <p:nvPr/>
        </p:nvCxnSpPr>
        <p:spPr>
          <a:xfrm rot="5400000" flipH="1" flipV="1">
            <a:off x="1565008" y="2245143"/>
            <a:ext cx="474388" cy="1210400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직선 화살표 연결선 1043">
            <a:extLst>
              <a:ext uri="{FF2B5EF4-FFF2-40B4-BE49-F238E27FC236}">
                <a16:creationId xmlns:a16="http://schemas.microsoft.com/office/drawing/2014/main" id="{292FA226-7BB1-453A-B917-9622170C4FEE}"/>
              </a:ext>
            </a:extLst>
          </p:cNvPr>
          <p:cNvCxnSpPr>
            <a:stCxn id="3" idx="3"/>
            <a:endCxn id="37" idx="1"/>
          </p:cNvCxnSpPr>
          <p:nvPr/>
        </p:nvCxnSpPr>
        <p:spPr>
          <a:xfrm>
            <a:off x="3837248" y="2613149"/>
            <a:ext cx="2040700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34EC2B4-B201-4B22-B684-87D7079FB6F4}"/>
              </a:ext>
            </a:extLst>
          </p:cNvPr>
          <p:cNvCxnSpPr>
            <a:cxnSpLocks/>
            <a:stCxn id="6" idx="3"/>
            <a:endCxn id="54" idx="1"/>
          </p:cNvCxnSpPr>
          <p:nvPr/>
        </p:nvCxnSpPr>
        <p:spPr>
          <a:xfrm>
            <a:off x="3591617" y="5180451"/>
            <a:ext cx="2273847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TextBox 1082">
            <a:extLst>
              <a:ext uri="{FF2B5EF4-FFF2-40B4-BE49-F238E27FC236}">
                <a16:creationId xmlns:a16="http://schemas.microsoft.com/office/drawing/2014/main" id="{A93F7DE1-0D86-4D09-8469-504E68757A5E}"/>
              </a:ext>
            </a:extLst>
          </p:cNvPr>
          <p:cNvSpPr txBox="1"/>
          <p:nvPr/>
        </p:nvSpPr>
        <p:spPr>
          <a:xfrm>
            <a:off x="6786984" y="1633674"/>
            <a:ext cx="266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원비즈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시스템 연동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DC3635E-461C-42AD-B1F7-02AD729FEEAD}"/>
              </a:ext>
            </a:extLst>
          </p:cNvPr>
          <p:cNvSpPr txBox="1"/>
          <p:nvPr/>
        </p:nvSpPr>
        <p:spPr>
          <a:xfrm>
            <a:off x="6786984" y="2289984"/>
            <a:ext cx="270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셔틀버스 인원 등록 엑셀 업로드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다운로드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9CB7F04-CD59-46CF-BE61-DEEB935A93A0}"/>
              </a:ext>
            </a:extLst>
          </p:cNvPr>
          <p:cNvSpPr txBox="1"/>
          <p:nvPr/>
        </p:nvSpPr>
        <p:spPr>
          <a:xfrm>
            <a:off x="6822932" y="3105314"/>
            <a:ext cx="270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비콘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인원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노선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정류장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관리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기능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244D2C9-7BAC-483F-B64E-5B6657494D84}"/>
              </a:ext>
            </a:extLst>
          </p:cNvPr>
          <p:cNvSpPr txBox="1"/>
          <p:nvPr/>
        </p:nvSpPr>
        <p:spPr>
          <a:xfrm>
            <a:off x="6824326" y="4189049"/>
            <a:ext cx="270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비콘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인식 기능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4764238-3E2A-45CD-9782-4C131733F87D}"/>
              </a:ext>
            </a:extLst>
          </p:cNvPr>
          <p:cNvSpPr txBox="1"/>
          <p:nvPr/>
        </p:nvSpPr>
        <p:spPr>
          <a:xfrm>
            <a:off x="6824326" y="4995785"/>
            <a:ext cx="270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셔틀버스 노선 조회 기능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0AA82A2-6BFA-443E-A428-83E122113F22}"/>
              </a:ext>
            </a:extLst>
          </p:cNvPr>
          <p:cNvSpPr txBox="1"/>
          <p:nvPr/>
        </p:nvSpPr>
        <p:spPr>
          <a:xfrm>
            <a:off x="6822932" y="5802521"/>
            <a:ext cx="270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코로나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19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일일 문진 기능</a:t>
            </a:r>
          </a:p>
        </p:txBody>
      </p:sp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E48CE669-0E90-4E52-B6D1-399890692AB3}"/>
              </a:ext>
            </a:extLst>
          </p:cNvPr>
          <p:cNvSpPr/>
          <p:nvPr/>
        </p:nvSpPr>
        <p:spPr>
          <a:xfrm>
            <a:off x="3829516" y="1813425"/>
            <a:ext cx="2050423" cy="795775"/>
          </a:xfrm>
          <a:custGeom>
            <a:avLst/>
            <a:gdLst>
              <a:gd name="connsiteX0" fmla="*/ 0 w 2118167"/>
              <a:gd name="connsiteY0" fmla="*/ 721430 h 721430"/>
              <a:gd name="connsiteX1" fmla="*/ 706056 w 2118167"/>
              <a:gd name="connsiteY1" fmla="*/ 107971 h 721430"/>
              <a:gd name="connsiteX2" fmla="*/ 2118167 w 2118167"/>
              <a:gd name="connsiteY2" fmla="*/ 3799 h 72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8167" h="721430">
                <a:moveTo>
                  <a:pt x="0" y="721430"/>
                </a:moveTo>
                <a:cubicBezTo>
                  <a:pt x="176514" y="474503"/>
                  <a:pt x="353028" y="227576"/>
                  <a:pt x="706056" y="107971"/>
                </a:cubicBezTo>
                <a:cubicBezTo>
                  <a:pt x="1059084" y="-11634"/>
                  <a:pt x="1588625" y="-3918"/>
                  <a:pt x="2118167" y="3799"/>
                </a:cubicBezTo>
              </a:path>
            </a:pathLst>
          </a:cu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자유형: 도형 154">
            <a:extLst>
              <a:ext uri="{FF2B5EF4-FFF2-40B4-BE49-F238E27FC236}">
                <a16:creationId xmlns:a16="http://schemas.microsoft.com/office/drawing/2014/main" id="{9E58968C-161F-4A50-AE98-FCFCF39B8A51}"/>
              </a:ext>
            </a:extLst>
          </p:cNvPr>
          <p:cNvSpPr/>
          <p:nvPr/>
        </p:nvSpPr>
        <p:spPr>
          <a:xfrm>
            <a:off x="3589189" y="4350997"/>
            <a:ext cx="2273847" cy="824104"/>
          </a:xfrm>
          <a:custGeom>
            <a:avLst/>
            <a:gdLst>
              <a:gd name="connsiteX0" fmla="*/ 0 w 2118167"/>
              <a:gd name="connsiteY0" fmla="*/ 721430 h 721430"/>
              <a:gd name="connsiteX1" fmla="*/ 706056 w 2118167"/>
              <a:gd name="connsiteY1" fmla="*/ 107971 h 721430"/>
              <a:gd name="connsiteX2" fmla="*/ 2118167 w 2118167"/>
              <a:gd name="connsiteY2" fmla="*/ 3799 h 72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8167" h="721430">
                <a:moveTo>
                  <a:pt x="0" y="721430"/>
                </a:moveTo>
                <a:cubicBezTo>
                  <a:pt x="176514" y="474503"/>
                  <a:pt x="353028" y="227576"/>
                  <a:pt x="706056" y="107971"/>
                </a:cubicBezTo>
                <a:cubicBezTo>
                  <a:pt x="1059084" y="-11634"/>
                  <a:pt x="1588625" y="-3918"/>
                  <a:pt x="2118167" y="3799"/>
                </a:cubicBezTo>
              </a:path>
            </a:pathLst>
          </a:cu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자유형: 도형 155">
            <a:extLst>
              <a:ext uri="{FF2B5EF4-FFF2-40B4-BE49-F238E27FC236}">
                <a16:creationId xmlns:a16="http://schemas.microsoft.com/office/drawing/2014/main" id="{FE22108B-D619-4D8E-8F99-68CF9E84BA28}"/>
              </a:ext>
            </a:extLst>
          </p:cNvPr>
          <p:cNvSpPr/>
          <p:nvPr/>
        </p:nvSpPr>
        <p:spPr>
          <a:xfrm flipV="1">
            <a:off x="3849732" y="2627538"/>
            <a:ext cx="2053354" cy="839445"/>
          </a:xfrm>
          <a:custGeom>
            <a:avLst/>
            <a:gdLst>
              <a:gd name="connsiteX0" fmla="*/ 0 w 2118167"/>
              <a:gd name="connsiteY0" fmla="*/ 721430 h 721430"/>
              <a:gd name="connsiteX1" fmla="*/ 706056 w 2118167"/>
              <a:gd name="connsiteY1" fmla="*/ 107971 h 721430"/>
              <a:gd name="connsiteX2" fmla="*/ 2118167 w 2118167"/>
              <a:gd name="connsiteY2" fmla="*/ 3799 h 72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8167" h="721430">
                <a:moveTo>
                  <a:pt x="0" y="721430"/>
                </a:moveTo>
                <a:cubicBezTo>
                  <a:pt x="176514" y="474503"/>
                  <a:pt x="353028" y="227576"/>
                  <a:pt x="706056" y="107971"/>
                </a:cubicBezTo>
                <a:cubicBezTo>
                  <a:pt x="1059084" y="-11634"/>
                  <a:pt x="1588625" y="-3918"/>
                  <a:pt x="2118167" y="3799"/>
                </a:cubicBezTo>
              </a:path>
            </a:pathLst>
          </a:cu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자유형: 도형 164">
            <a:extLst>
              <a:ext uri="{FF2B5EF4-FFF2-40B4-BE49-F238E27FC236}">
                <a16:creationId xmlns:a16="http://schemas.microsoft.com/office/drawing/2014/main" id="{F668F05E-522F-47DB-930B-2072B96B45D9}"/>
              </a:ext>
            </a:extLst>
          </p:cNvPr>
          <p:cNvSpPr/>
          <p:nvPr/>
        </p:nvSpPr>
        <p:spPr>
          <a:xfrm flipV="1">
            <a:off x="3594045" y="5175101"/>
            <a:ext cx="2259320" cy="826432"/>
          </a:xfrm>
          <a:custGeom>
            <a:avLst/>
            <a:gdLst>
              <a:gd name="connsiteX0" fmla="*/ 0 w 2118167"/>
              <a:gd name="connsiteY0" fmla="*/ 721430 h 721430"/>
              <a:gd name="connsiteX1" fmla="*/ 706056 w 2118167"/>
              <a:gd name="connsiteY1" fmla="*/ 107971 h 721430"/>
              <a:gd name="connsiteX2" fmla="*/ 2118167 w 2118167"/>
              <a:gd name="connsiteY2" fmla="*/ 3799 h 72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8167" h="721430">
                <a:moveTo>
                  <a:pt x="0" y="721430"/>
                </a:moveTo>
                <a:cubicBezTo>
                  <a:pt x="176514" y="474503"/>
                  <a:pt x="353028" y="227576"/>
                  <a:pt x="706056" y="107971"/>
                </a:cubicBezTo>
                <a:cubicBezTo>
                  <a:pt x="1059084" y="-11634"/>
                  <a:pt x="1588625" y="-3918"/>
                  <a:pt x="2118167" y="3799"/>
                </a:cubicBezTo>
              </a:path>
            </a:pathLst>
          </a:cu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90" y="3374033"/>
            <a:ext cx="1086622" cy="1086620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345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3-3. </a:t>
            </a:r>
            <a:r>
              <a:rPr lang="ko-KR" altLang="en-US" sz="2400" b="1" dirty="0" err="1" smtClean="0"/>
              <a:t>기능정의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658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335ED0A-5EBD-4932-91A1-3BBD7382730E}"/>
              </a:ext>
            </a:extLst>
          </p:cNvPr>
          <p:cNvSpPr/>
          <p:nvPr/>
        </p:nvSpPr>
        <p:spPr>
          <a:xfrm>
            <a:off x="1816994" y="2107699"/>
            <a:ext cx="2438400" cy="2438400"/>
          </a:xfrm>
          <a:prstGeom prst="ellipse">
            <a:avLst/>
          </a:prstGeom>
          <a:noFill/>
          <a:ln w="114300">
            <a:gradFill>
              <a:gsLst>
                <a:gs pos="0">
                  <a:srgbClr val="FF0505"/>
                </a:gs>
                <a:gs pos="56464">
                  <a:srgbClr val="FF8679"/>
                </a:gs>
                <a:gs pos="31000">
                  <a:srgbClr val="FF5353"/>
                </a:gs>
                <a:gs pos="80000">
                  <a:srgbClr val="FF9F89"/>
                </a:gs>
                <a:gs pos="98000">
                  <a:srgbClr val="FFD9D5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998B2D-5AB5-4675-A40A-10A418A0C803}"/>
              </a:ext>
            </a:extLst>
          </p:cNvPr>
          <p:cNvSpPr txBox="1"/>
          <p:nvPr/>
        </p:nvSpPr>
        <p:spPr>
          <a:xfrm>
            <a:off x="1841223" y="4684274"/>
            <a:ext cx="3148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 smtClean="0"/>
              <a:t>웹 화면 </a:t>
            </a:r>
            <a:r>
              <a:rPr lang="ko-KR" altLang="en-US" dirty="0"/>
              <a:t>설계</a:t>
            </a:r>
            <a:endParaRPr lang="en-US" altLang="ko-KR" dirty="0"/>
          </a:p>
          <a:p>
            <a:r>
              <a:rPr lang="ko-KR" altLang="en-US" dirty="0" smtClean="0"/>
              <a:t>애플리케이션 </a:t>
            </a:r>
            <a:r>
              <a:rPr lang="ko-KR" altLang="en-US" dirty="0"/>
              <a:t>화면 설계</a:t>
            </a:r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B229AA-1296-4CDB-8DAC-DA4CA5F09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361" y="202814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068FA9C-1722-4224-9857-7AC5C5CB83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426" y="2567512"/>
            <a:ext cx="1359655" cy="1359655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A59D6A0C-03DB-4D3A-8ACB-84EFA1A26C1F}"/>
              </a:ext>
            </a:extLst>
          </p:cNvPr>
          <p:cNvSpPr/>
          <p:nvPr/>
        </p:nvSpPr>
        <p:spPr>
          <a:xfrm>
            <a:off x="5799054" y="2107699"/>
            <a:ext cx="2438400" cy="2438400"/>
          </a:xfrm>
          <a:prstGeom prst="ellipse">
            <a:avLst/>
          </a:prstGeom>
          <a:noFill/>
          <a:ln w="114300">
            <a:gradFill>
              <a:gsLst>
                <a:gs pos="0">
                  <a:srgbClr val="FF0505"/>
                </a:gs>
                <a:gs pos="56464">
                  <a:srgbClr val="FF8679"/>
                </a:gs>
                <a:gs pos="31000">
                  <a:srgbClr val="FF5353"/>
                </a:gs>
                <a:gs pos="80000">
                  <a:srgbClr val="FF9F89"/>
                </a:gs>
                <a:gs pos="98000">
                  <a:srgbClr val="FFD9D5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5823283" y="4684274"/>
            <a:ext cx="2575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/>
              <a:t>엔티티 선정</a:t>
            </a:r>
            <a:endParaRPr lang="en-US" altLang="ko-KR"/>
          </a:p>
          <a:p>
            <a:r>
              <a:rPr lang="ko-KR" altLang="en-US"/>
              <a:t>테이블 </a:t>
            </a:r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345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4. </a:t>
            </a:r>
            <a:r>
              <a:rPr lang="ko-KR" altLang="en-US" sz="2400" b="1" dirty="0" smtClean="0"/>
              <a:t>설계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9683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4112874" y="1206547"/>
            <a:ext cx="1716102" cy="1716102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DAFAC45-09B6-44B0-8646-E6E18C27C2C5}"/>
              </a:ext>
            </a:extLst>
          </p:cNvPr>
          <p:cNvGrpSpPr/>
          <p:nvPr/>
        </p:nvGrpSpPr>
        <p:grpSpPr>
          <a:xfrm>
            <a:off x="4264101" y="1392699"/>
            <a:ext cx="1429846" cy="1429846"/>
            <a:chOff x="2956470" y="1911992"/>
            <a:chExt cx="1429846" cy="1429846"/>
          </a:xfrm>
        </p:grpSpPr>
        <p:pic>
          <p:nvPicPr>
            <p:cNvPr id="10" name="그래픽 9" descr="텔레비전 윤곽선">
              <a:extLst>
                <a:ext uri="{FF2B5EF4-FFF2-40B4-BE49-F238E27FC236}">
                  <a16:creationId xmlns:a16="http://schemas.microsoft.com/office/drawing/2014/main" id="{2E1B7161-D367-4FCC-A2A7-A24E4E5E4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56470" y="1911992"/>
              <a:ext cx="1429846" cy="142984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2691EA-F912-4122-9E3C-9D48FCF530D6}"/>
                </a:ext>
              </a:extLst>
            </p:cNvPr>
            <p:cNvSpPr txBox="1"/>
            <p:nvPr/>
          </p:nvSpPr>
          <p:spPr>
            <a:xfrm>
              <a:off x="3075564" y="2338613"/>
              <a:ext cx="1183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WEB</a:t>
              </a:r>
              <a:endParaRPr lang="ko-KR" altLang="en-US" sz="20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E3E04BA-4114-4516-BFC3-28A13C1ABBF9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 flipH="1">
            <a:off x="4965387" y="2922649"/>
            <a:ext cx="5538" cy="989829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39D0078-C669-4CD8-8BA1-0CFEE0EDE9D1}"/>
              </a:ext>
            </a:extLst>
          </p:cNvPr>
          <p:cNvSpPr/>
          <p:nvPr/>
        </p:nvSpPr>
        <p:spPr>
          <a:xfrm>
            <a:off x="144227" y="3912478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비콘관리</a:t>
            </a:r>
            <a:r>
              <a:rPr lang="ko-KR" altLang="en-US" b="1" dirty="0"/>
              <a:t> 화면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8D1F73E-3CDC-4A39-AE7E-EA68A1325A26}"/>
              </a:ext>
            </a:extLst>
          </p:cNvPr>
          <p:cNvSpPr/>
          <p:nvPr/>
        </p:nvSpPr>
        <p:spPr>
          <a:xfrm>
            <a:off x="2128800" y="3912478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인원관리 화면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A9A9E3C-A59F-460B-8D39-0409B5E76242}"/>
              </a:ext>
            </a:extLst>
          </p:cNvPr>
          <p:cNvSpPr/>
          <p:nvPr/>
        </p:nvSpPr>
        <p:spPr>
          <a:xfrm>
            <a:off x="4113373" y="3912478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노선관리</a:t>
            </a:r>
            <a:r>
              <a:rPr lang="ko-KR" altLang="en-US" b="1" dirty="0"/>
              <a:t> 화면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823F0C7-B3C3-4D85-A496-A47873A778C6}"/>
              </a:ext>
            </a:extLst>
          </p:cNvPr>
          <p:cNvSpPr/>
          <p:nvPr/>
        </p:nvSpPr>
        <p:spPr>
          <a:xfrm>
            <a:off x="6002236" y="3912478"/>
            <a:ext cx="1951992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정류장관리</a:t>
            </a:r>
            <a:r>
              <a:rPr lang="ko-KR" altLang="en-US" b="1" dirty="0"/>
              <a:t> 화면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072FCCC-51C3-406D-8E4D-78494B76969A}"/>
              </a:ext>
            </a:extLst>
          </p:cNvPr>
          <p:cNvSpPr/>
          <p:nvPr/>
        </p:nvSpPr>
        <p:spPr>
          <a:xfrm>
            <a:off x="8057745" y="3912478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탑승현황 화면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D5697ED-9C6B-4A25-BFAC-CF76013A7A6F}"/>
              </a:ext>
            </a:extLst>
          </p:cNvPr>
          <p:cNvCxnSpPr>
            <a:stCxn id="15" idx="0"/>
            <a:endCxn id="30" idx="0"/>
          </p:cNvCxnSpPr>
          <p:nvPr/>
        </p:nvCxnSpPr>
        <p:spPr>
          <a:xfrm rot="5400000" flipH="1" flipV="1">
            <a:off x="4953000" y="-44281"/>
            <a:ext cx="12700" cy="7913518"/>
          </a:xfrm>
          <a:prstGeom prst="bentConnector3">
            <a:avLst>
              <a:gd name="adj1" fmla="val 4482354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1F47E46-2F33-43B7-96A3-DF4F5381029B}"/>
              </a:ext>
            </a:extLst>
          </p:cNvPr>
          <p:cNvCxnSpPr>
            <a:stCxn id="27" idx="0"/>
          </p:cNvCxnSpPr>
          <p:nvPr/>
        </p:nvCxnSpPr>
        <p:spPr>
          <a:xfrm flipV="1">
            <a:off x="2980814" y="3338737"/>
            <a:ext cx="0" cy="573741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A9A51C4-490B-4747-8CD7-1462002B26F4}"/>
              </a:ext>
            </a:extLst>
          </p:cNvPr>
          <p:cNvCxnSpPr>
            <a:stCxn id="29" idx="0"/>
          </p:cNvCxnSpPr>
          <p:nvPr/>
        </p:nvCxnSpPr>
        <p:spPr>
          <a:xfrm flipV="1">
            <a:off x="6978232" y="3347701"/>
            <a:ext cx="0" cy="56477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5A6A91D-FF39-4796-BD71-31DCE01B32C9}"/>
              </a:ext>
            </a:extLst>
          </p:cNvPr>
          <p:cNvSpPr/>
          <p:nvPr/>
        </p:nvSpPr>
        <p:spPr>
          <a:xfrm>
            <a:off x="1814929" y="4704410"/>
            <a:ext cx="2070946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엑셀 업로드 팝업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FA4C44B-D17E-4826-95EF-C0723FA9D7CF}"/>
              </a:ext>
            </a:extLst>
          </p:cNvPr>
          <p:cNvSpPr/>
          <p:nvPr/>
        </p:nvSpPr>
        <p:spPr>
          <a:xfrm>
            <a:off x="3990769" y="4713163"/>
            <a:ext cx="1951991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정류장 구성 팝업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EC17212-A160-40F3-AC77-9B280EA14A48}"/>
              </a:ext>
            </a:extLst>
          </p:cNvPr>
          <p:cNvSpPr/>
          <p:nvPr/>
        </p:nvSpPr>
        <p:spPr>
          <a:xfrm>
            <a:off x="6073171" y="4713163"/>
            <a:ext cx="2443299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정류장 사진관리 팝업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628CAF2-6BFF-4008-B03C-01B9542288A3}"/>
              </a:ext>
            </a:extLst>
          </p:cNvPr>
          <p:cNvSpPr/>
          <p:nvPr/>
        </p:nvSpPr>
        <p:spPr>
          <a:xfrm>
            <a:off x="1848254" y="5513848"/>
            <a:ext cx="2265118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엑셀 다운로드 팝업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9EC7B14-A179-4B3C-AEA6-BEF615061E9C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2980814" y="4226030"/>
            <a:ext cx="0" cy="487133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B8580FB-270D-4FB6-984D-FAB88B42EBBA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2980813" y="5026715"/>
            <a:ext cx="0" cy="48713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EB4F18D-55CD-4D9E-A5F6-DE2D3766867A}"/>
              </a:ext>
            </a:extLst>
          </p:cNvPr>
          <p:cNvCxnSpPr>
            <a:cxnSpLocks/>
            <a:stCxn id="44" idx="0"/>
            <a:endCxn id="28" idx="2"/>
          </p:cNvCxnSpPr>
          <p:nvPr/>
        </p:nvCxnSpPr>
        <p:spPr>
          <a:xfrm flipH="1" flipV="1">
            <a:off x="4965387" y="4226030"/>
            <a:ext cx="1378" cy="487133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7A6C4DF-3B6B-41CC-BDE3-C5836652CFA4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6978232" y="4226030"/>
            <a:ext cx="0" cy="493483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345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4-1. </a:t>
            </a:r>
            <a:r>
              <a:rPr lang="ko-KR" altLang="en-US" sz="2400" b="1" dirty="0" smtClean="0"/>
              <a:t>웹 화면 구성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91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25438" y="2139768"/>
            <a:ext cx="4543200" cy="3276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345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4-2. </a:t>
            </a:r>
            <a:r>
              <a:rPr lang="ko-KR" altLang="en-US" sz="2400" b="1" dirty="0"/>
              <a:t>웹</a:t>
            </a:r>
            <a:r>
              <a:rPr lang="ko-KR" altLang="en-US" sz="2400" b="1" dirty="0" smtClean="0"/>
              <a:t> </a:t>
            </a:r>
            <a:r>
              <a:rPr lang="ko-KR" altLang="en-US" sz="2400" b="1" dirty="0" smtClean="0"/>
              <a:t>화면 설계</a:t>
            </a:r>
            <a:endParaRPr lang="ko-KR" altLang="en-US" sz="24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67" y="2139768"/>
            <a:ext cx="4559748" cy="3276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410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E3E04BA-4114-4516-BFC3-28A13C1ABBF9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4953000" y="2443637"/>
            <a:ext cx="0" cy="31861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39D0078-C669-4CD8-8BA1-0CFEE0EDE9D1}"/>
              </a:ext>
            </a:extLst>
          </p:cNvPr>
          <p:cNvSpPr/>
          <p:nvPr/>
        </p:nvSpPr>
        <p:spPr>
          <a:xfrm>
            <a:off x="728022" y="3233571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인트로</a:t>
            </a:r>
            <a:r>
              <a:rPr lang="ko-KR" altLang="en-US" b="1" dirty="0"/>
              <a:t> 화면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8D1F73E-3CDC-4A39-AE7E-EA68A1325A26}"/>
              </a:ext>
            </a:extLst>
          </p:cNvPr>
          <p:cNvSpPr/>
          <p:nvPr/>
        </p:nvSpPr>
        <p:spPr>
          <a:xfrm>
            <a:off x="2582978" y="4934387"/>
            <a:ext cx="1470038" cy="626153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비콘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버스탑승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팝업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823F0C7-B3C3-4D85-A496-A47873A778C6}"/>
              </a:ext>
            </a:extLst>
          </p:cNvPr>
          <p:cNvSpPr/>
          <p:nvPr/>
        </p:nvSpPr>
        <p:spPr>
          <a:xfrm>
            <a:off x="4778266" y="4816164"/>
            <a:ext cx="1951992" cy="549999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노선 </a:t>
            </a:r>
            <a:r>
              <a:rPr lang="ko-KR" altLang="en-US" b="1"/>
              <a:t>및 정류장</a:t>
            </a:r>
            <a:endParaRPr lang="en-US" altLang="ko-KR" b="1" dirty="0"/>
          </a:p>
          <a:p>
            <a:pPr algn="ctr"/>
            <a:r>
              <a:rPr lang="ko-KR" altLang="en-US" b="1" dirty="0"/>
              <a:t>정보 화면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072FCCC-51C3-406D-8E4D-78494B76969A}"/>
              </a:ext>
            </a:extLst>
          </p:cNvPr>
          <p:cNvSpPr/>
          <p:nvPr/>
        </p:nvSpPr>
        <p:spPr>
          <a:xfrm>
            <a:off x="4902248" y="3260234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로그인 화면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D5697ED-9C6B-4A25-BFAC-CF76013A7A6F}"/>
              </a:ext>
            </a:extLst>
          </p:cNvPr>
          <p:cNvCxnSpPr>
            <a:cxnSpLocks/>
            <a:stCxn id="15" idx="0"/>
            <a:endCxn id="30" idx="0"/>
          </p:cNvCxnSpPr>
          <p:nvPr/>
        </p:nvCxnSpPr>
        <p:spPr>
          <a:xfrm rot="16200000" flipH="1">
            <a:off x="3653817" y="1159789"/>
            <a:ext cx="26663" cy="4174226"/>
          </a:xfrm>
          <a:prstGeom prst="bentConnector3">
            <a:avLst>
              <a:gd name="adj1" fmla="val -1737906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EC17212-A160-40F3-AC77-9B280EA14A48}"/>
              </a:ext>
            </a:extLst>
          </p:cNvPr>
          <p:cNvSpPr/>
          <p:nvPr/>
        </p:nvSpPr>
        <p:spPr>
          <a:xfrm>
            <a:off x="4532612" y="5830576"/>
            <a:ext cx="2443300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정류장 이미지 팝업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7A6C4DF-3B6B-41CC-BDE3-C5836652CFA4}"/>
              </a:ext>
            </a:extLst>
          </p:cNvPr>
          <p:cNvCxnSpPr>
            <a:cxnSpLocks/>
            <a:stCxn id="45" idx="0"/>
            <a:endCxn id="29" idx="2"/>
          </p:cNvCxnSpPr>
          <p:nvPr/>
        </p:nvCxnSpPr>
        <p:spPr>
          <a:xfrm flipV="1">
            <a:off x="5754262" y="5366163"/>
            <a:ext cx="0" cy="46441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4234405" y="1006447"/>
            <a:ext cx="1437190" cy="1437190"/>
            <a:chOff x="4234405" y="925422"/>
            <a:chExt cx="1437190" cy="143719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FD37FE-6502-4982-88C6-1E999F23CC79}"/>
                </a:ext>
              </a:extLst>
            </p:cNvPr>
            <p:cNvSpPr/>
            <p:nvPr/>
          </p:nvSpPr>
          <p:spPr>
            <a:xfrm>
              <a:off x="4234405" y="925422"/>
              <a:ext cx="1437190" cy="1437190"/>
            </a:xfrm>
            <a:prstGeom prst="ellipse">
              <a:avLst/>
            </a:prstGeom>
            <a:solidFill>
              <a:srgbClr val="D2ECB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C986981-0C5C-4D8E-A6B4-178B405FB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570" y="1198879"/>
              <a:ext cx="958862" cy="958862"/>
            </a:xfrm>
            <a:prstGeom prst="rect">
              <a:avLst/>
            </a:prstGeom>
          </p:spPr>
        </p:pic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67EA19F-57A5-4DD1-880B-80DA0B157316}"/>
              </a:ext>
            </a:extLst>
          </p:cNvPr>
          <p:cNvSpPr/>
          <p:nvPr/>
        </p:nvSpPr>
        <p:spPr>
          <a:xfrm>
            <a:off x="7221518" y="4934388"/>
            <a:ext cx="2566887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코로나 일일 문진 팝업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ADEF429-5EA1-4BED-8B20-DF7F8C4DA80F}"/>
              </a:ext>
            </a:extLst>
          </p:cNvPr>
          <p:cNvSpPr/>
          <p:nvPr/>
        </p:nvSpPr>
        <p:spPr>
          <a:xfrm>
            <a:off x="4902248" y="4038199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메인 화면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9ADBFD-64C5-4983-B179-87612530CC6B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>
            <a:off x="5754262" y="3573786"/>
            <a:ext cx="0" cy="46441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461AB5D-E7EF-403F-AA23-B9B51C41B3CF}"/>
              </a:ext>
            </a:extLst>
          </p:cNvPr>
          <p:cNvCxnSpPr>
            <a:cxnSpLocks/>
            <a:stCxn id="29" idx="0"/>
            <a:endCxn id="35" idx="2"/>
          </p:cNvCxnSpPr>
          <p:nvPr/>
        </p:nvCxnSpPr>
        <p:spPr>
          <a:xfrm flipV="1">
            <a:off x="5754262" y="4351751"/>
            <a:ext cx="0" cy="46441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C4146CD-D1B7-4195-B1D8-DD1287F0C20C}"/>
              </a:ext>
            </a:extLst>
          </p:cNvPr>
          <p:cNvCxnSpPr>
            <a:cxnSpLocks/>
            <a:stCxn id="27" idx="0"/>
            <a:endCxn id="32" idx="0"/>
          </p:cNvCxnSpPr>
          <p:nvPr/>
        </p:nvCxnSpPr>
        <p:spPr>
          <a:xfrm rot="16200000" flipH="1">
            <a:off x="5911478" y="2340905"/>
            <a:ext cx="1" cy="5186965"/>
          </a:xfrm>
          <a:prstGeom prst="bentConnector3">
            <a:avLst>
              <a:gd name="adj1" fmla="val -2286000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4102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4-3. </a:t>
            </a:r>
            <a:r>
              <a:rPr lang="ko-KR" altLang="en-US" sz="2400" b="1" dirty="0" smtClean="0"/>
              <a:t>애플리케이션 화면 구성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963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>
            <a:extLst>
              <a:ext uri="{FF2B5EF4-FFF2-40B4-BE49-F238E27FC236}">
                <a16:creationId xmlns:a16="http://schemas.microsoft.com/office/drawing/2014/main" id="{E5560049-3ECD-49C0-BD14-20DC8ADFB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37" y="1878743"/>
            <a:ext cx="1760575" cy="3100513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09200ED7-433B-4F01-814E-0FD76D691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722" y="1878741"/>
            <a:ext cx="1762041" cy="3100514"/>
          </a:xfrm>
          <a:prstGeom prst="rect">
            <a:avLst/>
          </a:prstGeom>
        </p:spPr>
      </p:pic>
      <p:pic>
        <p:nvPicPr>
          <p:cNvPr id="150" name="그림 149">
            <a:extLst>
              <a:ext uri="{FF2B5EF4-FFF2-40B4-BE49-F238E27FC236}">
                <a16:creationId xmlns:a16="http://schemas.microsoft.com/office/drawing/2014/main" id="{52FB2BB1-6EA8-43B1-8C57-0243F0417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652" y="1878743"/>
            <a:ext cx="1760576" cy="3100514"/>
          </a:xfrm>
          <a:prstGeom prst="rect">
            <a:avLst/>
          </a:prstGeom>
        </p:spPr>
      </p:pic>
      <p:pic>
        <p:nvPicPr>
          <p:cNvPr id="158" name="그림 157">
            <a:extLst>
              <a:ext uri="{FF2B5EF4-FFF2-40B4-BE49-F238E27FC236}">
                <a16:creationId xmlns:a16="http://schemas.microsoft.com/office/drawing/2014/main" id="{112A0F9F-A961-404A-A0D6-E7A716D72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6306" y="1878742"/>
            <a:ext cx="1760576" cy="3100513"/>
          </a:xfrm>
          <a:prstGeom prst="rect">
            <a:avLst/>
          </a:prstGeom>
        </p:spPr>
      </p:pic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F313AD88-DB05-4983-9D13-D6EF1B2DAC15}"/>
              </a:ext>
            </a:extLst>
          </p:cNvPr>
          <p:cNvSpPr/>
          <p:nvPr/>
        </p:nvSpPr>
        <p:spPr>
          <a:xfrm>
            <a:off x="351236" y="4979255"/>
            <a:ext cx="1760575" cy="4840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Ours</a:t>
            </a:r>
            <a:endParaRPr lang="ko-KR" altLang="en-US" sz="2400" b="1" dirty="0"/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9EDD689F-E4D8-41E3-9CC4-B0D5F31CAA7D}"/>
              </a:ext>
            </a:extLst>
          </p:cNvPr>
          <p:cNvSpPr/>
          <p:nvPr/>
        </p:nvSpPr>
        <p:spPr>
          <a:xfrm>
            <a:off x="5427653" y="4979255"/>
            <a:ext cx="1760575" cy="4840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Ours</a:t>
            </a:r>
            <a:endParaRPr lang="ko-KR" altLang="en-US" sz="2400" b="1" dirty="0"/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D80039EF-DD6C-4D34-8986-119C9396413F}"/>
              </a:ext>
            </a:extLst>
          </p:cNvPr>
          <p:cNvSpPr/>
          <p:nvPr/>
        </p:nvSpPr>
        <p:spPr>
          <a:xfrm>
            <a:off x="2716308" y="4979253"/>
            <a:ext cx="1760574" cy="484093"/>
          </a:xfrm>
          <a:prstGeom prst="roundRect">
            <a:avLst/>
          </a:prstGeom>
          <a:solidFill>
            <a:srgbClr val="FF6F6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Design Team</a:t>
            </a:r>
            <a:endParaRPr lang="ko-KR" altLang="en-US" sz="3200" b="1" dirty="0"/>
          </a:p>
        </p:txBody>
      </p: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14A22109-B684-44E1-8782-23E2A7D18F77}"/>
              </a:ext>
            </a:extLst>
          </p:cNvPr>
          <p:cNvSpPr/>
          <p:nvPr/>
        </p:nvSpPr>
        <p:spPr>
          <a:xfrm>
            <a:off x="7794189" y="4979253"/>
            <a:ext cx="1760574" cy="484093"/>
          </a:xfrm>
          <a:prstGeom prst="roundRect">
            <a:avLst/>
          </a:prstGeom>
          <a:solidFill>
            <a:srgbClr val="FF6F6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Design Team</a:t>
            </a:r>
            <a:endParaRPr lang="ko-KR" altLang="en-US" sz="2000" b="1" dirty="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1CFA8BFE-7194-4C21-945E-4BE6BED04B41}"/>
              </a:ext>
            </a:extLst>
          </p:cNvPr>
          <p:cNvSpPr/>
          <p:nvPr/>
        </p:nvSpPr>
        <p:spPr>
          <a:xfrm>
            <a:off x="144227" y="1562582"/>
            <a:ext cx="4543520" cy="4224760"/>
          </a:xfrm>
          <a:prstGeom prst="roundRect">
            <a:avLst>
              <a:gd name="adj" fmla="val 5160"/>
            </a:avLst>
          </a:prstGeom>
          <a:noFill/>
          <a:ln w="38100">
            <a:solidFill>
              <a:srgbClr val="EA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24C73C41-DB6D-4BAF-98AE-15C43F5ED013}"/>
              </a:ext>
            </a:extLst>
          </p:cNvPr>
          <p:cNvSpPr/>
          <p:nvPr/>
        </p:nvSpPr>
        <p:spPr>
          <a:xfrm>
            <a:off x="5218255" y="1562582"/>
            <a:ext cx="4543520" cy="4224760"/>
          </a:xfrm>
          <a:prstGeom prst="roundRect">
            <a:avLst>
              <a:gd name="adj" fmla="val 5160"/>
            </a:avLst>
          </a:prstGeom>
          <a:noFill/>
          <a:ln w="38100">
            <a:solidFill>
              <a:srgbClr val="EA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0" name="순서도: 추출 9"/>
          <p:cNvSpPr/>
          <p:nvPr/>
        </p:nvSpPr>
        <p:spPr>
          <a:xfrm rot="5400000">
            <a:off x="2306161" y="3414139"/>
            <a:ext cx="268404" cy="243082"/>
          </a:xfrm>
          <a:prstGeom prst="flowChartExtract">
            <a:avLst/>
          </a:prstGeom>
          <a:gradFill>
            <a:gsLst>
              <a:gs pos="0">
                <a:srgbClr val="FF0505"/>
              </a:gs>
              <a:gs pos="56464">
                <a:srgbClr val="FF8679"/>
              </a:gs>
              <a:gs pos="31000">
                <a:srgbClr val="FF5353"/>
              </a:gs>
              <a:gs pos="80000">
                <a:srgbClr val="FF9F89"/>
              </a:gs>
              <a:gs pos="98000">
                <a:srgbClr val="FFD9D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추출 21"/>
          <p:cNvSpPr/>
          <p:nvPr/>
        </p:nvSpPr>
        <p:spPr>
          <a:xfrm rot="5400000">
            <a:off x="7376388" y="3414139"/>
            <a:ext cx="268404" cy="243082"/>
          </a:xfrm>
          <a:prstGeom prst="flowChartExtract">
            <a:avLst/>
          </a:prstGeom>
          <a:gradFill>
            <a:gsLst>
              <a:gs pos="0">
                <a:srgbClr val="FF0505"/>
              </a:gs>
              <a:gs pos="56464">
                <a:srgbClr val="FF8679"/>
              </a:gs>
              <a:gs pos="31000">
                <a:srgbClr val="FF5353"/>
              </a:gs>
              <a:gs pos="80000">
                <a:srgbClr val="FF9F89"/>
              </a:gs>
              <a:gs pos="98000">
                <a:srgbClr val="FFD9D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952" y="1947836"/>
            <a:ext cx="1674974" cy="297773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4046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4-4. </a:t>
            </a:r>
            <a:r>
              <a:rPr lang="ko-KR" altLang="en-US" sz="2400" b="1" dirty="0" smtClean="0"/>
              <a:t>애플리케이션 화면 설계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091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26C8E1F-3952-4815-8819-6AFF34323AFF}"/>
              </a:ext>
            </a:extLst>
          </p:cNvPr>
          <p:cNvSpPr/>
          <p:nvPr/>
        </p:nvSpPr>
        <p:spPr>
          <a:xfrm>
            <a:off x="5031490" y="1533863"/>
            <a:ext cx="4811898" cy="4521074"/>
          </a:xfrm>
          <a:prstGeom prst="roundRect">
            <a:avLst>
              <a:gd name="adj" fmla="val 7041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117A1D-D7AC-4171-B552-E5AB89F59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1682704"/>
            <a:ext cx="4435776" cy="422339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2CC6D89-28E6-4200-BBBA-51D96F66355A}"/>
              </a:ext>
            </a:extLst>
          </p:cNvPr>
          <p:cNvSpPr/>
          <p:nvPr/>
        </p:nvSpPr>
        <p:spPr>
          <a:xfrm>
            <a:off x="472842" y="1827155"/>
            <a:ext cx="3101784" cy="4078941"/>
          </a:xfrm>
          <a:prstGeom prst="roundRect">
            <a:avLst>
              <a:gd name="adj" fmla="val 1899"/>
            </a:avLst>
          </a:prstGeom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359249B-F536-45AC-86D9-68A7517C3B94}"/>
              </a:ext>
            </a:extLst>
          </p:cNvPr>
          <p:cNvSpPr/>
          <p:nvPr/>
        </p:nvSpPr>
        <p:spPr>
          <a:xfrm>
            <a:off x="472842" y="1558215"/>
            <a:ext cx="3101785" cy="484093"/>
          </a:xfrm>
          <a:prstGeom prst="roundRect">
            <a:avLst/>
          </a:prstGeom>
          <a:solidFill>
            <a:srgbClr val="FF6F61"/>
          </a:solidFill>
          <a:ln w="412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b="1" dirty="0"/>
              <a:t>TO-BE</a:t>
            </a:r>
            <a:endParaRPr lang="ko-KR" altLang="en-US" sz="3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9B6B40-48B1-4CE8-89D0-9BF631D296C3}"/>
              </a:ext>
            </a:extLst>
          </p:cNvPr>
          <p:cNvSpPr txBox="1"/>
          <p:nvPr/>
        </p:nvSpPr>
        <p:spPr>
          <a:xfrm>
            <a:off x="472841" y="2440454"/>
            <a:ext cx="2863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비콘</a:t>
            </a:r>
            <a:r>
              <a:rPr lang="ko-KR" altLang="en-US" sz="1600" b="1" dirty="0"/>
              <a:t>으로 셔틀버스 탑승 검사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CC5235-E49D-4624-8619-EE23241669CC}"/>
              </a:ext>
            </a:extLst>
          </p:cNvPr>
          <p:cNvSpPr txBox="1"/>
          <p:nvPr/>
        </p:nvSpPr>
        <p:spPr>
          <a:xfrm>
            <a:off x="405013" y="5032805"/>
            <a:ext cx="3265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셔틀버스 탑승 앱에 </a:t>
            </a:r>
            <a:r>
              <a:rPr lang="ko-KR" altLang="en-US" sz="1600" b="1" dirty="0" err="1">
                <a:solidFill>
                  <a:srgbClr val="FF0000"/>
                </a:solidFill>
              </a:rPr>
              <a:t>노선정보</a:t>
            </a:r>
            <a:r>
              <a:rPr lang="ko-KR" altLang="en-US" sz="1600" b="1" dirty="0"/>
              <a:t> 제공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43ECCC-EB96-4286-95D7-9C7AF299C204}"/>
              </a:ext>
            </a:extLst>
          </p:cNvPr>
          <p:cNvSpPr txBox="1"/>
          <p:nvPr/>
        </p:nvSpPr>
        <p:spPr>
          <a:xfrm>
            <a:off x="472841" y="3207147"/>
            <a:ext cx="268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탑승인원 현황 </a:t>
            </a:r>
            <a:r>
              <a:rPr lang="ko-KR" altLang="en-US" sz="1600" b="1" dirty="0">
                <a:solidFill>
                  <a:srgbClr val="FF0000"/>
                </a:solidFill>
              </a:rPr>
              <a:t>기록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E55DCF-9386-460F-AAA8-E99ECBF6CABA}"/>
              </a:ext>
            </a:extLst>
          </p:cNvPr>
          <p:cNvSpPr txBox="1"/>
          <p:nvPr/>
        </p:nvSpPr>
        <p:spPr>
          <a:xfrm>
            <a:off x="472841" y="4108385"/>
            <a:ext cx="3022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원비즈</a:t>
            </a:r>
            <a:r>
              <a:rPr lang="ko-KR" altLang="en-US" sz="1600" b="1" dirty="0"/>
              <a:t> 연동하여 탑승 </a:t>
            </a:r>
            <a:r>
              <a:rPr lang="ko-KR" altLang="en-US" sz="1600" b="1" dirty="0">
                <a:solidFill>
                  <a:srgbClr val="FF0000"/>
                </a:solidFill>
              </a:rPr>
              <a:t>인원 관리</a:t>
            </a: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C4E8FEC5-6341-4EFC-9AA8-904D583552A9}"/>
              </a:ext>
            </a:extLst>
          </p:cNvPr>
          <p:cNvSpPr/>
          <p:nvPr/>
        </p:nvSpPr>
        <p:spPr>
          <a:xfrm>
            <a:off x="3738402" y="3429000"/>
            <a:ext cx="1105026" cy="594360"/>
          </a:xfrm>
          <a:prstGeom prst="rightArrow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944810" y="1827155"/>
            <a:ext cx="2511706" cy="2196205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L 도형 4"/>
          <p:cNvSpPr/>
          <p:nvPr/>
        </p:nvSpPr>
        <p:spPr>
          <a:xfrm>
            <a:off x="5359078" y="2905246"/>
            <a:ext cx="2841585" cy="2893670"/>
          </a:xfrm>
          <a:prstGeom prst="corner">
            <a:avLst>
              <a:gd name="adj1" fmla="val 36558"/>
              <a:gd name="adj2" fmla="val 37373"/>
            </a:avLst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59078" y="1909823"/>
            <a:ext cx="1018573" cy="740780"/>
          </a:xfrm>
          <a:prstGeom prst="rect">
            <a:avLst/>
          </a:prstGeom>
          <a:solidFill>
            <a:srgbClr val="FF6F6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319303" y="4446938"/>
            <a:ext cx="1018573" cy="1351977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20900" y="2411541"/>
            <a:ext cx="464620" cy="338554"/>
          </a:xfrm>
          <a:prstGeom prst="roundRect">
            <a:avLst/>
          </a:prstGeom>
          <a:noFill/>
          <a:ln w="63500"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850917" y="3195598"/>
            <a:ext cx="464620" cy="338554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stCxn id="23" idx="3"/>
            <a:endCxn id="15" idx="2"/>
          </p:cNvCxnSpPr>
          <p:nvPr/>
        </p:nvCxnSpPr>
        <p:spPr>
          <a:xfrm>
            <a:off x="2315537" y="3364875"/>
            <a:ext cx="6513053" cy="2434040"/>
          </a:xfrm>
          <a:prstGeom prst="bentConnector4">
            <a:avLst>
              <a:gd name="adj1" fmla="val 20351"/>
              <a:gd name="adj2" fmla="val 124836"/>
            </a:avLst>
          </a:prstGeom>
          <a:noFill/>
          <a:ln w="6350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2524635" y="4108384"/>
            <a:ext cx="852081" cy="338554"/>
          </a:xfrm>
          <a:prstGeom prst="round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29" idx="0"/>
            <a:endCxn id="2" idx="0"/>
          </p:cNvCxnSpPr>
          <p:nvPr/>
        </p:nvCxnSpPr>
        <p:spPr>
          <a:xfrm rot="5400000" flipH="1" flipV="1">
            <a:off x="4435055" y="342777"/>
            <a:ext cx="2281229" cy="5249987"/>
          </a:xfrm>
          <a:prstGeom prst="bentConnector3">
            <a:avLst>
              <a:gd name="adj1" fmla="val 125609"/>
            </a:avLst>
          </a:prstGeom>
          <a:noFill/>
          <a:ln w="63500"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2257132" y="5009622"/>
            <a:ext cx="852081" cy="338554"/>
          </a:xfrm>
          <a:prstGeom prst="round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35" idx="2"/>
            <a:endCxn id="5" idx="2"/>
          </p:cNvCxnSpPr>
          <p:nvPr/>
        </p:nvCxnSpPr>
        <p:spPr>
          <a:xfrm rot="5400000" flipH="1" flipV="1">
            <a:off x="3523077" y="3512176"/>
            <a:ext cx="996095" cy="2675905"/>
          </a:xfrm>
          <a:prstGeom prst="bentConnector4">
            <a:avLst>
              <a:gd name="adj1" fmla="val -22950"/>
              <a:gd name="adj2" fmla="val 57961"/>
            </a:avLst>
          </a:prstGeom>
          <a:noFill/>
          <a:ln w="63500">
            <a:solidFill>
              <a:srgbClr val="92D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꺾인 연결선 29"/>
          <p:cNvCxnSpPr>
            <a:stCxn id="8" idx="0"/>
            <a:endCxn id="6" idx="1"/>
          </p:cNvCxnSpPr>
          <p:nvPr/>
        </p:nvCxnSpPr>
        <p:spPr>
          <a:xfrm rot="5400000" flipH="1" flipV="1">
            <a:off x="2990480" y="42943"/>
            <a:ext cx="131328" cy="4605868"/>
          </a:xfrm>
          <a:prstGeom prst="bentConnector2">
            <a:avLst/>
          </a:prstGeom>
          <a:noFill/>
          <a:ln w="63500">
            <a:solidFill>
              <a:srgbClr val="FF6F6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직사각형 25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3301"/>
            <a:ext cx="3928055" cy="464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4-5. </a:t>
            </a:r>
            <a:r>
              <a:rPr lang="ko-KR" altLang="en-US" sz="2400" b="1" dirty="0" smtClean="0"/>
              <a:t>테이블 설계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3112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3F0A8956-06E6-4936-9973-4B0114D1B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130657"/>
              </p:ext>
            </p:extLst>
          </p:nvPr>
        </p:nvGraphicFramePr>
        <p:xfrm>
          <a:off x="400934" y="1520885"/>
          <a:ext cx="9067158" cy="4833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9198">
                  <a:extLst>
                    <a:ext uri="{9D8B030D-6E8A-4147-A177-3AD203B41FA5}">
                      <a16:colId xmlns:a16="http://schemas.microsoft.com/office/drawing/2014/main" val="547927030"/>
                    </a:ext>
                  </a:extLst>
                </a:gridCol>
                <a:gridCol w="3599726">
                  <a:extLst>
                    <a:ext uri="{9D8B030D-6E8A-4147-A177-3AD203B41FA5}">
                      <a16:colId xmlns:a16="http://schemas.microsoft.com/office/drawing/2014/main" val="858778115"/>
                    </a:ext>
                  </a:extLst>
                </a:gridCol>
                <a:gridCol w="3368234">
                  <a:extLst>
                    <a:ext uri="{9D8B030D-6E8A-4147-A177-3AD203B41FA5}">
                      <a16:colId xmlns:a16="http://schemas.microsoft.com/office/drawing/2014/main" val="3389906752"/>
                    </a:ext>
                  </a:extLst>
                </a:gridCol>
              </a:tblGrid>
              <a:tr h="144223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603665"/>
                  </a:ext>
                </a:extLst>
              </a:tr>
              <a:tr h="1130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dirty="0"/>
                        <a:t>Frame Work</a:t>
                      </a:r>
                      <a:endParaRPr lang="ko-KR" altLang="en-US" sz="2400" b="1" u="none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9113328"/>
                  </a:ext>
                </a:extLst>
              </a:tr>
              <a:tr h="1130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Language</a:t>
                      </a:r>
                      <a:endParaRPr lang="ko-KR" altLang="en-US" sz="2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5231575"/>
                  </a:ext>
                </a:extLst>
              </a:tr>
              <a:tr h="1130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DBMS</a:t>
                      </a:r>
                      <a:endParaRPr lang="ko-KR" altLang="en-US" sz="2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2053360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58606FAE-2C42-48ED-A789-72A82226594A}"/>
              </a:ext>
            </a:extLst>
          </p:cNvPr>
          <p:cNvGrpSpPr/>
          <p:nvPr/>
        </p:nvGrpSpPr>
        <p:grpSpPr>
          <a:xfrm>
            <a:off x="3734024" y="1520885"/>
            <a:ext cx="1429846" cy="1429846"/>
            <a:chOff x="2956470" y="1911992"/>
            <a:chExt cx="1429846" cy="1429846"/>
          </a:xfrm>
        </p:grpSpPr>
        <p:pic>
          <p:nvPicPr>
            <p:cNvPr id="4" name="그래픽 3" descr="텔레비전 윤곽선">
              <a:extLst>
                <a:ext uri="{FF2B5EF4-FFF2-40B4-BE49-F238E27FC236}">
                  <a16:creationId xmlns:a16="http://schemas.microsoft.com/office/drawing/2014/main" id="{E65174CD-DF27-4726-BC94-F2AC2F75C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56470" y="1911992"/>
              <a:ext cx="1429846" cy="142984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8A7AB9-3844-4E7D-BD5C-E8D70207594A}"/>
                </a:ext>
              </a:extLst>
            </p:cNvPr>
            <p:cNvSpPr txBox="1"/>
            <p:nvPr/>
          </p:nvSpPr>
          <p:spPr>
            <a:xfrm>
              <a:off x="3075564" y="2338613"/>
              <a:ext cx="1183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WEB</a:t>
              </a:r>
              <a:endParaRPr lang="ko-KR" altLang="en-US" sz="2000" b="1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081D0FDC-01B1-4020-9F59-0D421C1BED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527" y="1756377"/>
            <a:ext cx="958862" cy="958862"/>
          </a:xfrm>
          <a:prstGeom prst="rect">
            <a:avLst/>
          </a:prstGeom>
        </p:spPr>
      </p:pic>
      <p:pic>
        <p:nvPicPr>
          <p:cNvPr id="3074" name="Picture 2" descr="Ext JS">
            <a:extLst>
              <a:ext uri="{FF2B5EF4-FFF2-40B4-BE49-F238E27FC236}">
                <a16:creationId xmlns:a16="http://schemas.microsoft.com/office/drawing/2014/main" id="{7B080B69-20A6-4C13-8616-A8AA2F128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637" y="2965199"/>
            <a:ext cx="1345335" cy="11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droid | 가능성의 지평을 더욱 넓혀 주는 플랫폼">
            <a:extLst>
              <a:ext uri="{FF2B5EF4-FFF2-40B4-BE49-F238E27FC236}">
                <a16:creationId xmlns:a16="http://schemas.microsoft.com/office/drawing/2014/main" id="{8598E744-D2D6-43B6-BF53-ADDF17FF6B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3" t="38923" r="18582" b="37705"/>
          <a:stretch/>
        </p:blipFill>
        <p:spPr bwMode="auto">
          <a:xfrm>
            <a:off x="6478242" y="3256648"/>
            <a:ext cx="2288193" cy="45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4C4DE1-7A18-484D-B3F9-0AAA1BA894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4972" y="3204837"/>
            <a:ext cx="1993652" cy="8836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17E9D28-8468-4ADE-B2C6-FA981E6FC4C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470" y="4180077"/>
            <a:ext cx="1041148" cy="1041148"/>
          </a:xfrm>
          <a:prstGeom prst="rect">
            <a:avLst/>
          </a:prstGeom>
        </p:spPr>
      </p:pic>
      <p:pic>
        <p:nvPicPr>
          <p:cNvPr id="3082" name="Picture 10" descr="JavaScript logo and symbol, meaning, history, PNG">
            <a:extLst>
              <a:ext uri="{FF2B5EF4-FFF2-40B4-BE49-F238E27FC236}">
                <a16:creationId xmlns:a16="http://schemas.microsoft.com/office/drawing/2014/main" id="{7B93C840-1152-41D3-AB02-3F2B3ACE0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933" y="4163831"/>
            <a:ext cx="1602741" cy="100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EC54FF0-4C7B-494A-94FA-48F3B6317B1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241" y="4180077"/>
            <a:ext cx="1041148" cy="1041148"/>
          </a:xfrm>
          <a:prstGeom prst="rect">
            <a:avLst/>
          </a:prstGeom>
        </p:spPr>
      </p:pic>
      <p:pic>
        <p:nvPicPr>
          <p:cNvPr id="3086" name="Picture 14" descr="Infidox – Technologies">
            <a:extLst>
              <a:ext uri="{FF2B5EF4-FFF2-40B4-BE49-F238E27FC236}">
                <a16:creationId xmlns:a16="http://schemas.microsoft.com/office/drawing/2014/main" id="{613383F0-9910-4FF5-8AAE-05D8FA1C9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024" y="5250873"/>
            <a:ext cx="1073421" cy="107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1A7C93BF-977F-405D-8397-F753E67F0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098" y="5438036"/>
            <a:ext cx="1481434" cy="70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345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5. </a:t>
            </a:r>
            <a:r>
              <a:rPr lang="ko-KR" altLang="en-US" sz="2400" b="1" dirty="0" smtClean="0"/>
              <a:t>구현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0259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365AB22E-CFBD-4393-B5C4-9F528C363532}"/>
              </a:ext>
            </a:extLst>
          </p:cNvPr>
          <p:cNvCxnSpPr>
            <a:cxnSpLocks/>
            <a:stCxn id="67" idx="1"/>
            <a:endCxn id="63" idx="1"/>
          </p:cNvCxnSpPr>
          <p:nvPr/>
        </p:nvCxnSpPr>
        <p:spPr>
          <a:xfrm rot="10800000">
            <a:off x="1932428" y="4958587"/>
            <a:ext cx="6076" cy="1358055"/>
          </a:xfrm>
          <a:prstGeom prst="bentConnector3">
            <a:avLst>
              <a:gd name="adj1" fmla="val 694939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44048B8-8B98-408D-8F07-C3DBF1AC6E53}"/>
              </a:ext>
            </a:extLst>
          </p:cNvPr>
          <p:cNvSpPr/>
          <p:nvPr/>
        </p:nvSpPr>
        <p:spPr>
          <a:xfrm>
            <a:off x="2037947" y="2459871"/>
            <a:ext cx="1015782" cy="523220"/>
          </a:xfrm>
          <a:prstGeom prst="rect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일반 사용자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로그인 화면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다이아몬드 56">
            <a:extLst>
              <a:ext uri="{FF2B5EF4-FFF2-40B4-BE49-F238E27FC236}">
                <a16:creationId xmlns:a16="http://schemas.microsoft.com/office/drawing/2014/main" id="{152208E9-345E-4B85-BAF2-D0BAF8952974}"/>
              </a:ext>
            </a:extLst>
          </p:cNvPr>
          <p:cNvSpPr/>
          <p:nvPr/>
        </p:nvSpPr>
        <p:spPr>
          <a:xfrm>
            <a:off x="1938503" y="3408768"/>
            <a:ext cx="1214673" cy="731520"/>
          </a:xfrm>
          <a:prstGeom prst="diamond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49D4EE-028E-4483-A071-DD54E61E9AD2}"/>
              </a:ext>
            </a:extLst>
          </p:cNvPr>
          <p:cNvSpPr txBox="1"/>
          <p:nvPr/>
        </p:nvSpPr>
        <p:spPr>
          <a:xfrm>
            <a:off x="1981734" y="3652458"/>
            <a:ext cx="1208598" cy="244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sz="1200" dirty="0">
                <a:solidFill>
                  <a:schemeClr val="tx1"/>
                </a:solidFill>
              </a:rPr>
              <a:t>ID/PW</a:t>
            </a:r>
            <a:r>
              <a:rPr lang="ko-KR" altLang="en-US" sz="1200" dirty="0">
                <a:solidFill>
                  <a:schemeClr val="tx1"/>
                </a:solidFill>
              </a:rPr>
              <a:t> 확인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FF3AAFF-D361-4E7C-A463-6403684F77DB}"/>
              </a:ext>
            </a:extLst>
          </p:cNvPr>
          <p:cNvCxnSpPr>
            <a:cxnSpLocks/>
            <a:stCxn id="33" idx="2"/>
            <a:endCxn id="56" idx="0"/>
          </p:cNvCxnSpPr>
          <p:nvPr/>
        </p:nvCxnSpPr>
        <p:spPr>
          <a:xfrm>
            <a:off x="2545838" y="2027766"/>
            <a:ext cx="0" cy="432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361F907-F319-40C9-AF72-6194255ED0D1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2545838" y="2983091"/>
            <a:ext cx="2" cy="4256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883E0731-BC4F-4FF4-B71C-612F057B255E}"/>
              </a:ext>
            </a:extLst>
          </p:cNvPr>
          <p:cNvCxnSpPr>
            <a:cxnSpLocks/>
            <a:stCxn id="57" idx="1"/>
            <a:endCxn id="56" idx="1"/>
          </p:cNvCxnSpPr>
          <p:nvPr/>
        </p:nvCxnSpPr>
        <p:spPr>
          <a:xfrm rot="10800000" flipH="1">
            <a:off x="1938503" y="2721482"/>
            <a:ext cx="99444" cy="1053047"/>
          </a:xfrm>
          <a:prstGeom prst="bentConnector3">
            <a:avLst>
              <a:gd name="adj1" fmla="val -22987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8AFE3FD-76A2-42E0-8704-18B8FE9A4836}"/>
              </a:ext>
            </a:extLst>
          </p:cNvPr>
          <p:cNvSpPr txBox="1"/>
          <p:nvPr/>
        </p:nvSpPr>
        <p:spPr>
          <a:xfrm>
            <a:off x="991763" y="3146068"/>
            <a:ext cx="996462" cy="285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200" dirty="0">
                <a:solidFill>
                  <a:schemeClr val="tx1"/>
                </a:solidFill>
              </a:rPr>
              <a:t>로그인 실패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4AF50ED-154D-4B8F-9AB9-C3EAF2EBD933}"/>
              </a:ext>
            </a:extLst>
          </p:cNvPr>
          <p:cNvSpPr/>
          <p:nvPr/>
        </p:nvSpPr>
        <p:spPr>
          <a:xfrm>
            <a:off x="1932428" y="4703316"/>
            <a:ext cx="1226820" cy="510540"/>
          </a:xfrm>
          <a:prstGeom prst="rect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 화면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2775776-770B-46D5-B7F3-0E5231F3B84E}"/>
              </a:ext>
            </a:extLst>
          </p:cNvPr>
          <p:cNvCxnSpPr>
            <a:cxnSpLocks/>
            <a:stCxn id="57" idx="2"/>
            <a:endCxn id="63" idx="0"/>
          </p:cNvCxnSpPr>
          <p:nvPr/>
        </p:nvCxnSpPr>
        <p:spPr>
          <a:xfrm flipH="1">
            <a:off x="2545838" y="4140288"/>
            <a:ext cx="2" cy="563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5822527-F302-4C14-B918-D86AF7A6EB42}"/>
              </a:ext>
            </a:extLst>
          </p:cNvPr>
          <p:cNvCxnSpPr>
            <a:cxnSpLocks/>
            <a:stCxn id="63" idx="2"/>
            <a:endCxn id="66" idx="0"/>
          </p:cNvCxnSpPr>
          <p:nvPr/>
        </p:nvCxnSpPr>
        <p:spPr>
          <a:xfrm>
            <a:off x="2545838" y="5213856"/>
            <a:ext cx="2" cy="737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다이아몬드 65">
            <a:extLst>
              <a:ext uri="{FF2B5EF4-FFF2-40B4-BE49-F238E27FC236}">
                <a16:creationId xmlns:a16="http://schemas.microsoft.com/office/drawing/2014/main" id="{79D4A978-BC90-438D-B1AC-3E26915C40DB}"/>
              </a:ext>
            </a:extLst>
          </p:cNvPr>
          <p:cNvSpPr/>
          <p:nvPr/>
        </p:nvSpPr>
        <p:spPr>
          <a:xfrm>
            <a:off x="1938503" y="5950881"/>
            <a:ext cx="1214673" cy="731520"/>
          </a:xfrm>
          <a:prstGeom prst="diamond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558E41-0743-4EF2-9C2A-E2F16579A9E3}"/>
              </a:ext>
            </a:extLst>
          </p:cNvPr>
          <p:cNvSpPr txBox="1"/>
          <p:nvPr/>
        </p:nvSpPr>
        <p:spPr>
          <a:xfrm>
            <a:off x="1938504" y="6162753"/>
            <a:ext cx="1214672" cy="307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200" dirty="0" err="1">
                <a:solidFill>
                  <a:schemeClr val="tx1"/>
                </a:solidFill>
              </a:rPr>
              <a:t>비콘</a:t>
            </a:r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6CB957F-994D-4F33-9EA2-5C80DB95E852}"/>
              </a:ext>
            </a:extLst>
          </p:cNvPr>
          <p:cNvSpPr txBox="1"/>
          <p:nvPr/>
        </p:nvSpPr>
        <p:spPr>
          <a:xfrm>
            <a:off x="841715" y="5534648"/>
            <a:ext cx="1296558" cy="28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200" dirty="0" err="1">
                <a:solidFill>
                  <a:schemeClr val="tx1"/>
                </a:solidFill>
              </a:rPr>
              <a:t>비콘</a:t>
            </a:r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r>
              <a:rPr lang="ko-KR" altLang="en-US" sz="1200" dirty="0">
                <a:solidFill>
                  <a:schemeClr val="tx1"/>
                </a:solidFill>
              </a:rPr>
              <a:t>검색 실패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69DC4E-9C9F-49C2-A642-DC6B66E23E2E}"/>
              </a:ext>
            </a:extLst>
          </p:cNvPr>
          <p:cNvSpPr txBox="1"/>
          <p:nvPr/>
        </p:nvSpPr>
        <p:spPr>
          <a:xfrm>
            <a:off x="1546535" y="3711932"/>
            <a:ext cx="4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3300"/>
                </a:solidFill>
              </a:rPr>
              <a:t>N</a:t>
            </a:r>
            <a:endParaRPr lang="ko-KR" altLang="en-US" b="1" i="1" dirty="0">
              <a:solidFill>
                <a:srgbClr val="FF33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15357CA-D503-4605-BDA8-3FA66E310B5D}"/>
              </a:ext>
            </a:extLst>
          </p:cNvPr>
          <p:cNvSpPr txBox="1"/>
          <p:nvPr/>
        </p:nvSpPr>
        <p:spPr>
          <a:xfrm>
            <a:off x="7470468" y="4063448"/>
            <a:ext cx="4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3300"/>
                </a:solidFill>
              </a:rPr>
              <a:t>Y</a:t>
            </a:r>
            <a:endParaRPr lang="ko-KR" altLang="en-US" b="1" i="1" dirty="0">
              <a:solidFill>
                <a:srgbClr val="FF33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E2295C3-53A7-4414-A2C4-455DEEFA885D}"/>
              </a:ext>
            </a:extLst>
          </p:cNvPr>
          <p:cNvSpPr txBox="1"/>
          <p:nvPr/>
        </p:nvSpPr>
        <p:spPr>
          <a:xfrm>
            <a:off x="2238646" y="4084674"/>
            <a:ext cx="4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3300"/>
                </a:solidFill>
              </a:rPr>
              <a:t>Y</a:t>
            </a:r>
            <a:endParaRPr lang="ko-KR" altLang="en-US" b="1" i="1" dirty="0">
              <a:solidFill>
                <a:srgbClr val="FF33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562170" y="6451857"/>
            <a:ext cx="2228850" cy="365125"/>
          </a:xfrm>
        </p:spPr>
        <p:txBody>
          <a:bodyPr/>
          <a:lstStyle/>
          <a:p>
            <a:fld id="{011C8FC1-4ABA-450D-9F32-EDF25D971632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1B6BECE-6510-4E1F-811D-11E5F7C2F3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695" y="1371480"/>
            <a:ext cx="656286" cy="6562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E6F4FA-D25F-4EC8-901E-1885081E24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315"/>
          <a:stretch/>
        </p:blipFill>
        <p:spPr>
          <a:xfrm>
            <a:off x="6979686" y="1192067"/>
            <a:ext cx="981564" cy="844644"/>
          </a:xfrm>
          <a:prstGeom prst="rect">
            <a:avLst/>
          </a:prstGeom>
        </p:spPr>
      </p:pic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B41926F-B5CE-4284-BFFC-80FD45FDA315}"/>
              </a:ext>
            </a:extLst>
          </p:cNvPr>
          <p:cNvCxnSpPr>
            <a:cxnSpLocks/>
            <a:stCxn id="5" idx="2"/>
            <a:endCxn id="82" idx="0"/>
          </p:cNvCxnSpPr>
          <p:nvPr/>
        </p:nvCxnSpPr>
        <p:spPr>
          <a:xfrm>
            <a:off x="7470468" y="2036711"/>
            <a:ext cx="0" cy="4565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A5A2FFD-96ED-4E3A-91C2-0848FD853A42}"/>
              </a:ext>
            </a:extLst>
          </p:cNvPr>
          <p:cNvSpPr/>
          <p:nvPr/>
        </p:nvSpPr>
        <p:spPr>
          <a:xfrm>
            <a:off x="6962577" y="2493292"/>
            <a:ext cx="1015782" cy="531803"/>
          </a:xfrm>
          <a:prstGeom prst="rect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로그인 화면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다이아몬드 84">
            <a:extLst>
              <a:ext uri="{FF2B5EF4-FFF2-40B4-BE49-F238E27FC236}">
                <a16:creationId xmlns:a16="http://schemas.microsoft.com/office/drawing/2014/main" id="{CA0A59A4-3D24-4E9C-925D-B8244B06D0FE}"/>
              </a:ext>
            </a:extLst>
          </p:cNvPr>
          <p:cNvSpPr/>
          <p:nvPr/>
        </p:nvSpPr>
        <p:spPr>
          <a:xfrm>
            <a:off x="6866613" y="3408768"/>
            <a:ext cx="1214673" cy="731520"/>
          </a:xfrm>
          <a:prstGeom prst="diamond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7F821D3-D5BB-4589-8989-2E51BC444AD9}"/>
              </a:ext>
            </a:extLst>
          </p:cNvPr>
          <p:cNvSpPr txBox="1"/>
          <p:nvPr/>
        </p:nvSpPr>
        <p:spPr>
          <a:xfrm>
            <a:off x="6909844" y="3652458"/>
            <a:ext cx="1208598" cy="244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sz="1200" dirty="0">
                <a:solidFill>
                  <a:schemeClr val="tx1"/>
                </a:solidFill>
              </a:rPr>
              <a:t>ID/PW</a:t>
            </a:r>
            <a:r>
              <a:rPr lang="ko-KR" altLang="en-US" sz="1200" dirty="0">
                <a:solidFill>
                  <a:schemeClr val="tx1"/>
                </a:solidFill>
              </a:rPr>
              <a:t> 확인</a:t>
            </a: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84573430-0674-4367-8738-D45FF6B3491F}"/>
              </a:ext>
            </a:extLst>
          </p:cNvPr>
          <p:cNvCxnSpPr>
            <a:cxnSpLocks/>
            <a:stCxn id="86" idx="3"/>
            <a:endCxn id="82" idx="3"/>
          </p:cNvCxnSpPr>
          <p:nvPr/>
        </p:nvCxnSpPr>
        <p:spPr>
          <a:xfrm flipH="1" flipV="1">
            <a:off x="7978359" y="2759194"/>
            <a:ext cx="140083" cy="1015334"/>
          </a:xfrm>
          <a:prstGeom prst="bentConnector3">
            <a:avLst>
              <a:gd name="adj1" fmla="val -27198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2172833-68AD-4408-A008-C63D8676370D}"/>
              </a:ext>
            </a:extLst>
          </p:cNvPr>
          <p:cNvSpPr txBox="1"/>
          <p:nvPr/>
        </p:nvSpPr>
        <p:spPr>
          <a:xfrm>
            <a:off x="8031786" y="3111132"/>
            <a:ext cx="996462" cy="285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200" dirty="0">
                <a:solidFill>
                  <a:schemeClr val="tx1"/>
                </a:solidFill>
              </a:rPr>
              <a:t>로그인 실패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86497AC-E7D8-46F4-9885-778A98D0731A}"/>
              </a:ext>
            </a:extLst>
          </p:cNvPr>
          <p:cNvCxnSpPr>
            <a:cxnSpLocks/>
            <a:stCxn id="82" idx="2"/>
            <a:endCxn id="85" idx="0"/>
          </p:cNvCxnSpPr>
          <p:nvPr/>
        </p:nvCxnSpPr>
        <p:spPr>
          <a:xfrm>
            <a:off x="7470468" y="3025095"/>
            <a:ext cx="3482" cy="3836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356B0B2-49BC-4013-A751-C9BE41F80D55}"/>
              </a:ext>
            </a:extLst>
          </p:cNvPr>
          <p:cNvSpPr txBox="1"/>
          <p:nvPr/>
        </p:nvSpPr>
        <p:spPr>
          <a:xfrm>
            <a:off x="8030133" y="3742918"/>
            <a:ext cx="4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3300"/>
                </a:solidFill>
              </a:rPr>
              <a:t>N</a:t>
            </a:r>
            <a:endParaRPr lang="ko-KR" altLang="en-US" b="1" i="1" dirty="0">
              <a:solidFill>
                <a:srgbClr val="FF3300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BF64D95-535B-43E7-96A1-60ED0BF32851}"/>
              </a:ext>
            </a:extLst>
          </p:cNvPr>
          <p:cNvSpPr/>
          <p:nvPr/>
        </p:nvSpPr>
        <p:spPr>
          <a:xfrm>
            <a:off x="6866613" y="4703316"/>
            <a:ext cx="1226820" cy="510540"/>
          </a:xfrm>
          <a:prstGeom prst="rect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후선업무</a:t>
            </a:r>
            <a:r>
              <a:rPr lang="ko-KR" altLang="en-US" sz="1200" dirty="0"/>
              <a:t> 화면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5980B83-30B0-4364-923A-0C606623E770}"/>
              </a:ext>
            </a:extLst>
          </p:cNvPr>
          <p:cNvCxnSpPr>
            <a:cxnSpLocks/>
            <a:stCxn id="85" idx="2"/>
            <a:endCxn id="113" idx="0"/>
          </p:cNvCxnSpPr>
          <p:nvPr/>
        </p:nvCxnSpPr>
        <p:spPr>
          <a:xfrm>
            <a:off x="7473950" y="4140288"/>
            <a:ext cx="6073" cy="563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그림 116">
            <a:extLst>
              <a:ext uri="{FF2B5EF4-FFF2-40B4-BE49-F238E27FC236}">
                <a16:creationId xmlns:a16="http://schemas.microsoft.com/office/drawing/2014/main" id="{6C9E6F62-6A7F-4F59-B4B1-543F32B5DD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907" y="2240792"/>
            <a:ext cx="849974" cy="849972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0D4F7D25-8B0B-45BF-9127-9D32412F15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907" y="4192222"/>
            <a:ext cx="849974" cy="849972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6AB1CEAA-A9BA-48B0-B4B5-FD898CD07D15}"/>
              </a:ext>
            </a:extLst>
          </p:cNvPr>
          <p:cNvSpPr txBox="1"/>
          <p:nvPr/>
        </p:nvSpPr>
        <p:spPr>
          <a:xfrm>
            <a:off x="4464691" y="3119401"/>
            <a:ext cx="1090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관리자 </a:t>
            </a:r>
            <a:r>
              <a:rPr lang="en-US" altLang="ko-KR" sz="1600" b="1" dirty="0"/>
              <a:t>DB</a:t>
            </a:r>
            <a:endParaRPr lang="ko-KR" altLang="en-US" sz="16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F7AA245-F4B2-4B17-9935-478638549262}"/>
              </a:ext>
            </a:extLst>
          </p:cNvPr>
          <p:cNvSpPr txBox="1"/>
          <p:nvPr/>
        </p:nvSpPr>
        <p:spPr>
          <a:xfrm>
            <a:off x="4464691" y="5044579"/>
            <a:ext cx="1090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사용자 </a:t>
            </a:r>
            <a:r>
              <a:rPr lang="en-US" altLang="ko-KR" sz="1600" b="1" dirty="0"/>
              <a:t>DB</a:t>
            </a:r>
            <a:endParaRPr lang="ko-KR" altLang="en-US" sz="1600" b="1" dirty="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A1328A7-4FAF-4F1C-AFC9-4CF2E123D701}"/>
              </a:ext>
            </a:extLst>
          </p:cNvPr>
          <p:cNvCxnSpPr>
            <a:cxnSpLocks/>
            <a:stCxn id="119" idx="2"/>
            <a:endCxn id="118" idx="0"/>
          </p:cNvCxnSpPr>
          <p:nvPr/>
        </p:nvCxnSpPr>
        <p:spPr>
          <a:xfrm>
            <a:off x="5009894" y="3457955"/>
            <a:ext cx="0" cy="7342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04E9AE7-1DE6-4892-9FCF-B63E330EB0A4}"/>
              </a:ext>
            </a:extLst>
          </p:cNvPr>
          <p:cNvCxnSpPr>
            <a:stCxn id="118" idx="1"/>
            <a:endCxn id="58" idx="3"/>
          </p:cNvCxnSpPr>
          <p:nvPr/>
        </p:nvCxnSpPr>
        <p:spPr>
          <a:xfrm flipH="1" flipV="1">
            <a:off x="3190332" y="3774528"/>
            <a:ext cx="1394575" cy="8426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3E9E1D5D-2FF6-4F94-ABC2-0468046A0589}"/>
              </a:ext>
            </a:extLst>
          </p:cNvPr>
          <p:cNvCxnSpPr>
            <a:cxnSpLocks/>
            <a:stCxn id="117" idx="3"/>
            <a:endCxn id="85" idx="1"/>
          </p:cNvCxnSpPr>
          <p:nvPr/>
        </p:nvCxnSpPr>
        <p:spPr>
          <a:xfrm>
            <a:off x="5434881" y="2665778"/>
            <a:ext cx="1431732" cy="1108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230C01B6-87E6-47D0-9826-8B90FFA4FC83}"/>
              </a:ext>
            </a:extLst>
          </p:cNvPr>
          <p:cNvCxnSpPr>
            <a:cxnSpLocks/>
          </p:cNvCxnSpPr>
          <p:nvPr/>
        </p:nvCxnSpPr>
        <p:spPr>
          <a:xfrm flipH="1">
            <a:off x="3045769" y="5125866"/>
            <a:ext cx="1311515" cy="1102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7866B7F-A414-4DF6-90A3-13E99DC79763}"/>
              </a:ext>
            </a:extLst>
          </p:cNvPr>
          <p:cNvSpPr txBox="1"/>
          <p:nvPr/>
        </p:nvSpPr>
        <p:spPr>
          <a:xfrm>
            <a:off x="3153173" y="5479650"/>
            <a:ext cx="810168" cy="28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200" dirty="0" err="1">
                <a:solidFill>
                  <a:schemeClr val="tx1"/>
                </a:solidFill>
              </a:rPr>
              <a:t>비콘조회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F305D28E-4785-4DEC-A485-9583347F0C12}"/>
              </a:ext>
            </a:extLst>
          </p:cNvPr>
          <p:cNvCxnSpPr>
            <a:cxnSpLocks/>
          </p:cNvCxnSpPr>
          <p:nvPr/>
        </p:nvCxnSpPr>
        <p:spPr>
          <a:xfrm flipV="1">
            <a:off x="3228986" y="5267407"/>
            <a:ext cx="1275750" cy="10765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38BD1BBC-0E2A-420C-926B-29C48BC189CD}"/>
              </a:ext>
            </a:extLst>
          </p:cNvPr>
          <p:cNvSpPr txBox="1"/>
          <p:nvPr/>
        </p:nvSpPr>
        <p:spPr>
          <a:xfrm>
            <a:off x="3667212" y="5822768"/>
            <a:ext cx="810168" cy="28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200" dirty="0">
                <a:solidFill>
                  <a:schemeClr val="tx1"/>
                </a:solidFill>
              </a:rPr>
              <a:t>탑승기록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B95FE21-459F-4529-8570-7D8497060F04}"/>
              </a:ext>
            </a:extLst>
          </p:cNvPr>
          <p:cNvSpPr txBox="1"/>
          <p:nvPr/>
        </p:nvSpPr>
        <p:spPr>
          <a:xfrm>
            <a:off x="4598260" y="3652458"/>
            <a:ext cx="810168" cy="28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sz="1200" b="1" dirty="0" smtClean="0">
                <a:solidFill>
                  <a:schemeClr val="tx1"/>
                </a:solidFill>
              </a:rPr>
              <a:t>COPY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8586876C-C58B-4741-B507-A7867DD6E6F6}"/>
              </a:ext>
            </a:extLst>
          </p:cNvPr>
          <p:cNvCxnSpPr>
            <a:cxnSpLocks/>
            <a:stCxn id="113" idx="1"/>
            <a:endCxn id="117" idx="3"/>
          </p:cNvCxnSpPr>
          <p:nvPr/>
        </p:nvCxnSpPr>
        <p:spPr>
          <a:xfrm flipH="1" flipV="1">
            <a:off x="5434881" y="2665778"/>
            <a:ext cx="1431732" cy="229280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195CD7B9-9476-425A-B808-CD7E50B44BA8}"/>
              </a:ext>
            </a:extLst>
          </p:cNvPr>
          <p:cNvSpPr txBox="1"/>
          <p:nvPr/>
        </p:nvSpPr>
        <p:spPr>
          <a:xfrm>
            <a:off x="5746989" y="3926760"/>
            <a:ext cx="1055797" cy="252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200" dirty="0" err="1">
                <a:solidFill>
                  <a:schemeClr val="tx1"/>
                </a:solidFill>
              </a:rPr>
              <a:t>비콘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인원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노선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데이터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345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5-1. </a:t>
            </a:r>
            <a:r>
              <a:rPr lang="en-US" altLang="ko-KR" sz="2400" b="1" dirty="0" err="1" smtClean="0"/>
              <a:t>FlowChart</a:t>
            </a:r>
            <a:endParaRPr lang="ko-KR" altLang="en-US" sz="2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2295C3-53A7-4414-A2C4-455DEEFA885D}"/>
              </a:ext>
            </a:extLst>
          </p:cNvPr>
          <p:cNvSpPr txBox="1"/>
          <p:nvPr/>
        </p:nvSpPr>
        <p:spPr>
          <a:xfrm>
            <a:off x="2968150" y="6370192"/>
            <a:ext cx="4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3300"/>
                </a:solidFill>
              </a:rPr>
              <a:t>Y</a:t>
            </a:r>
            <a:endParaRPr lang="ko-KR" altLang="en-US" b="1" i="1" dirty="0">
              <a:solidFill>
                <a:srgbClr val="FF33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69DC4E-9C9F-49C2-A642-DC6B66E23E2E}"/>
              </a:ext>
            </a:extLst>
          </p:cNvPr>
          <p:cNvSpPr txBox="1"/>
          <p:nvPr/>
        </p:nvSpPr>
        <p:spPr>
          <a:xfrm>
            <a:off x="1605935" y="6393381"/>
            <a:ext cx="4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3300"/>
                </a:solidFill>
              </a:rPr>
              <a:t>N</a:t>
            </a:r>
            <a:endParaRPr lang="ko-KR" altLang="en-US" b="1" i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10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B06CA304-4D54-4BC9-B04F-6987376D13C1}"/>
              </a:ext>
            </a:extLst>
          </p:cNvPr>
          <p:cNvSpPr/>
          <p:nvPr/>
        </p:nvSpPr>
        <p:spPr>
          <a:xfrm>
            <a:off x="0" y="740780"/>
            <a:ext cx="3738539" cy="6117220"/>
          </a:xfrm>
          <a:prstGeom prst="rect">
            <a:avLst/>
          </a:prstGeom>
          <a:solidFill>
            <a:srgbClr val="FF6F6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6B10CE3-DAC4-4D55-B107-E3C425E00845}"/>
              </a:ext>
            </a:extLst>
          </p:cNvPr>
          <p:cNvGrpSpPr/>
          <p:nvPr/>
        </p:nvGrpSpPr>
        <p:grpSpPr>
          <a:xfrm>
            <a:off x="4104328" y="949369"/>
            <a:ext cx="2391819" cy="491562"/>
            <a:chOff x="3925026" y="1714262"/>
            <a:chExt cx="2391819" cy="49156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A53CDE4A-7E68-4E96-9996-EB39EE6E4966}"/>
                </a:ext>
              </a:extLst>
            </p:cNvPr>
            <p:cNvSpPr/>
            <p:nvPr/>
          </p:nvSpPr>
          <p:spPr>
            <a:xfrm>
              <a:off x="3925026" y="1714262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E6ABC-CA36-4FD2-97E0-98E97E26C7E0}"/>
                </a:ext>
              </a:extLst>
            </p:cNvPr>
            <p:cNvSpPr txBox="1"/>
            <p:nvPr/>
          </p:nvSpPr>
          <p:spPr>
            <a:xfrm>
              <a:off x="3976750" y="1792020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90EEBAF-9969-4B1B-B6E5-983D42C9396F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2179962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7AE06E-822F-4442-92EA-4DC9C46C0DCB}"/>
                </a:ext>
              </a:extLst>
            </p:cNvPr>
            <p:cNvSpPr txBox="1"/>
            <p:nvPr/>
          </p:nvSpPr>
          <p:spPr>
            <a:xfrm>
              <a:off x="4390726" y="1769007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</a:t>
              </a:r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개요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3833A49-E804-4CBB-84CA-3A5F0C6C2D21}"/>
              </a:ext>
            </a:extLst>
          </p:cNvPr>
          <p:cNvGrpSpPr/>
          <p:nvPr/>
        </p:nvGrpSpPr>
        <p:grpSpPr>
          <a:xfrm>
            <a:off x="6749248" y="949369"/>
            <a:ext cx="2391819" cy="491562"/>
            <a:chOff x="3925026" y="2350757"/>
            <a:chExt cx="2391819" cy="49156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E11FE40-6776-41FE-9E48-CE38C5F42F0D}"/>
                </a:ext>
              </a:extLst>
            </p:cNvPr>
            <p:cNvSpPr/>
            <p:nvPr/>
          </p:nvSpPr>
          <p:spPr>
            <a:xfrm>
              <a:off x="3925026" y="2350757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8E298E-7A3D-4651-8BE7-A9B86864A1E9}"/>
                </a:ext>
              </a:extLst>
            </p:cNvPr>
            <p:cNvSpPr txBox="1"/>
            <p:nvPr/>
          </p:nvSpPr>
          <p:spPr>
            <a:xfrm>
              <a:off x="3976750" y="2428515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0C46778-E049-42A8-A8B6-15DCEEF8C341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2816457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279A7F-4EDA-4A35-B296-13B731D30825}"/>
                </a:ext>
              </a:extLst>
            </p:cNvPr>
            <p:cNvSpPr txBox="1"/>
            <p:nvPr/>
          </p:nvSpPr>
          <p:spPr>
            <a:xfrm>
              <a:off x="4390726" y="2423599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프로세스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027189A-704D-4FA7-B1A4-841AACEF7923}"/>
              </a:ext>
            </a:extLst>
          </p:cNvPr>
          <p:cNvGrpSpPr/>
          <p:nvPr/>
        </p:nvGrpSpPr>
        <p:grpSpPr>
          <a:xfrm>
            <a:off x="4104328" y="2192957"/>
            <a:ext cx="2391819" cy="491562"/>
            <a:chOff x="3925026" y="2987252"/>
            <a:chExt cx="2391819" cy="49156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3CB778D-7920-4184-BC91-299AD07E94DC}"/>
                </a:ext>
              </a:extLst>
            </p:cNvPr>
            <p:cNvSpPr/>
            <p:nvPr/>
          </p:nvSpPr>
          <p:spPr>
            <a:xfrm>
              <a:off x="3925026" y="2987252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CFECD6-9ADD-4FFE-8377-8B583B4138CB}"/>
                </a:ext>
              </a:extLst>
            </p:cNvPr>
            <p:cNvSpPr txBox="1"/>
            <p:nvPr/>
          </p:nvSpPr>
          <p:spPr>
            <a:xfrm>
              <a:off x="3976750" y="3065010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0FD2ABC-9DEB-4436-87E6-C05EE360A457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3452952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D7B2F1-D1B8-4B4C-A91A-2BEC1CD7023D}"/>
                </a:ext>
              </a:extLst>
            </p:cNvPr>
            <p:cNvSpPr txBox="1"/>
            <p:nvPr/>
          </p:nvSpPr>
          <p:spPr>
            <a:xfrm>
              <a:off x="4390726" y="3060094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분석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1A74AAE-F2C6-48D4-AD17-9FC18594C7F7}"/>
              </a:ext>
            </a:extLst>
          </p:cNvPr>
          <p:cNvGrpSpPr/>
          <p:nvPr/>
        </p:nvGrpSpPr>
        <p:grpSpPr>
          <a:xfrm>
            <a:off x="6749248" y="2192957"/>
            <a:ext cx="2391819" cy="491562"/>
            <a:chOff x="3925026" y="3623747"/>
            <a:chExt cx="2391819" cy="49156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3C82006-8C5C-465E-A9F9-AA59282997AD}"/>
                </a:ext>
              </a:extLst>
            </p:cNvPr>
            <p:cNvSpPr/>
            <p:nvPr/>
          </p:nvSpPr>
          <p:spPr>
            <a:xfrm>
              <a:off x="3925026" y="3623747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F4BA06-71DA-4E35-ADE7-9D77DEE6706B}"/>
                </a:ext>
              </a:extLst>
            </p:cNvPr>
            <p:cNvSpPr txBox="1"/>
            <p:nvPr/>
          </p:nvSpPr>
          <p:spPr>
            <a:xfrm>
              <a:off x="3976750" y="3701505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BF69B58-DA8A-4120-AB8E-3F9B4D52909E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4089447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06E5F1-047F-4E74-B4A6-CBEB15E9D8B9}"/>
                </a:ext>
              </a:extLst>
            </p:cNvPr>
            <p:cNvSpPr txBox="1"/>
            <p:nvPr/>
          </p:nvSpPr>
          <p:spPr>
            <a:xfrm>
              <a:off x="4390726" y="3696589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설계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AC6E9F3-C20A-47A4-AC62-C993BE74A654}"/>
              </a:ext>
            </a:extLst>
          </p:cNvPr>
          <p:cNvGrpSpPr/>
          <p:nvPr/>
        </p:nvGrpSpPr>
        <p:grpSpPr>
          <a:xfrm>
            <a:off x="4104328" y="3868657"/>
            <a:ext cx="2391819" cy="491562"/>
            <a:chOff x="3925026" y="4260242"/>
            <a:chExt cx="2391819" cy="491562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4B8B94A-F0A6-4D95-8640-83EC4C1A5F47}"/>
                </a:ext>
              </a:extLst>
            </p:cNvPr>
            <p:cNvSpPr/>
            <p:nvPr/>
          </p:nvSpPr>
          <p:spPr>
            <a:xfrm>
              <a:off x="3925026" y="4260242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D1900E9-9AF3-448E-9867-7D015D6FAE64}"/>
                </a:ext>
              </a:extLst>
            </p:cNvPr>
            <p:cNvSpPr txBox="1"/>
            <p:nvPr/>
          </p:nvSpPr>
          <p:spPr>
            <a:xfrm>
              <a:off x="3976750" y="4338000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solidFill>
                    <a:schemeClr val="bg1"/>
                  </a:solidFill>
                </a:rPr>
                <a:t>05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D8A45B6-06D9-43F1-B6DC-D91EAD4BED02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4725942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AE4E62-D0CA-4F26-81F0-C86BDA74FF19}"/>
                </a:ext>
              </a:extLst>
            </p:cNvPr>
            <p:cNvSpPr txBox="1"/>
            <p:nvPr/>
          </p:nvSpPr>
          <p:spPr>
            <a:xfrm>
              <a:off x="4390726" y="4333084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구현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79CD718-DBF0-432F-A92E-57451D22251A}"/>
              </a:ext>
            </a:extLst>
          </p:cNvPr>
          <p:cNvGrpSpPr/>
          <p:nvPr/>
        </p:nvGrpSpPr>
        <p:grpSpPr>
          <a:xfrm>
            <a:off x="6749248" y="3868657"/>
            <a:ext cx="2391819" cy="491562"/>
            <a:chOff x="3925026" y="4896737"/>
            <a:chExt cx="2391819" cy="49156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8A19511-9F23-40E5-9214-E4A2EF12FF2F}"/>
                </a:ext>
              </a:extLst>
            </p:cNvPr>
            <p:cNvSpPr/>
            <p:nvPr/>
          </p:nvSpPr>
          <p:spPr>
            <a:xfrm>
              <a:off x="3925026" y="4896737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936A12-0653-4E5A-8A4D-0D6BB29EF71D}"/>
                </a:ext>
              </a:extLst>
            </p:cNvPr>
            <p:cNvSpPr txBox="1"/>
            <p:nvPr/>
          </p:nvSpPr>
          <p:spPr>
            <a:xfrm>
              <a:off x="3976750" y="4974495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FF62547-12AC-4989-B3C6-855D0B16D8E0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5362437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6DCC2A-4C6B-4730-B9CB-955723F1C9CB}"/>
                </a:ext>
              </a:extLst>
            </p:cNvPr>
            <p:cNvSpPr txBox="1"/>
            <p:nvPr/>
          </p:nvSpPr>
          <p:spPr>
            <a:xfrm>
              <a:off x="4390726" y="4969579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시연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6164B26-6AB8-47B5-90FA-9781F2BE7629}"/>
              </a:ext>
            </a:extLst>
          </p:cNvPr>
          <p:cNvSpPr txBox="1"/>
          <p:nvPr/>
        </p:nvSpPr>
        <p:spPr>
          <a:xfrm>
            <a:off x="180640" y="866951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INDEX</a:t>
            </a:r>
            <a:endParaRPr lang="ko-KR" altLang="en-US" sz="2800" b="1" u="sng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1FF4052-9652-455E-B403-D1DE8BDCCF95}"/>
              </a:ext>
            </a:extLst>
          </p:cNvPr>
          <p:cNvGrpSpPr/>
          <p:nvPr/>
        </p:nvGrpSpPr>
        <p:grpSpPr>
          <a:xfrm>
            <a:off x="4104327" y="5813630"/>
            <a:ext cx="3697008" cy="646331"/>
            <a:chOff x="3925026" y="5468705"/>
            <a:chExt cx="3697008" cy="646331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D50E4AD-82AF-4A12-A60D-4DB514A433C5}"/>
                </a:ext>
              </a:extLst>
            </p:cNvPr>
            <p:cNvSpPr/>
            <p:nvPr/>
          </p:nvSpPr>
          <p:spPr>
            <a:xfrm>
              <a:off x="3925026" y="5533231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389E719-13EE-46D3-B802-9C2E8D126432}"/>
                </a:ext>
              </a:extLst>
            </p:cNvPr>
            <p:cNvSpPr txBox="1"/>
            <p:nvPr/>
          </p:nvSpPr>
          <p:spPr>
            <a:xfrm>
              <a:off x="3976750" y="5610989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07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AFD378E-57AF-4258-BA20-F00858DF0072}"/>
                </a:ext>
              </a:extLst>
            </p:cNvPr>
            <p:cNvSpPr txBox="1"/>
            <p:nvPr/>
          </p:nvSpPr>
          <p:spPr>
            <a:xfrm>
              <a:off x="4390726" y="5468705"/>
              <a:ext cx="32313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기대효과 </a:t>
              </a:r>
              <a:r>
                <a:rPr lang="ko-KR" altLang="en-US" b="1" dirty="0"/>
                <a:t>및 </a:t>
              </a:r>
              <a:endParaRPr lang="en-US" altLang="ko-KR" b="1" dirty="0" smtClean="0"/>
            </a:p>
            <a:p>
              <a:r>
                <a:rPr lang="ko-KR" altLang="en-US" b="1" dirty="0" smtClean="0"/>
                <a:t>향후 </a:t>
              </a:r>
              <a:r>
                <a:rPr lang="ko-KR" altLang="en-US" b="1" dirty="0" smtClean="0"/>
                <a:t>계획</a:t>
              </a:r>
              <a:endParaRPr lang="ko-KR" altLang="en-US" b="1" dirty="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29AC498-6367-40C4-95E4-3F50BB48FC34}"/>
                </a:ext>
              </a:extLst>
            </p:cNvPr>
            <p:cNvCxnSpPr>
              <a:cxnSpLocks/>
            </p:cNvCxnSpPr>
            <p:nvPr/>
          </p:nvCxnSpPr>
          <p:spPr>
            <a:xfrm>
              <a:off x="4339525" y="6038713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2">
            <a:extLst>
              <a:ext uri="{FF2B5EF4-FFF2-40B4-BE49-F238E27FC236}">
                <a16:creationId xmlns:a16="http://schemas.microsoft.com/office/drawing/2014/main" id="{9E2732E2-66BD-4D95-B80A-627740A4B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71" y="240952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618C927-3604-421E-9A6D-1C7CFC7FE424}"/>
              </a:ext>
            </a:extLst>
          </p:cNvPr>
          <p:cNvSpPr txBox="1"/>
          <p:nvPr/>
        </p:nvSpPr>
        <p:spPr>
          <a:xfrm>
            <a:off x="4575850" y="2727430"/>
            <a:ext cx="2173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요구사항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현업담당자와 인터뷰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기능정의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B3DA52-4821-4CA7-84E9-ABCFDF9030C9}"/>
              </a:ext>
            </a:extLst>
          </p:cNvPr>
          <p:cNvSpPr txBox="1"/>
          <p:nvPr/>
        </p:nvSpPr>
        <p:spPr>
          <a:xfrm>
            <a:off x="7225235" y="2727429"/>
            <a:ext cx="2565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웹 화면 구성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웹 화면 설계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애플리케이션 화면 구성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애플리케이션 화면 설계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테이블 설계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C52D3D-4604-4792-802B-6D77E76C6C1F}"/>
              </a:ext>
            </a:extLst>
          </p:cNvPr>
          <p:cNvSpPr txBox="1"/>
          <p:nvPr/>
        </p:nvSpPr>
        <p:spPr>
          <a:xfrm>
            <a:off x="4570028" y="4426690"/>
            <a:ext cx="23250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b="1" dirty="0" err="1" smtClean="0">
                <a:solidFill>
                  <a:schemeClr val="bg1">
                    <a:lumMod val="50000"/>
                  </a:schemeClr>
                </a:solidFill>
              </a:rPr>
              <a:t>FlowChart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비콘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관리 화면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탑승 인원 관리 화면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노선 관리 화면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노선 및 일일 문진 화면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비콘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탐색 동작 화면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1FF4052-9652-455E-B403-D1DE8BDCCF95}"/>
              </a:ext>
            </a:extLst>
          </p:cNvPr>
          <p:cNvGrpSpPr/>
          <p:nvPr/>
        </p:nvGrpSpPr>
        <p:grpSpPr>
          <a:xfrm>
            <a:off x="6749247" y="5878156"/>
            <a:ext cx="2391819" cy="491562"/>
            <a:chOff x="3925026" y="5533231"/>
            <a:chExt cx="2391819" cy="491562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D50E4AD-82AF-4A12-A60D-4DB514A433C5}"/>
                </a:ext>
              </a:extLst>
            </p:cNvPr>
            <p:cNvSpPr/>
            <p:nvPr/>
          </p:nvSpPr>
          <p:spPr>
            <a:xfrm>
              <a:off x="3925026" y="5533231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389E719-13EE-46D3-B802-9C2E8D126432}"/>
                </a:ext>
              </a:extLst>
            </p:cNvPr>
            <p:cNvSpPr txBox="1"/>
            <p:nvPr/>
          </p:nvSpPr>
          <p:spPr>
            <a:xfrm>
              <a:off x="3976750" y="5610989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08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29AC498-6367-40C4-95E4-3F50BB48FC34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5998931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AFD378E-57AF-4258-BA20-F00858DF0072}"/>
                </a:ext>
              </a:extLst>
            </p:cNvPr>
            <p:cNvSpPr txBox="1"/>
            <p:nvPr/>
          </p:nvSpPr>
          <p:spPr>
            <a:xfrm>
              <a:off x="4390726" y="5606073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신입연수소감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618C927-3604-421E-9A6D-1C7CFC7FE424}"/>
              </a:ext>
            </a:extLst>
          </p:cNvPr>
          <p:cNvSpPr txBox="1"/>
          <p:nvPr/>
        </p:nvSpPr>
        <p:spPr>
          <a:xfrm>
            <a:off x="4595890" y="1514999"/>
            <a:ext cx="1951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프로젝트 목적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비콘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프로젝트 구성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92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8" b="3665"/>
          <a:stretch/>
        </p:blipFill>
        <p:spPr>
          <a:xfrm>
            <a:off x="939818" y="1719967"/>
            <a:ext cx="8096401" cy="4708740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모서리가 둥근 직사각형 1"/>
          <p:cNvSpPr/>
          <p:nvPr/>
        </p:nvSpPr>
        <p:spPr>
          <a:xfrm>
            <a:off x="2425640" y="3904234"/>
            <a:ext cx="6175690" cy="1621849"/>
          </a:xfrm>
          <a:prstGeom prst="roundRect">
            <a:avLst>
              <a:gd name="adj" fmla="val 3097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83862" y="4000502"/>
            <a:ext cx="121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 기능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78354" y="4000502"/>
            <a:ext cx="105508" cy="3604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8601330" y="2088577"/>
            <a:ext cx="319150" cy="319150"/>
          </a:xfrm>
          <a:prstGeom prst="ellipse">
            <a:avLst/>
          </a:prstGeom>
          <a:solidFill>
            <a:srgbClr val="F0EA00">
              <a:alpha val="50000"/>
            </a:srgb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9" idx="2"/>
          </p:cNvCxnSpPr>
          <p:nvPr/>
        </p:nvCxnSpPr>
        <p:spPr>
          <a:xfrm flipH="1">
            <a:off x="3749040" y="2248152"/>
            <a:ext cx="4852290" cy="159575"/>
          </a:xfrm>
          <a:prstGeom prst="straightConnector1">
            <a:avLst/>
          </a:prstGeom>
          <a:ln w="25400">
            <a:solidFill>
              <a:srgbClr val="F0E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2"/>
          </p:cNvCxnSpPr>
          <p:nvPr/>
        </p:nvCxnSpPr>
        <p:spPr>
          <a:xfrm flipH="1">
            <a:off x="7172960" y="2248152"/>
            <a:ext cx="1428370" cy="159575"/>
          </a:xfrm>
          <a:prstGeom prst="straightConnector1">
            <a:avLst/>
          </a:prstGeom>
          <a:ln w="25400">
            <a:solidFill>
              <a:srgbClr val="F0E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83862" y="4529146"/>
            <a:ext cx="3397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비콘의</a:t>
            </a:r>
            <a:r>
              <a:rPr lang="ko-KR" altLang="en-US" sz="1600" b="1" dirty="0"/>
              <a:t> 사용여부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및 상태 조회 기능</a:t>
            </a:r>
            <a:endParaRPr lang="ko-KR" alt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683862" y="4994746"/>
            <a:ext cx="38083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비콘의</a:t>
            </a:r>
            <a:r>
              <a:rPr lang="ko-KR" altLang="en-US" sz="1600" b="1" dirty="0"/>
              <a:t> 추가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삭제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변경 등 관리 기능</a:t>
            </a:r>
            <a:endParaRPr lang="ko-KR" altLang="en-US" sz="2000" b="1" dirty="0"/>
          </a:p>
        </p:txBody>
      </p:sp>
      <p:cxnSp>
        <p:nvCxnSpPr>
          <p:cNvPr id="24" name="꺾인 연결선 23"/>
          <p:cNvCxnSpPr>
            <a:stCxn id="2" idx="0"/>
            <a:endCxn id="9" idx="4"/>
          </p:cNvCxnSpPr>
          <p:nvPr/>
        </p:nvCxnSpPr>
        <p:spPr>
          <a:xfrm rot="5400000" flipH="1" flipV="1">
            <a:off x="6388942" y="1532271"/>
            <a:ext cx="1496507" cy="3247420"/>
          </a:xfrm>
          <a:prstGeom prst="bentConnector3">
            <a:avLst>
              <a:gd name="adj1" fmla="val 22164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8163647" y="5982837"/>
            <a:ext cx="878585" cy="205790"/>
          </a:xfrm>
          <a:prstGeom prst="roundRect">
            <a:avLst/>
          </a:prstGeom>
          <a:solidFill>
            <a:srgbClr val="F0EA00">
              <a:alpha val="50000"/>
            </a:srgb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27"/>
          <p:cNvCxnSpPr>
            <a:stCxn id="2" idx="2"/>
            <a:endCxn id="26" idx="0"/>
          </p:cNvCxnSpPr>
          <p:nvPr/>
        </p:nvCxnSpPr>
        <p:spPr>
          <a:xfrm rot="16200000" flipH="1">
            <a:off x="6829835" y="4209732"/>
            <a:ext cx="456754" cy="3089455"/>
          </a:xfrm>
          <a:prstGeom prst="bentConnector3">
            <a:avLst>
              <a:gd name="adj1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직사각형 16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345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5-2. </a:t>
            </a:r>
            <a:r>
              <a:rPr lang="ko-KR" altLang="en-US" sz="2400" b="1" dirty="0" err="1" smtClean="0"/>
              <a:t>비콘</a:t>
            </a:r>
            <a:r>
              <a:rPr lang="ko-KR" altLang="en-US" sz="2400" b="1" dirty="0" smtClean="0"/>
              <a:t> 관리 화면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380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67CFF1-FE5E-4CA9-891D-D5721CBB511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2" b="3960"/>
          <a:stretch/>
        </p:blipFill>
        <p:spPr>
          <a:xfrm>
            <a:off x="904800" y="1719967"/>
            <a:ext cx="8096400" cy="4708800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A868ADAD-11DE-4DD3-BE85-C458CA8763F9}"/>
              </a:ext>
            </a:extLst>
          </p:cNvPr>
          <p:cNvSpPr/>
          <p:nvPr/>
        </p:nvSpPr>
        <p:spPr>
          <a:xfrm>
            <a:off x="8474370" y="2073337"/>
            <a:ext cx="319150" cy="319150"/>
          </a:xfrm>
          <a:prstGeom prst="ellipse">
            <a:avLst/>
          </a:prstGeom>
          <a:solidFill>
            <a:srgbClr val="F0EA00">
              <a:alpha val="50000"/>
            </a:srgb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25">
            <a:extLst>
              <a:ext uri="{FF2B5EF4-FFF2-40B4-BE49-F238E27FC236}">
                <a16:creationId xmlns:a16="http://schemas.microsoft.com/office/drawing/2014/main" id="{F77BEC49-3BBF-4D80-93B9-94A7C675837D}"/>
              </a:ext>
            </a:extLst>
          </p:cNvPr>
          <p:cNvSpPr/>
          <p:nvPr/>
        </p:nvSpPr>
        <p:spPr>
          <a:xfrm>
            <a:off x="8123007" y="5982837"/>
            <a:ext cx="878585" cy="205790"/>
          </a:xfrm>
          <a:prstGeom prst="roundRect">
            <a:avLst/>
          </a:prstGeom>
          <a:solidFill>
            <a:srgbClr val="F0EA00">
              <a:alpha val="50000"/>
            </a:srgb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51B8639-FFF9-45C6-92B9-2B43500E7AD5}"/>
              </a:ext>
            </a:extLst>
          </p:cNvPr>
          <p:cNvSpPr/>
          <p:nvPr/>
        </p:nvSpPr>
        <p:spPr>
          <a:xfrm>
            <a:off x="7696200" y="5924891"/>
            <a:ext cx="319150" cy="319150"/>
          </a:xfrm>
          <a:prstGeom prst="ellipse">
            <a:avLst/>
          </a:prstGeom>
          <a:solidFill>
            <a:srgbClr val="F0EA00">
              <a:alpha val="50000"/>
            </a:srgb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">
            <a:extLst>
              <a:ext uri="{FF2B5EF4-FFF2-40B4-BE49-F238E27FC236}">
                <a16:creationId xmlns:a16="http://schemas.microsoft.com/office/drawing/2014/main" id="{F9EE4916-CF84-428B-8347-BA26C356CD42}"/>
              </a:ext>
            </a:extLst>
          </p:cNvPr>
          <p:cNvSpPr/>
          <p:nvPr/>
        </p:nvSpPr>
        <p:spPr>
          <a:xfrm>
            <a:off x="6446520" y="3070860"/>
            <a:ext cx="2347000" cy="2718465"/>
          </a:xfrm>
          <a:prstGeom prst="roundRect">
            <a:avLst>
              <a:gd name="adj" fmla="val 3097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EE2BE7-972E-4190-A29E-F8F0497DBA25}"/>
              </a:ext>
            </a:extLst>
          </p:cNvPr>
          <p:cNvSpPr txBox="1"/>
          <p:nvPr/>
        </p:nvSpPr>
        <p:spPr>
          <a:xfrm>
            <a:off x="6511786" y="3730525"/>
            <a:ext cx="1050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조회 기능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7ED9E2-E60B-4EB1-A342-834D55AAFF52}"/>
              </a:ext>
            </a:extLst>
          </p:cNvPr>
          <p:cNvSpPr txBox="1"/>
          <p:nvPr/>
        </p:nvSpPr>
        <p:spPr>
          <a:xfrm>
            <a:off x="6511786" y="4242359"/>
            <a:ext cx="180163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추가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삭제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변경 </a:t>
            </a:r>
            <a:endParaRPr lang="en-US" altLang="ko-KR" sz="1600" b="1" dirty="0"/>
          </a:p>
          <a:p>
            <a:r>
              <a:rPr lang="ko-KR" altLang="en-US" sz="1600" b="1" dirty="0"/>
              <a:t>관리 기능</a:t>
            </a:r>
            <a:endParaRPr lang="ko-KR" altLang="en-US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446C7D-2A32-4A31-9CC4-169C91D97F5A}"/>
              </a:ext>
            </a:extLst>
          </p:cNvPr>
          <p:cNvSpPr txBox="1"/>
          <p:nvPr/>
        </p:nvSpPr>
        <p:spPr>
          <a:xfrm>
            <a:off x="6667500" y="3203502"/>
            <a:ext cx="121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 기능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8BCFB7-3618-46A9-8CDE-EF822B5CA31B}"/>
              </a:ext>
            </a:extLst>
          </p:cNvPr>
          <p:cNvSpPr/>
          <p:nvPr/>
        </p:nvSpPr>
        <p:spPr>
          <a:xfrm>
            <a:off x="6561992" y="3203502"/>
            <a:ext cx="105508" cy="3604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7A051E-DA0C-47CF-9BD1-5CACBDC25A15}"/>
              </a:ext>
            </a:extLst>
          </p:cNvPr>
          <p:cNvSpPr txBox="1"/>
          <p:nvPr/>
        </p:nvSpPr>
        <p:spPr>
          <a:xfrm>
            <a:off x="6511786" y="5004496"/>
            <a:ext cx="2347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엑셀 업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다운 로드 기능</a:t>
            </a:r>
            <a:endParaRPr lang="ko-KR" altLang="en-US" sz="2000" b="1" dirty="0"/>
          </a:p>
        </p:txBody>
      </p:sp>
      <p:cxnSp>
        <p:nvCxnSpPr>
          <p:cNvPr id="25" name="꺾인 연결선 23">
            <a:extLst>
              <a:ext uri="{FF2B5EF4-FFF2-40B4-BE49-F238E27FC236}">
                <a16:creationId xmlns:a16="http://schemas.microsoft.com/office/drawing/2014/main" id="{C609B358-5259-4989-AFDB-2913ACD2813A}"/>
              </a:ext>
            </a:extLst>
          </p:cNvPr>
          <p:cNvCxnSpPr>
            <a:cxnSpLocks/>
            <a:stCxn id="15" idx="0"/>
            <a:endCxn id="12" idx="4"/>
          </p:cNvCxnSpPr>
          <p:nvPr/>
        </p:nvCxnSpPr>
        <p:spPr>
          <a:xfrm rot="5400000" flipH="1" flipV="1">
            <a:off x="7787796" y="2224712"/>
            <a:ext cx="678373" cy="1013925"/>
          </a:xfrm>
          <a:prstGeom prst="bentConnector3">
            <a:avLst>
              <a:gd name="adj1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꺾인 연결선 23">
            <a:extLst>
              <a:ext uri="{FF2B5EF4-FFF2-40B4-BE49-F238E27FC236}">
                <a16:creationId xmlns:a16="http://schemas.microsoft.com/office/drawing/2014/main" id="{E4917861-5A0E-4359-93B9-BE981B8F78C3}"/>
              </a:ext>
            </a:extLst>
          </p:cNvPr>
          <p:cNvCxnSpPr>
            <a:cxnSpLocks/>
            <a:stCxn id="13" idx="0"/>
            <a:endCxn id="15" idx="3"/>
          </p:cNvCxnSpPr>
          <p:nvPr/>
        </p:nvCxnSpPr>
        <p:spPr>
          <a:xfrm rot="5400000" flipH="1" flipV="1">
            <a:off x="7901538" y="5090855"/>
            <a:ext cx="1552744" cy="231220"/>
          </a:xfrm>
          <a:prstGeom prst="bentConnector4">
            <a:avLst>
              <a:gd name="adj1" fmla="val 23785"/>
              <a:gd name="adj2" fmla="val 36618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꺾인 연결선 23">
            <a:extLst>
              <a:ext uri="{FF2B5EF4-FFF2-40B4-BE49-F238E27FC236}">
                <a16:creationId xmlns:a16="http://schemas.microsoft.com/office/drawing/2014/main" id="{F3CE6DE8-5DEF-48AF-BBAD-E6EAC2AB54A1}"/>
              </a:ext>
            </a:extLst>
          </p:cNvPr>
          <p:cNvCxnSpPr>
            <a:cxnSpLocks/>
            <a:stCxn id="14" idx="2"/>
            <a:endCxn id="15" idx="2"/>
          </p:cNvCxnSpPr>
          <p:nvPr/>
        </p:nvCxnSpPr>
        <p:spPr>
          <a:xfrm rot="10800000">
            <a:off x="7620020" y="5789326"/>
            <a:ext cx="76180" cy="295141"/>
          </a:xfrm>
          <a:prstGeom prst="bentConnector2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직사각형 19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345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5-3. </a:t>
            </a:r>
            <a:r>
              <a:rPr lang="ko-KR" altLang="en-US" sz="2400" b="1" dirty="0" smtClean="0"/>
              <a:t>탑승 인원 관리 화면</a:t>
            </a:r>
            <a:endParaRPr lang="ko-KR" altLang="en-US" sz="2400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7035122" y="5789325"/>
            <a:ext cx="504192" cy="504192"/>
            <a:chOff x="2756120" y="3020969"/>
            <a:chExt cx="915120" cy="915120"/>
          </a:xfrm>
        </p:grpSpPr>
        <p:sp>
          <p:nvSpPr>
            <p:cNvPr id="2" name="타원 1"/>
            <p:cNvSpPr/>
            <p:nvPr/>
          </p:nvSpPr>
          <p:spPr>
            <a:xfrm>
              <a:off x="2756120" y="3020969"/>
              <a:ext cx="915120" cy="915120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758E3FB-B03A-4703-A000-82204A4DA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653" y="3203502"/>
              <a:ext cx="550054" cy="550054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581" y="6100421"/>
            <a:ext cx="276658" cy="27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9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13" y="1719967"/>
            <a:ext cx="8096400" cy="4708800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6079683" y="3288376"/>
            <a:ext cx="2788533" cy="2200735"/>
          </a:xfrm>
          <a:prstGeom prst="roundRect">
            <a:avLst>
              <a:gd name="adj" fmla="val 336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001035-077D-4DCE-8F5D-5504674B290D}"/>
              </a:ext>
            </a:extLst>
          </p:cNvPr>
          <p:cNvSpPr txBox="1"/>
          <p:nvPr/>
        </p:nvSpPr>
        <p:spPr>
          <a:xfrm>
            <a:off x="6118422" y="3787338"/>
            <a:ext cx="2130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노선 </a:t>
            </a:r>
            <a:r>
              <a:rPr lang="ko-KR" altLang="en-US" sz="1600" b="1" dirty="0" smtClean="0"/>
              <a:t>조회</a:t>
            </a:r>
            <a:endParaRPr lang="ko-KR" altLang="en-US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3D98B33-377A-45DC-86CC-19F0E505F7A5}"/>
              </a:ext>
            </a:extLst>
          </p:cNvPr>
          <p:cNvSpPr txBox="1"/>
          <p:nvPr/>
        </p:nvSpPr>
        <p:spPr>
          <a:xfrm>
            <a:off x="6293144" y="3366452"/>
            <a:ext cx="121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 기능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02E8471-7697-40E8-8381-28274C5B6F58}"/>
              </a:ext>
            </a:extLst>
          </p:cNvPr>
          <p:cNvSpPr/>
          <p:nvPr/>
        </p:nvSpPr>
        <p:spPr>
          <a:xfrm>
            <a:off x="6187636" y="3366452"/>
            <a:ext cx="105508" cy="3604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F9E4AB-E6BB-486E-921C-382FC213CBF7}"/>
              </a:ext>
            </a:extLst>
          </p:cNvPr>
          <p:cNvSpPr txBox="1"/>
          <p:nvPr/>
        </p:nvSpPr>
        <p:spPr>
          <a:xfrm>
            <a:off x="6106753" y="4552212"/>
            <a:ext cx="2788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정류장 추가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삭제 변경 기능</a:t>
            </a:r>
            <a:endParaRPr lang="ko-KR" altLang="en-US" sz="2000" b="1" dirty="0"/>
          </a:p>
        </p:txBody>
      </p:sp>
      <p:cxnSp>
        <p:nvCxnSpPr>
          <p:cNvPr id="48" name="꺾인 연결선 23">
            <a:extLst>
              <a:ext uri="{FF2B5EF4-FFF2-40B4-BE49-F238E27FC236}">
                <a16:creationId xmlns:a16="http://schemas.microsoft.com/office/drawing/2014/main" id="{80320AF5-CA77-4ED0-BA7C-3D5AD0466D89}"/>
              </a:ext>
            </a:extLst>
          </p:cNvPr>
          <p:cNvCxnSpPr>
            <a:cxnSpLocks/>
            <a:stCxn id="7" idx="0"/>
            <a:endCxn id="49" idx="2"/>
          </p:cNvCxnSpPr>
          <p:nvPr/>
        </p:nvCxnSpPr>
        <p:spPr>
          <a:xfrm rot="5400000" flipH="1" flipV="1">
            <a:off x="7733498" y="2330426"/>
            <a:ext cx="698403" cy="1217498"/>
          </a:xfrm>
          <a:prstGeom prst="bentConnector2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027CF251-26C0-4781-8B37-236417AB1D48}"/>
              </a:ext>
            </a:extLst>
          </p:cNvPr>
          <p:cNvSpPr/>
          <p:nvPr/>
        </p:nvSpPr>
        <p:spPr>
          <a:xfrm>
            <a:off x="8691448" y="2430398"/>
            <a:ext cx="319150" cy="319150"/>
          </a:xfrm>
          <a:prstGeom prst="ellipse">
            <a:avLst/>
          </a:prstGeom>
          <a:solidFill>
            <a:srgbClr val="F0EA00">
              <a:alpha val="50000"/>
            </a:srgb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25">
            <a:extLst>
              <a:ext uri="{FF2B5EF4-FFF2-40B4-BE49-F238E27FC236}">
                <a16:creationId xmlns:a16="http://schemas.microsoft.com/office/drawing/2014/main" id="{AD158CBD-212C-4327-9F23-0E75E6133295}"/>
              </a:ext>
            </a:extLst>
          </p:cNvPr>
          <p:cNvSpPr/>
          <p:nvPr/>
        </p:nvSpPr>
        <p:spPr>
          <a:xfrm>
            <a:off x="8132013" y="5860042"/>
            <a:ext cx="878585" cy="205790"/>
          </a:xfrm>
          <a:prstGeom prst="roundRect">
            <a:avLst/>
          </a:prstGeom>
          <a:solidFill>
            <a:srgbClr val="F0EA00">
              <a:alpha val="50000"/>
            </a:srgb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꺾인 연결선 23">
            <a:extLst>
              <a:ext uri="{FF2B5EF4-FFF2-40B4-BE49-F238E27FC236}">
                <a16:creationId xmlns:a16="http://schemas.microsoft.com/office/drawing/2014/main" id="{24520E9D-AE7F-488C-B6E7-FB15FB0772D5}"/>
              </a:ext>
            </a:extLst>
          </p:cNvPr>
          <p:cNvCxnSpPr>
            <a:cxnSpLocks/>
            <a:stCxn id="47" idx="3"/>
            <a:endCxn id="50" idx="3"/>
          </p:cNvCxnSpPr>
          <p:nvPr/>
        </p:nvCxnSpPr>
        <p:spPr>
          <a:xfrm>
            <a:off x="8895286" y="4721489"/>
            <a:ext cx="115312" cy="1241448"/>
          </a:xfrm>
          <a:prstGeom prst="bentConnector3">
            <a:avLst>
              <a:gd name="adj1" fmla="val 298245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001035-077D-4DCE-8F5D-5504674B290D}"/>
              </a:ext>
            </a:extLst>
          </p:cNvPr>
          <p:cNvSpPr txBox="1"/>
          <p:nvPr/>
        </p:nvSpPr>
        <p:spPr>
          <a:xfrm>
            <a:off x="6118422" y="4185943"/>
            <a:ext cx="2130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노선 관리 기능</a:t>
            </a:r>
            <a:endParaRPr lang="ko-KR" altLang="en-US" sz="2000" b="1" dirty="0"/>
          </a:p>
        </p:txBody>
      </p:sp>
      <p:sp>
        <p:nvSpPr>
          <p:cNvPr id="25" name="직사각형 24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345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5-4. </a:t>
            </a:r>
            <a:r>
              <a:rPr lang="ko-KR" altLang="en-US" sz="2400" b="1" dirty="0" smtClean="0"/>
              <a:t>노선 관리 화면</a:t>
            </a:r>
            <a:endParaRPr lang="ko-KR" altLang="en-US" sz="2400" b="1" dirty="0"/>
          </a:p>
        </p:txBody>
      </p:sp>
      <p:cxnSp>
        <p:nvCxnSpPr>
          <p:cNvPr id="36" name="꺾인 연결선 23">
            <a:extLst>
              <a:ext uri="{FF2B5EF4-FFF2-40B4-BE49-F238E27FC236}">
                <a16:creationId xmlns:a16="http://schemas.microsoft.com/office/drawing/2014/main" id="{24520E9D-AE7F-488C-B6E7-FB15FB0772D5}"/>
              </a:ext>
            </a:extLst>
          </p:cNvPr>
          <p:cNvCxnSpPr>
            <a:cxnSpLocks/>
            <a:stCxn id="7" idx="1"/>
            <a:endCxn id="22" idx="3"/>
          </p:cNvCxnSpPr>
          <p:nvPr/>
        </p:nvCxnSpPr>
        <p:spPr>
          <a:xfrm rot="10800000">
            <a:off x="5067885" y="3218854"/>
            <a:ext cx="1011798" cy="1169890"/>
          </a:xfrm>
          <a:prstGeom prst="bentConnector3">
            <a:avLst>
              <a:gd name="adj1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4646245" y="3083884"/>
            <a:ext cx="421640" cy="269939"/>
          </a:xfrm>
          <a:prstGeom prst="roundRect">
            <a:avLst>
              <a:gd name="adj" fmla="val 3188"/>
            </a:avLst>
          </a:prstGeom>
          <a:solidFill>
            <a:srgbClr val="F0EA00">
              <a:alpha val="50000"/>
            </a:srgb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23" y="3212135"/>
            <a:ext cx="276658" cy="2766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336" y="3308984"/>
            <a:ext cx="1859170" cy="16338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195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093" y="1100931"/>
            <a:ext cx="1449751" cy="257733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465" y="3936384"/>
            <a:ext cx="1444838" cy="2568601"/>
          </a:xfrm>
          <a:prstGeom prst="rect">
            <a:avLst/>
          </a:prstGeom>
        </p:spPr>
      </p:pic>
      <p:cxnSp>
        <p:nvCxnSpPr>
          <p:cNvPr id="38" name="직선 화살표 연결선 37"/>
          <p:cNvCxnSpPr>
            <a:stCxn id="67" idx="3"/>
            <a:endCxn id="66" idx="1"/>
          </p:cNvCxnSpPr>
          <p:nvPr/>
        </p:nvCxnSpPr>
        <p:spPr>
          <a:xfrm>
            <a:off x="5887894" y="5218886"/>
            <a:ext cx="533366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66" idx="3"/>
            <a:endCxn id="27" idx="1"/>
          </p:cNvCxnSpPr>
          <p:nvPr/>
        </p:nvCxnSpPr>
        <p:spPr>
          <a:xfrm>
            <a:off x="7866099" y="5218886"/>
            <a:ext cx="533366" cy="179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23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729" y="1102489"/>
            <a:ext cx="1448875" cy="25757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465" y="1100931"/>
            <a:ext cx="1449751" cy="25773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09" y="1799032"/>
            <a:ext cx="2356194" cy="4188786"/>
          </a:xfrm>
          <a:prstGeom prst="rect">
            <a:avLst/>
          </a:prstGeom>
        </p:spPr>
      </p:pic>
      <p:cxnSp>
        <p:nvCxnSpPr>
          <p:cNvPr id="14" name="꺾인 연결선 13"/>
          <p:cNvCxnSpPr>
            <a:endCxn id="4" idx="1"/>
          </p:cNvCxnSpPr>
          <p:nvPr/>
        </p:nvCxnSpPr>
        <p:spPr>
          <a:xfrm rot="5400000" flipH="1" flipV="1">
            <a:off x="2188139" y="2526950"/>
            <a:ext cx="2404161" cy="2131019"/>
          </a:xfrm>
          <a:prstGeom prst="bentConnector2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67" idx="1"/>
          </p:cNvCxnSpPr>
          <p:nvPr/>
        </p:nvCxnSpPr>
        <p:spPr>
          <a:xfrm flipV="1">
            <a:off x="2403816" y="5218886"/>
            <a:ext cx="2039239" cy="90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4" idx="3"/>
            <a:endCxn id="63" idx="1"/>
          </p:cNvCxnSpPr>
          <p:nvPr/>
        </p:nvCxnSpPr>
        <p:spPr>
          <a:xfrm flipV="1">
            <a:off x="5904604" y="2389599"/>
            <a:ext cx="522489" cy="77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63" idx="3"/>
            <a:endCxn id="6" idx="1"/>
          </p:cNvCxnSpPr>
          <p:nvPr/>
        </p:nvCxnSpPr>
        <p:spPr>
          <a:xfrm>
            <a:off x="7876844" y="2389599"/>
            <a:ext cx="522621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36" y="4654046"/>
            <a:ext cx="506628" cy="506628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36" y="5139398"/>
            <a:ext cx="506628" cy="506628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585" y="1986007"/>
            <a:ext cx="402026" cy="402026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133" y="2187020"/>
            <a:ext cx="402026" cy="402026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455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5-5. </a:t>
            </a:r>
            <a:r>
              <a:rPr lang="ko-KR" altLang="en-US" sz="2400" b="1" dirty="0" smtClean="0"/>
              <a:t>노선</a:t>
            </a:r>
            <a:r>
              <a:rPr lang="en-US" altLang="ko-KR" sz="2400" b="1" dirty="0"/>
              <a:t> </a:t>
            </a:r>
            <a:r>
              <a:rPr lang="ko-KR" altLang="en-US" sz="2400" b="1" dirty="0" smtClean="0"/>
              <a:t>및 일일 문진 화면</a:t>
            </a:r>
            <a:endParaRPr lang="ko-KR" altLang="en-US" sz="2400" b="1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30585" y="6088284"/>
            <a:ext cx="2405218" cy="416701"/>
          </a:xfrm>
          <a:prstGeom prst="round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메인 화면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260" y="3934585"/>
            <a:ext cx="1444839" cy="2568602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055" y="3934585"/>
            <a:ext cx="1444839" cy="2568602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518" y="5834970"/>
            <a:ext cx="506628" cy="50662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520" y="5066894"/>
            <a:ext cx="506628" cy="50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5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37" y="1906648"/>
            <a:ext cx="2166371" cy="38513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264" y="1917219"/>
            <a:ext cx="2164790" cy="3848514"/>
          </a:xfrm>
          <a:prstGeom prst="rect">
            <a:avLst/>
          </a:prstGeom>
        </p:spPr>
      </p:pic>
      <p:cxnSp>
        <p:nvCxnSpPr>
          <p:cNvPr id="4" name="직선 화살표 연결선 3"/>
          <p:cNvCxnSpPr>
            <a:endCxn id="11" idx="1"/>
          </p:cNvCxnSpPr>
          <p:nvPr/>
        </p:nvCxnSpPr>
        <p:spPr>
          <a:xfrm flipV="1">
            <a:off x="5553595" y="2287816"/>
            <a:ext cx="1032952" cy="71133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18" idx="1"/>
          </p:cNvCxnSpPr>
          <p:nvPr/>
        </p:nvCxnSpPr>
        <p:spPr>
          <a:xfrm>
            <a:off x="5553595" y="4434716"/>
            <a:ext cx="1028304" cy="84955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40229" y="2287816"/>
            <a:ext cx="6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성공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90926" y="4976491"/>
            <a:ext cx="650789" cy="307777"/>
          </a:xfrm>
          <a:prstGeom prst="rect">
            <a:avLst/>
          </a:prstGeom>
          <a:ln w="41275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실패</a:t>
            </a:r>
          </a:p>
        </p:txBody>
      </p:sp>
      <p:cxnSp>
        <p:nvCxnSpPr>
          <p:cNvPr id="28" name="직선 화살표 연결선 27"/>
          <p:cNvCxnSpPr>
            <a:endCxn id="7" idx="1"/>
          </p:cNvCxnSpPr>
          <p:nvPr/>
        </p:nvCxnSpPr>
        <p:spPr>
          <a:xfrm>
            <a:off x="1798320" y="3832310"/>
            <a:ext cx="1583944" cy="916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오른쪽 화살표 33"/>
          <p:cNvSpPr/>
          <p:nvPr/>
        </p:nvSpPr>
        <p:spPr>
          <a:xfrm>
            <a:off x="8088002" y="1908705"/>
            <a:ext cx="486032" cy="321276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7068FA9C-1722-4224-9857-7AC5C5CB83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413" y="1352239"/>
            <a:ext cx="1359655" cy="135965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703688" y="2845263"/>
            <a:ext cx="1189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/>
            </a:lvl1pPr>
          </a:lstStyle>
          <a:p>
            <a:r>
              <a:rPr lang="ko-KR" altLang="en-US" dirty="0"/>
              <a:t>내부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24</a:t>
            </a:fld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47" y="1056283"/>
            <a:ext cx="1385476" cy="246306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99" y="4048603"/>
            <a:ext cx="1390124" cy="2471330"/>
          </a:xfrm>
          <a:prstGeom prst="rect">
            <a:avLst/>
          </a:prstGeom>
        </p:spPr>
      </p:pic>
      <p:cxnSp>
        <p:nvCxnSpPr>
          <p:cNvPr id="29" name="구부러진 연결선 28"/>
          <p:cNvCxnSpPr>
            <a:stCxn id="18" idx="2"/>
            <a:endCxn id="42" idx="2"/>
          </p:cNvCxnSpPr>
          <p:nvPr/>
        </p:nvCxnSpPr>
        <p:spPr>
          <a:xfrm rot="5400000" flipH="1">
            <a:off x="4209765" y="3452737"/>
            <a:ext cx="225554" cy="5908839"/>
          </a:xfrm>
          <a:prstGeom prst="curvedConnector3">
            <a:avLst>
              <a:gd name="adj1" fmla="val -101350"/>
            </a:avLst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14" y="3761828"/>
            <a:ext cx="506628" cy="506628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455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5-6. </a:t>
            </a:r>
            <a:r>
              <a:rPr lang="ko-KR" altLang="en-US" sz="2400" b="1" dirty="0" err="1" smtClean="0"/>
              <a:t>비콘</a:t>
            </a:r>
            <a:r>
              <a:rPr lang="ko-KR" altLang="en-US" sz="2400" b="1" dirty="0" smtClean="0"/>
              <a:t> 탐색 동작 화면</a:t>
            </a:r>
            <a:endParaRPr lang="ko-KR" altLang="en-US" sz="2400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65513" y="5877678"/>
            <a:ext cx="2405218" cy="416701"/>
          </a:xfrm>
          <a:prstGeom prst="round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메인 화면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5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455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6. </a:t>
            </a:r>
            <a:r>
              <a:rPr lang="ko-KR" altLang="en-US" sz="2400" b="1" dirty="0" smtClean="0"/>
              <a:t>시연</a:t>
            </a:r>
            <a:endParaRPr lang="ko-KR" altLang="en-US" sz="2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77" y="1108210"/>
            <a:ext cx="3095472" cy="55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9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5444FEB-F21B-41D6-9FC7-DC6AF997DDDB}"/>
              </a:ext>
            </a:extLst>
          </p:cNvPr>
          <p:cNvSpPr/>
          <p:nvPr/>
        </p:nvSpPr>
        <p:spPr>
          <a:xfrm>
            <a:off x="908904" y="1667888"/>
            <a:ext cx="8744298" cy="2139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555F7DF-7CDD-43A2-93AD-6EC470433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084" y="1757436"/>
            <a:ext cx="716742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셔틀버스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탑승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기록으로 셔틀버스의 효율적인 운영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데이터</a:t>
            </a:r>
            <a:r>
              <a:rPr lang="ko-KR" altLang="en-US" b="1" dirty="0" smtClean="0">
                <a:latin typeface="+mn-ea"/>
                <a:cs typeface="Arial" panose="020B0604020202020204" pitchFamily="34" charset="0"/>
              </a:rPr>
              <a:t>로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사용</a:t>
            </a:r>
            <a:endParaRPr lang="en-US" altLang="ko-KR" b="1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254" y="1915783"/>
            <a:ext cx="351570" cy="351568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3555F7DF-7CDD-43A2-93AD-6EC470433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443" y="2777686"/>
            <a:ext cx="716742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코로나</a:t>
            </a:r>
            <a:r>
              <a:rPr lang="en-US" altLang="ko-KR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19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대비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셔틀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버스 탑승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기록을 통해 승객의 </a:t>
            </a:r>
            <a:r>
              <a:rPr lang="ko-KR" altLang="en-US" b="1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이동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경로</a:t>
            </a:r>
            <a:r>
              <a:rPr lang="ko-KR" altLang="en-US" b="1" dirty="0" smtClean="0">
                <a:latin typeface="+mn-ea"/>
                <a:cs typeface="Arial" panose="020B0604020202020204" pitchFamily="34" charset="0"/>
              </a:rPr>
              <a:t>를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조회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하여 밀접접촉자에 대한 정보 파악 후 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빠른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대응</a:t>
            </a:r>
            <a:endParaRPr lang="en-US" altLang="ko-KR" b="1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13" y="2841617"/>
            <a:ext cx="351570" cy="35156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444FEB-F21B-41D6-9FC7-DC6AF997DDDB}"/>
              </a:ext>
            </a:extLst>
          </p:cNvPr>
          <p:cNvSpPr/>
          <p:nvPr/>
        </p:nvSpPr>
        <p:spPr>
          <a:xfrm>
            <a:off x="908904" y="4289377"/>
            <a:ext cx="8744298" cy="2139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3555F7DF-7CDD-43A2-93AD-6EC470433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000" y="4382597"/>
            <a:ext cx="716742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셔틀버스 탑승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기록을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바탕으로 탑승 인원에 대한 통계자료를      한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눈에 볼 수 있도록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대시보드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작성</a:t>
            </a:r>
            <a:endParaRPr lang="en-US" altLang="ko-KR" b="1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3555F7DF-7CDD-43A2-93AD-6EC470433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566" y="5658974"/>
            <a:ext cx="7167427" cy="361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31613" y="4777676"/>
            <a:ext cx="315249" cy="317836"/>
          </a:xfrm>
          <a:prstGeom prst="ellipse">
            <a:avLst/>
          </a:prstGeom>
          <a:noFill/>
          <a:ln w="31750">
            <a:solidFill>
              <a:srgbClr val="CB2B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442821" y="5704561"/>
            <a:ext cx="315249" cy="317836"/>
          </a:xfrm>
          <a:prstGeom prst="ellipse">
            <a:avLst/>
          </a:prstGeom>
          <a:noFill/>
          <a:ln w="31750">
            <a:solidFill>
              <a:srgbClr val="CB2B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3555F7DF-7CDD-43A2-93AD-6EC470433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084" y="5586480"/>
            <a:ext cx="716742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1" dirty="0" err="1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비콘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수신 반경 내에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들어오면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애플리케이션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자동 실행</a:t>
            </a:r>
            <a:endParaRPr lang="en-US" altLang="ko-KR" b="1" dirty="0">
              <a:solidFill>
                <a:srgbClr val="C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455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기대효과 및 </a:t>
            </a:r>
            <a:r>
              <a:rPr lang="ko-KR" altLang="en-US" sz="2400" b="1" dirty="0" smtClean="0"/>
              <a:t>향후 </a:t>
            </a:r>
            <a:r>
              <a:rPr lang="ko-KR" altLang="en-US" sz="2400" b="1" dirty="0" smtClean="0"/>
              <a:t>계획</a:t>
            </a:r>
            <a:endParaRPr lang="ko-KR" altLang="en-US" sz="24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7241" y="1667887"/>
            <a:ext cx="561663" cy="2139331"/>
          </a:xfrm>
          <a:prstGeom prst="roundRect">
            <a:avLst>
              <a:gd name="adj" fmla="val 6363"/>
            </a:avLst>
          </a:prstGeom>
          <a:solidFill>
            <a:srgbClr val="FF6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47241" y="4289376"/>
            <a:ext cx="561663" cy="2139331"/>
          </a:xfrm>
          <a:prstGeom prst="roundRect">
            <a:avLst>
              <a:gd name="adj" fmla="val 6363"/>
            </a:avLst>
          </a:prstGeom>
          <a:solidFill>
            <a:srgbClr val="FF6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67748" y="2059811"/>
            <a:ext cx="553998" cy="15488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기대 효과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7748" y="4699275"/>
            <a:ext cx="553998" cy="14803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향후 계획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FFEAA9A-1D63-4606-A571-859100AF7916}"/>
              </a:ext>
            </a:extLst>
          </p:cNvPr>
          <p:cNvSpPr/>
          <p:nvPr/>
        </p:nvSpPr>
        <p:spPr>
          <a:xfrm>
            <a:off x="1345816" y="1809434"/>
            <a:ext cx="920182" cy="920182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78BABD-DAD0-4876-8CE9-59613543E4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91" y="1985709"/>
            <a:ext cx="567632" cy="567632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B7FF8D98-DFDF-4FDB-AD8B-E37B7A3EBBE5}"/>
              </a:ext>
            </a:extLst>
          </p:cNvPr>
          <p:cNvSpPr/>
          <p:nvPr/>
        </p:nvSpPr>
        <p:spPr>
          <a:xfrm>
            <a:off x="4448655" y="1809434"/>
            <a:ext cx="920182" cy="920182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8557BE6-D14E-4A21-AF27-C476286FF757}"/>
              </a:ext>
            </a:extLst>
          </p:cNvPr>
          <p:cNvSpPr/>
          <p:nvPr/>
        </p:nvSpPr>
        <p:spPr>
          <a:xfrm>
            <a:off x="7551494" y="1809434"/>
            <a:ext cx="920182" cy="920182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500675B2-9F13-4328-8B40-2F2EE9B6C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34" y="1971101"/>
            <a:ext cx="596848" cy="59684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8401005-F49C-4302-82B3-8144C33C1B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580" y="1971101"/>
            <a:ext cx="596848" cy="5968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8DB1A43-6341-489B-BB2D-1679C22CAF97}"/>
              </a:ext>
            </a:extLst>
          </p:cNvPr>
          <p:cNvSpPr txBox="1"/>
          <p:nvPr/>
        </p:nvSpPr>
        <p:spPr>
          <a:xfrm>
            <a:off x="1378586" y="3244036"/>
            <a:ext cx="1160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회사소개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58F192-AC25-41F8-AB5B-1E8D135F2CB8}"/>
              </a:ext>
            </a:extLst>
          </p:cNvPr>
          <p:cNvSpPr txBox="1"/>
          <p:nvPr/>
        </p:nvSpPr>
        <p:spPr>
          <a:xfrm>
            <a:off x="1378586" y="3613368"/>
            <a:ext cx="1160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인사제도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5E5D0E-331F-4ECD-ACED-8700E8EEAA56}"/>
              </a:ext>
            </a:extLst>
          </p:cNvPr>
          <p:cNvSpPr txBox="1"/>
          <p:nvPr/>
        </p:nvSpPr>
        <p:spPr>
          <a:xfrm>
            <a:off x="1378586" y="3982700"/>
            <a:ext cx="1160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교육제도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3AE8CA-C85D-4893-88F9-B5222AD4994C}"/>
              </a:ext>
            </a:extLst>
          </p:cNvPr>
          <p:cNvSpPr txBox="1"/>
          <p:nvPr/>
        </p:nvSpPr>
        <p:spPr>
          <a:xfrm>
            <a:off x="1306503" y="4344635"/>
            <a:ext cx="1944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운영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∙</a:t>
            </a:r>
            <a:r>
              <a:rPr lang="ko-KR" altLang="en-US" sz="1600" dirty="0" err="1"/>
              <a:t>보안</a:t>
            </a:r>
            <a:r>
              <a:rPr lang="ko-KR" altLang="en-US" sz="1600" dirty="0"/>
              <a:t> 시스템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630D58-BA26-49EE-B49F-8FC30D6D605E}"/>
              </a:ext>
            </a:extLst>
          </p:cNvPr>
          <p:cNvSpPr txBox="1"/>
          <p:nvPr/>
        </p:nvSpPr>
        <p:spPr>
          <a:xfrm>
            <a:off x="1378586" y="4721364"/>
            <a:ext cx="1013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B.Frame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28FFCF-0A07-4336-B3A3-D43627F96047}"/>
              </a:ext>
            </a:extLst>
          </p:cNvPr>
          <p:cNvSpPr txBox="1"/>
          <p:nvPr/>
        </p:nvSpPr>
        <p:spPr>
          <a:xfrm>
            <a:off x="1378586" y="5090696"/>
            <a:ext cx="1160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그룹웨어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42689C-73FD-4673-B5BC-CF9DAA7D1C96}"/>
              </a:ext>
            </a:extLst>
          </p:cNvPr>
          <p:cNvSpPr txBox="1"/>
          <p:nvPr/>
        </p:nvSpPr>
        <p:spPr>
          <a:xfrm>
            <a:off x="4230909" y="3250132"/>
            <a:ext cx="1712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SI </a:t>
            </a:r>
            <a:r>
              <a:rPr lang="ko-KR" altLang="en-US" sz="1600" dirty="0"/>
              <a:t>프로세스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665169-1881-4941-BD9B-4D00FC394BDE}"/>
              </a:ext>
            </a:extLst>
          </p:cNvPr>
          <p:cNvSpPr txBox="1"/>
          <p:nvPr/>
        </p:nvSpPr>
        <p:spPr>
          <a:xfrm>
            <a:off x="4391060" y="3619464"/>
            <a:ext cx="1160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개발</a:t>
            </a:r>
            <a:r>
              <a:rPr lang="en-US" altLang="ko-KR" sz="1600" dirty="0"/>
              <a:t>TOOL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746D3C-B2A0-4D08-B4F4-DA7517901E78}"/>
              </a:ext>
            </a:extLst>
          </p:cNvPr>
          <p:cNvSpPr txBox="1"/>
          <p:nvPr/>
        </p:nvSpPr>
        <p:spPr>
          <a:xfrm>
            <a:off x="4351406" y="3988796"/>
            <a:ext cx="1712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은행 업무 전산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FDFAF9-757A-4C9F-AE34-4BDB7867815A}"/>
              </a:ext>
            </a:extLst>
          </p:cNvPr>
          <p:cNvSpPr txBox="1"/>
          <p:nvPr/>
        </p:nvSpPr>
        <p:spPr>
          <a:xfrm>
            <a:off x="4472664" y="4358128"/>
            <a:ext cx="1334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Operator</a:t>
            </a:r>
            <a:endParaRPr lang="ko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95F17E-7D2D-4B84-8212-DC75309A61B4}"/>
              </a:ext>
            </a:extLst>
          </p:cNvPr>
          <p:cNvSpPr txBox="1"/>
          <p:nvPr/>
        </p:nvSpPr>
        <p:spPr>
          <a:xfrm>
            <a:off x="4414612" y="4727460"/>
            <a:ext cx="603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SQL</a:t>
            </a:r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578378-6FA3-4AB9-9185-7E3DFF009107}"/>
              </a:ext>
            </a:extLst>
          </p:cNvPr>
          <p:cNvSpPr txBox="1"/>
          <p:nvPr/>
        </p:nvSpPr>
        <p:spPr>
          <a:xfrm>
            <a:off x="4368990" y="5096792"/>
            <a:ext cx="1414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원비즈</a:t>
            </a:r>
            <a:r>
              <a:rPr lang="ko-KR" altLang="en-US" sz="1600" dirty="0"/>
              <a:t> 개발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9B2B4D-92D0-473E-8486-946086E00DA2}"/>
              </a:ext>
            </a:extLst>
          </p:cNvPr>
          <p:cNvSpPr txBox="1"/>
          <p:nvPr/>
        </p:nvSpPr>
        <p:spPr>
          <a:xfrm>
            <a:off x="7301351" y="3250269"/>
            <a:ext cx="2028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Android </a:t>
            </a:r>
            <a:r>
              <a:rPr lang="en-US" altLang="ko-KR" sz="1600" dirty="0"/>
              <a:t>App</a:t>
            </a:r>
          </a:p>
          <a:p>
            <a:r>
              <a:rPr lang="en-US" altLang="ko-KR" sz="1600" dirty="0"/>
              <a:t>Programming </a:t>
            </a:r>
            <a:r>
              <a:rPr lang="ko-KR" altLang="en-US" sz="1600" dirty="0"/>
              <a:t>교육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DC67A6-4BA1-4B3E-85DD-C4E742614F83}"/>
              </a:ext>
            </a:extLst>
          </p:cNvPr>
          <p:cNvSpPr txBox="1"/>
          <p:nvPr/>
        </p:nvSpPr>
        <p:spPr>
          <a:xfrm>
            <a:off x="7301350" y="3869303"/>
            <a:ext cx="2028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Android App</a:t>
            </a:r>
          </a:p>
          <a:p>
            <a:r>
              <a:rPr lang="en-US" altLang="ko-KR" sz="1600" dirty="0"/>
              <a:t>Programming </a:t>
            </a:r>
            <a:r>
              <a:rPr lang="ko-KR" altLang="en-US" sz="1600" dirty="0"/>
              <a:t>개발</a:t>
            </a: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26F244B8-6D15-467B-A766-49DBE14C15FD}"/>
              </a:ext>
            </a:extLst>
          </p:cNvPr>
          <p:cNvSpPr/>
          <p:nvPr/>
        </p:nvSpPr>
        <p:spPr>
          <a:xfrm rot="5400000">
            <a:off x="1228175" y="3354115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004A99B7-BD34-49EA-BF29-C79E5483F9DE}"/>
              </a:ext>
            </a:extLst>
          </p:cNvPr>
          <p:cNvSpPr/>
          <p:nvPr/>
        </p:nvSpPr>
        <p:spPr>
          <a:xfrm rot="5400000">
            <a:off x="1228175" y="3723447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58DD2D58-6D4E-45E2-9AEE-7BE6A7F43DB1}"/>
              </a:ext>
            </a:extLst>
          </p:cNvPr>
          <p:cNvSpPr/>
          <p:nvPr/>
        </p:nvSpPr>
        <p:spPr>
          <a:xfrm rot="5400000">
            <a:off x="1228175" y="4092779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8FE19949-3FC6-4A5D-81AB-320141C86156}"/>
              </a:ext>
            </a:extLst>
          </p:cNvPr>
          <p:cNvSpPr/>
          <p:nvPr/>
        </p:nvSpPr>
        <p:spPr>
          <a:xfrm rot="5400000">
            <a:off x="1228175" y="4462111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0EF1F5A4-3FAC-4F70-9B18-B8AEA3077AC8}"/>
              </a:ext>
            </a:extLst>
          </p:cNvPr>
          <p:cNvSpPr/>
          <p:nvPr/>
        </p:nvSpPr>
        <p:spPr>
          <a:xfrm rot="5400000">
            <a:off x="1228175" y="4831443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47FF2469-2E05-49DD-B82B-662FE4D63B61}"/>
              </a:ext>
            </a:extLst>
          </p:cNvPr>
          <p:cNvSpPr/>
          <p:nvPr/>
        </p:nvSpPr>
        <p:spPr>
          <a:xfrm rot="5400000">
            <a:off x="1228175" y="5200775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8988E8DB-665E-4D0B-B4BF-8106FED34344}"/>
              </a:ext>
            </a:extLst>
          </p:cNvPr>
          <p:cNvSpPr/>
          <p:nvPr/>
        </p:nvSpPr>
        <p:spPr>
          <a:xfrm rot="5400000">
            <a:off x="4221383" y="3354115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89664BFB-1F3B-4FA6-B562-DCDFC7F1D9F5}"/>
              </a:ext>
            </a:extLst>
          </p:cNvPr>
          <p:cNvSpPr/>
          <p:nvPr/>
        </p:nvSpPr>
        <p:spPr>
          <a:xfrm rot="5400000">
            <a:off x="4221383" y="3723447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9F0BDDA5-73BE-47E3-96C2-3385C54BEE41}"/>
              </a:ext>
            </a:extLst>
          </p:cNvPr>
          <p:cNvSpPr/>
          <p:nvPr/>
        </p:nvSpPr>
        <p:spPr>
          <a:xfrm rot="5400000">
            <a:off x="4221383" y="4092779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842B85CA-816A-4EA8-894B-5299EE8C7BA6}"/>
              </a:ext>
            </a:extLst>
          </p:cNvPr>
          <p:cNvSpPr/>
          <p:nvPr/>
        </p:nvSpPr>
        <p:spPr>
          <a:xfrm rot="5400000">
            <a:off x="4221383" y="4462111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5B4302C2-E5C0-4CAE-BE31-58034E8F8F26}"/>
              </a:ext>
            </a:extLst>
          </p:cNvPr>
          <p:cNvSpPr/>
          <p:nvPr/>
        </p:nvSpPr>
        <p:spPr>
          <a:xfrm rot="5400000">
            <a:off x="4221383" y="4831443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E2784D1A-14E7-4301-8A10-5AC4EB7C5D81}"/>
              </a:ext>
            </a:extLst>
          </p:cNvPr>
          <p:cNvSpPr/>
          <p:nvPr/>
        </p:nvSpPr>
        <p:spPr>
          <a:xfrm rot="5400000">
            <a:off x="4221383" y="5200775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7613CD93-5AC4-4074-AF70-344B42D0EDC6}"/>
              </a:ext>
            </a:extLst>
          </p:cNvPr>
          <p:cNvSpPr/>
          <p:nvPr/>
        </p:nvSpPr>
        <p:spPr>
          <a:xfrm rot="5400000">
            <a:off x="7138137" y="3366184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47CC7AE-AA6B-41B1-97D1-2AD2AE1E005A}"/>
              </a:ext>
            </a:extLst>
          </p:cNvPr>
          <p:cNvSpPr/>
          <p:nvPr/>
        </p:nvSpPr>
        <p:spPr>
          <a:xfrm>
            <a:off x="1074479" y="2829802"/>
            <a:ext cx="1487036" cy="31493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Orientation</a:t>
            </a:r>
            <a:endParaRPr lang="ko-KR" altLang="en-US" b="1" dirty="0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5C92326B-BE2C-426A-9D71-FF9628A39D1B}"/>
              </a:ext>
            </a:extLst>
          </p:cNvPr>
          <p:cNvSpPr/>
          <p:nvPr/>
        </p:nvSpPr>
        <p:spPr>
          <a:xfrm rot="5400000">
            <a:off x="7117723" y="4012515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99C5D65-436C-4754-A2CC-34F43BD69798}"/>
              </a:ext>
            </a:extLst>
          </p:cNvPr>
          <p:cNvSpPr/>
          <p:nvPr/>
        </p:nvSpPr>
        <p:spPr>
          <a:xfrm>
            <a:off x="4248268" y="2829802"/>
            <a:ext cx="1341764" cy="31493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내부 개발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F3C1C18-908C-443A-A273-4C61A5B6A433}"/>
              </a:ext>
            </a:extLst>
          </p:cNvPr>
          <p:cNvSpPr/>
          <p:nvPr/>
        </p:nvSpPr>
        <p:spPr>
          <a:xfrm>
            <a:off x="7349421" y="2829802"/>
            <a:ext cx="1341764" cy="31493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앱 개발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455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8. </a:t>
            </a:r>
            <a:r>
              <a:rPr lang="ko-KR" altLang="en-US" sz="2400" b="1" dirty="0" smtClean="0"/>
              <a:t>신입연수소감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2239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472A3E9C-7910-47C0-AAAD-0D5317E2447F}"/>
              </a:ext>
            </a:extLst>
          </p:cNvPr>
          <p:cNvSpPr/>
          <p:nvPr/>
        </p:nvSpPr>
        <p:spPr>
          <a:xfrm>
            <a:off x="3029029" y="4573657"/>
            <a:ext cx="4037186" cy="120794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50800">
            <a:solidFill>
              <a:srgbClr val="FF6F6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ㄴ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28</a:t>
            </a:fld>
            <a:endParaRPr lang="ko-KR" altLang="en-US" dirty="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5B199633-9EF0-4951-AB0B-AADB16731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94" y="4642793"/>
            <a:ext cx="1063872" cy="1063872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F52F99EC-40F3-4D73-AF6D-220B970CA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895" y="4642793"/>
            <a:ext cx="1063872" cy="1063872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748B1D78-12EA-4CFB-8CE0-E56A317D8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665" y="4641762"/>
            <a:ext cx="1055654" cy="1055654"/>
          </a:xfrm>
          <a:prstGeom prst="rect">
            <a:avLst/>
          </a:prstGeom>
        </p:spPr>
      </p:pic>
      <p:sp>
        <p:nvSpPr>
          <p:cNvPr id="92" name="모서리가 둥근 직사각형 35">
            <a:extLst>
              <a:ext uri="{FF2B5EF4-FFF2-40B4-BE49-F238E27FC236}">
                <a16:creationId xmlns:a16="http://schemas.microsoft.com/office/drawing/2014/main" id="{E6C5BC80-4BC6-42D5-ADE2-DD4AAA1E9B5C}"/>
              </a:ext>
            </a:extLst>
          </p:cNvPr>
          <p:cNvSpPr/>
          <p:nvPr/>
        </p:nvSpPr>
        <p:spPr>
          <a:xfrm>
            <a:off x="5260083" y="1718574"/>
            <a:ext cx="1608172" cy="1727392"/>
          </a:xfrm>
          <a:prstGeom prst="round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36">
            <a:extLst>
              <a:ext uri="{FF2B5EF4-FFF2-40B4-BE49-F238E27FC236}">
                <a16:creationId xmlns:a16="http://schemas.microsoft.com/office/drawing/2014/main" id="{F7C8F727-AD0B-4986-9E3B-AF2A38F98DF1}"/>
              </a:ext>
            </a:extLst>
          </p:cNvPr>
          <p:cNvSpPr/>
          <p:nvPr/>
        </p:nvSpPr>
        <p:spPr>
          <a:xfrm>
            <a:off x="7176762" y="1718574"/>
            <a:ext cx="1608172" cy="1727392"/>
          </a:xfrm>
          <a:prstGeom prst="round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FA83DDE9-DC21-4F3E-997C-DAF0DC74F706}"/>
              </a:ext>
            </a:extLst>
          </p:cNvPr>
          <p:cNvSpPr/>
          <p:nvPr/>
        </p:nvSpPr>
        <p:spPr>
          <a:xfrm>
            <a:off x="5749840" y="1351290"/>
            <a:ext cx="629686" cy="6296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C45D77CE-C5A1-45A0-946D-89C62B9C566C}"/>
              </a:ext>
            </a:extLst>
          </p:cNvPr>
          <p:cNvSpPr/>
          <p:nvPr/>
        </p:nvSpPr>
        <p:spPr>
          <a:xfrm>
            <a:off x="7666776" y="1351290"/>
            <a:ext cx="629686" cy="6296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3CBAFC3F-9C36-409B-BD30-9C7C14808389}"/>
              </a:ext>
            </a:extLst>
          </p:cNvPr>
          <p:cNvSpPr/>
          <p:nvPr/>
        </p:nvSpPr>
        <p:spPr>
          <a:xfrm>
            <a:off x="5820141" y="1417500"/>
            <a:ext cx="488056" cy="488056"/>
          </a:xfrm>
          <a:prstGeom prst="ellipse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C9CFB0BC-410D-4BE3-B624-0C2E2C08BF92}"/>
              </a:ext>
            </a:extLst>
          </p:cNvPr>
          <p:cNvSpPr/>
          <p:nvPr/>
        </p:nvSpPr>
        <p:spPr>
          <a:xfrm>
            <a:off x="7736820" y="1412949"/>
            <a:ext cx="488056" cy="488056"/>
          </a:xfrm>
          <a:prstGeom prst="ellipse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1B13F1E-DF78-4405-B5CF-7B8B2B5B7928}"/>
              </a:ext>
            </a:extLst>
          </p:cNvPr>
          <p:cNvSpPr txBox="1"/>
          <p:nvPr/>
        </p:nvSpPr>
        <p:spPr>
          <a:xfrm>
            <a:off x="5859771" y="1499647"/>
            <a:ext cx="400812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2F47578-E965-48C6-BEB1-A5AFE985FE84}"/>
              </a:ext>
            </a:extLst>
          </p:cNvPr>
          <p:cNvSpPr txBox="1"/>
          <p:nvPr/>
        </p:nvSpPr>
        <p:spPr>
          <a:xfrm>
            <a:off x="7774454" y="1499647"/>
            <a:ext cx="400812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1" name="모서리가 둥근 직사각형 34">
            <a:extLst>
              <a:ext uri="{FF2B5EF4-FFF2-40B4-BE49-F238E27FC236}">
                <a16:creationId xmlns:a16="http://schemas.microsoft.com/office/drawing/2014/main" id="{53CD516F-77C8-4872-9922-423DB4EEA83B}"/>
              </a:ext>
            </a:extLst>
          </p:cNvPr>
          <p:cNvSpPr/>
          <p:nvPr/>
        </p:nvSpPr>
        <p:spPr>
          <a:xfrm>
            <a:off x="3343404" y="1718574"/>
            <a:ext cx="1608172" cy="1727392"/>
          </a:xfrm>
          <a:prstGeom prst="round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ABC5AB23-737C-4541-B6A8-A151B37C2422}"/>
              </a:ext>
            </a:extLst>
          </p:cNvPr>
          <p:cNvSpPr/>
          <p:nvPr/>
        </p:nvSpPr>
        <p:spPr>
          <a:xfrm>
            <a:off x="3832904" y="1351290"/>
            <a:ext cx="629686" cy="6296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4879709B-A926-4278-A636-2B9CDF9590B6}"/>
              </a:ext>
            </a:extLst>
          </p:cNvPr>
          <p:cNvSpPr/>
          <p:nvPr/>
        </p:nvSpPr>
        <p:spPr>
          <a:xfrm>
            <a:off x="3903462" y="1422051"/>
            <a:ext cx="488056" cy="488056"/>
          </a:xfrm>
          <a:prstGeom prst="ellipse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DF5A731-AA4A-4183-B731-336C024889E6}"/>
              </a:ext>
            </a:extLst>
          </p:cNvPr>
          <p:cNvSpPr txBox="1"/>
          <p:nvPr/>
        </p:nvSpPr>
        <p:spPr>
          <a:xfrm>
            <a:off x="3945088" y="1499647"/>
            <a:ext cx="400812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9" name="도넛 88">
            <a:extLst>
              <a:ext uri="{FF2B5EF4-FFF2-40B4-BE49-F238E27FC236}">
                <a16:creationId xmlns:a16="http://schemas.microsoft.com/office/drawing/2014/main" id="{6A2BB5CF-B273-49CF-B11A-E143287E7BB9}"/>
              </a:ext>
            </a:extLst>
          </p:cNvPr>
          <p:cNvSpPr/>
          <p:nvPr/>
        </p:nvSpPr>
        <p:spPr>
          <a:xfrm>
            <a:off x="8053788" y="2235349"/>
            <a:ext cx="149236" cy="54878"/>
          </a:xfrm>
          <a:prstGeom prst="donut">
            <a:avLst/>
          </a:prstGeom>
          <a:solidFill>
            <a:srgbClr val="FF6F6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06F09D2-0FF7-4AA3-9354-DC80C9B70C80}"/>
              </a:ext>
            </a:extLst>
          </p:cNvPr>
          <p:cNvSpPr txBox="1"/>
          <p:nvPr/>
        </p:nvSpPr>
        <p:spPr>
          <a:xfrm>
            <a:off x="3267530" y="3062094"/>
            <a:ext cx="1780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가치창조인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68D5B0C-33B5-4AA6-A8C4-1189BD7F0E27}"/>
              </a:ext>
            </a:extLst>
          </p:cNvPr>
          <p:cNvSpPr txBox="1"/>
          <p:nvPr/>
        </p:nvSpPr>
        <p:spPr>
          <a:xfrm>
            <a:off x="5196015" y="3062094"/>
            <a:ext cx="1780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프로금융인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E16E21B-F993-4438-BB1C-C6CBC201D519}"/>
              </a:ext>
            </a:extLst>
          </p:cNvPr>
          <p:cNvSpPr txBox="1"/>
          <p:nvPr/>
        </p:nvSpPr>
        <p:spPr>
          <a:xfrm>
            <a:off x="7084814" y="3062094"/>
            <a:ext cx="1780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IT</a:t>
            </a:r>
            <a:r>
              <a:rPr lang="ko-KR" altLang="en-US" sz="1600" b="1" dirty="0">
                <a:solidFill>
                  <a:schemeClr val="bg1"/>
                </a:solidFill>
              </a:rPr>
              <a:t>스페셜리스트</a:t>
            </a:r>
          </a:p>
        </p:txBody>
      </p:sp>
      <p:sp>
        <p:nvSpPr>
          <p:cNvPr id="113" name="모서리가 둥근 직사각형 112">
            <a:extLst>
              <a:ext uri="{FF2B5EF4-FFF2-40B4-BE49-F238E27FC236}">
                <a16:creationId xmlns:a16="http://schemas.microsoft.com/office/drawing/2014/main" id="{2D5A6CFE-AB16-4907-B918-84E3CB5B630D}"/>
              </a:ext>
            </a:extLst>
          </p:cNvPr>
          <p:cNvSpPr/>
          <p:nvPr/>
        </p:nvSpPr>
        <p:spPr>
          <a:xfrm>
            <a:off x="1427239" y="1727214"/>
            <a:ext cx="1608172" cy="1727392"/>
          </a:xfrm>
          <a:prstGeom prst="round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B02D038B-EE68-4D77-8BDD-5E625B901610}"/>
              </a:ext>
            </a:extLst>
          </p:cNvPr>
          <p:cNvSpPr/>
          <p:nvPr/>
        </p:nvSpPr>
        <p:spPr>
          <a:xfrm>
            <a:off x="1848552" y="1335254"/>
            <a:ext cx="629686" cy="6296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9FA73FE-F545-47CB-AB2C-36B736D56167}"/>
              </a:ext>
            </a:extLst>
          </p:cNvPr>
          <p:cNvSpPr txBox="1"/>
          <p:nvPr/>
        </p:nvSpPr>
        <p:spPr>
          <a:xfrm>
            <a:off x="1430381" y="3062094"/>
            <a:ext cx="1600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도전혁신인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B23BB8C-4F0D-4DEA-B01B-4F3FE310F534}"/>
              </a:ext>
            </a:extLst>
          </p:cNvPr>
          <p:cNvSpPr/>
          <p:nvPr/>
        </p:nvSpPr>
        <p:spPr>
          <a:xfrm>
            <a:off x="1933397" y="1417500"/>
            <a:ext cx="488056" cy="488056"/>
          </a:xfrm>
          <a:prstGeom prst="ellipse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418B0F1-D1E7-4816-9429-37660CDD7B65}"/>
              </a:ext>
            </a:extLst>
          </p:cNvPr>
          <p:cNvSpPr txBox="1"/>
          <p:nvPr/>
        </p:nvSpPr>
        <p:spPr>
          <a:xfrm>
            <a:off x="1980453" y="1502666"/>
            <a:ext cx="400812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5026DAD4-A28F-4395-9712-D65829D0A4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90" y="2055422"/>
            <a:ext cx="833106" cy="833106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4855FCF0-2F44-4EDC-A317-751F0392F7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60" y="2069971"/>
            <a:ext cx="740686" cy="740686"/>
          </a:xfrm>
          <a:prstGeom prst="rect">
            <a:avLst/>
          </a:prstGeom>
        </p:spPr>
      </p:pic>
      <p:pic>
        <p:nvPicPr>
          <p:cNvPr id="122" name="그림 121">
            <a:extLst>
              <a:ext uri="{FF2B5EF4-FFF2-40B4-BE49-F238E27FC236}">
                <a16:creationId xmlns:a16="http://schemas.microsoft.com/office/drawing/2014/main" id="{E625A20B-DAD5-4C5F-9BBD-66C8A8C348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14" y="2134635"/>
            <a:ext cx="778376" cy="778376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id="{02847559-5A6F-4E52-8769-DC008F4684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642" y="2119103"/>
            <a:ext cx="775390" cy="775390"/>
          </a:xfrm>
          <a:prstGeom prst="rect">
            <a:avLst/>
          </a:prstGeom>
        </p:spPr>
      </p:pic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E1709F4C-746A-4F40-A273-D773A262B1EC}"/>
              </a:ext>
            </a:extLst>
          </p:cNvPr>
          <p:cNvCxnSpPr>
            <a:cxnSpLocks/>
            <a:stCxn id="125" idx="0"/>
            <a:endCxn id="113" idx="2"/>
          </p:cNvCxnSpPr>
          <p:nvPr/>
        </p:nvCxnSpPr>
        <p:spPr>
          <a:xfrm rot="16200000" flipV="1">
            <a:off x="3079949" y="2605983"/>
            <a:ext cx="1119051" cy="2816297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 w="50800">
            <a:solidFill>
              <a:srgbClr val="FF6F61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61B93304-C396-478A-BC6F-CB4C35FDF5D8}"/>
              </a:ext>
            </a:extLst>
          </p:cNvPr>
          <p:cNvCxnSpPr>
            <a:stCxn id="125" idx="0"/>
            <a:endCxn id="101" idx="2"/>
          </p:cNvCxnSpPr>
          <p:nvPr/>
        </p:nvCxnSpPr>
        <p:spPr>
          <a:xfrm rot="16200000" flipV="1">
            <a:off x="4033711" y="3559746"/>
            <a:ext cx="1127691" cy="900132"/>
          </a:xfrm>
          <a:prstGeom prst="bentConnector3">
            <a:avLst/>
          </a:prstGeom>
          <a:solidFill>
            <a:schemeClr val="bg1">
              <a:lumMod val="75000"/>
            </a:schemeClr>
          </a:solidFill>
          <a:ln w="50800">
            <a:solidFill>
              <a:srgbClr val="FF6F61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0CE3990E-9B9D-41EA-BE06-954F95932300}"/>
              </a:ext>
            </a:extLst>
          </p:cNvPr>
          <p:cNvCxnSpPr>
            <a:stCxn id="125" idx="0"/>
            <a:endCxn id="92" idx="2"/>
          </p:cNvCxnSpPr>
          <p:nvPr/>
        </p:nvCxnSpPr>
        <p:spPr>
          <a:xfrm rot="5400000" flipH="1" flipV="1">
            <a:off x="4992050" y="3501539"/>
            <a:ext cx="1127691" cy="1016547"/>
          </a:xfrm>
          <a:prstGeom prst="bentConnector3">
            <a:avLst/>
          </a:prstGeom>
          <a:solidFill>
            <a:schemeClr val="bg1">
              <a:lumMod val="75000"/>
            </a:schemeClr>
          </a:solidFill>
          <a:ln w="50800">
            <a:solidFill>
              <a:srgbClr val="FF6F61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A580BC97-0427-45A1-9A9E-C53B353AA6D8}"/>
              </a:ext>
            </a:extLst>
          </p:cNvPr>
          <p:cNvCxnSpPr>
            <a:stCxn id="125" idx="0"/>
            <a:endCxn id="93" idx="2"/>
          </p:cNvCxnSpPr>
          <p:nvPr/>
        </p:nvCxnSpPr>
        <p:spPr>
          <a:xfrm rot="5400000" flipH="1" flipV="1">
            <a:off x="5950390" y="2543199"/>
            <a:ext cx="1127691" cy="2933226"/>
          </a:xfrm>
          <a:prstGeom prst="bentConnector3">
            <a:avLst/>
          </a:prstGeom>
          <a:solidFill>
            <a:schemeClr val="bg1">
              <a:lumMod val="75000"/>
            </a:schemeClr>
          </a:solidFill>
          <a:ln w="50800">
            <a:solidFill>
              <a:srgbClr val="FF6F61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587" y="5941488"/>
            <a:ext cx="196568" cy="196568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85051" y="5941488"/>
            <a:ext cx="196568" cy="196568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79C4CE-02A8-43AF-A82F-9B715ABC3C6B}"/>
              </a:ext>
            </a:extLst>
          </p:cNvPr>
          <p:cNvSpPr txBox="1"/>
          <p:nvPr/>
        </p:nvSpPr>
        <p:spPr>
          <a:xfrm>
            <a:off x="2408847" y="6028596"/>
            <a:ext cx="5473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신입연수교육은 </a:t>
            </a:r>
            <a:r>
              <a:rPr lang="en-US" altLang="ko-KR" sz="2000" b="1" dirty="0" smtClean="0"/>
              <a:t>BNK</a:t>
            </a:r>
            <a:r>
              <a:rPr lang="ko-KR" altLang="en-US" sz="2000" b="1" dirty="0" smtClean="0"/>
              <a:t>시스템 인재상으로 자양분</a:t>
            </a:r>
            <a:endParaRPr lang="ko-KR" altLang="en-US" sz="28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455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8. </a:t>
            </a:r>
            <a:r>
              <a:rPr lang="ko-KR" altLang="en-US" sz="2400" b="1" dirty="0" smtClean="0"/>
              <a:t>신입연수소감</a:t>
            </a:r>
            <a:endParaRPr lang="ko-KR" altLang="en-US" sz="2400" b="1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572" y="4217184"/>
            <a:ext cx="381024" cy="38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4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29</a:t>
            </a:fld>
            <a:endParaRPr lang="ko-KR" altLang="en-US" dirty="0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019" y="3049721"/>
            <a:ext cx="239500" cy="23950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62507" y="3063119"/>
            <a:ext cx="239500" cy="2395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679C4CE-02A8-43AF-A82F-9B715ABC3C6B}"/>
              </a:ext>
            </a:extLst>
          </p:cNvPr>
          <p:cNvSpPr txBox="1"/>
          <p:nvPr/>
        </p:nvSpPr>
        <p:spPr>
          <a:xfrm>
            <a:off x="3450904" y="3038545"/>
            <a:ext cx="3077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감사합니다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3049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013995" y="2210765"/>
            <a:ext cx="6053559" cy="914400"/>
          </a:xfrm>
          <a:prstGeom prst="roundRect">
            <a:avLst/>
          </a:prstGeom>
          <a:solidFill>
            <a:srgbClr val="FFFFE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754174" y="5532470"/>
            <a:ext cx="260948" cy="1869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343875" y="3942960"/>
            <a:ext cx="491064" cy="491064"/>
          </a:xfrm>
          <a:prstGeom prst="ellipse">
            <a:avLst/>
          </a:prstGeom>
          <a:noFill/>
          <a:ln w="412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823510" y="3749705"/>
            <a:ext cx="864564" cy="666570"/>
            <a:chOff x="3158943" y="3822530"/>
            <a:chExt cx="1001988" cy="772522"/>
          </a:xfrm>
        </p:grpSpPr>
        <p:sp>
          <p:nvSpPr>
            <p:cNvPr id="7" name="모서리가 둥근 사각형 설명선 6"/>
            <p:cNvSpPr/>
            <p:nvPr/>
          </p:nvSpPr>
          <p:spPr>
            <a:xfrm>
              <a:off x="3158943" y="3873125"/>
              <a:ext cx="1001988" cy="671332"/>
            </a:xfrm>
            <a:prstGeom prst="wedgeRoundRectCallout">
              <a:avLst>
                <a:gd name="adj1" fmla="val -21988"/>
                <a:gd name="adj2" fmla="val 83190"/>
                <a:gd name="adj3" fmla="val 16667"/>
              </a:avLst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Picture 2" descr="https://restor.insideoutdoor.com/wp-content/uploads/2016/02/beacon-example3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3676" y="3822530"/>
              <a:ext cx="772522" cy="77252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4"/>
          <a:stretch/>
        </p:blipFill>
        <p:spPr>
          <a:xfrm>
            <a:off x="5198133" y="4521878"/>
            <a:ext cx="1113764" cy="1347784"/>
          </a:xfrm>
          <a:prstGeom prst="rect">
            <a:avLst/>
          </a:prstGeom>
        </p:spPr>
      </p:pic>
      <p:cxnSp>
        <p:nvCxnSpPr>
          <p:cNvPr id="22" name="직선 연결선 21"/>
          <p:cNvCxnSpPr/>
          <p:nvPr/>
        </p:nvCxnSpPr>
        <p:spPr>
          <a:xfrm>
            <a:off x="794475" y="5686094"/>
            <a:ext cx="1619110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9906000" y="5499685"/>
            <a:ext cx="4953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Icons</a:t>
            </a:r>
            <a:r>
              <a:rPr lang="ko-KR" altLang="en-US" dirty="0"/>
              <a:t> </a:t>
            </a:r>
            <a:r>
              <a:rPr lang="ko-KR" altLang="en-US" dirty="0" err="1"/>
              <a:t>made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&lt;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href</a:t>
            </a:r>
            <a:r>
              <a:rPr lang="ko-KR" altLang="en-US" dirty="0"/>
              <a:t>="https://www.flaticon.com/authors/freepik" </a:t>
            </a:r>
            <a:r>
              <a:rPr lang="ko-KR" altLang="en-US" dirty="0" err="1"/>
              <a:t>title</a:t>
            </a:r>
            <a:r>
              <a:rPr lang="ko-KR" altLang="en-US" dirty="0"/>
              <a:t>="</a:t>
            </a:r>
            <a:r>
              <a:rPr lang="ko-KR" altLang="en-US" dirty="0" err="1"/>
              <a:t>Freepik</a:t>
            </a:r>
            <a:r>
              <a:rPr lang="ko-KR" altLang="en-US" dirty="0"/>
              <a:t>"&gt;</a:t>
            </a:r>
            <a:r>
              <a:rPr lang="ko-KR" altLang="en-US" dirty="0" err="1"/>
              <a:t>Freepik</a:t>
            </a:r>
            <a:r>
              <a:rPr lang="ko-KR" altLang="en-US" dirty="0"/>
              <a:t>&lt;/</a:t>
            </a:r>
            <a:r>
              <a:rPr lang="ko-KR" altLang="en-US" dirty="0" err="1"/>
              <a:t>a</a:t>
            </a:r>
            <a:r>
              <a:rPr lang="ko-KR" altLang="en-US" dirty="0"/>
              <a:t>&gt; </a:t>
            </a:r>
            <a:r>
              <a:rPr lang="ko-KR" altLang="en-US" dirty="0" err="1"/>
              <a:t>from</a:t>
            </a:r>
            <a:r>
              <a:rPr lang="ko-KR" altLang="en-US" dirty="0"/>
              <a:t> &lt;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href</a:t>
            </a:r>
            <a:r>
              <a:rPr lang="ko-KR" altLang="en-US" dirty="0"/>
              <a:t>="https://www.flaticon.com/" </a:t>
            </a:r>
            <a:r>
              <a:rPr lang="ko-KR" altLang="en-US" dirty="0" err="1"/>
              <a:t>title</a:t>
            </a:r>
            <a:r>
              <a:rPr lang="ko-KR" altLang="en-US" dirty="0"/>
              <a:t>="</a:t>
            </a:r>
            <a:r>
              <a:rPr lang="ko-KR" altLang="en-US" dirty="0" err="1"/>
              <a:t>Flaticon</a:t>
            </a:r>
            <a:r>
              <a:rPr lang="ko-KR" altLang="en-US" dirty="0"/>
              <a:t>"&gt; www.flaticon.com&lt;/a&gt;</a:t>
            </a: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4601508" y="5695194"/>
            <a:ext cx="196140" cy="172669"/>
          </a:xfrm>
          <a:prstGeom prst="line">
            <a:avLst/>
          </a:prstGeom>
          <a:ln w="412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사각형 설명선 36"/>
          <p:cNvSpPr/>
          <p:nvPr/>
        </p:nvSpPr>
        <p:spPr>
          <a:xfrm>
            <a:off x="5888205" y="3794290"/>
            <a:ext cx="868898" cy="582162"/>
          </a:xfrm>
          <a:prstGeom prst="wedgeRoundRectCallout">
            <a:avLst>
              <a:gd name="adj1" fmla="val -21988"/>
              <a:gd name="adj2" fmla="val 83190"/>
              <a:gd name="adj3" fmla="val 16667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60598984-3227-45C6-ADA7-CB68C978D0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166" y="3901693"/>
            <a:ext cx="364976" cy="3649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4081" y="5150942"/>
            <a:ext cx="435708" cy="435708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9906000" y="3880601"/>
            <a:ext cx="4953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Icons</a:t>
            </a:r>
            <a:r>
              <a:rPr lang="ko-KR" altLang="en-US" dirty="0"/>
              <a:t> </a:t>
            </a:r>
            <a:r>
              <a:rPr lang="ko-KR" altLang="en-US" dirty="0" err="1"/>
              <a:t>made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&lt;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href</a:t>
            </a:r>
            <a:r>
              <a:rPr lang="ko-KR" altLang="en-US" dirty="0"/>
              <a:t>="https://www.flaticon.com/authors/freepik" </a:t>
            </a:r>
            <a:r>
              <a:rPr lang="ko-KR" altLang="en-US" dirty="0" err="1"/>
              <a:t>title</a:t>
            </a:r>
            <a:r>
              <a:rPr lang="ko-KR" altLang="en-US" dirty="0"/>
              <a:t>="</a:t>
            </a:r>
            <a:r>
              <a:rPr lang="ko-KR" altLang="en-US" dirty="0" err="1"/>
              <a:t>Freepik</a:t>
            </a:r>
            <a:r>
              <a:rPr lang="ko-KR" altLang="en-US" dirty="0"/>
              <a:t>"&gt;</a:t>
            </a:r>
            <a:r>
              <a:rPr lang="ko-KR" altLang="en-US" dirty="0" err="1"/>
              <a:t>Freepik</a:t>
            </a:r>
            <a:r>
              <a:rPr lang="ko-KR" altLang="en-US" dirty="0"/>
              <a:t>&lt;/</a:t>
            </a:r>
            <a:r>
              <a:rPr lang="ko-KR" altLang="en-US" dirty="0" err="1"/>
              <a:t>a</a:t>
            </a:r>
            <a:r>
              <a:rPr lang="ko-KR" altLang="en-US" dirty="0"/>
              <a:t>&gt; </a:t>
            </a:r>
            <a:r>
              <a:rPr lang="ko-KR" altLang="en-US" dirty="0" err="1"/>
              <a:t>from</a:t>
            </a:r>
            <a:r>
              <a:rPr lang="ko-KR" altLang="en-US" dirty="0"/>
              <a:t> &lt;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href</a:t>
            </a:r>
            <a:r>
              <a:rPr lang="ko-KR" altLang="en-US" dirty="0"/>
              <a:t>="https://www.flaticon.com/" </a:t>
            </a:r>
            <a:r>
              <a:rPr lang="ko-KR" altLang="en-US" dirty="0" err="1"/>
              <a:t>title</a:t>
            </a:r>
            <a:r>
              <a:rPr lang="ko-KR" altLang="en-US" dirty="0"/>
              <a:t>="</a:t>
            </a:r>
            <a:r>
              <a:rPr lang="ko-KR" altLang="en-US" dirty="0" err="1"/>
              <a:t>Flaticon</a:t>
            </a:r>
            <a:r>
              <a:rPr lang="ko-KR" altLang="en-US" dirty="0"/>
              <a:t>"&gt; www.flaticon.com&lt;/a&gt;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BD5861E-B05D-41FB-A5EB-31628B0D8345}"/>
              </a:ext>
            </a:extLst>
          </p:cNvPr>
          <p:cNvGrpSpPr/>
          <p:nvPr/>
        </p:nvGrpSpPr>
        <p:grpSpPr>
          <a:xfrm>
            <a:off x="2318055" y="2393218"/>
            <a:ext cx="5498905" cy="551134"/>
            <a:chOff x="2331678" y="1599838"/>
            <a:chExt cx="5498905" cy="55113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79C4CE-02A8-43AF-A82F-9B715ABC3C6B}"/>
                </a:ext>
              </a:extLst>
            </p:cNvPr>
            <p:cNvSpPr txBox="1"/>
            <p:nvPr/>
          </p:nvSpPr>
          <p:spPr>
            <a:xfrm>
              <a:off x="2406203" y="1689307"/>
              <a:ext cx="5349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err="1"/>
                <a:t>비콘을</a:t>
              </a:r>
              <a:r>
                <a:rPr lang="ko-KR" altLang="en-US" sz="2400" b="1" dirty="0"/>
                <a:t> 이용한 셔틀버스 탑승 시스템</a:t>
              </a: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678" y="1599838"/>
              <a:ext cx="239500" cy="239500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91083" y="1599838"/>
              <a:ext cx="239500" cy="239500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9268AC34-A3DA-4AB0-984C-0EEA6F40601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1" y="4550997"/>
            <a:ext cx="1398024" cy="139802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9294D3B-F54C-4F48-9ABE-08B8691348C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802" y="4049887"/>
            <a:ext cx="277210" cy="27721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1398CAB-15AE-4C6F-8588-707F5587D24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245" y="4838924"/>
            <a:ext cx="728900" cy="69354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552E2F7-505F-416E-B693-B6E3C0168AA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19814" y="4874199"/>
            <a:ext cx="749778" cy="749778"/>
          </a:xfrm>
          <a:prstGeom prst="rect">
            <a:avLst/>
          </a:prstGeom>
        </p:spPr>
      </p:pic>
      <p:cxnSp>
        <p:nvCxnSpPr>
          <p:cNvPr id="28" name="직선 연결선 27"/>
          <p:cNvCxnSpPr>
            <a:stCxn id="26" idx="4"/>
          </p:cNvCxnSpPr>
          <p:nvPr/>
        </p:nvCxnSpPr>
        <p:spPr>
          <a:xfrm>
            <a:off x="4589407" y="4434024"/>
            <a:ext cx="12101" cy="1433837"/>
          </a:xfrm>
          <a:prstGeom prst="line">
            <a:avLst/>
          </a:prstGeom>
          <a:noFill/>
          <a:ln w="412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8085282" y="4363854"/>
            <a:ext cx="1663832" cy="1663832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D82C27-C820-42AD-A61D-9FDF4322628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751" y="4681050"/>
            <a:ext cx="1050894" cy="1050894"/>
          </a:xfrm>
          <a:prstGeom prst="rect">
            <a:avLst/>
          </a:prstGeo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직사각형 29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4092" y="902996"/>
            <a:ext cx="28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ko-KR" altLang="en-US" sz="2400" b="1" dirty="0" smtClean="0"/>
              <a:t>프로젝트 개요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8821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사각형 설명선 2"/>
          <p:cNvSpPr/>
          <p:nvPr/>
        </p:nvSpPr>
        <p:spPr>
          <a:xfrm>
            <a:off x="532435" y="4351126"/>
            <a:ext cx="4259484" cy="2201885"/>
          </a:xfrm>
          <a:prstGeom prst="wedgeRoundRectCallout">
            <a:avLst>
              <a:gd name="adj1" fmla="val 57971"/>
              <a:gd name="adj2" fmla="val -21607"/>
              <a:gd name="adj3" fmla="val 16667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646176" y="1257096"/>
            <a:ext cx="3912921" cy="5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197213" y="1429295"/>
            <a:ext cx="3911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b="1" dirty="0">
                <a:solidFill>
                  <a:srgbClr val="FF0000"/>
                </a:solidFill>
              </a:rPr>
              <a:t>코로나</a:t>
            </a:r>
            <a:r>
              <a:rPr lang="en-US" altLang="ko-KR" sz="2400" b="1" dirty="0">
                <a:solidFill>
                  <a:srgbClr val="FF0000"/>
                </a:solidFill>
              </a:rPr>
              <a:t>19</a:t>
            </a:r>
            <a:r>
              <a:rPr lang="ko-KR" altLang="en-US" sz="2400" b="1" dirty="0"/>
              <a:t> 대비 </a:t>
            </a:r>
            <a:endParaRPr lang="en-US" altLang="ko-KR" sz="2400" b="1" dirty="0"/>
          </a:p>
          <a:p>
            <a:pPr algn="ctr">
              <a:lnSpc>
                <a:spcPct val="200000"/>
              </a:lnSpc>
            </a:pPr>
            <a:r>
              <a:rPr lang="ko-KR" altLang="en-US" sz="2400" b="1" dirty="0" smtClean="0"/>
              <a:t>동선 </a:t>
            </a:r>
            <a:r>
              <a:rPr lang="ko-KR" altLang="en-US" sz="2400" b="1" dirty="0">
                <a:solidFill>
                  <a:srgbClr val="FF0000"/>
                </a:solidFill>
              </a:rPr>
              <a:t>추적 </a:t>
            </a:r>
            <a:r>
              <a:rPr lang="ko-KR" altLang="en-US" sz="2400" b="1" dirty="0"/>
              <a:t>및</a:t>
            </a:r>
            <a:endParaRPr lang="en-US" altLang="ko-KR" sz="2400" b="1" dirty="0"/>
          </a:p>
          <a:p>
            <a:pPr algn="ctr">
              <a:lnSpc>
                <a:spcPct val="200000"/>
              </a:lnSpc>
            </a:pPr>
            <a:r>
              <a:rPr lang="ko-KR" altLang="en-US" sz="2400" b="1" dirty="0">
                <a:solidFill>
                  <a:srgbClr val="FF0000"/>
                </a:solidFill>
              </a:rPr>
              <a:t>문진</a:t>
            </a:r>
            <a:r>
              <a:rPr lang="ko-KR" altLang="en-US" sz="2400" b="1" dirty="0"/>
              <a:t> 실시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3074" name="Picture 2" descr="코로나19 하루 동안 전국 수십여 명 확진... 지역 사회 '비상'-경기방송 | 경기방송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22" y="1482514"/>
            <a:ext cx="3841254" cy="269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5441249" y="3990483"/>
            <a:ext cx="3841254" cy="2867517"/>
            <a:chOff x="224790" y="2386044"/>
            <a:chExt cx="5524500" cy="3477759"/>
          </a:xfrm>
        </p:grpSpPr>
        <p:pic>
          <p:nvPicPr>
            <p:cNvPr id="8" name="Picture 2" descr="1470] 셔틀버스 &quot;승객이 만원입니다&quot;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44" b="10191"/>
            <a:stretch/>
          </p:blipFill>
          <p:spPr bwMode="auto">
            <a:xfrm>
              <a:off x="224790" y="2386044"/>
              <a:ext cx="5524500" cy="3477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_x791277464" descr="cif0000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0637" y="4230039"/>
              <a:ext cx="1180147" cy="28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55776" y="4608195"/>
              <a:ext cx="328064" cy="402717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797921" y="5018049"/>
            <a:ext cx="3728512" cy="724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b="1" dirty="0"/>
              <a:t>탑승 인원 </a:t>
            </a:r>
            <a:r>
              <a:rPr lang="ko-KR" altLang="en-US" sz="2400" b="1" dirty="0">
                <a:solidFill>
                  <a:srgbClr val="FF0000"/>
                </a:solidFill>
              </a:rPr>
              <a:t>관리</a:t>
            </a:r>
            <a:r>
              <a:rPr lang="ko-KR" altLang="en-US" sz="2400" b="1" dirty="0"/>
              <a:t> 및 </a:t>
            </a:r>
            <a:r>
              <a:rPr lang="ko-KR" altLang="en-US" sz="2400" b="1" dirty="0">
                <a:solidFill>
                  <a:srgbClr val="FF0000"/>
                </a:solidFill>
              </a:rPr>
              <a:t>기록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 rot="10800000">
            <a:off x="5023019" y="1482514"/>
            <a:ext cx="4259484" cy="2201885"/>
          </a:xfrm>
          <a:prstGeom prst="wedgeRoundRectCallout">
            <a:avLst>
              <a:gd name="adj1" fmla="val 58786"/>
              <a:gd name="adj2" fmla="val 20972"/>
              <a:gd name="adj3" fmla="val 16667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3437" y="903301"/>
            <a:ext cx="28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1-1. </a:t>
            </a:r>
            <a:r>
              <a:rPr lang="ko-KR" altLang="en-US" sz="2400" b="1" dirty="0" smtClean="0"/>
              <a:t>프로젝트 목적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0224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대각선 방향의 모서리가 잘린 사각형 106"/>
          <p:cNvSpPr/>
          <p:nvPr/>
        </p:nvSpPr>
        <p:spPr>
          <a:xfrm>
            <a:off x="3266745" y="3102659"/>
            <a:ext cx="3353509" cy="692519"/>
          </a:xfrm>
          <a:prstGeom prst="snip2Diag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011C8FC1-4ABA-450D-9F32-EDF25D971632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79C4CE-02A8-43AF-A82F-9B715ABC3C6B}"/>
              </a:ext>
            </a:extLst>
          </p:cNvPr>
          <p:cNvSpPr txBox="1"/>
          <p:nvPr/>
        </p:nvSpPr>
        <p:spPr>
          <a:xfrm>
            <a:off x="428331" y="1539427"/>
            <a:ext cx="597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 dirty="0" err="1"/>
              <a:t>비콘</a:t>
            </a:r>
            <a:r>
              <a:rPr lang="en-US" altLang="ko-KR" b="1" u="sng" dirty="0"/>
              <a:t>(beacon)</a:t>
            </a:r>
            <a:r>
              <a:rPr lang="ko-KR" altLang="en-US" b="1" dirty="0"/>
              <a:t>은 근거리에 있는 스마트기기를 자동으로 </a:t>
            </a:r>
            <a:endParaRPr lang="en-US" altLang="ko-KR" b="1" dirty="0"/>
          </a:p>
          <a:p>
            <a:pPr algn="ctr"/>
            <a:r>
              <a:rPr lang="ko-KR" altLang="en-US" b="1" dirty="0"/>
              <a:t>인식하여 필요한 데이터를 전송할 수 있는 무선 통신 장치</a:t>
            </a:r>
            <a:endParaRPr lang="ko-KR" altLang="en-US" sz="24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148914" y="4506204"/>
            <a:ext cx="1608172" cy="1877782"/>
          </a:xfrm>
          <a:prstGeom prst="round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65593" y="4506204"/>
            <a:ext cx="1608172" cy="1877782"/>
          </a:xfrm>
          <a:prstGeom prst="round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638671" y="4138920"/>
            <a:ext cx="629686" cy="6296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타원 44"/>
          <p:cNvSpPr/>
          <p:nvPr/>
        </p:nvSpPr>
        <p:spPr>
          <a:xfrm>
            <a:off x="6555607" y="4138920"/>
            <a:ext cx="629686" cy="6296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0" name="타원 49"/>
          <p:cNvSpPr/>
          <p:nvPr/>
        </p:nvSpPr>
        <p:spPr>
          <a:xfrm>
            <a:off x="4708972" y="4205130"/>
            <a:ext cx="488056" cy="488056"/>
          </a:xfrm>
          <a:prstGeom prst="ellipse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6625651" y="4200579"/>
            <a:ext cx="488056" cy="488056"/>
          </a:xfrm>
          <a:prstGeom prst="ellipse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748602" y="4287277"/>
            <a:ext cx="400812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63285" y="4287277"/>
            <a:ext cx="400812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2232235" y="4138920"/>
            <a:ext cx="1608172" cy="2245066"/>
            <a:chOff x="2089025" y="2854318"/>
            <a:chExt cx="1608172" cy="2245066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2089025" y="3221602"/>
              <a:ext cx="1608172" cy="1877782"/>
            </a:xfrm>
            <a:prstGeom prst="roundRect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2578525" y="2854318"/>
              <a:ext cx="629686" cy="62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49" name="타원 48"/>
            <p:cNvSpPr/>
            <p:nvPr/>
          </p:nvSpPr>
          <p:spPr>
            <a:xfrm>
              <a:off x="2649083" y="2925079"/>
              <a:ext cx="488056" cy="488056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90709" y="3002675"/>
              <a:ext cx="400812" cy="338554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02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9975" y="3703033"/>
              <a:ext cx="282280" cy="560746"/>
            </a:xfrm>
            <a:prstGeom prst="rect">
              <a:avLst/>
            </a:prstGeom>
          </p:spPr>
        </p:pic>
      </p:grpSp>
      <p:pic>
        <p:nvPicPr>
          <p:cNvPr id="80" name="그림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31" y="4961767"/>
            <a:ext cx="532354" cy="532354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34"/>
          <a:stretch/>
        </p:blipFill>
        <p:spPr>
          <a:xfrm>
            <a:off x="6561865" y="5137269"/>
            <a:ext cx="697058" cy="363630"/>
          </a:xfrm>
          <a:prstGeom prst="rect">
            <a:avLst/>
          </a:prstGeom>
        </p:spPr>
      </p:pic>
      <p:sp>
        <p:nvSpPr>
          <p:cNvPr id="88" name="원통 87"/>
          <p:cNvSpPr/>
          <p:nvPr/>
        </p:nvSpPr>
        <p:spPr>
          <a:xfrm>
            <a:off x="6892944" y="5018985"/>
            <a:ext cx="248586" cy="167202"/>
          </a:xfrm>
          <a:prstGeom prst="can">
            <a:avLst>
              <a:gd name="adj" fmla="val 480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도넛 88"/>
          <p:cNvSpPr/>
          <p:nvPr/>
        </p:nvSpPr>
        <p:spPr>
          <a:xfrm>
            <a:off x="6942619" y="5022979"/>
            <a:ext cx="149236" cy="54878"/>
          </a:xfrm>
          <a:prstGeom prst="donut">
            <a:avLst/>
          </a:prstGeom>
          <a:solidFill>
            <a:srgbClr val="FF6F6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7977425" y="4138920"/>
            <a:ext cx="1608172" cy="2229030"/>
            <a:chOff x="8159698" y="3090170"/>
            <a:chExt cx="1608172" cy="2229030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8159698" y="3457453"/>
              <a:ext cx="1608172" cy="1861747"/>
            </a:xfrm>
            <a:prstGeom prst="roundRect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8649712" y="3090170"/>
              <a:ext cx="629686" cy="62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96" name="타원 95"/>
            <p:cNvSpPr/>
            <p:nvPr/>
          </p:nvSpPr>
          <p:spPr>
            <a:xfrm>
              <a:off x="8719756" y="3151829"/>
              <a:ext cx="488056" cy="488056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757390" y="3238527"/>
              <a:ext cx="400812" cy="338554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05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도넛 99"/>
            <p:cNvSpPr/>
            <p:nvPr/>
          </p:nvSpPr>
          <p:spPr>
            <a:xfrm>
              <a:off x="9036724" y="3974229"/>
              <a:ext cx="149236" cy="54878"/>
            </a:xfrm>
            <a:prstGeom prst="donut">
              <a:avLst/>
            </a:prstGeom>
            <a:solidFill>
              <a:srgbClr val="FF6F6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7445" y="3925438"/>
              <a:ext cx="534220" cy="534220"/>
            </a:xfrm>
            <a:prstGeom prst="rect">
              <a:avLst/>
            </a:prstGeom>
          </p:spPr>
        </p:pic>
      </p:grpSp>
      <p:grpSp>
        <p:nvGrpSpPr>
          <p:cNvPr id="106" name="그룹 105"/>
          <p:cNvGrpSpPr/>
          <p:nvPr/>
        </p:nvGrpSpPr>
        <p:grpSpPr>
          <a:xfrm>
            <a:off x="8172608" y="866951"/>
            <a:ext cx="1662158" cy="1639758"/>
            <a:chOff x="7282932" y="1257096"/>
            <a:chExt cx="2041488" cy="2013976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7282932" y="1257096"/>
              <a:ext cx="2041488" cy="2013976"/>
            </a:xfrm>
            <a:prstGeom prst="roundRect">
              <a:avLst>
                <a:gd name="adj" fmla="val 8779"/>
              </a:avLst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Picture 4" descr="Minew I4 파일럿 미니 비콘 스티커 비콘 3m 접착 Cr2477 블루투스 비콘 - Buy 스티커 비콘 Product on  Alibaba.com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569" y="1351977"/>
              <a:ext cx="1824214" cy="1824214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8" name="TextBox 107"/>
          <p:cNvSpPr txBox="1"/>
          <p:nvPr/>
        </p:nvSpPr>
        <p:spPr>
          <a:xfrm>
            <a:off x="2144279" y="5731336"/>
            <a:ext cx="178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적은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배터리 </a:t>
            </a:r>
            <a:r>
              <a:rPr lang="ko-KR" altLang="en-US" sz="1600" b="1" dirty="0">
                <a:solidFill>
                  <a:schemeClr val="bg1"/>
                </a:solidFill>
              </a:rPr>
              <a:t>소모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최대 </a:t>
            </a:r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r>
              <a:rPr lang="ko-KR" altLang="en-US" sz="1600" b="1" dirty="0">
                <a:solidFill>
                  <a:schemeClr val="bg1"/>
                </a:solidFill>
              </a:rPr>
              <a:t>년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064950" y="5744497"/>
            <a:ext cx="178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실내에서  우수한 위치 파악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972790" y="5731336"/>
            <a:ext cx="178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작은 크기와 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가벼운 무게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880630" y="5731335"/>
            <a:ext cx="178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안드로이드</a:t>
            </a:r>
            <a:r>
              <a:rPr lang="en-US" altLang="ko-KR" sz="1600" b="1" dirty="0">
                <a:solidFill>
                  <a:schemeClr val="bg1"/>
                </a:solidFill>
              </a:rPr>
              <a:t>, iOS </a:t>
            </a:r>
            <a:r>
              <a:rPr lang="ko-KR" altLang="en-US" sz="1600" b="1" dirty="0">
                <a:solidFill>
                  <a:schemeClr val="bg1"/>
                </a:solidFill>
              </a:rPr>
              <a:t>지원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316070" y="4514844"/>
            <a:ext cx="1608172" cy="1877782"/>
          </a:xfrm>
          <a:prstGeom prst="round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737383" y="4122884"/>
            <a:ext cx="629686" cy="6296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52" y="5102080"/>
            <a:ext cx="570244" cy="648071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319212" y="5744497"/>
            <a:ext cx="1600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넓은 수신 범위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최대 </a:t>
            </a:r>
            <a:r>
              <a:rPr lang="en-US" altLang="ko-KR" sz="1600" b="1" dirty="0">
                <a:solidFill>
                  <a:schemeClr val="bg1"/>
                </a:solidFill>
              </a:rPr>
              <a:t>9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0m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822228" y="4205130"/>
            <a:ext cx="488056" cy="488056"/>
          </a:xfrm>
          <a:prstGeom prst="ellipse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869284" y="4290296"/>
            <a:ext cx="400812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3657478" y="3175534"/>
            <a:ext cx="2591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u="sng" dirty="0" err="1">
                <a:solidFill>
                  <a:schemeClr val="bg1"/>
                </a:solidFill>
              </a:rPr>
              <a:t>비콘의</a:t>
            </a:r>
            <a:r>
              <a:rPr lang="ko-KR" altLang="en-US" sz="2800" b="1" u="sng" dirty="0">
                <a:solidFill>
                  <a:schemeClr val="bg1"/>
                </a:solidFill>
              </a:rPr>
              <a:t> 장점</a:t>
            </a:r>
          </a:p>
        </p:txBody>
      </p:sp>
      <p:pic>
        <p:nvPicPr>
          <p:cNvPr id="123" name="그림 1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1" y="1501849"/>
            <a:ext cx="239500" cy="239500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247533" y="1502325"/>
            <a:ext cx="239500" cy="239500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28331" y="903007"/>
            <a:ext cx="28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1-2. </a:t>
            </a:r>
            <a:r>
              <a:rPr lang="ko-KR" altLang="en-US" sz="2400" b="1" dirty="0" err="1" smtClean="0"/>
              <a:t>비콘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4498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6546760" y="2953823"/>
            <a:ext cx="769714" cy="2278188"/>
            <a:chOff x="3050685" y="3225690"/>
            <a:chExt cx="769714" cy="2278188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0685" y="4734164"/>
              <a:ext cx="769714" cy="769714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0685" y="3225690"/>
              <a:ext cx="769714" cy="769714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0685" y="3973628"/>
              <a:ext cx="769714" cy="769714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2602183" y="2834880"/>
            <a:ext cx="769714" cy="2278188"/>
            <a:chOff x="3050685" y="3225690"/>
            <a:chExt cx="769714" cy="2278188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0685" y="4734164"/>
              <a:ext cx="769714" cy="76971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0685" y="3225690"/>
              <a:ext cx="769714" cy="769714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0685" y="3973628"/>
              <a:ext cx="769714" cy="769714"/>
            </a:xfrm>
            <a:prstGeom prst="rect">
              <a:avLst/>
            </a:prstGeom>
          </p:spPr>
        </p:pic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6169632" y="4604085"/>
            <a:ext cx="1532834" cy="1532834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6169632" y="1560522"/>
            <a:ext cx="1532834" cy="1532834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2220623" y="1521732"/>
            <a:ext cx="1532834" cy="1532834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646176" y="1257096"/>
            <a:ext cx="3912921" cy="5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86" y="1560522"/>
            <a:ext cx="967726" cy="9677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437" y="1560522"/>
            <a:ext cx="904758" cy="9047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40491" y="2522936"/>
            <a:ext cx="11026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/>
              <a:t>관리자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2482" y="2528248"/>
            <a:ext cx="14699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그룹 사원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8B6FCB-6124-43B6-A7B5-B00BC8E5DBE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86" y="4872592"/>
            <a:ext cx="958862" cy="958862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2220623" y="4604085"/>
            <a:ext cx="1532834" cy="1532834"/>
            <a:chOff x="2612855" y="4841124"/>
            <a:chExt cx="1532834" cy="1532834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FD37FE-6502-4982-88C6-1E999F23CC79}"/>
                </a:ext>
              </a:extLst>
            </p:cNvPr>
            <p:cNvSpPr/>
            <p:nvPr/>
          </p:nvSpPr>
          <p:spPr>
            <a:xfrm>
              <a:off x="2612855" y="4841124"/>
              <a:ext cx="1532834" cy="1532834"/>
            </a:xfrm>
            <a:prstGeom prst="ellipse">
              <a:avLst/>
            </a:prstGeom>
            <a:solidFill>
              <a:srgbClr val="D2ECB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2A744F3-AE2C-4313-9274-332485EC84AB}"/>
                </a:ext>
              </a:extLst>
            </p:cNvPr>
            <p:cNvGrpSpPr/>
            <p:nvPr/>
          </p:nvGrpSpPr>
          <p:grpSpPr>
            <a:xfrm>
              <a:off x="2664349" y="4944112"/>
              <a:ext cx="1429846" cy="1429846"/>
              <a:chOff x="2904976" y="1945446"/>
              <a:chExt cx="1429846" cy="1429846"/>
            </a:xfrm>
          </p:grpSpPr>
          <p:pic>
            <p:nvPicPr>
              <p:cNvPr id="12" name="그래픽 2" descr="텔레비전 윤곽선">
                <a:extLst>
                  <a:ext uri="{FF2B5EF4-FFF2-40B4-BE49-F238E27FC236}">
                    <a16:creationId xmlns:a16="http://schemas.microsoft.com/office/drawing/2014/main" id="{BECF22E1-5F34-41D4-8CEE-0B2D83F996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04976" y="1945446"/>
                <a:ext cx="1429846" cy="1429846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11A946-BAFA-46A5-8C6D-B60C9C0CB9B3}"/>
                  </a:ext>
                </a:extLst>
              </p:cNvPr>
              <p:cNvSpPr txBox="1"/>
              <p:nvPr/>
            </p:nvSpPr>
            <p:spPr>
              <a:xfrm>
                <a:off x="3075564" y="2338613"/>
                <a:ext cx="1183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/>
                  <a:t>WEB</a:t>
                </a:r>
                <a:endParaRPr lang="ko-KR" altLang="en-US" sz="2000" b="1" dirty="0"/>
              </a:p>
            </p:txBody>
          </p:sp>
        </p:grpSp>
      </p:grpSp>
      <p:sp>
        <p:nvSpPr>
          <p:cNvPr id="27" name="모서리가 둥근 직사각형 26"/>
          <p:cNvSpPr/>
          <p:nvPr/>
        </p:nvSpPr>
        <p:spPr>
          <a:xfrm>
            <a:off x="2151653" y="6405426"/>
            <a:ext cx="1690874" cy="388407"/>
          </a:xfrm>
          <a:prstGeom prst="roundRect">
            <a:avLst>
              <a:gd name="adj" fmla="val 50000"/>
            </a:avLst>
          </a:prstGeom>
          <a:solidFill>
            <a:srgbClr val="FF6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Track1</a:t>
            </a:r>
            <a:endParaRPr lang="ko-KR" altLang="en-US" b="1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6122037" y="6405426"/>
            <a:ext cx="1690874" cy="388407"/>
          </a:xfrm>
          <a:prstGeom prst="roundRect">
            <a:avLst>
              <a:gd name="adj" fmla="val 50000"/>
            </a:avLst>
          </a:prstGeom>
          <a:solidFill>
            <a:srgbClr val="FF6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Track2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4092" y="902273"/>
            <a:ext cx="28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1-3. </a:t>
            </a:r>
            <a:r>
              <a:rPr lang="ko-KR" altLang="en-US" sz="2400" b="1" dirty="0" smtClean="0"/>
              <a:t>프로젝트 구성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3403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육각형 60">
            <a:extLst>
              <a:ext uri="{FF2B5EF4-FFF2-40B4-BE49-F238E27FC236}">
                <a16:creationId xmlns:a16="http://schemas.microsoft.com/office/drawing/2014/main" id="{56BF20B9-46B1-4E5A-B326-0946E80967D4}"/>
              </a:ext>
            </a:extLst>
          </p:cNvPr>
          <p:cNvSpPr/>
          <p:nvPr/>
        </p:nvSpPr>
        <p:spPr>
          <a:xfrm rot="5400000">
            <a:off x="687848" y="2686027"/>
            <a:ext cx="1620368" cy="1396870"/>
          </a:xfrm>
          <a:prstGeom prst="hexagon">
            <a:avLst/>
          </a:prstGeom>
          <a:noFill/>
          <a:ln w="127000">
            <a:solidFill>
              <a:srgbClr val="FF6D6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A1FEF3-D583-485D-918E-7F512B8B47C4}"/>
              </a:ext>
            </a:extLst>
          </p:cNvPr>
          <p:cNvSpPr txBox="1"/>
          <p:nvPr/>
        </p:nvSpPr>
        <p:spPr>
          <a:xfrm>
            <a:off x="418424" y="4358416"/>
            <a:ext cx="2390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현업 인터뷰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현행 상황 분석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1295EF-1E6E-4329-9545-35A593FEA167}"/>
              </a:ext>
            </a:extLst>
          </p:cNvPr>
          <p:cNvSpPr txBox="1"/>
          <p:nvPr/>
        </p:nvSpPr>
        <p:spPr>
          <a:xfrm>
            <a:off x="620028" y="3144651"/>
            <a:ext cx="117728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</a:rPr>
              <a:t>분 석</a:t>
            </a:r>
          </a:p>
        </p:txBody>
      </p:sp>
      <p:sp>
        <p:nvSpPr>
          <p:cNvPr id="66" name="육각형 65">
            <a:extLst>
              <a:ext uri="{FF2B5EF4-FFF2-40B4-BE49-F238E27FC236}">
                <a16:creationId xmlns:a16="http://schemas.microsoft.com/office/drawing/2014/main" id="{8D9DB59B-63AA-4736-8A49-2D8464DAA486}"/>
              </a:ext>
            </a:extLst>
          </p:cNvPr>
          <p:cNvSpPr/>
          <p:nvPr/>
        </p:nvSpPr>
        <p:spPr>
          <a:xfrm rot="5400000">
            <a:off x="2911095" y="2686027"/>
            <a:ext cx="1620368" cy="1396870"/>
          </a:xfrm>
          <a:prstGeom prst="hexagon">
            <a:avLst/>
          </a:prstGeom>
          <a:noFill/>
          <a:ln w="127000">
            <a:solidFill>
              <a:srgbClr val="EC95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CC344BC6-3B40-4BB6-9954-B1EA2575AC67}"/>
              </a:ext>
            </a:extLst>
          </p:cNvPr>
          <p:cNvSpPr/>
          <p:nvPr/>
        </p:nvSpPr>
        <p:spPr>
          <a:xfrm rot="5400000">
            <a:off x="5134342" y="2686027"/>
            <a:ext cx="1620368" cy="1396870"/>
          </a:xfrm>
          <a:prstGeom prst="hexagon">
            <a:avLst/>
          </a:prstGeom>
          <a:noFill/>
          <a:ln w="127000">
            <a:solidFill>
              <a:srgbClr val="F0CBA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C4772244-C286-4181-8137-FC086ECC1E81}"/>
              </a:ext>
            </a:extLst>
          </p:cNvPr>
          <p:cNvSpPr/>
          <p:nvPr/>
        </p:nvSpPr>
        <p:spPr>
          <a:xfrm rot="5400000">
            <a:off x="7357589" y="2686027"/>
            <a:ext cx="1620368" cy="1396870"/>
          </a:xfrm>
          <a:prstGeom prst="hexagon">
            <a:avLst/>
          </a:prstGeom>
          <a:noFill/>
          <a:ln w="127000">
            <a:solidFill>
              <a:srgbClr val="FCE3D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BE67F37-1BE0-4D51-B258-A63C525F31EF}"/>
              </a:ext>
            </a:extLst>
          </p:cNvPr>
          <p:cNvSpPr txBox="1"/>
          <p:nvPr/>
        </p:nvSpPr>
        <p:spPr>
          <a:xfrm>
            <a:off x="2843276" y="3144651"/>
            <a:ext cx="117728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</a:rPr>
              <a:t>설 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1AE1D64-104B-40D6-B295-8E9C17FC25B5}"/>
              </a:ext>
            </a:extLst>
          </p:cNvPr>
          <p:cNvSpPr txBox="1"/>
          <p:nvPr/>
        </p:nvSpPr>
        <p:spPr>
          <a:xfrm>
            <a:off x="5066524" y="3144651"/>
            <a:ext cx="117728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</a:rPr>
              <a:t>구 현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BE8A33-D1BA-43AA-A42A-48D0AC26762F}"/>
              </a:ext>
            </a:extLst>
          </p:cNvPr>
          <p:cNvSpPr txBox="1"/>
          <p:nvPr/>
        </p:nvSpPr>
        <p:spPr>
          <a:xfrm>
            <a:off x="7237852" y="3144650"/>
            <a:ext cx="139686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</a:rPr>
              <a:t>테스트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B94850B-71D8-403F-A480-088E76C803F6}"/>
              </a:ext>
            </a:extLst>
          </p:cNvPr>
          <p:cNvSpPr txBox="1"/>
          <p:nvPr/>
        </p:nvSpPr>
        <p:spPr>
          <a:xfrm>
            <a:off x="2641670" y="4358416"/>
            <a:ext cx="2390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화면설계</a:t>
            </a:r>
            <a:endParaRPr lang="en-US" altLang="ko-KR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설계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BFC5A92-196F-43B3-80AB-3465ED7C76CE}"/>
              </a:ext>
            </a:extLst>
          </p:cNvPr>
          <p:cNvSpPr txBox="1"/>
          <p:nvPr/>
        </p:nvSpPr>
        <p:spPr>
          <a:xfrm>
            <a:off x="4607465" y="4358416"/>
            <a:ext cx="2905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웹페이지 구현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애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플리케이션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구현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998B2D-5AB5-4675-A40A-10A418A0C803}"/>
              </a:ext>
            </a:extLst>
          </p:cNvPr>
          <p:cNvSpPr txBox="1"/>
          <p:nvPr/>
        </p:nvSpPr>
        <p:spPr>
          <a:xfrm>
            <a:off x="7204705" y="4358415"/>
            <a:ext cx="2390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단위테스트</a:t>
            </a:r>
            <a:endParaRPr lang="en-US" altLang="ko-KR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통합테스트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4092" y="900890"/>
            <a:ext cx="28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프로세스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9501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335ED0A-5EBD-4932-91A1-3BBD7382730E}"/>
              </a:ext>
            </a:extLst>
          </p:cNvPr>
          <p:cNvSpPr/>
          <p:nvPr/>
        </p:nvSpPr>
        <p:spPr>
          <a:xfrm>
            <a:off x="1816994" y="2107699"/>
            <a:ext cx="2438400" cy="2438400"/>
          </a:xfrm>
          <a:prstGeom prst="ellipse">
            <a:avLst/>
          </a:prstGeom>
          <a:noFill/>
          <a:ln w="114300">
            <a:gradFill>
              <a:gsLst>
                <a:gs pos="0">
                  <a:srgbClr val="FF0505"/>
                </a:gs>
                <a:gs pos="56464">
                  <a:srgbClr val="FF8679"/>
                </a:gs>
                <a:gs pos="31000">
                  <a:srgbClr val="FF5353"/>
                </a:gs>
                <a:gs pos="80000">
                  <a:srgbClr val="FF9F89"/>
                </a:gs>
                <a:gs pos="98000">
                  <a:srgbClr val="FFD9D5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998B2D-5AB5-4675-A40A-10A418A0C803}"/>
              </a:ext>
            </a:extLst>
          </p:cNvPr>
          <p:cNvSpPr txBox="1"/>
          <p:nvPr/>
        </p:nvSpPr>
        <p:spPr>
          <a:xfrm>
            <a:off x="1841224" y="4684274"/>
            <a:ext cx="2575136" cy="503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 smtClean="0"/>
              <a:t>요구사항 정의</a:t>
            </a:r>
            <a:endParaRPr lang="en-US" altLang="ko-KR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59D6A0C-03DB-4D3A-8ACB-84EFA1A26C1F}"/>
              </a:ext>
            </a:extLst>
          </p:cNvPr>
          <p:cNvSpPr/>
          <p:nvPr/>
        </p:nvSpPr>
        <p:spPr>
          <a:xfrm>
            <a:off x="5799054" y="2107699"/>
            <a:ext cx="2438400" cy="2438400"/>
          </a:xfrm>
          <a:prstGeom prst="ellipse">
            <a:avLst/>
          </a:prstGeom>
          <a:noFill/>
          <a:ln w="114300">
            <a:gradFill>
              <a:gsLst>
                <a:gs pos="0">
                  <a:srgbClr val="FF0505"/>
                </a:gs>
                <a:gs pos="56464">
                  <a:srgbClr val="FF8679"/>
                </a:gs>
                <a:gs pos="31000">
                  <a:srgbClr val="FF5353"/>
                </a:gs>
                <a:gs pos="80000">
                  <a:srgbClr val="FF9F89"/>
                </a:gs>
                <a:gs pos="98000">
                  <a:srgbClr val="FFD9D5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5580317" y="4684274"/>
            <a:ext cx="2875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 smtClean="0"/>
              <a:t>현업 담당자와 인터뷰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4092" y="903301"/>
            <a:ext cx="28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분석</a:t>
            </a:r>
            <a:endParaRPr lang="ko-KR" altLang="en-US" sz="24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021" y="2612690"/>
            <a:ext cx="1559596" cy="15595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671" y="2560044"/>
            <a:ext cx="1612242" cy="161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14ED1E-DFFB-44C3-B7F2-C97FBEA162E9}"/>
              </a:ext>
            </a:extLst>
          </p:cNvPr>
          <p:cNvSpPr/>
          <p:nvPr/>
        </p:nvSpPr>
        <p:spPr>
          <a:xfrm>
            <a:off x="1068883" y="2136927"/>
            <a:ext cx="7768234" cy="352733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음 고딕"/>
              <a:ea typeface="나눔스퀘어_ac Extra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0C9C9BF-3274-4C85-8A22-5541151FD5C4}"/>
              </a:ext>
            </a:extLst>
          </p:cNvPr>
          <p:cNvSpPr/>
          <p:nvPr/>
        </p:nvSpPr>
        <p:spPr>
          <a:xfrm>
            <a:off x="3798277" y="1928080"/>
            <a:ext cx="244918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[ </a:t>
            </a:r>
            <a:r>
              <a:rPr lang="ko-KR" altLang="en-US" sz="2000" b="1" dirty="0">
                <a:latin typeface="+mn-ea"/>
              </a:rPr>
              <a:t>담당자 요구사항 </a:t>
            </a:r>
            <a:r>
              <a:rPr lang="en-US" altLang="ko-KR" sz="2000" b="1" dirty="0">
                <a:latin typeface="+mn-ea"/>
              </a:rPr>
              <a:t>]</a:t>
            </a:r>
            <a:r>
              <a:rPr lang="ko-KR" altLang="en-US" sz="2000" b="1" dirty="0">
                <a:latin typeface="+mn-ea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F5E15E-D7CC-4CB4-8105-456395DEC5A8}"/>
              </a:ext>
            </a:extLst>
          </p:cNvPr>
          <p:cNvSpPr txBox="1"/>
          <p:nvPr/>
        </p:nvSpPr>
        <p:spPr>
          <a:xfrm>
            <a:off x="3322059" y="2607816"/>
            <a:ext cx="514479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“</a:t>
            </a:r>
            <a:r>
              <a:rPr lang="ko-KR" altLang="en-US" sz="1600" b="1" dirty="0">
                <a:latin typeface="+mn-ea"/>
              </a:rPr>
              <a:t>셔틀 버스 탑승 시 탑승 가능한 승객인지 검사 시스템</a:t>
            </a:r>
            <a:r>
              <a:rPr lang="en-US" altLang="ko-KR" sz="1600" b="1" dirty="0">
                <a:latin typeface="+mn-ea"/>
              </a:rPr>
              <a:t>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3BC6B3-AF4A-4237-AB13-DFEA4D43E0E1}"/>
              </a:ext>
            </a:extLst>
          </p:cNvPr>
          <p:cNvSpPr txBox="1"/>
          <p:nvPr/>
        </p:nvSpPr>
        <p:spPr>
          <a:xfrm>
            <a:off x="1982295" y="2566339"/>
            <a:ext cx="1300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탑승 검사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7574FB-D64F-4D9E-8937-0DBFD3F6C32E}"/>
              </a:ext>
            </a:extLst>
          </p:cNvPr>
          <p:cNvSpPr txBox="1"/>
          <p:nvPr/>
        </p:nvSpPr>
        <p:spPr>
          <a:xfrm>
            <a:off x="1642166" y="2220467"/>
            <a:ext cx="495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i="1" dirty="0">
                <a:solidFill>
                  <a:schemeClr val="bg1">
                    <a:lumMod val="75000"/>
                  </a:schemeClr>
                </a:solidFill>
                <a:latin typeface="맑음 고딕"/>
              </a:rPr>
              <a:t>1</a:t>
            </a:r>
            <a:endParaRPr lang="ko-KR" altLang="en-US" sz="4400" i="1" dirty="0">
              <a:solidFill>
                <a:schemeClr val="bg1">
                  <a:lumMod val="75000"/>
                </a:schemeClr>
              </a:solidFill>
              <a:latin typeface="맑음 고딕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0199D0-6B13-448D-958B-8D5CB9B73CA3}"/>
              </a:ext>
            </a:extLst>
          </p:cNvPr>
          <p:cNvSpPr txBox="1"/>
          <p:nvPr/>
        </p:nvSpPr>
        <p:spPr>
          <a:xfrm>
            <a:off x="3322060" y="3812317"/>
            <a:ext cx="466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“</a:t>
            </a:r>
            <a:r>
              <a:rPr lang="en-US" altLang="ko-KR" sz="1600" b="1" dirty="0" err="1">
                <a:latin typeface="+mn-ea"/>
              </a:rPr>
              <a:t>Onebiz</a:t>
            </a:r>
            <a:r>
              <a:rPr lang="ko-KR" altLang="en-US" sz="1600" b="1" dirty="0">
                <a:latin typeface="+mn-ea"/>
              </a:rPr>
              <a:t> 시스템과 연동한 탑승 인원 관리 시스템</a:t>
            </a:r>
            <a:r>
              <a:rPr lang="en-US" altLang="ko-KR" sz="1600" b="1" dirty="0">
                <a:latin typeface="+mn-ea"/>
              </a:rPr>
              <a:t>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C18C1E-DABB-4FB5-8342-4EA610AE7538}"/>
              </a:ext>
            </a:extLst>
          </p:cNvPr>
          <p:cNvSpPr txBox="1"/>
          <p:nvPr/>
        </p:nvSpPr>
        <p:spPr>
          <a:xfrm>
            <a:off x="1982295" y="3792742"/>
            <a:ext cx="1339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인원 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9FF7CF-3196-4377-BC69-8FC8F2AF7CF6}"/>
              </a:ext>
            </a:extLst>
          </p:cNvPr>
          <p:cNvSpPr txBox="1"/>
          <p:nvPr/>
        </p:nvSpPr>
        <p:spPr>
          <a:xfrm>
            <a:off x="1642166" y="3474083"/>
            <a:ext cx="487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i="1" dirty="0">
                <a:solidFill>
                  <a:schemeClr val="bg1">
                    <a:lumMod val="75000"/>
                  </a:schemeClr>
                </a:solidFill>
                <a:latin typeface="맑음 고딕"/>
              </a:rPr>
              <a:t>2</a:t>
            </a:r>
            <a:endParaRPr lang="ko-KR" altLang="en-US" sz="4400" i="1" dirty="0">
              <a:solidFill>
                <a:schemeClr val="bg1">
                  <a:lumMod val="75000"/>
                </a:schemeClr>
              </a:solidFill>
              <a:latin typeface="맑음 고딕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7DF35B-354D-4460-8B8D-DF2821CC96F8}"/>
              </a:ext>
            </a:extLst>
          </p:cNvPr>
          <p:cNvSpPr txBox="1"/>
          <p:nvPr/>
        </p:nvSpPr>
        <p:spPr>
          <a:xfrm>
            <a:off x="3322059" y="4964908"/>
            <a:ext cx="5256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“</a:t>
            </a:r>
            <a:r>
              <a:rPr lang="ko-KR" altLang="en-US" sz="1600" b="1" dirty="0">
                <a:latin typeface="+mn-ea"/>
              </a:rPr>
              <a:t>승객들의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셔틀버스 </a:t>
            </a:r>
            <a:r>
              <a:rPr lang="ko-KR" altLang="en-US" sz="1600" b="1" dirty="0" err="1">
                <a:latin typeface="+mn-ea"/>
              </a:rPr>
              <a:t>탑승기록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저장 및 조회하는 시스템</a:t>
            </a:r>
            <a:r>
              <a:rPr lang="en-US" altLang="ko-KR" sz="1600" b="1" dirty="0">
                <a:latin typeface="+mn-ea"/>
              </a:rPr>
              <a:t>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1FC749-CD34-4A94-80A3-FB61BAB4661D}"/>
              </a:ext>
            </a:extLst>
          </p:cNvPr>
          <p:cNvSpPr txBox="1"/>
          <p:nvPr/>
        </p:nvSpPr>
        <p:spPr>
          <a:xfrm>
            <a:off x="1995845" y="4995686"/>
            <a:ext cx="74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기록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F8F2B8-6A1F-4CC6-B53F-B19F55EF94A4}"/>
              </a:ext>
            </a:extLst>
          </p:cNvPr>
          <p:cNvSpPr txBox="1"/>
          <p:nvPr/>
        </p:nvSpPr>
        <p:spPr>
          <a:xfrm>
            <a:off x="1642166" y="4708124"/>
            <a:ext cx="487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i="1" dirty="0">
                <a:solidFill>
                  <a:schemeClr val="bg1">
                    <a:lumMod val="75000"/>
                  </a:schemeClr>
                </a:solidFill>
                <a:latin typeface="맑음 고딕"/>
              </a:rPr>
              <a:t>3</a:t>
            </a:r>
            <a:endParaRPr lang="ko-KR" altLang="en-US" sz="4400" i="1" dirty="0">
              <a:solidFill>
                <a:schemeClr val="bg1">
                  <a:lumMod val="75000"/>
                </a:schemeClr>
              </a:solidFill>
              <a:latin typeface="맑음 고딕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4092" y="903206"/>
            <a:ext cx="28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3-1. </a:t>
            </a:r>
            <a:r>
              <a:rPr lang="ko-KR" altLang="en-US" sz="2400" b="1" dirty="0" smtClean="0"/>
              <a:t>요구사항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0128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27669</TotalTime>
  <Words>819</Words>
  <Application>Microsoft Office PowerPoint</Application>
  <PresentationFormat>A4 용지(210x297mm)</PresentationFormat>
  <Paragraphs>298</Paragraphs>
  <Slides>29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굴림</vt:lpstr>
      <vt:lpstr>나눔스퀘어_ac ExtraBold</vt:lpstr>
      <vt:lpstr>맑음 고딕</vt:lpstr>
      <vt:lpstr>Arial</vt:lpstr>
      <vt:lpstr>Calibri</vt:lpstr>
      <vt:lpstr>Calibri Light</vt:lpstr>
      <vt:lpstr>Segoe UI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Percival Hwang</dc:creator>
  <cp:lastModifiedBy>bnksys</cp:lastModifiedBy>
  <cp:revision>2386</cp:revision>
  <dcterms:created xsi:type="dcterms:W3CDTF">2017-06-15T01:34:34Z</dcterms:created>
  <dcterms:modified xsi:type="dcterms:W3CDTF">2020-12-30T03:52:51Z</dcterms:modified>
</cp:coreProperties>
</file>