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6" r:id="rId2"/>
    <p:sldId id="433" r:id="rId3"/>
    <p:sldId id="775" r:id="rId4"/>
    <p:sldId id="776" r:id="rId5"/>
    <p:sldId id="766" r:id="rId6"/>
    <p:sldId id="768" r:id="rId7"/>
    <p:sldId id="767" r:id="rId8"/>
    <p:sldId id="769" r:id="rId9"/>
    <p:sldId id="770" r:id="rId10"/>
    <p:sldId id="772" r:id="rId11"/>
    <p:sldId id="773" r:id="rId12"/>
    <p:sldId id="771" r:id="rId13"/>
    <p:sldId id="774" r:id="rId14"/>
    <p:sldId id="777" r:id="rId15"/>
    <p:sldId id="778" r:id="rId16"/>
    <p:sldId id="780" r:id="rId17"/>
    <p:sldId id="781" r:id="rId18"/>
    <p:sldId id="424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153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4708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석" initials="김" lastIdx="1" clrIdx="0">
    <p:extLst>
      <p:ext uri="{19B8F6BF-5375-455C-9EA6-DF929625EA0E}">
        <p15:presenceInfo xmlns:p15="http://schemas.microsoft.com/office/powerpoint/2012/main" userId="S::minseock1202@student.changwon.ac.kr::6508dec9-5aa6-4005-b464-a6185ccb54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3"/>
    <a:srgbClr val="FFD9D5"/>
    <a:srgbClr val="FF6D6D"/>
    <a:srgbClr val="FD95EE"/>
    <a:srgbClr val="FF8679"/>
    <a:srgbClr val="FF5353"/>
    <a:srgbClr val="FF0505"/>
    <a:srgbClr val="FF9F8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0" autoAdjust="0"/>
    <p:restoredTop sz="95214" autoAdjust="0"/>
  </p:normalViewPr>
  <p:slideViewPr>
    <p:cSldViewPr snapToGrid="0">
      <p:cViewPr varScale="1">
        <p:scale>
          <a:sx n="93" d="100"/>
          <a:sy n="93" d="100"/>
        </p:scale>
        <p:origin x="437" y="67"/>
      </p:cViewPr>
      <p:guideLst>
        <p:guide/>
        <p:guide pos="1532"/>
        <p:guide pos="3120"/>
        <p:guide pos="4708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E999-CF96-4237-90B5-F72E669C805B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CF5E-DFC9-4365-AD28-0A135173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5" y="-1"/>
            <a:ext cx="9915345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2" descr="D:\Documents\Projects\[06] BS_Cash_Management_Systems\[01] 관리산출물\[01] 착수\[03] 사업수행계획서\이미지\BNK시스템로고이미지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5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34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9" name="Group 27">
            <a:extLst>
              <a:ext uri="{FF2B5EF4-FFF2-40B4-BE49-F238E27FC236}">
                <a16:creationId xmlns:a16="http://schemas.microsoft.com/office/drawing/2014/main" id="{7B977B1F-E986-4F36-AC3C-47AF0075775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텍스트 개체 틀 9">
            <a:extLst>
              <a:ext uri="{FF2B5EF4-FFF2-40B4-BE49-F238E27FC236}">
                <a16:creationId xmlns:a16="http://schemas.microsoft.com/office/drawing/2014/main" id="{662A3D61-86EC-4551-869A-AF15E16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14585645-6509-43ED-9B2B-2736AC2AFC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7C30FCCE-A669-4A3F-80D6-11985749BA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69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474449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17071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750531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82305" y="1015384"/>
            <a:ext cx="3178420" cy="5474316"/>
            <a:chOff x="324395" y="895981"/>
            <a:chExt cx="3178420" cy="5474316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24395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19" name="직선 연결선 18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/>
            <p:cNvSpPr/>
            <p:nvPr userDrawn="1"/>
          </p:nvSpPr>
          <p:spPr>
            <a:xfrm>
              <a:off x="394732" y="6073178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943117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이어짐-긴것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684673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 userDrawn="1"/>
        </p:nvGrpSpPr>
        <p:grpSpPr>
          <a:xfrm>
            <a:off x="4521200" y="1018559"/>
            <a:ext cx="3178420" cy="5474316"/>
            <a:chOff x="3888064" y="895981"/>
            <a:chExt cx="3178420" cy="5474316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888064" y="895981"/>
              <a:ext cx="3178420" cy="5474316"/>
              <a:chOff x="242363" y="695424"/>
              <a:chExt cx="2684342" cy="5756892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>
                <a:off x="301545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>
                <a:off x="242363" y="761653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 userDrawn="1"/>
            </p:nvCxnSpPr>
            <p:spPr>
              <a:xfrm>
                <a:off x="242363" y="6390277"/>
                <a:ext cx="2684342" cy="0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2830886" y="695424"/>
                <a:ext cx="0" cy="5756892"/>
              </a:xfrm>
              <a:prstGeom prst="line">
                <a:avLst/>
              </a:prstGeom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 userDrawn="1"/>
          </p:nvSpPr>
          <p:spPr>
            <a:xfrm>
              <a:off x="3958139" y="6070382"/>
              <a:ext cx="2994890" cy="2381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900" b="1" dirty="0">
                  <a:solidFill>
                    <a:schemeClr val="bg1"/>
                  </a:solidFill>
                  <a:latin typeface="맑은 고딕" pitchFamily="50" charset="-127"/>
                  <a:ea typeface="+mn-ea"/>
                </a:rPr>
                <a:t>DOCK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+mn-ea"/>
              </a:endParaRPr>
            </a:p>
          </p:txBody>
        </p:sp>
      </p:grp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332824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Group 27">
            <a:extLst>
              <a:ext uri="{FF2B5EF4-FFF2-40B4-BE49-F238E27FC236}">
                <a16:creationId xmlns:a16="http://schemas.microsoft.com/office/drawing/2014/main" id="{EDCE886F-1FD0-4FD3-9EC6-63B4A0B63ED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DA9C396-BD74-4D9A-81AA-F6AA603F2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9">
            <a:extLst>
              <a:ext uri="{FF2B5EF4-FFF2-40B4-BE49-F238E27FC236}">
                <a16:creationId xmlns:a16="http://schemas.microsoft.com/office/drawing/2014/main" id="{2992B9A8-2476-4B09-A3C4-4D1FF2BE5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9" name="Picture 2" descr="BNK시스템 | 자회사소개 | 그룹소개">
            <a:extLst>
              <a:ext uri="{FF2B5EF4-FFF2-40B4-BE49-F238E27FC236}">
                <a16:creationId xmlns:a16="http://schemas.microsoft.com/office/drawing/2014/main" id="{D7115120-5628-48A9-9955-CFCACC807A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3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팝업-뒤로가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75988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71607" y="1090004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143933" y="6171872"/>
            <a:ext cx="2988320" cy="258803"/>
            <a:chOff x="242948" y="7408990"/>
            <a:chExt cx="2988320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152400" y="1096876"/>
            <a:ext cx="2980738" cy="391663"/>
            <a:chOff x="4615074" y="1119118"/>
            <a:chExt cx="2980738" cy="391663"/>
          </a:xfrm>
        </p:grpSpPr>
        <p:grpSp>
          <p:nvGrpSpPr>
            <p:cNvPr id="27" name="그룹 26"/>
            <p:cNvGrpSpPr/>
            <p:nvPr userDrawn="1"/>
          </p:nvGrpSpPr>
          <p:grpSpPr>
            <a:xfrm>
              <a:off x="4615074" y="1119118"/>
              <a:ext cx="2980738" cy="391663"/>
              <a:chOff x="157584" y="1098470"/>
              <a:chExt cx="2980738" cy="391663"/>
            </a:xfrm>
          </p:grpSpPr>
          <p:sp>
            <p:nvSpPr>
              <p:cNvPr id="29" name="직사각형 28"/>
              <p:cNvSpPr/>
              <p:nvPr userDrawn="1"/>
            </p:nvSpPr>
            <p:spPr>
              <a:xfrm>
                <a:off x="157584" y="1098470"/>
                <a:ext cx="2980738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56104" y="114720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BBED7ECE-A9BB-443A-9EDC-6BA1E6B5DD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E6C1B407-EA07-4D2B-A714-EABE2855D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9">
            <a:extLst>
              <a:ext uri="{FF2B5EF4-FFF2-40B4-BE49-F238E27FC236}">
                <a16:creationId xmlns:a16="http://schemas.microsoft.com/office/drawing/2014/main" id="{C9966C52-DFF9-4AF4-BEA7-362239965C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4" name="Picture 2" descr="BNK시스템 | 자회사소개 | 그룹소개">
            <a:extLst>
              <a:ext uri="{FF2B5EF4-FFF2-40B4-BE49-F238E27FC236}">
                <a16:creationId xmlns:a16="http://schemas.microsoft.com/office/drawing/2014/main" id="{73058BA9-8181-41F2-BD15-5FE274CA78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13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 userDrawn="1"/>
        </p:nvGrpSpPr>
        <p:grpSpPr>
          <a:xfrm>
            <a:off x="143933" y="6188806"/>
            <a:ext cx="2988320" cy="258803"/>
            <a:chOff x="242948" y="7408990"/>
            <a:chExt cx="2988320" cy="258803"/>
          </a:xfrm>
        </p:grpSpPr>
        <p:sp>
          <p:nvSpPr>
            <p:cNvPr id="38" name="직사각형 37"/>
            <p:cNvSpPr/>
            <p:nvPr/>
          </p:nvSpPr>
          <p:spPr>
            <a:xfrm>
              <a:off x="242948" y="7408990"/>
              <a:ext cx="2988320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 userDrawn="1"/>
        </p:nvGrpSpPr>
        <p:grpSpPr>
          <a:xfrm>
            <a:off x="4596305" y="6191330"/>
            <a:ext cx="2998722" cy="258803"/>
            <a:chOff x="232546" y="7408990"/>
            <a:chExt cx="2998722" cy="258803"/>
          </a:xfrm>
        </p:grpSpPr>
        <p:sp>
          <p:nvSpPr>
            <p:cNvPr id="51" name="직사각형 50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2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 userDrawn="1"/>
        </p:nvGrpSpPr>
        <p:grpSpPr>
          <a:xfrm>
            <a:off x="4605693" y="1119118"/>
            <a:ext cx="2988370" cy="391663"/>
            <a:chOff x="4605693" y="1119118"/>
            <a:chExt cx="2988370" cy="391663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4605693" y="1119118"/>
              <a:ext cx="2988370" cy="391663"/>
              <a:chOff x="148203" y="1098470"/>
              <a:chExt cx="2988370" cy="391663"/>
            </a:xfrm>
          </p:grpSpPr>
          <p:sp>
            <p:nvSpPr>
              <p:cNvPr id="54" name="직사각형 53"/>
              <p:cNvSpPr/>
              <p:nvPr userDrawn="1"/>
            </p:nvSpPr>
            <p:spPr>
              <a:xfrm>
                <a:off x="148203" y="1098470"/>
                <a:ext cx="2988370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918778" y="1169447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152399" y="1113810"/>
            <a:ext cx="2980739" cy="391663"/>
            <a:chOff x="4615073" y="1119118"/>
            <a:chExt cx="2980739" cy="391663"/>
          </a:xfrm>
        </p:grpSpPr>
        <p:grpSp>
          <p:nvGrpSpPr>
            <p:cNvPr id="59" name="그룹 58"/>
            <p:cNvGrpSpPr/>
            <p:nvPr userDrawn="1"/>
          </p:nvGrpSpPr>
          <p:grpSpPr>
            <a:xfrm>
              <a:off x="4615073" y="1119118"/>
              <a:ext cx="2980739" cy="391663"/>
              <a:chOff x="157583" y="1098470"/>
              <a:chExt cx="2980739" cy="391663"/>
            </a:xfrm>
          </p:grpSpPr>
          <p:sp>
            <p:nvSpPr>
              <p:cNvPr id="61" name="직사각형 60"/>
              <p:cNvSpPr/>
              <p:nvPr userDrawn="1"/>
            </p:nvSpPr>
            <p:spPr>
              <a:xfrm>
                <a:off x="157583" y="1098470"/>
                <a:ext cx="2980739" cy="3916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Delete"/>
              <p:cNvSpPr>
                <a:spLocks noChangeAspect="1"/>
              </p:cNvSpPr>
              <p:nvPr userDrawn="1"/>
            </p:nvSpPr>
            <p:spPr bwMode="auto">
              <a:xfrm>
                <a:off x="2897058" y="1233183"/>
                <a:ext cx="122238" cy="122237"/>
              </a:xfrm>
              <a:custGeom>
                <a:avLst/>
                <a:gdLst>
                  <a:gd name="T0" fmla="*/ 3 w 77"/>
                  <a:gd name="T1" fmla="*/ 0 h 77"/>
                  <a:gd name="T2" fmla="*/ 0 w 77"/>
                  <a:gd name="T3" fmla="*/ 3 h 77"/>
                  <a:gd name="T4" fmla="*/ 36 w 77"/>
                  <a:gd name="T5" fmla="*/ 38 h 77"/>
                  <a:gd name="T6" fmla="*/ 0 w 77"/>
                  <a:gd name="T7" fmla="*/ 74 h 77"/>
                  <a:gd name="T8" fmla="*/ 3 w 77"/>
                  <a:gd name="T9" fmla="*/ 77 h 77"/>
                  <a:gd name="T10" fmla="*/ 39 w 77"/>
                  <a:gd name="T11" fmla="*/ 41 h 77"/>
                  <a:gd name="T12" fmla="*/ 74 w 77"/>
                  <a:gd name="T13" fmla="*/ 77 h 77"/>
                  <a:gd name="T14" fmla="*/ 77 w 77"/>
                  <a:gd name="T15" fmla="*/ 74 h 77"/>
                  <a:gd name="T16" fmla="*/ 42 w 77"/>
                  <a:gd name="T17" fmla="*/ 38 h 77"/>
                  <a:gd name="T18" fmla="*/ 77 w 77"/>
                  <a:gd name="T19" fmla="*/ 3 h 77"/>
                  <a:gd name="T20" fmla="*/ 74 w 77"/>
                  <a:gd name="T21" fmla="*/ 0 h 77"/>
                  <a:gd name="T22" fmla="*/ 39 w 77"/>
                  <a:gd name="T23" fmla="*/ 35 h 77"/>
                  <a:gd name="T24" fmla="*/ 3 w 77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77">
                    <a:moveTo>
                      <a:pt x="3" y="0"/>
                    </a:moveTo>
                    <a:lnTo>
                      <a:pt x="0" y="3"/>
                    </a:lnTo>
                    <a:lnTo>
                      <a:pt x="36" y="38"/>
                    </a:lnTo>
                    <a:lnTo>
                      <a:pt x="0" y="74"/>
                    </a:lnTo>
                    <a:lnTo>
                      <a:pt x="3" y="77"/>
                    </a:lnTo>
                    <a:lnTo>
                      <a:pt x="39" y="41"/>
                    </a:lnTo>
                    <a:lnTo>
                      <a:pt x="74" y="77"/>
                    </a:lnTo>
                    <a:lnTo>
                      <a:pt x="77" y="74"/>
                    </a:lnTo>
                    <a:lnTo>
                      <a:pt x="42" y="38"/>
                    </a:lnTo>
                    <a:lnTo>
                      <a:pt x="77" y="3"/>
                    </a:lnTo>
                    <a:lnTo>
                      <a:pt x="74" y="0"/>
                    </a:lnTo>
                    <a:lnTo>
                      <a:pt x="39" y="3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Chevron Left"/>
            <p:cNvSpPr>
              <a:spLocks noChangeAspect="1"/>
            </p:cNvSpPr>
            <p:nvPr userDrawn="1"/>
          </p:nvSpPr>
          <p:spPr bwMode="auto">
            <a:xfrm>
              <a:off x="4729317" y="1242718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456104" y="116413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9" name="Group 27">
            <a:extLst>
              <a:ext uri="{FF2B5EF4-FFF2-40B4-BE49-F238E27FC236}">
                <a16:creationId xmlns:a16="http://schemas.microsoft.com/office/drawing/2014/main" id="{84D37342-6CCD-456E-979D-BDCDA39BAB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텍스트 개체 틀 9">
            <a:extLst>
              <a:ext uri="{FF2B5EF4-FFF2-40B4-BE49-F238E27FC236}">
                <a16:creationId xmlns:a16="http://schemas.microsoft.com/office/drawing/2014/main" id="{2063E01C-93BE-46B0-B6ED-B1BD8542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2" name="텍스트 개체 틀 9">
            <a:extLst>
              <a:ext uri="{FF2B5EF4-FFF2-40B4-BE49-F238E27FC236}">
                <a16:creationId xmlns:a16="http://schemas.microsoft.com/office/drawing/2014/main" id="{B0E9A158-609B-42BF-923C-4B36234E7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3" name="Picture 2" descr="BNK시스템 | 자회사소개 | 그룹소개">
            <a:extLst>
              <a:ext uri="{FF2B5EF4-FFF2-40B4-BE49-F238E27FC236}">
                <a16:creationId xmlns:a16="http://schemas.microsoft.com/office/drawing/2014/main" id="{008AFAEF-2C7A-4E88-B1D3-281F0B49B1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05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긴것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587838" y="6165929"/>
            <a:ext cx="2998722" cy="258803"/>
            <a:chOff x="232546" y="7408990"/>
            <a:chExt cx="2998722" cy="258803"/>
          </a:xfrm>
        </p:grpSpPr>
        <p:sp>
          <p:nvSpPr>
            <p:cNvPr id="40" name="직사각형 39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1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5" name="Group 27">
            <a:extLst>
              <a:ext uri="{FF2B5EF4-FFF2-40B4-BE49-F238E27FC236}">
                <a16:creationId xmlns:a16="http://schemas.microsoft.com/office/drawing/2014/main" id="{C1827A4B-018B-4BCF-A2DD-BAF19B5D6C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텍스트 개체 틀 9">
            <a:extLst>
              <a:ext uri="{FF2B5EF4-FFF2-40B4-BE49-F238E27FC236}">
                <a16:creationId xmlns:a16="http://schemas.microsoft.com/office/drawing/2014/main" id="{DDAA8127-2CA9-4BCE-B01C-DED3A248E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9">
            <a:extLst>
              <a:ext uri="{FF2B5EF4-FFF2-40B4-BE49-F238E27FC236}">
                <a16:creationId xmlns:a16="http://schemas.microsoft.com/office/drawing/2014/main" id="{B6D2F441-A2BA-42C6-9D52-0AC6103943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44" name="Picture 2" descr="BNK시스템 | 자회사소개 | 그룹소개">
            <a:extLst>
              <a:ext uri="{FF2B5EF4-FFF2-40B4-BE49-F238E27FC236}">
                <a16:creationId xmlns:a16="http://schemas.microsoft.com/office/drawing/2014/main" id="{EDAE878A-4CEC-4981-A14B-85115109D6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9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2816" y="1016000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139736" y="1081536"/>
            <a:ext cx="2988370" cy="391663"/>
            <a:chOff x="148203" y="1098470"/>
            <a:chExt cx="2988370" cy="391663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Delete"/>
            <p:cNvSpPr>
              <a:spLocks noChangeAspect="1"/>
            </p:cNvSpPr>
            <p:nvPr userDrawn="1"/>
          </p:nvSpPr>
          <p:spPr bwMode="auto">
            <a:xfrm>
              <a:off x="2897058" y="1233183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52821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0" name="Group 27">
            <a:extLst>
              <a:ext uri="{FF2B5EF4-FFF2-40B4-BE49-F238E27FC236}">
                <a16:creationId xmlns:a16="http://schemas.microsoft.com/office/drawing/2014/main" id="{704D9427-8243-4125-B0DC-869895E43C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248233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DF8195EA-54E1-46AB-B11F-D13C3F5B4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9">
            <a:extLst>
              <a:ext uri="{FF2B5EF4-FFF2-40B4-BE49-F238E27FC236}">
                <a16:creationId xmlns:a16="http://schemas.microsoft.com/office/drawing/2014/main" id="{38FE94BA-5C2C-4297-BEBF-D38F1A1AE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3" name="Picture 2" descr="BNK시스템 | 자회사소개 | 그룹소개">
            <a:extLst>
              <a:ext uri="{FF2B5EF4-FFF2-40B4-BE49-F238E27FC236}">
                <a16:creationId xmlns:a16="http://schemas.microsoft.com/office/drawing/2014/main" id="{82FFA396-DDC0-4A6D-A5DE-7645F4490E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0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하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2826852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4518207" y="1016000"/>
            <a:ext cx="3178420" cy="5474316"/>
            <a:chOff x="242363" y="695424"/>
            <a:chExt cx="2684342" cy="5756892"/>
          </a:xfrm>
        </p:grpSpPr>
        <p:cxnSp>
          <p:nvCxnSpPr>
            <p:cNvPr id="37" name="직선 연결선 36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65088" y="1016000"/>
            <a:ext cx="3178420" cy="5474316"/>
            <a:chOff x="242363" y="695424"/>
            <a:chExt cx="2684342" cy="5756892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</p:spTree>
    <p:extLst>
      <p:ext uri="{BB962C8B-B14F-4D97-AF65-F5344CB8AC3E}">
        <p14:creationId xmlns:p14="http://schemas.microsoft.com/office/powerpoint/2010/main" val="1504139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3794125" y="65246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z="975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sz="975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pic>
        <p:nvPicPr>
          <p:cNvPr id="8" name="Picture 54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" y="0"/>
            <a:ext cx="99049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"/>
          <a:stretch/>
        </p:blipFill>
        <p:spPr>
          <a:xfrm>
            <a:off x="2813415" y="3568"/>
            <a:ext cx="7092281" cy="7516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04" y="415234"/>
            <a:ext cx="1314450" cy="85725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 bwMode="auto">
          <a:xfrm>
            <a:off x="1092" y="737748"/>
            <a:ext cx="9904908" cy="614409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8000" tIns="39000" rIns="39000" bIns="39000" numCol="1" rtlCol="0" anchor="ctr" anchorCtr="0" compatLnSpc="1">
            <a:prstTxWarp prst="textNoShape">
              <a:avLst/>
            </a:prstTxWarp>
          </a:bodyPr>
          <a:lstStyle/>
          <a:p>
            <a:pPr marL="98026" marR="0" indent="-98026" algn="ctr" defTabSz="990564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128464" y="6453336"/>
            <a:ext cx="964907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542" descr="D:\Documents\Projects\[06] BS_Cash_Management_Systems\[01] 관리산출물\[01] 착수\[03] 사업수행계획서\이미지\BNK시스템로고이미지.png">
            <a:extLst>
              <a:ext uri="{FF2B5EF4-FFF2-40B4-BE49-F238E27FC236}">
                <a16:creationId xmlns:a16="http://schemas.microsoft.com/office/drawing/2014/main" id="{A661DAFD-E306-4F20-A962-3885222AB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9" y="228118"/>
            <a:ext cx="18231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8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5454435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8" name="그룹 17"/>
          <p:cNvGrpSpPr/>
          <p:nvPr userDrawn="1"/>
        </p:nvGrpSpPr>
        <p:grpSpPr>
          <a:xfrm>
            <a:off x="82305" y="1015384"/>
            <a:ext cx="3178420" cy="5474316"/>
            <a:chOff x="242363" y="695424"/>
            <a:chExt cx="2684342" cy="5756892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52380" y="6171872"/>
            <a:ext cx="2996807" cy="258803"/>
            <a:chOff x="234461" y="7408990"/>
            <a:chExt cx="2996807" cy="258803"/>
          </a:xfrm>
        </p:grpSpPr>
        <p:sp>
          <p:nvSpPr>
            <p:cNvPr id="17" name="직사각형 16"/>
            <p:cNvSpPr/>
            <p:nvPr/>
          </p:nvSpPr>
          <p:spPr>
            <a:xfrm>
              <a:off x="234461" y="7408990"/>
              <a:ext cx="2996807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0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9630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이어짐-긴것-상단-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9705421"/>
              </p:ext>
            </p:extLst>
          </p:nvPr>
        </p:nvGraphicFramePr>
        <p:xfrm>
          <a:off x="65088" y="74613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 금융 인프라 구축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황현용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2017.07.10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401" y="296180"/>
            <a:ext cx="1044000" cy="181988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>
            <a:off x="72538" y="1015384"/>
            <a:ext cx="3178420" cy="5474316"/>
            <a:chOff x="242363" y="695424"/>
            <a:chExt cx="2684342" cy="5756892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 userDrawn="1"/>
        </p:nvCxnSpPr>
        <p:spPr>
          <a:xfrm>
            <a:off x="459127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4521200" y="1081537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4521200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>
            <a:off x="7586165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587838" y="6174396"/>
            <a:ext cx="2998722" cy="258803"/>
            <a:chOff x="232546" y="7408990"/>
            <a:chExt cx="2998722" cy="258803"/>
          </a:xfrm>
        </p:grpSpPr>
        <p:sp>
          <p:nvSpPr>
            <p:cNvPr id="25" name="직사각형 24"/>
            <p:cNvSpPr/>
            <p:nvPr/>
          </p:nvSpPr>
          <p:spPr>
            <a:xfrm>
              <a:off x="232546" y="7408990"/>
              <a:ext cx="2998722" cy="258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26" name="Picture 2" descr="G:\00 플래닛텍_기본파일 모음\PPT 준비자료\협력업체 로고모음\BNK캐피탈.png">
              <a:extLst>
                <a:ext uri="{FF2B5EF4-FFF2-40B4-BE49-F238E27FC236}">
                  <a16:creationId xmlns:a16="http://schemas.microsoft.com/office/drawing/2014/main" id="{83BD4547-628B-4D58-BB80-29A3D738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07583" y="7483080"/>
              <a:ext cx="710439" cy="11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27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942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2DC4-8CD2-46D7-AA02-8CCC7EEA81E9}" type="datetime1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54A4F549-B0E9-4EAE-94CB-C8475C77022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2E3248FA-EAE9-4B81-9442-E391CA0A5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2AE39940-3C54-46C6-A2D6-75C221DCF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19" name="Picture 2" descr="BNK시스템 | 자회사소개 | 그룹소개">
            <a:extLst>
              <a:ext uri="{FF2B5EF4-FFF2-40B4-BE49-F238E27FC236}">
                <a16:creationId xmlns:a16="http://schemas.microsoft.com/office/drawing/2014/main" id="{9ADFA9E2-F084-4F3B-A258-E2D134FA5E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0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graphicFrame>
        <p:nvGraphicFramePr>
          <p:cNvPr id="16" name="Group 27">
            <a:extLst>
              <a:ext uri="{FF2B5EF4-FFF2-40B4-BE49-F238E27FC236}">
                <a16:creationId xmlns:a16="http://schemas.microsoft.com/office/drawing/2014/main" id="{37EC2FD2-9BE4-47D4-B49A-3FFF96044A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4C74BC49-672C-4DEF-AC5F-7A9926F813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0D8BD576-1F14-434C-839A-E516D1F1E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72CE1709-723F-4ED4-8214-4D9DD15959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90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61472" y="6598096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▼ ▼ ▼  내용 이어짐  ▼ ▼ ▼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8" name="Group 27">
            <a:extLst>
              <a:ext uri="{FF2B5EF4-FFF2-40B4-BE49-F238E27FC236}">
                <a16:creationId xmlns:a16="http://schemas.microsoft.com/office/drawing/2014/main" id="{80AEE8CF-BB37-4454-83FA-98CCB65AAE0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8254CF5F-9FF9-43B9-8F20-9FBA541C0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9">
            <a:extLst>
              <a:ext uri="{FF2B5EF4-FFF2-40B4-BE49-F238E27FC236}">
                <a16:creationId xmlns:a16="http://schemas.microsoft.com/office/drawing/2014/main" id="{8042AFAB-D590-4CA9-A717-EBCDF37DB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1" name="Picture 2" descr="BNK시스템 | 자회사소개 | 그룹소개">
            <a:extLst>
              <a:ext uri="{FF2B5EF4-FFF2-40B4-BE49-F238E27FC236}">
                <a16:creationId xmlns:a16="http://schemas.microsoft.com/office/drawing/2014/main" id="{3132884B-18D2-434C-B4D0-618B991EBA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2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-이어짐-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61472" y="790455"/>
            <a:ext cx="7637930" cy="185417"/>
          </a:xfrm>
          <a:prstGeom prst="rect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▲ ▲ ▲  내용 이어짐 ▲ ▲ ▲</a:t>
            </a:r>
          </a:p>
        </p:txBody>
      </p:sp>
      <p:graphicFrame>
        <p:nvGraphicFramePr>
          <p:cNvPr id="15" name="Group 27">
            <a:extLst>
              <a:ext uri="{FF2B5EF4-FFF2-40B4-BE49-F238E27FC236}">
                <a16:creationId xmlns:a16="http://schemas.microsoft.com/office/drawing/2014/main" id="{CC8866C9-29BD-4FF3-952E-D0BB67E8771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55FDF104-AB1B-4A21-BF0D-871B98068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5619B22-15E7-4956-A1EF-D5CFC36050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0" name="Picture 2" descr="BNK시스템 | 자회사소개 | 그룹소개">
            <a:extLst>
              <a:ext uri="{FF2B5EF4-FFF2-40B4-BE49-F238E27FC236}">
                <a16:creationId xmlns:a16="http://schemas.microsoft.com/office/drawing/2014/main" id="{A8DD41CE-E370-4E1C-8E7B-C62A6B95D9C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8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94254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8336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4168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71608" y="6433881"/>
            <a:ext cx="31784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136573" y="1018559"/>
            <a:ext cx="0" cy="547431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 userDrawn="1"/>
        </p:nvSpPr>
        <p:spPr>
          <a:xfrm>
            <a:off x="141945" y="6195756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48203" y="1098470"/>
            <a:ext cx="2988370" cy="391663"/>
            <a:chOff x="148203" y="1098470"/>
            <a:chExt cx="2988370" cy="39166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5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24" name="Group 27">
            <a:extLst>
              <a:ext uri="{FF2B5EF4-FFF2-40B4-BE49-F238E27FC236}">
                <a16:creationId xmlns:a16="http://schemas.microsoft.com/office/drawing/2014/main" id="{3D4F6ED4-B9F9-42BF-AA48-CAB22BF252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0142068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텍스트 개체 틀 9">
            <a:extLst>
              <a:ext uri="{FF2B5EF4-FFF2-40B4-BE49-F238E27FC236}">
                <a16:creationId xmlns:a16="http://schemas.microsoft.com/office/drawing/2014/main" id="{0908FC9C-FD60-4888-B205-E221DA98D9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6AAA60F1-4CE9-42F7-AF4C-49145F919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28" name="Picture 2" descr="BNK시스템 | 자회사소개 | 그룹소개">
            <a:extLst>
              <a:ext uri="{FF2B5EF4-FFF2-40B4-BE49-F238E27FC236}">
                <a16:creationId xmlns:a16="http://schemas.microsoft.com/office/drawing/2014/main" id="{93873AD3-B841-4BCF-BE30-B59EB5B6C8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9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-긴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64643" y="1012894"/>
            <a:ext cx="3178420" cy="5474316"/>
            <a:chOff x="242363" y="695424"/>
            <a:chExt cx="2684342" cy="5756892"/>
          </a:xfrm>
        </p:grpSpPr>
        <p:cxnSp>
          <p:nvCxnSpPr>
            <p:cNvPr id="25" name="직선 연결선 24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4518207" y="907368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428007" y="907368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4521817" y="1012894"/>
            <a:ext cx="3178420" cy="5474316"/>
            <a:chOff x="242363" y="695424"/>
            <a:chExt cx="2684342" cy="5756892"/>
          </a:xfrm>
        </p:grpSpPr>
        <p:cxnSp>
          <p:nvCxnSpPr>
            <p:cNvPr id="30" name="직선 연결선 29"/>
            <p:cNvCxnSpPr/>
            <p:nvPr userDrawn="1"/>
          </p:nvCxnSpPr>
          <p:spPr>
            <a:xfrm>
              <a:off x="301545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242363" y="761653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242363" y="6390277"/>
              <a:ext cx="2684342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>
              <a:off x="2830886" y="695424"/>
              <a:ext cx="0" cy="575689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 userDrawn="1"/>
        </p:nvSpPr>
        <p:spPr>
          <a:xfrm>
            <a:off x="4595502" y="6193599"/>
            <a:ext cx="2994890" cy="2381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+mn-ea"/>
              </a:rPr>
              <a:t>DOCK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+mn-ea"/>
            </a:endParaRP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48203" y="1081536"/>
            <a:ext cx="2988370" cy="391663"/>
            <a:chOff x="148203" y="1098470"/>
            <a:chExt cx="2988370" cy="391663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148203" y="1098470"/>
              <a:ext cx="2988370" cy="391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Left"/>
            <p:cNvSpPr>
              <a:spLocks noChangeAspect="1"/>
            </p:cNvSpPr>
            <p:nvPr userDrawn="1"/>
          </p:nvSpPr>
          <p:spPr bwMode="auto">
            <a:xfrm>
              <a:off x="273578" y="122207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7" t="17676" r="4294" b="6508"/>
            <a:stretch/>
          </p:blipFill>
          <p:spPr>
            <a:xfrm>
              <a:off x="2823488" y="1212567"/>
              <a:ext cx="196163" cy="163469"/>
            </a:xfrm>
            <a:prstGeom prst="rect">
              <a:avLst/>
            </a:prstGeom>
          </p:spPr>
        </p:pic>
      </p:grpSp>
      <p:sp>
        <p:nvSpPr>
          <p:cNvPr id="43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461288" y="1131865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36" name="Group 27">
            <a:extLst>
              <a:ext uri="{FF2B5EF4-FFF2-40B4-BE49-F238E27FC236}">
                <a16:creationId xmlns:a16="http://schemas.microsoft.com/office/drawing/2014/main" id="{1310B5E5-AE59-4AD1-A76A-3188D92C37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1642366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8A8917E6-FFAB-41F0-97E8-95823F033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38" name="텍스트 개체 틀 9">
            <a:extLst>
              <a:ext uri="{FF2B5EF4-FFF2-40B4-BE49-F238E27FC236}">
                <a16:creationId xmlns:a16="http://schemas.microsoft.com/office/drawing/2014/main" id="{86072740-45C1-46E9-AD73-08FEC5FB0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pic>
        <p:nvPicPr>
          <p:cNvPr id="39" name="Picture 2" descr="BNK시스템 | 자회사소개 | 그룹소개">
            <a:extLst>
              <a:ext uri="{FF2B5EF4-FFF2-40B4-BE49-F238E27FC236}">
                <a16:creationId xmlns:a16="http://schemas.microsoft.com/office/drawing/2014/main" id="{67881566-DD56-42EB-8F6C-8ABBE32F86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bile-기본-2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932275"/>
              </p:ext>
            </p:extLst>
          </p:nvPr>
        </p:nvGraphicFramePr>
        <p:xfrm>
          <a:off x="65088" y="74457"/>
          <a:ext cx="9767896" cy="627480"/>
        </p:xfrm>
        <a:graphic>
          <a:graphicData uri="http://schemas.openxmlformats.org/drawingml/2006/table">
            <a:tbl>
              <a:tblPr/>
              <a:tblGrid>
                <a:gridCol w="131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209">
                <a:tc rowSpan="3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 버스 탑승 시스템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업무구분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기획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209">
                <a:tc vMerge="1"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6258" marR="126258" marT="63037" marB="630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>
                        <a:alpha val="8509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메뉴경로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  <a:endParaRPr kumimoji="1" lang="ko-KR" altLang="en-US" sz="9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2020.12.20</a:t>
                      </a:r>
                      <a:endParaRPr lang="ko-KR" altLang="en-US" sz="900" dirty="0"/>
                    </a:p>
                  </a:txBody>
                  <a:tcPr marL="72000" marR="72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0866" y="6492875"/>
            <a:ext cx="855133" cy="365125"/>
          </a:xfrm>
        </p:spPr>
        <p:txBody>
          <a:bodyPr/>
          <a:lstStyle>
            <a:lvl1pPr>
              <a:defRPr sz="1050" b="1"/>
            </a:lvl1pPr>
          </a:lstStyle>
          <a:p>
            <a:fld id="{011C8FC1-4ABA-450D-9F32-EDF25D9716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274892" y="279888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2274892" y="490694"/>
            <a:ext cx="3516308" cy="214572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5088" y="790455"/>
            <a:ext cx="7638732" cy="5982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5743454" y="8158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1" idx="0"/>
            <a:endCxn id="11" idx="2"/>
          </p:cNvCxnSpPr>
          <p:nvPr userDrawn="1"/>
        </p:nvCxnSpPr>
        <p:spPr>
          <a:xfrm>
            <a:off x="3884454" y="790455"/>
            <a:ext cx="0" cy="598287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974888" y="790455"/>
            <a:ext cx="0" cy="5372953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1607" y="1035493"/>
            <a:ext cx="3178421" cy="5474316"/>
            <a:chOff x="71607" y="1018559"/>
            <a:chExt cx="3178421" cy="5474316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14168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71607" y="1090004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71608" y="6433881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3136573" y="1018559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 userDrawn="1"/>
        </p:nvGrpSpPr>
        <p:grpSpPr>
          <a:xfrm>
            <a:off x="4528132" y="1035493"/>
            <a:ext cx="3178421" cy="5474316"/>
            <a:chOff x="4528132" y="1035493"/>
            <a:chExt cx="3178421" cy="5474316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459820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4528132" y="1106938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4528133" y="6450815"/>
              <a:ext cx="317842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7593098" y="1035493"/>
              <a:ext cx="0" cy="5474316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2823488" y="1212567"/>
            <a:ext cx="196163" cy="163469"/>
          </a:xfrm>
          <a:prstGeom prst="rect">
            <a:avLst/>
          </a:prstGeom>
        </p:spPr>
      </p:pic>
      <p:sp>
        <p:nvSpPr>
          <p:cNvPr id="44" name="텍스트 개체 틀 4"/>
          <p:cNvSpPr>
            <a:spLocks noGrp="1"/>
          </p:cNvSpPr>
          <p:nvPr userDrawn="1">
            <p:ph type="body" sz="quarter" idx="15"/>
          </p:nvPr>
        </p:nvSpPr>
        <p:spPr>
          <a:xfrm>
            <a:off x="461288" y="1148799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7676" r="4294" b="6508"/>
          <a:stretch/>
        </p:blipFill>
        <p:spPr>
          <a:xfrm>
            <a:off x="7279227" y="1229501"/>
            <a:ext cx="196163" cy="163469"/>
          </a:xfrm>
          <a:prstGeom prst="rect">
            <a:avLst/>
          </a:prstGeom>
        </p:spPr>
      </p:pic>
      <p:sp>
        <p:nvSpPr>
          <p:cNvPr id="49" name="텍스트 개체 틀 4"/>
          <p:cNvSpPr>
            <a:spLocks noGrp="1"/>
          </p:cNvSpPr>
          <p:nvPr userDrawn="1">
            <p:ph type="body" sz="quarter" idx="16"/>
          </p:nvPr>
        </p:nvSpPr>
        <p:spPr>
          <a:xfrm>
            <a:off x="4917027" y="1165733"/>
            <a:ext cx="2362200" cy="2910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1"/>
            </a:lvl1pPr>
          </a:lstStyle>
          <a:p>
            <a:pPr lvl="0"/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57017" y="5900697"/>
            <a:ext cx="2983790" cy="557082"/>
            <a:chOff x="157017" y="5913853"/>
            <a:chExt cx="2983790" cy="557082"/>
          </a:xfrm>
        </p:grpSpPr>
        <p:sp>
          <p:nvSpPr>
            <p:cNvPr id="34" name="직사각형 33"/>
            <p:cNvSpPr/>
            <p:nvPr/>
          </p:nvSpPr>
          <p:spPr>
            <a:xfrm>
              <a:off x="157017" y="5913853"/>
              <a:ext cx="298379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67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68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9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63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64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5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7" name="그룹 36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59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60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61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38" name="그룹 37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55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56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7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40" name="그룹 39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51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52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53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70" name="그룹 69"/>
          <p:cNvGrpSpPr/>
          <p:nvPr userDrawn="1"/>
        </p:nvGrpSpPr>
        <p:grpSpPr>
          <a:xfrm>
            <a:off x="4617293" y="5978086"/>
            <a:ext cx="2988000" cy="479693"/>
            <a:chOff x="160891" y="5991242"/>
            <a:chExt cx="2988000" cy="479693"/>
          </a:xfrm>
        </p:grpSpPr>
        <p:sp>
          <p:nvSpPr>
            <p:cNvPr id="71" name="직사각형 70"/>
            <p:cNvSpPr/>
            <p:nvPr/>
          </p:nvSpPr>
          <p:spPr>
            <a:xfrm>
              <a:off x="160891" y="5991242"/>
              <a:ext cx="2988000" cy="469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1986772" y="6056526"/>
              <a:ext cx="448842" cy="414409"/>
              <a:chOff x="1972840" y="2787062"/>
              <a:chExt cx="448842" cy="4144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1972840" y="3001416"/>
                <a:ext cx="448842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 err="1"/>
                  <a:t>빠른서비스</a:t>
                </a:r>
                <a:endParaRPr lang="ko-KR" altLang="en-US" sz="700" dirty="0"/>
              </a:p>
            </p:txBody>
          </p:sp>
          <p:grpSp>
            <p:nvGrpSpPr>
              <p:cNvPr id="94" name="Clipboard File"/>
              <p:cNvGrpSpPr>
                <a:grpSpLocks noChangeAspect="1"/>
              </p:cNvGrpSpPr>
              <p:nvPr/>
            </p:nvGrpSpPr>
            <p:grpSpPr>
              <a:xfrm>
                <a:off x="2089261" y="2787062"/>
                <a:ext cx="216000" cy="216000"/>
                <a:chOff x="1554955" y="2517775"/>
                <a:chExt cx="377825" cy="377825"/>
              </a:xfrm>
            </p:grpSpPr>
            <p:sp>
              <p:nvSpPr>
                <p:cNvPr id="95" name="Clipboard File Icon"/>
                <p:cNvSpPr>
                  <a:spLocks noChangeAspect="1" noEditPoints="1"/>
                </p:cNvSpPr>
                <p:nvPr/>
              </p:nvSpPr>
              <p:spPr bwMode="auto">
                <a:xfrm>
                  <a:off x="1654174" y="2601912"/>
                  <a:ext cx="192087" cy="209550"/>
                </a:xfrm>
                <a:custGeom>
                  <a:avLst/>
                  <a:gdLst>
                    <a:gd name="T0" fmla="*/ 353 w 677"/>
                    <a:gd name="T1" fmla="*/ 71 h 734"/>
                    <a:gd name="T2" fmla="*/ 564 w 677"/>
                    <a:gd name="T3" fmla="*/ 85 h 734"/>
                    <a:gd name="T4" fmla="*/ 508 w 677"/>
                    <a:gd name="T5" fmla="*/ 310 h 734"/>
                    <a:gd name="T6" fmla="*/ 409 w 677"/>
                    <a:gd name="T7" fmla="*/ 141 h 734"/>
                    <a:gd name="T8" fmla="*/ 113 w 677"/>
                    <a:gd name="T9" fmla="*/ 226 h 734"/>
                    <a:gd name="T10" fmla="*/ 56 w 677"/>
                    <a:gd name="T11" fmla="*/ 141 h 734"/>
                    <a:gd name="T12" fmla="*/ 480 w 677"/>
                    <a:gd name="T13" fmla="*/ 677 h 734"/>
                    <a:gd name="T14" fmla="*/ 564 w 677"/>
                    <a:gd name="T15" fmla="*/ 677 h 734"/>
                    <a:gd name="T16" fmla="*/ 0 w 677"/>
                    <a:gd name="T17" fmla="*/ 734 h 734"/>
                    <a:gd name="T18" fmla="*/ 213 w 677"/>
                    <a:gd name="T19" fmla="*/ 85 h 734"/>
                    <a:gd name="T20" fmla="*/ 282 w 677"/>
                    <a:gd name="T21" fmla="*/ 0 h 734"/>
                    <a:gd name="T22" fmla="*/ 254 w 677"/>
                    <a:gd name="T23" fmla="*/ 71 h 734"/>
                    <a:gd name="T24" fmla="*/ 307 w 677"/>
                    <a:gd name="T25" fmla="*/ 85 h 734"/>
                    <a:gd name="T26" fmla="*/ 282 w 677"/>
                    <a:gd name="T27" fmla="*/ 42 h 734"/>
                    <a:gd name="T28" fmla="*/ 310 w 677"/>
                    <a:gd name="T29" fmla="*/ 649 h 734"/>
                    <a:gd name="T30" fmla="*/ 578 w 677"/>
                    <a:gd name="T31" fmla="*/ 339 h 734"/>
                    <a:gd name="T32" fmla="*/ 677 w 677"/>
                    <a:gd name="T33" fmla="*/ 649 h 734"/>
                    <a:gd name="T34" fmla="*/ 339 w 677"/>
                    <a:gd name="T35" fmla="*/ 621 h 734"/>
                    <a:gd name="T36" fmla="*/ 649 w 677"/>
                    <a:gd name="T37" fmla="*/ 452 h 734"/>
                    <a:gd name="T38" fmla="*/ 564 w 677"/>
                    <a:gd name="T39" fmla="*/ 452 h 734"/>
                    <a:gd name="T40" fmla="*/ 564 w 677"/>
                    <a:gd name="T41" fmla="*/ 367 h 734"/>
                    <a:gd name="T42" fmla="*/ 593 w 677"/>
                    <a:gd name="T43" fmla="*/ 395 h 734"/>
                    <a:gd name="T44" fmla="*/ 621 w 677"/>
                    <a:gd name="T45" fmla="*/ 423 h 734"/>
                    <a:gd name="T46" fmla="*/ 367 w 677"/>
                    <a:gd name="T47" fmla="*/ 395 h 734"/>
                    <a:gd name="T48" fmla="*/ 536 w 677"/>
                    <a:gd name="T49" fmla="*/ 423 h 734"/>
                    <a:gd name="T50" fmla="*/ 367 w 677"/>
                    <a:gd name="T51" fmla="*/ 395 h 734"/>
                    <a:gd name="T52" fmla="*/ 508 w 677"/>
                    <a:gd name="T53" fmla="*/ 452 h 734"/>
                    <a:gd name="T54" fmla="*/ 367 w 677"/>
                    <a:gd name="T55" fmla="*/ 480 h 734"/>
                    <a:gd name="T56" fmla="*/ 367 w 677"/>
                    <a:gd name="T57" fmla="*/ 508 h 734"/>
                    <a:gd name="T58" fmla="*/ 564 w 677"/>
                    <a:gd name="T59" fmla="*/ 536 h 734"/>
                    <a:gd name="T60" fmla="*/ 367 w 677"/>
                    <a:gd name="T61" fmla="*/ 508 h 734"/>
                    <a:gd name="T62" fmla="*/ 621 w 677"/>
                    <a:gd name="T63" fmla="*/ 564 h 734"/>
                    <a:gd name="T64" fmla="*/ 367 w 677"/>
                    <a:gd name="T65" fmla="*/ 593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7" h="734">
                      <a:moveTo>
                        <a:pt x="282" y="0"/>
                      </a:moveTo>
                      <a:cubicBezTo>
                        <a:pt x="321" y="0"/>
                        <a:pt x="353" y="32"/>
                        <a:pt x="353" y="71"/>
                      </a:cubicBezTo>
                      <a:lnTo>
                        <a:pt x="351" y="85"/>
                      </a:lnTo>
                      <a:lnTo>
                        <a:pt x="564" y="85"/>
                      </a:lnTo>
                      <a:lnTo>
                        <a:pt x="564" y="310"/>
                      </a:lnTo>
                      <a:lnTo>
                        <a:pt x="508" y="310"/>
                      </a:lnTo>
                      <a:lnTo>
                        <a:pt x="508" y="141"/>
                      </a:lnTo>
                      <a:lnTo>
                        <a:pt x="409" y="141"/>
                      </a:lnTo>
                      <a:lnTo>
                        <a:pt x="451" y="226"/>
                      </a:lnTo>
                      <a:lnTo>
                        <a:pt x="113" y="226"/>
                      </a:lnTo>
                      <a:lnTo>
                        <a:pt x="155" y="141"/>
                      </a:lnTo>
                      <a:lnTo>
                        <a:pt x="56" y="141"/>
                      </a:lnTo>
                      <a:lnTo>
                        <a:pt x="56" y="677"/>
                      </a:lnTo>
                      <a:lnTo>
                        <a:pt x="480" y="677"/>
                      </a:lnTo>
                      <a:lnTo>
                        <a:pt x="508" y="677"/>
                      </a:lnTo>
                      <a:lnTo>
                        <a:pt x="564" y="677"/>
                      </a:lnTo>
                      <a:lnTo>
                        <a:pt x="564" y="734"/>
                      </a:lnTo>
                      <a:lnTo>
                        <a:pt x="0" y="734"/>
                      </a:lnTo>
                      <a:lnTo>
                        <a:pt x="0" y="85"/>
                      </a:lnTo>
                      <a:lnTo>
                        <a:pt x="213" y="85"/>
                      </a:lnTo>
                      <a:lnTo>
                        <a:pt x="212" y="71"/>
                      </a:lnTo>
                      <a:cubicBezTo>
                        <a:pt x="212" y="32"/>
                        <a:pt x="243" y="0"/>
                        <a:pt x="282" y="0"/>
                      </a:cubicBezTo>
                      <a:close/>
                      <a:moveTo>
                        <a:pt x="282" y="42"/>
                      </a:moveTo>
                      <a:cubicBezTo>
                        <a:pt x="267" y="42"/>
                        <a:pt x="254" y="55"/>
                        <a:pt x="254" y="71"/>
                      </a:cubicBezTo>
                      <a:cubicBezTo>
                        <a:pt x="254" y="76"/>
                        <a:pt x="255" y="80"/>
                        <a:pt x="258" y="85"/>
                      </a:cubicBezTo>
                      <a:lnTo>
                        <a:pt x="307" y="85"/>
                      </a:lnTo>
                      <a:cubicBezTo>
                        <a:pt x="309" y="80"/>
                        <a:pt x="310" y="76"/>
                        <a:pt x="310" y="71"/>
                      </a:cubicBezTo>
                      <a:cubicBezTo>
                        <a:pt x="310" y="55"/>
                        <a:pt x="298" y="42"/>
                        <a:pt x="282" y="42"/>
                      </a:cubicBezTo>
                      <a:close/>
                      <a:moveTo>
                        <a:pt x="677" y="649"/>
                      </a:moveTo>
                      <a:lnTo>
                        <a:pt x="310" y="649"/>
                      </a:lnTo>
                      <a:lnTo>
                        <a:pt x="310" y="339"/>
                      </a:lnTo>
                      <a:lnTo>
                        <a:pt x="578" y="339"/>
                      </a:lnTo>
                      <a:lnTo>
                        <a:pt x="677" y="437"/>
                      </a:lnTo>
                      <a:lnTo>
                        <a:pt x="677" y="649"/>
                      </a:lnTo>
                      <a:close/>
                      <a:moveTo>
                        <a:pt x="339" y="367"/>
                      </a:moveTo>
                      <a:lnTo>
                        <a:pt x="339" y="621"/>
                      </a:lnTo>
                      <a:lnTo>
                        <a:pt x="649" y="621"/>
                      </a:lnTo>
                      <a:lnTo>
                        <a:pt x="649" y="452"/>
                      </a:lnTo>
                      <a:lnTo>
                        <a:pt x="593" y="452"/>
                      </a:lnTo>
                      <a:lnTo>
                        <a:pt x="564" y="452"/>
                      </a:lnTo>
                      <a:lnTo>
                        <a:pt x="564" y="423"/>
                      </a:lnTo>
                      <a:lnTo>
                        <a:pt x="564" y="367"/>
                      </a:lnTo>
                      <a:lnTo>
                        <a:pt x="339" y="367"/>
                      </a:lnTo>
                      <a:close/>
                      <a:moveTo>
                        <a:pt x="593" y="395"/>
                      </a:moveTo>
                      <a:lnTo>
                        <a:pt x="593" y="423"/>
                      </a:lnTo>
                      <a:lnTo>
                        <a:pt x="621" y="423"/>
                      </a:lnTo>
                      <a:lnTo>
                        <a:pt x="593" y="395"/>
                      </a:lnTo>
                      <a:close/>
                      <a:moveTo>
                        <a:pt x="367" y="395"/>
                      </a:moveTo>
                      <a:lnTo>
                        <a:pt x="536" y="395"/>
                      </a:lnTo>
                      <a:lnTo>
                        <a:pt x="536" y="423"/>
                      </a:lnTo>
                      <a:lnTo>
                        <a:pt x="367" y="423"/>
                      </a:lnTo>
                      <a:lnTo>
                        <a:pt x="367" y="395"/>
                      </a:lnTo>
                      <a:close/>
                      <a:moveTo>
                        <a:pt x="367" y="452"/>
                      </a:moveTo>
                      <a:lnTo>
                        <a:pt x="508" y="452"/>
                      </a:lnTo>
                      <a:lnTo>
                        <a:pt x="508" y="480"/>
                      </a:lnTo>
                      <a:lnTo>
                        <a:pt x="367" y="480"/>
                      </a:lnTo>
                      <a:lnTo>
                        <a:pt x="367" y="452"/>
                      </a:lnTo>
                      <a:close/>
                      <a:moveTo>
                        <a:pt x="367" y="508"/>
                      </a:moveTo>
                      <a:lnTo>
                        <a:pt x="564" y="508"/>
                      </a:lnTo>
                      <a:lnTo>
                        <a:pt x="564" y="536"/>
                      </a:lnTo>
                      <a:lnTo>
                        <a:pt x="367" y="536"/>
                      </a:lnTo>
                      <a:lnTo>
                        <a:pt x="367" y="508"/>
                      </a:lnTo>
                      <a:close/>
                      <a:moveTo>
                        <a:pt x="367" y="564"/>
                      </a:moveTo>
                      <a:lnTo>
                        <a:pt x="621" y="564"/>
                      </a:lnTo>
                      <a:lnTo>
                        <a:pt x="621" y="593"/>
                      </a:lnTo>
                      <a:lnTo>
                        <a:pt x="367" y="593"/>
                      </a:lnTo>
                      <a:lnTo>
                        <a:pt x="367" y="56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6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1554955" y="2517775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3" name="그룹 72"/>
            <p:cNvGrpSpPr/>
            <p:nvPr/>
          </p:nvGrpSpPr>
          <p:grpSpPr>
            <a:xfrm>
              <a:off x="2688332" y="6056526"/>
              <a:ext cx="359074" cy="414409"/>
              <a:chOff x="2727801" y="2787062"/>
              <a:chExt cx="359074" cy="41440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727801" y="3001416"/>
                <a:ext cx="359074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/>
                  <a:t>전체상품</a:t>
                </a:r>
                <a:endParaRPr lang="ko-KR" altLang="en-US" sz="700" dirty="0"/>
              </a:p>
            </p:txBody>
          </p:sp>
          <p:grpSp>
            <p:nvGrpSpPr>
              <p:cNvPr id="90" name="Box"/>
              <p:cNvGrpSpPr>
                <a:grpSpLocks noChangeAspect="1"/>
              </p:cNvGrpSpPr>
              <p:nvPr/>
            </p:nvGrpSpPr>
            <p:grpSpPr>
              <a:xfrm>
                <a:off x="2799338" y="2787062"/>
                <a:ext cx="216000" cy="216000"/>
                <a:chOff x="6195532" y="10400346"/>
                <a:chExt cx="377825" cy="377825"/>
              </a:xfrm>
            </p:grpSpPr>
            <p:sp>
              <p:nvSpPr>
                <p:cNvPr id="91" name="Box Icon"/>
                <p:cNvSpPr>
                  <a:spLocks noChangeAspect="1" noEditPoints="1"/>
                </p:cNvSpPr>
                <p:nvPr/>
              </p:nvSpPr>
              <p:spPr bwMode="auto">
                <a:xfrm>
                  <a:off x="6287607" y="10492421"/>
                  <a:ext cx="193675" cy="193675"/>
                </a:xfrm>
                <a:custGeom>
                  <a:avLst/>
                  <a:gdLst>
                    <a:gd name="T0" fmla="*/ 339 w 677"/>
                    <a:gd name="T1" fmla="*/ 0 h 678"/>
                    <a:gd name="T2" fmla="*/ 677 w 677"/>
                    <a:gd name="T3" fmla="*/ 170 h 678"/>
                    <a:gd name="T4" fmla="*/ 677 w 677"/>
                    <a:gd name="T5" fmla="*/ 508 h 678"/>
                    <a:gd name="T6" fmla="*/ 339 w 677"/>
                    <a:gd name="T7" fmla="*/ 678 h 678"/>
                    <a:gd name="T8" fmla="*/ 0 w 677"/>
                    <a:gd name="T9" fmla="*/ 508 h 678"/>
                    <a:gd name="T10" fmla="*/ 0 w 677"/>
                    <a:gd name="T11" fmla="*/ 170 h 678"/>
                    <a:gd name="T12" fmla="*/ 339 w 677"/>
                    <a:gd name="T13" fmla="*/ 0 h 678"/>
                    <a:gd name="T14" fmla="*/ 57 w 677"/>
                    <a:gd name="T15" fmla="*/ 198 h 678"/>
                    <a:gd name="T16" fmla="*/ 57 w 677"/>
                    <a:gd name="T17" fmla="*/ 480 h 678"/>
                    <a:gd name="T18" fmla="*/ 113 w 677"/>
                    <a:gd name="T19" fmla="*/ 508 h 678"/>
                    <a:gd name="T20" fmla="*/ 311 w 677"/>
                    <a:gd name="T21" fmla="*/ 607 h 678"/>
                    <a:gd name="T22" fmla="*/ 311 w 677"/>
                    <a:gd name="T23" fmla="*/ 325 h 678"/>
                    <a:gd name="T24" fmla="*/ 57 w 677"/>
                    <a:gd name="T25" fmla="*/ 198 h 678"/>
                    <a:gd name="T26" fmla="*/ 565 w 677"/>
                    <a:gd name="T27" fmla="*/ 508 h 678"/>
                    <a:gd name="T28" fmla="*/ 621 w 677"/>
                    <a:gd name="T29" fmla="*/ 480 h 678"/>
                    <a:gd name="T30" fmla="*/ 621 w 677"/>
                    <a:gd name="T31" fmla="*/ 198 h 678"/>
                    <a:gd name="T32" fmla="*/ 367 w 677"/>
                    <a:gd name="T33" fmla="*/ 325 h 678"/>
                    <a:gd name="T34" fmla="*/ 367 w 677"/>
                    <a:gd name="T35" fmla="*/ 607 h 678"/>
                    <a:gd name="T36" fmla="*/ 565 w 677"/>
                    <a:gd name="T37" fmla="*/ 508 h 678"/>
                    <a:gd name="T38" fmla="*/ 339 w 677"/>
                    <a:gd name="T39" fmla="*/ 57 h 678"/>
                    <a:gd name="T40" fmla="*/ 113 w 677"/>
                    <a:gd name="T41" fmla="*/ 170 h 678"/>
                    <a:gd name="T42" fmla="*/ 339 w 677"/>
                    <a:gd name="T43" fmla="*/ 283 h 678"/>
                    <a:gd name="T44" fmla="*/ 565 w 677"/>
                    <a:gd name="T45" fmla="*/ 170 h 678"/>
                    <a:gd name="T46" fmla="*/ 339 w 677"/>
                    <a:gd name="T47" fmla="*/ 57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77" h="678">
                      <a:moveTo>
                        <a:pt x="339" y="0"/>
                      </a:moveTo>
                      <a:lnTo>
                        <a:pt x="677" y="170"/>
                      </a:lnTo>
                      <a:lnTo>
                        <a:pt x="677" y="508"/>
                      </a:lnTo>
                      <a:lnTo>
                        <a:pt x="339" y="678"/>
                      </a:lnTo>
                      <a:lnTo>
                        <a:pt x="0" y="508"/>
                      </a:lnTo>
                      <a:lnTo>
                        <a:pt x="0" y="170"/>
                      </a:lnTo>
                      <a:lnTo>
                        <a:pt x="339" y="0"/>
                      </a:lnTo>
                      <a:close/>
                      <a:moveTo>
                        <a:pt x="57" y="198"/>
                      </a:moveTo>
                      <a:lnTo>
                        <a:pt x="57" y="480"/>
                      </a:lnTo>
                      <a:lnTo>
                        <a:pt x="113" y="508"/>
                      </a:lnTo>
                      <a:lnTo>
                        <a:pt x="311" y="607"/>
                      </a:lnTo>
                      <a:lnTo>
                        <a:pt x="311" y="325"/>
                      </a:lnTo>
                      <a:lnTo>
                        <a:pt x="57" y="198"/>
                      </a:lnTo>
                      <a:close/>
                      <a:moveTo>
                        <a:pt x="565" y="508"/>
                      </a:moveTo>
                      <a:lnTo>
                        <a:pt x="621" y="480"/>
                      </a:lnTo>
                      <a:lnTo>
                        <a:pt x="621" y="198"/>
                      </a:lnTo>
                      <a:lnTo>
                        <a:pt x="367" y="325"/>
                      </a:lnTo>
                      <a:lnTo>
                        <a:pt x="367" y="607"/>
                      </a:lnTo>
                      <a:lnTo>
                        <a:pt x="565" y="508"/>
                      </a:lnTo>
                      <a:close/>
                      <a:moveTo>
                        <a:pt x="339" y="57"/>
                      </a:moveTo>
                      <a:lnTo>
                        <a:pt x="113" y="170"/>
                      </a:lnTo>
                      <a:lnTo>
                        <a:pt x="339" y="283"/>
                      </a:lnTo>
                      <a:lnTo>
                        <a:pt x="565" y="170"/>
                      </a:lnTo>
                      <a:lnTo>
                        <a:pt x="339" y="5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92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6195532" y="10400346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4" name="그룹 73"/>
            <p:cNvGrpSpPr/>
            <p:nvPr/>
          </p:nvGrpSpPr>
          <p:grpSpPr>
            <a:xfrm>
              <a:off x="800054" y="6056526"/>
              <a:ext cx="317396" cy="414409"/>
              <a:chOff x="629708" y="2787062"/>
              <a:chExt cx="317396" cy="41440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29708" y="3001416"/>
                <a:ext cx="317396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MYPAGE</a:t>
                </a:r>
                <a:endParaRPr lang="ko-KR" altLang="en-US" sz="700" dirty="0"/>
              </a:p>
            </p:txBody>
          </p:sp>
          <p:grpSp>
            <p:nvGrpSpPr>
              <p:cNvPr id="86" name="User"/>
              <p:cNvGrpSpPr>
                <a:grpSpLocks noChangeAspect="1"/>
              </p:cNvGrpSpPr>
              <p:nvPr/>
            </p:nvGrpSpPr>
            <p:grpSpPr>
              <a:xfrm>
                <a:off x="680406" y="2787062"/>
                <a:ext cx="216000" cy="216000"/>
                <a:chOff x="5059679" y="3586163"/>
                <a:chExt cx="377825" cy="377825"/>
              </a:xfrm>
            </p:grpSpPr>
            <p:sp>
              <p:nvSpPr>
                <p:cNvPr id="87" name="User Icon"/>
                <p:cNvSpPr>
                  <a:spLocks noChangeAspect="1"/>
                </p:cNvSpPr>
                <p:nvPr/>
              </p:nvSpPr>
              <p:spPr bwMode="auto">
                <a:xfrm>
                  <a:off x="5151754" y="3679031"/>
                  <a:ext cx="193675" cy="192088"/>
                </a:xfrm>
                <a:custGeom>
                  <a:avLst/>
                  <a:gdLst>
                    <a:gd name="T0" fmla="*/ 338 w 677"/>
                    <a:gd name="T1" fmla="*/ 0 h 677"/>
                    <a:gd name="T2" fmla="*/ 465 w 677"/>
                    <a:gd name="T3" fmla="*/ 175 h 677"/>
                    <a:gd name="T4" fmla="*/ 486 w 677"/>
                    <a:gd name="T5" fmla="*/ 212 h 677"/>
                    <a:gd name="T6" fmla="*/ 456 w 677"/>
                    <a:gd name="T7" fmla="*/ 252 h 677"/>
                    <a:gd name="T8" fmla="*/ 423 w 677"/>
                    <a:gd name="T9" fmla="*/ 320 h 677"/>
                    <a:gd name="T10" fmla="*/ 423 w 677"/>
                    <a:gd name="T11" fmla="*/ 409 h 677"/>
                    <a:gd name="T12" fmla="*/ 564 w 677"/>
                    <a:gd name="T13" fmla="*/ 451 h 677"/>
                    <a:gd name="T14" fmla="*/ 677 w 677"/>
                    <a:gd name="T15" fmla="*/ 543 h 677"/>
                    <a:gd name="T16" fmla="*/ 677 w 677"/>
                    <a:gd name="T17" fmla="*/ 677 h 677"/>
                    <a:gd name="T18" fmla="*/ 0 w 677"/>
                    <a:gd name="T19" fmla="*/ 677 h 677"/>
                    <a:gd name="T20" fmla="*/ 0 w 677"/>
                    <a:gd name="T21" fmla="*/ 543 h 677"/>
                    <a:gd name="T22" fmla="*/ 112 w 677"/>
                    <a:gd name="T23" fmla="*/ 451 h 677"/>
                    <a:gd name="T24" fmla="*/ 254 w 677"/>
                    <a:gd name="T25" fmla="*/ 409 h 677"/>
                    <a:gd name="T26" fmla="*/ 254 w 677"/>
                    <a:gd name="T27" fmla="*/ 320 h 677"/>
                    <a:gd name="T28" fmla="*/ 220 w 677"/>
                    <a:gd name="T29" fmla="*/ 252 h 677"/>
                    <a:gd name="T30" fmla="*/ 190 w 677"/>
                    <a:gd name="T31" fmla="*/ 212 h 677"/>
                    <a:gd name="T32" fmla="*/ 211 w 677"/>
                    <a:gd name="T33" fmla="*/ 175 h 677"/>
                    <a:gd name="T34" fmla="*/ 338 w 677"/>
                    <a:gd name="T3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77" h="677">
                      <a:moveTo>
                        <a:pt x="338" y="0"/>
                      </a:moveTo>
                      <a:cubicBezTo>
                        <a:pt x="437" y="0"/>
                        <a:pt x="479" y="56"/>
                        <a:pt x="465" y="175"/>
                      </a:cubicBezTo>
                      <a:cubicBezTo>
                        <a:pt x="478" y="182"/>
                        <a:pt x="486" y="196"/>
                        <a:pt x="486" y="212"/>
                      </a:cubicBezTo>
                      <a:cubicBezTo>
                        <a:pt x="486" y="231"/>
                        <a:pt x="474" y="247"/>
                        <a:pt x="456" y="252"/>
                      </a:cubicBezTo>
                      <a:cubicBezTo>
                        <a:pt x="449" y="278"/>
                        <a:pt x="437" y="302"/>
                        <a:pt x="423" y="320"/>
                      </a:cubicBezTo>
                      <a:lnTo>
                        <a:pt x="423" y="409"/>
                      </a:lnTo>
                      <a:cubicBezTo>
                        <a:pt x="470" y="418"/>
                        <a:pt x="508" y="423"/>
                        <a:pt x="564" y="451"/>
                      </a:cubicBezTo>
                      <a:cubicBezTo>
                        <a:pt x="620" y="480"/>
                        <a:pt x="639" y="505"/>
                        <a:pt x="677" y="543"/>
                      </a:cubicBezTo>
                      <a:lnTo>
                        <a:pt x="677" y="677"/>
                      </a:lnTo>
                      <a:lnTo>
                        <a:pt x="0" y="677"/>
                      </a:lnTo>
                      <a:lnTo>
                        <a:pt x="0" y="543"/>
                      </a:lnTo>
                      <a:cubicBezTo>
                        <a:pt x="37" y="505"/>
                        <a:pt x="56" y="480"/>
                        <a:pt x="112" y="451"/>
                      </a:cubicBezTo>
                      <a:cubicBezTo>
                        <a:pt x="169" y="423"/>
                        <a:pt x="206" y="418"/>
                        <a:pt x="254" y="409"/>
                      </a:cubicBezTo>
                      <a:lnTo>
                        <a:pt x="254" y="320"/>
                      </a:lnTo>
                      <a:cubicBezTo>
                        <a:pt x="239" y="302"/>
                        <a:pt x="228" y="278"/>
                        <a:pt x="220" y="252"/>
                      </a:cubicBezTo>
                      <a:cubicBezTo>
                        <a:pt x="203" y="247"/>
                        <a:pt x="190" y="231"/>
                        <a:pt x="190" y="212"/>
                      </a:cubicBezTo>
                      <a:cubicBezTo>
                        <a:pt x="190" y="196"/>
                        <a:pt x="199" y="182"/>
                        <a:pt x="211" y="175"/>
                      </a:cubicBezTo>
                      <a:cubicBezTo>
                        <a:pt x="197" y="56"/>
                        <a:pt x="239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8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59679" y="3586163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286450" y="6056526"/>
              <a:ext cx="216000" cy="414409"/>
              <a:chOff x="266716" y="2787062"/>
              <a:chExt cx="216000" cy="41440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319018" y="3001416"/>
                <a:ext cx="8976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ko-KR" altLang="en-US" sz="700" dirty="0"/>
                  <a:t>홈</a:t>
                </a:r>
              </a:p>
            </p:txBody>
          </p:sp>
          <p:grpSp>
            <p:nvGrpSpPr>
              <p:cNvPr id="82" name="Save"/>
              <p:cNvGrpSpPr>
                <a:grpSpLocks noChangeAspect="1"/>
              </p:cNvGrpSpPr>
              <p:nvPr/>
            </p:nvGrpSpPr>
            <p:grpSpPr>
              <a:xfrm>
                <a:off x="266716" y="2787062"/>
                <a:ext cx="216000" cy="216000"/>
                <a:chOff x="5029992" y="1396998"/>
                <a:chExt cx="377825" cy="377825"/>
              </a:xfrm>
            </p:grpSpPr>
            <p:sp>
              <p:nvSpPr>
                <p:cNvPr id="83" name="Save Icon"/>
                <p:cNvSpPr>
                  <a:spLocks noChangeAspect="1" noEditPoints="1"/>
                </p:cNvSpPr>
                <p:nvPr/>
              </p:nvSpPr>
              <p:spPr bwMode="auto">
                <a:xfrm>
                  <a:off x="5122067" y="1497010"/>
                  <a:ext cx="193675" cy="177800"/>
                </a:xfrm>
                <a:custGeom>
                  <a:avLst/>
                  <a:gdLst>
                    <a:gd name="T0" fmla="*/ 84 w 677"/>
                    <a:gd name="T1" fmla="*/ 621 h 621"/>
                    <a:gd name="T2" fmla="*/ 84 w 677"/>
                    <a:gd name="T3" fmla="*/ 565 h 621"/>
                    <a:gd name="T4" fmla="*/ 84 w 677"/>
                    <a:gd name="T5" fmla="*/ 316 h 621"/>
                    <a:gd name="T6" fmla="*/ 56 w 677"/>
                    <a:gd name="T7" fmla="*/ 339 h 621"/>
                    <a:gd name="T8" fmla="*/ 0 w 677"/>
                    <a:gd name="T9" fmla="*/ 254 h 621"/>
                    <a:gd name="T10" fmla="*/ 338 w 677"/>
                    <a:gd name="T11" fmla="*/ 0 h 621"/>
                    <a:gd name="T12" fmla="*/ 479 w 677"/>
                    <a:gd name="T13" fmla="*/ 106 h 621"/>
                    <a:gd name="T14" fmla="*/ 479 w 677"/>
                    <a:gd name="T15" fmla="*/ 28 h 621"/>
                    <a:gd name="T16" fmla="*/ 536 w 677"/>
                    <a:gd name="T17" fmla="*/ 14 h 621"/>
                    <a:gd name="T18" fmla="*/ 536 w 677"/>
                    <a:gd name="T19" fmla="*/ 148 h 621"/>
                    <a:gd name="T20" fmla="*/ 677 w 677"/>
                    <a:gd name="T21" fmla="*/ 254 h 621"/>
                    <a:gd name="T22" fmla="*/ 621 w 677"/>
                    <a:gd name="T23" fmla="*/ 339 h 621"/>
                    <a:gd name="T24" fmla="*/ 592 w 677"/>
                    <a:gd name="T25" fmla="*/ 316 h 621"/>
                    <a:gd name="T26" fmla="*/ 592 w 677"/>
                    <a:gd name="T27" fmla="*/ 565 h 621"/>
                    <a:gd name="T28" fmla="*/ 592 w 677"/>
                    <a:gd name="T29" fmla="*/ 621 h 621"/>
                    <a:gd name="T30" fmla="*/ 84 w 677"/>
                    <a:gd name="T31" fmla="*/ 621 h 621"/>
                    <a:gd name="T32" fmla="*/ 338 w 677"/>
                    <a:gd name="T33" fmla="*/ 113 h 621"/>
                    <a:gd name="T34" fmla="*/ 141 w 677"/>
                    <a:gd name="T35" fmla="*/ 271 h 621"/>
                    <a:gd name="T36" fmla="*/ 141 w 677"/>
                    <a:gd name="T37" fmla="*/ 565 h 621"/>
                    <a:gd name="T38" fmla="*/ 254 w 677"/>
                    <a:gd name="T39" fmla="*/ 565 h 621"/>
                    <a:gd name="T40" fmla="*/ 254 w 677"/>
                    <a:gd name="T41" fmla="*/ 395 h 621"/>
                    <a:gd name="T42" fmla="*/ 423 w 677"/>
                    <a:gd name="T43" fmla="*/ 395 h 621"/>
                    <a:gd name="T44" fmla="*/ 423 w 677"/>
                    <a:gd name="T45" fmla="*/ 565 h 621"/>
                    <a:gd name="T46" fmla="*/ 536 w 677"/>
                    <a:gd name="T47" fmla="*/ 565 h 621"/>
                    <a:gd name="T48" fmla="*/ 536 w 677"/>
                    <a:gd name="T49" fmla="*/ 271 h 621"/>
                    <a:gd name="T50" fmla="*/ 338 w 677"/>
                    <a:gd name="T51" fmla="*/ 113 h 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7" h="621">
                      <a:moveTo>
                        <a:pt x="84" y="621"/>
                      </a:moveTo>
                      <a:lnTo>
                        <a:pt x="84" y="565"/>
                      </a:lnTo>
                      <a:lnTo>
                        <a:pt x="84" y="316"/>
                      </a:lnTo>
                      <a:lnTo>
                        <a:pt x="56" y="339"/>
                      </a:lnTo>
                      <a:lnTo>
                        <a:pt x="0" y="254"/>
                      </a:lnTo>
                      <a:lnTo>
                        <a:pt x="338" y="0"/>
                      </a:lnTo>
                      <a:lnTo>
                        <a:pt x="479" y="106"/>
                      </a:lnTo>
                      <a:lnTo>
                        <a:pt x="479" y="28"/>
                      </a:lnTo>
                      <a:lnTo>
                        <a:pt x="536" y="14"/>
                      </a:lnTo>
                      <a:lnTo>
                        <a:pt x="536" y="148"/>
                      </a:lnTo>
                      <a:lnTo>
                        <a:pt x="677" y="254"/>
                      </a:lnTo>
                      <a:lnTo>
                        <a:pt x="621" y="339"/>
                      </a:lnTo>
                      <a:lnTo>
                        <a:pt x="592" y="316"/>
                      </a:lnTo>
                      <a:lnTo>
                        <a:pt x="592" y="565"/>
                      </a:lnTo>
                      <a:lnTo>
                        <a:pt x="592" y="621"/>
                      </a:lnTo>
                      <a:lnTo>
                        <a:pt x="84" y="621"/>
                      </a:lnTo>
                      <a:close/>
                      <a:moveTo>
                        <a:pt x="338" y="113"/>
                      </a:moveTo>
                      <a:lnTo>
                        <a:pt x="141" y="271"/>
                      </a:lnTo>
                      <a:lnTo>
                        <a:pt x="141" y="565"/>
                      </a:lnTo>
                      <a:lnTo>
                        <a:pt x="254" y="565"/>
                      </a:lnTo>
                      <a:lnTo>
                        <a:pt x="254" y="395"/>
                      </a:lnTo>
                      <a:lnTo>
                        <a:pt x="423" y="395"/>
                      </a:lnTo>
                      <a:lnTo>
                        <a:pt x="423" y="565"/>
                      </a:lnTo>
                      <a:lnTo>
                        <a:pt x="536" y="565"/>
                      </a:lnTo>
                      <a:lnTo>
                        <a:pt x="536" y="271"/>
                      </a:lnTo>
                      <a:lnTo>
                        <a:pt x="338" y="1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4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5029992" y="1396998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1415054" y="6056526"/>
              <a:ext cx="318998" cy="414409"/>
              <a:chOff x="1337671" y="2787062"/>
              <a:chExt cx="318998" cy="41440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337671" y="3001416"/>
                <a:ext cx="318998" cy="20005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:r>
                  <a:rPr lang="en-US" altLang="ko-KR" sz="700" dirty="0"/>
                  <a:t>BNK LIFE</a:t>
                </a:r>
                <a:endParaRPr lang="ko-KR" altLang="en-US" sz="700" dirty="0"/>
              </a:p>
            </p:txBody>
          </p:sp>
          <p:grpSp>
            <p:nvGrpSpPr>
              <p:cNvPr id="78" name="Light Bulb"/>
              <p:cNvGrpSpPr>
                <a:grpSpLocks noChangeAspect="1"/>
              </p:cNvGrpSpPr>
              <p:nvPr/>
            </p:nvGrpSpPr>
            <p:grpSpPr>
              <a:xfrm>
                <a:off x="1389170" y="2787062"/>
                <a:ext cx="216000" cy="216000"/>
                <a:chOff x="2737957" y="10417809"/>
                <a:chExt cx="377825" cy="377825"/>
              </a:xfrm>
            </p:grpSpPr>
            <p:sp>
              <p:nvSpPr>
                <p:cNvPr id="79" name="Light Bulb Icon"/>
                <p:cNvSpPr>
                  <a:spLocks noChangeAspect="1" noEditPoints="1"/>
                </p:cNvSpPr>
                <p:nvPr/>
              </p:nvSpPr>
              <p:spPr bwMode="auto">
                <a:xfrm>
                  <a:off x="2862576" y="10497978"/>
                  <a:ext cx="128587" cy="217487"/>
                </a:xfrm>
                <a:custGeom>
                  <a:avLst/>
                  <a:gdLst>
                    <a:gd name="T0" fmla="*/ 170 w 452"/>
                    <a:gd name="T1" fmla="*/ 762 h 762"/>
                    <a:gd name="T2" fmla="*/ 170 w 452"/>
                    <a:gd name="T3" fmla="*/ 713 h 762"/>
                    <a:gd name="T4" fmla="*/ 283 w 452"/>
                    <a:gd name="T5" fmla="*/ 734 h 762"/>
                    <a:gd name="T6" fmla="*/ 283 w 452"/>
                    <a:gd name="T7" fmla="*/ 762 h 762"/>
                    <a:gd name="T8" fmla="*/ 170 w 452"/>
                    <a:gd name="T9" fmla="*/ 762 h 762"/>
                    <a:gd name="T10" fmla="*/ 113 w 452"/>
                    <a:gd name="T11" fmla="*/ 671 h 762"/>
                    <a:gd name="T12" fmla="*/ 113 w 452"/>
                    <a:gd name="T13" fmla="*/ 621 h 762"/>
                    <a:gd name="T14" fmla="*/ 339 w 452"/>
                    <a:gd name="T15" fmla="*/ 649 h 762"/>
                    <a:gd name="T16" fmla="*/ 339 w 452"/>
                    <a:gd name="T17" fmla="*/ 699 h 762"/>
                    <a:gd name="T18" fmla="*/ 113 w 452"/>
                    <a:gd name="T19" fmla="*/ 671 h 762"/>
                    <a:gd name="T20" fmla="*/ 339 w 452"/>
                    <a:gd name="T21" fmla="*/ 614 h 762"/>
                    <a:gd name="T22" fmla="*/ 113 w 452"/>
                    <a:gd name="T23" fmla="*/ 586 h 762"/>
                    <a:gd name="T24" fmla="*/ 113 w 452"/>
                    <a:gd name="T25" fmla="*/ 536 h 762"/>
                    <a:gd name="T26" fmla="*/ 339 w 452"/>
                    <a:gd name="T27" fmla="*/ 565 h 762"/>
                    <a:gd name="T28" fmla="*/ 339 w 452"/>
                    <a:gd name="T29" fmla="*/ 614 h 762"/>
                    <a:gd name="T30" fmla="*/ 226 w 452"/>
                    <a:gd name="T31" fmla="*/ 0 h 762"/>
                    <a:gd name="T32" fmla="*/ 452 w 452"/>
                    <a:gd name="T33" fmla="*/ 240 h 762"/>
                    <a:gd name="T34" fmla="*/ 339 w 452"/>
                    <a:gd name="T35" fmla="*/ 448 h 762"/>
                    <a:gd name="T36" fmla="*/ 339 w 452"/>
                    <a:gd name="T37" fmla="*/ 536 h 762"/>
                    <a:gd name="T38" fmla="*/ 113 w 452"/>
                    <a:gd name="T39" fmla="*/ 508 h 762"/>
                    <a:gd name="T40" fmla="*/ 113 w 452"/>
                    <a:gd name="T41" fmla="*/ 448 h 762"/>
                    <a:gd name="T42" fmla="*/ 0 w 452"/>
                    <a:gd name="T43" fmla="*/ 240 h 762"/>
                    <a:gd name="T44" fmla="*/ 226 w 452"/>
                    <a:gd name="T45" fmla="*/ 0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52" h="762">
                      <a:moveTo>
                        <a:pt x="170" y="762"/>
                      </a:moveTo>
                      <a:lnTo>
                        <a:pt x="170" y="713"/>
                      </a:lnTo>
                      <a:lnTo>
                        <a:pt x="283" y="734"/>
                      </a:lnTo>
                      <a:lnTo>
                        <a:pt x="283" y="762"/>
                      </a:lnTo>
                      <a:lnTo>
                        <a:pt x="170" y="762"/>
                      </a:lnTo>
                      <a:close/>
                      <a:moveTo>
                        <a:pt x="113" y="671"/>
                      </a:moveTo>
                      <a:lnTo>
                        <a:pt x="113" y="621"/>
                      </a:lnTo>
                      <a:lnTo>
                        <a:pt x="339" y="649"/>
                      </a:lnTo>
                      <a:lnTo>
                        <a:pt x="339" y="699"/>
                      </a:lnTo>
                      <a:lnTo>
                        <a:pt x="113" y="671"/>
                      </a:lnTo>
                      <a:close/>
                      <a:moveTo>
                        <a:pt x="339" y="614"/>
                      </a:moveTo>
                      <a:lnTo>
                        <a:pt x="113" y="586"/>
                      </a:lnTo>
                      <a:lnTo>
                        <a:pt x="113" y="536"/>
                      </a:lnTo>
                      <a:lnTo>
                        <a:pt x="339" y="565"/>
                      </a:lnTo>
                      <a:lnTo>
                        <a:pt x="339" y="614"/>
                      </a:lnTo>
                      <a:close/>
                      <a:moveTo>
                        <a:pt x="226" y="0"/>
                      </a:moveTo>
                      <a:cubicBezTo>
                        <a:pt x="351" y="0"/>
                        <a:pt x="452" y="108"/>
                        <a:pt x="452" y="240"/>
                      </a:cubicBezTo>
                      <a:cubicBezTo>
                        <a:pt x="452" y="329"/>
                        <a:pt x="339" y="416"/>
                        <a:pt x="339" y="448"/>
                      </a:cubicBezTo>
                      <a:lnTo>
                        <a:pt x="339" y="536"/>
                      </a:lnTo>
                      <a:lnTo>
                        <a:pt x="113" y="508"/>
                      </a:lnTo>
                      <a:lnTo>
                        <a:pt x="113" y="448"/>
                      </a:lnTo>
                      <a:cubicBezTo>
                        <a:pt x="113" y="424"/>
                        <a:pt x="0" y="329"/>
                        <a:pt x="0" y="240"/>
                      </a:cubicBezTo>
                      <a:cubicBezTo>
                        <a:pt x="0" y="108"/>
                        <a:pt x="101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  <p:sp>
              <p:nvSpPr>
                <p:cNvPr id="80" name="Circle"/>
                <p:cNvSpPr>
                  <a:spLocks noChangeAspect="1" noEditPoints="1"/>
                </p:cNvSpPr>
                <p:nvPr/>
              </p:nvSpPr>
              <p:spPr bwMode="auto">
                <a:xfrm>
                  <a:off x="2737957" y="10417809"/>
                  <a:ext cx="377825" cy="377825"/>
                </a:xfrm>
                <a:custGeom>
                  <a:avLst/>
                  <a:gdLst>
                    <a:gd name="T0" fmla="*/ 663 w 1327"/>
                    <a:gd name="T1" fmla="*/ 0 h 1326"/>
                    <a:gd name="T2" fmla="*/ 1327 w 1327"/>
                    <a:gd name="T3" fmla="*/ 663 h 1326"/>
                    <a:gd name="T4" fmla="*/ 663 w 1327"/>
                    <a:gd name="T5" fmla="*/ 1326 h 1326"/>
                    <a:gd name="T6" fmla="*/ 0 w 1327"/>
                    <a:gd name="T7" fmla="*/ 663 h 1326"/>
                    <a:gd name="T8" fmla="*/ 663 w 1327"/>
                    <a:gd name="T9" fmla="*/ 0 h 1326"/>
                    <a:gd name="T10" fmla="*/ 663 w 1327"/>
                    <a:gd name="T11" fmla="*/ 85 h 1326"/>
                    <a:gd name="T12" fmla="*/ 85 w 1327"/>
                    <a:gd name="T13" fmla="*/ 663 h 1326"/>
                    <a:gd name="T14" fmla="*/ 663 w 1327"/>
                    <a:gd name="T15" fmla="*/ 1242 h 1326"/>
                    <a:gd name="T16" fmla="*/ 1242 w 1327"/>
                    <a:gd name="T17" fmla="*/ 663 h 1326"/>
                    <a:gd name="T18" fmla="*/ 663 w 1327"/>
                    <a:gd name="T19" fmla="*/ 85 h 1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7" h="1326">
                      <a:moveTo>
                        <a:pt x="663" y="0"/>
                      </a:moveTo>
                      <a:cubicBezTo>
                        <a:pt x="1030" y="0"/>
                        <a:pt x="1327" y="297"/>
                        <a:pt x="1327" y="663"/>
                      </a:cubicBezTo>
                      <a:cubicBezTo>
                        <a:pt x="1327" y="1029"/>
                        <a:pt x="1030" y="1326"/>
                        <a:pt x="663" y="1326"/>
                      </a:cubicBezTo>
                      <a:cubicBezTo>
                        <a:pt x="297" y="1326"/>
                        <a:pt x="0" y="1029"/>
                        <a:pt x="0" y="663"/>
                      </a:cubicBezTo>
                      <a:cubicBezTo>
                        <a:pt x="0" y="297"/>
                        <a:pt x="297" y="0"/>
                        <a:pt x="663" y="0"/>
                      </a:cubicBezTo>
                      <a:close/>
                      <a:moveTo>
                        <a:pt x="663" y="85"/>
                      </a:moveTo>
                      <a:cubicBezTo>
                        <a:pt x="344" y="85"/>
                        <a:pt x="85" y="344"/>
                        <a:pt x="85" y="663"/>
                      </a:cubicBezTo>
                      <a:cubicBezTo>
                        <a:pt x="85" y="983"/>
                        <a:pt x="344" y="1242"/>
                        <a:pt x="663" y="1242"/>
                      </a:cubicBezTo>
                      <a:cubicBezTo>
                        <a:pt x="983" y="1242"/>
                        <a:pt x="1242" y="983"/>
                        <a:pt x="1242" y="663"/>
                      </a:cubicBezTo>
                      <a:cubicBezTo>
                        <a:pt x="1242" y="344"/>
                        <a:pt x="983" y="85"/>
                        <a:pt x="663" y="8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/>
                </a:p>
              </p:txBody>
            </p:sp>
          </p:grpSp>
        </p:grpSp>
      </p:grpSp>
      <p:pic>
        <p:nvPicPr>
          <p:cNvPr id="1026" name="Picture 2" descr="BNK시스템 | 자회사소개 | 그룹소개">
            <a:extLst>
              <a:ext uri="{FF2B5EF4-FFF2-40B4-BE49-F238E27FC236}">
                <a16:creationId xmlns:a16="http://schemas.microsoft.com/office/drawing/2014/main" id="{EAD9DFA4-96AE-44DC-B8F9-96B8380F6D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15319" r="25013" b="13272"/>
          <a:stretch/>
        </p:blipFill>
        <p:spPr bwMode="auto">
          <a:xfrm>
            <a:off x="176495" y="254308"/>
            <a:ext cx="1078230" cy="2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8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150-E53B-44FC-A1DE-FDFD347B0D03}" type="datetime1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FC1-4ABA-450D-9F32-EDF25D9716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79" r:id="rId3"/>
    <p:sldLayoutId id="2147483689" r:id="rId4"/>
    <p:sldLayoutId id="2147483690" r:id="rId5"/>
    <p:sldLayoutId id="2147483691" r:id="rId6"/>
    <p:sldLayoutId id="2147483688" r:id="rId7"/>
    <p:sldLayoutId id="2147483683" r:id="rId8"/>
    <p:sldLayoutId id="2147483692" r:id="rId9"/>
    <p:sldLayoutId id="2147483684" r:id="rId10"/>
    <p:sldLayoutId id="2147483685" r:id="rId11"/>
    <p:sldLayoutId id="2147483686" r:id="rId12"/>
    <p:sldLayoutId id="2147483687" r:id="rId13"/>
    <p:sldLayoutId id="2147483695" r:id="rId14"/>
    <p:sldLayoutId id="2147483702" r:id="rId15"/>
    <p:sldLayoutId id="2147483701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78" r:id="rId22"/>
    <p:sldLayoutId id="2147483682" r:id="rId2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3.sv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493" y="1709226"/>
            <a:ext cx="3507585" cy="470920"/>
          </a:xfrm>
          <a:prstGeom prst="rect">
            <a:avLst/>
          </a:prstGeom>
        </p:spPr>
        <p:txBody>
          <a:bodyPr wrap="non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BNK 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금융</a:t>
            </a:r>
            <a:r>
              <a:rPr lang="en-US" altLang="ko-KR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IT</a:t>
            </a:r>
            <a:r>
              <a:rPr lang="ko-KR" altLang="en-US" sz="1950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센터 셔틀버스 탑승 시스템</a:t>
            </a:r>
            <a:endParaRPr lang="ko-KR" altLang="en-US" sz="1950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50490" y="3108666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ko-KR" altLang="en-US" sz="1733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비고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69005" y="3429142"/>
            <a:ext cx="52877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ko-KR" sz="173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Ver</a:t>
            </a:r>
            <a:r>
              <a:rPr lang="en-US" altLang="ko-KR" sz="1733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1.0</a:t>
            </a:r>
            <a:endParaRPr lang="ko-KR" altLang="en-US" sz="1733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490" y="2112636"/>
            <a:ext cx="4836537" cy="776004"/>
          </a:xfrm>
          <a:prstGeom prst="rect">
            <a:avLst/>
          </a:prstGeom>
        </p:spPr>
        <p:txBody>
          <a:bodyPr wrap="square" lIns="39000" tIns="39000" rIns="39000" bIns="39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467" b="1" spc="-32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최종발표</a:t>
            </a:r>
            <a:endParaRPr lang="en-US" altLang="ko-KR" sz="3467" b="1" spc="-325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369005" y="3038957"/>
            <a:ext cx="4836537" cy="0"/>
          </a:xfrm>
          <a:prstGeom prst="line">
            <a:avLst/>
          </a:prstGeom>
          <a:ln w="28575">
            <a:solidFill>
              <a:schemeClr val="tx1"/>
            </a:solidFill>
          </a:ln>
        </p:spPr>
      </p:cxnSp>
    </p:spTree>
    <p:extLst>
      <p:ext uri="{BB962C8B-B14F-4D97-AF65-F5344CB8AC3E}">
        <p14:creationId xmlns:p14="http://schemas.microsoft.com/office/powerpoint/2010/main" val="11600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319935" y="1475027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</a:t>
            </a:r>
            <a:r>
              <a:rPr lang="ko-KR" altLang="en-US" dirty="0"/>
              <a:t>화면 </a:t>
            </a:r>
            <a:r>
              <a:rPr lang="ko-KR" altLang="en-US" dirty="0" smtClean="0"/>
              <a:t>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844356"/>
            <a:ext cx="4541726" cy="3276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50" y="1843206"/>
            <a:ext cx="4543200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319935" y="1475027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</a:t>
            </a:r>
            <a:r>
              <a:rPr lang="ko-KR" altLang="en-US" dirty="0"/>
              <a:t>화면 </a:t>
            </a:r>
            <a:r>
              <a:rPr lang="ko-KR" altLang="en-US" dirty="0" smtClean="0"/>
              <a:t>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" y="1968751"/>
            <a:ext cx="2004773" cy="35405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53" y="1968750"/>
            <a:ext cx="2000499" cy="3540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97" y="1968749"/>
            <a:ext cx="2041717" cy="35405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859" y="1968748"/>
            <a:ext cx="2025321" cy="35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4294703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703" y="1904633"/>
            <a:ext cx="5329582" cy="3865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smtClean="0"/>
              <a:t>선정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7" y="1904633"/>
            <a:ext cx="4059860" cy="38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2290354"/>
            <a:ext cx="7973568" cy="3804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752" y="2013355"/>
            <a:ext cx="217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관리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21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82752" y="2013355"/>
            <a:ext cx="217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노선 관리</a:t>
            </a:r>
            <a:endParaRPr lang="ko-KR" altLang="en-US" sz="12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2289600"/>
            <a:ext cx="7974000" cy="38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Web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82752" y="2013355"/>
            <a:ext cx="2170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탑승 로그</a:t>
            </a:r>
            <a:endParaRPr lang="ko-KR" altLang="en-US" sz="12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2290354"/>
            <a:ext cx="7974000" cy="38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907219"/>
            <a:ext cx="1443600" cy="25704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4819135" y="2499849"/>
            <a:ext cx="903907" cy="108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819135" y="3832310"/>
            <a:ext cx="903907" cy="915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285" y="3586089"/>
            <a:ext cx="1189104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비콘</a:t>
            </a:r>
            <a:r>
              <a:rPr lang="ko-KR" altLang="en-US" sz="1000" dirty="0" smtClean="0"/>
              <a:t> 검색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96266" y="2681081"/>
            <a:ext cx="650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성공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96265" y="4353122"/>
            <a:ext cx="650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실패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636108" y="3707027"/>
            <a:ext cx="1491049" cy="8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7418217" y="2031780"/>
            <a:ext cx="486032" cy="3212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49" y="1512591"/>
            <a:ext cx="1359655" cy="13596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55824" y="3026494"/>
            <a:ext cx="1189104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로그 저장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3434871" y="5261915"/>
            <a:ext cx="2274548" cy="18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3707027"/>
            <a:ext cx="1443600" cy="257040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885407" y="4250725"/>
            <a:ext cx="1126222" cy="121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탑승 실패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91569" y="2499849"/>
            <a:ext cx="506545" cy="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90000"/>
                  </a:schemeClr>
                </a:solidFill>
              </a:rPr>
              <a:t>김민석</a:t>
            </a:r>
            <a:endParaRPr lang="ko-KR" altLang="en-US" sz="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5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 smtClean="0"/>
              <a:t>구현</a:t>
            </a:r>
            <a:endParaRPr lang="ko-KR" altLang="en-US" sz="28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319935" y="1476000"/>
            <a:ext cx="20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4" y="2192419"/>
            <a:ext cx="2016006" cy="358401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3266687" y="5221388"/>
            <a:ext cx="1314167" cy="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54" y="3781168"/>
            <a:ext cx="1443600" cy="2570400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2399127" y="2487578"/>
            <a:ext cx="2821404" cy="1536913"/>
          </a:xfrm>
          <a:prstGeom prst="bentConnector3">
            <a:avLst>
              <a:gd name="adj1" fmla="val 999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50" y="971986"/>
            <a:ext cx="1443600" cy="25704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54" y="973785"/>
            <a:ext cx="1444838" cy="2568601"/>
          </a:xfrm>
          <a:prstGeom prst="rect">
            <a:avLst/>
          </a:prstGeom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02" y="971986"/>
            <a:ext cx="1443600" cy="2570400"/>
          </a:xfrm>
          <a:prstGeom prst="rect">
            <a:avLst/>
          </a:prstGeom>
        </p:spPr>
      </p:pic>
      <p:cxnSp>
        <p:nvCxnSpPr>
          <p:cNvPr id="38" name="직선 화살표 연결선 37"/>
          <p:cNvCxnSpPr>
            <a:endCxn id="30" idx="1"/>
          </p:cNvCxnSpPr>
          <p:nvPr/>
        </p:nvCxnSpPr>
        <p:spPr>
          <a:xfrm>
            <a:off x="6016750" y="2257186"/>
            <a:ext cx="426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887102" y="2257186"/>
            <a:ext cx="426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0794" y="4297404"/>
            <a:ext cx="1254449" cy="923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노선 개발 완료 되면 </a:t>
            </a:r>
            <a:r>
              <a:rPr lang="ko-KR" altLang="en-US" dirty="0" err="1" smtClean="0"/>
              <a:t>넣을예정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9437" y="3136613"/>
            <a:ext cx="3130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End of Document</a:t>
            </a:r>
            <a:endParaRPr lang="ko-KR" altLang="en-US" sz="32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011C8FC1-4ABA-450D-9F32-EDF25D9716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621536" y="-69115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_x756339360" descr="~XBD6E"/>
          <p:cNvSpPr>
            <a:spLocks noChangeArrowheads="1"/>
          </p:cNvSpPr>
          <p:nvPr/>
        </p:nvSpPr>
        <p:spPr bwMode="auto">
          <a:xfrm>
            <a:off x="1867281" y="2031008"/>
            <a:ext cx="5514975" cy="32385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4560" y="2513354"/>
            <a:ext cx="6583680" cy="327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프로젝트 목적</a:t>
            </a:r>
            <a:endParaRPr lang="en-US" altLang="ko-KR" sz="2000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전체 프로세스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분석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설계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테스트</a:t>
            </a:r>
            <a:endParaRPr lang="en-US" altLang="ko-KR" sz="2000" dirty="0" smtClean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000" dirty="0" smtClean="0"/>
              <a:t>시연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9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1. </a:t>
            </a:r>
            <a:r>
              <a:rPr lang="ko-KR" altLang="en-US" sz="2800" b="1" u="sng" dirty="0" smtClean="0"/>
              <a:t>프로젝트 목적</a:t>
            </a:r>
            <a:endParaRPr lang="ko-KR" altLang="en-US" sz="2800" b="1" u="sn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16027" y="1390171"/>
            <a:ext cx="5542026" cy="4248151"/>
            <a:chOff x="224790" y="2048539"/>
            <a:chExt cx="5524500" cy="4248151"/>
          </a:xfrm>
        </p:grpSpPr>
        <p:pic>
          <p:nvPicPr>
            <p:cNvPr id="2050" name="Picture 2" descr="1470] 셔틀버스 &quot;승객이 만원입니다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" y="2048539"/>
              <a:ext cx="5524500" cy="424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791277464" descr="cif000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637" y="4230039"/>
              <a:ext cx="1180147" cy="28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5776" y="4608195"/>
              <a:ext cx="328064" cy="40271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758053" y="1855336"/>
            <a:ext cx="372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rgbClr val="FF0000"/>
                </a:solidFill>
              </a:rPr>
              <a:t>부정 승차</a:t>
            </a:r>
            <a:r>
              <a:rPr lang="ko-KR" altLang="en-US" sz="2400" dirty="0" smtClean="0"/>
              <a:t>로 인해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탑승 하지 못하는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상황 </a:t>
            </a:r>
            <a:r>
              <a:rPr lang="ko-KR" altLang="en-US" sz="2400" dirty="0" smtClean="0">
                <a:solidFill>
                  <a:srgbClr val="FF0000"/>
                </a:solidFill>
              </a:rPr>
              <a:t>방지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8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1. </a:t>
            </a:r>
            <a:r>
              <a:rPr lang="ko-KR" altLang="en-US" sz="2800" b="1" u="sng" dirty="0" smtClean="0"/>
              <a:t>프로젝트 목적</a:t>
            </a:r>
            <a:endParaRPr lang="ko-KR" altLang="en-US" sz="2800" b="1" u="sn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46176" y="1257096"/>
            <a:ext cx="3912921" cy="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79973" y="1855336"/>
            <a:ext cx="372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rgbClr val="FF0000"/>
                </a:solidFill>
              </a:rPr>
              <a:t>코로나</a:t>
            </a:r>
            <a:r>
              <a:rPr lang="en-US" altLang="ko-KR" sz="2400" dirty="0" smtClean="0">
                <a:solidFill>
                  <a:srgbClr val="FF0000"/>
                </a:solidFill>
              </a:rPr>
              <a:t>19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대비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문진 실시 및 </a:t>
            </a:r>
            <a:endParaRPr lang="en-US" altLang="ko-KR" sz="2400" dirty="0" smtClean="0"/>
          </a:p>
          <a:p>
            <a:pPr algn="ctr">
              <a:lnSpc>
                <a:spcPct val="200000"/>
              </a:lnSpc>
            </a:pPr>
            <a:r>
              <a:rPr lang="ko-KR" altLang="en-US" sz="2400" dirty="0" smtClean="0"/>
              <a:t>동선 </a:t>
            </a:r>
            <a:r>
              <a:rPr lang="ko-KR" altLang="en-US" sz="2400" dirty="0" smtClean="0">
                <a:solidFill>
                  <a:srgbClr val="FF0000"/>
                </a:solidFill>
              </a:rPr>
              <a:t>추적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코로나19 하루 동안 전국 수십여 명 확진... 지역 사회 '비상'-경기방송 | 경기방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1" y="1390171"/>
            <a:ext cx="5578961" cy="391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2612DF-98BB-411B-A350-F69ABD05BDEB}"/>
              </a:ext>
            </a:extLst>
          </p:cNvPr>
          <p:cNvSpPr/>
          <p:nvPr/>
        </p:nvSpPr>
        <p:spPr>
          <a:xfrm>
            <a:off x="2202822" y="2443622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A5AEE6-B7DD-4F74-A37E-A4EDDD2E9F81}"/>
              </a:ext>
            </a:extLst>
          </p:cNvPr>
          <p:cNvSpPr/>
          <p:nvPr/>
        </p:nvSpPr>
        <p:spPr>
          <a:xfrm>
            <a:off x="3629547" y="3281989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C80452-1AFE-4D5D-98ED-337EB20A7B3F}"/>
              </a:ext>
            </a:extLst>
          </p:cNvPr>
          <p:cNvSpPr/>
          <p:nvPr/>
        </p:nvSpPr>
        <p:spPr>
          <a:xfrm>
            <a:off x="5178646" y="4137380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351DD8A-D0BD-4A6B-B66F-0AC2189EB7C3}"/>
              </a:ext>
            </a:extLst>
          </p:cNvPr>
          <p:cNvSpPr/>
          <p:nvPr/>
        </p:nvSpPr>
        <p:spPr>
          <a:xfrm>
            <a:off x="6693341" y="4984261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B2B8D0A-9373-48FC-AB02-0020A3D3638E}"/>
              </a:ext>
            </a:extLst>
          </p:cNvPr>
          <p:cNvCxnSpPr>
            <a:stCxn id="3" idx="3"/>
            <a:endCxn id="17" idx="0"/>
          </p:cNvCxnSpPr>
          <p:nvPr/>
        </p:nvCxnSpPr>
        <p:spPr>
          <a:xfrm>
            <a:off x="3279267" y="2698266"/>
            <a:ext cx="888503" cy="583723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21F1EB8-2E44-4C2B-97E0-90D49AC297FD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>
            <a:off x="4705992" y="3536633"/>
            <a:ext cx="1010877" cy="600747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D82B105-0C36-4A42-BAF9-E695E9A90126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6255091" y="4392024"/>
            <a:ext cx="976473" cy="592237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5F10AD6-52C0-4E47-8E37-B3D63DBEE4EF}"/>
              </a:ext>
            </a:extLst>
          </p:cNvPr>
          <p:cNvCxnSpPr>
            <a:stCxn id="19" idx="1"/>
            <a:endCxn id="18" idx="2"/>
          </p:cNvCxnSpPr>
          <p:nvPr/>
        </p:nvCxnSpPr>
        <p:spPr>
          <a:xfrm rot="10800000">
            <a:off x="5716869" y="4646667"/>
            <a:ext cx="976472" cy="592238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3B40323-32D7-4C1E-9A08-71E04A951E40}"/>
              </a:ext>
            </a:extLst>
          </p:cNvPr>
          <p:cNvCxnSpPr>
            <a:stCxn id="18" idx="1"/>
            <a:endCxn id="17" idx="2"/>
          </p:cNvCxnSpPr>
          <p:nvPr/>
        </p:nvCxnSpPr>
        <p:spPr>
          <a:xfrm rot="10800000">
            <a:off x="4167770" y="3791276"/>
            <a:ext cx="1010876" cy="600748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F5E10F5-9FB7-4194-B8DD-47146883E0D9}"/>
              </a:ext>
            </a:extLst>
          </p:cNvPr>
          <p:cNvCxnSpPr>
            <a:stCxn id="17" idx="1"/>
            <a:endCxn id="3" idx="2"/>
          </p:cNvCxnSpPr>
          <p:nvPr/>
        </p:nvCxnSpPr>
        <p:spPr>
          <a:xfrm rot="10800000">
            <a:off x="2741045" y="2952909"/>
            <a:ext cx="888502" cy="583724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909C399-4D5E-41E6-A4AD-36F46663E0DC}"/>
              </a:ext>
            </a:extLst>
          </p:cNvPr>
          <p:cNvSpPr/>
          <p:nvPr/>
        </p:nvSpPr>
        <p:spPr>
          <a:xfrm>
            <a:off x="810457" y="1605255"/>
            <a:ext cx="1076445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B2CE736-87B7-42B5-915F-F0564AE45D01}"/>
              </a:ext>
            </a:extLst>
          </p:cNvPr>
          <p:cNvCxnSpPr>
            <a:cxnSpLocks/>
            <a:stCxn id="3" idx="1"/>
            <a:endCxn id="54" idx="2"/>
          </p:cNvCxnSpPr>
          <p:nvPr/>
        </p:nvCxnSpPr>
        <p:spPr>
          <a:xfrm rot="10800000">
            <a:off x="1348680" y="2114542"/>
            <a:ext cx="854142" cy="583724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E2CBE17-57A6-4AA6-9DC9-2F122C3A59FE}"/>
              </a:ext>
            </a:extLst>
          </p:cNvPr>
          <p:cNvCxnSpPr>
            <a:stCxn id="54" idx="3"/>
            <a:endCxn id="3" idx="0"/>
          </p:cNvCxnSpPr>
          <p:nvPr/>
        </p:nvCxnSpPr>
        <p:spPr>
          <a:xfrm>
            <a:off x="1886902" y="1859899"/>
            <a:ext cx="854143" cy="583723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E8280B6-C303-46DA-BC39-6A159B0BEA30}"/>
              </a:ext>
            </a:extLst>
          </p:cNvPr>
          <p:cNvSpPr/>
          <p:nvPr/>
        </p:nvSpPr>
        <p:spPr>
          <a:xfrm>
            <a:off x="7885306" y="5831143"/>
            <a:ext cx="1715894" cy="509287"/>
          </a:xfrm>
          <a:prstGeom prst="roundRect">
            <a:avLst/>
          </a:prstGeom>
          <a:solidFill>
            <a:srgbClr val="FF9D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</a:t>
            </a:r>
            <a:r>
              <a:rPr lang="en-US" altLang="ko-KR" dirty="0"/>
              <a:t>/</a:t>
            </a:r>
            <a:r>
              <a:rPr lang="ko-KR" altLang="en-US" dirty="0"/>
              <a:t>유지보수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6D7E54-D796-4C84-8FCC-5BF18C1EEC8E}"/>
              </a:ext>
            </a:extLst>
          </p:cNvPr>
          <p:cNvCxnSpPr>
            <a:cxnSpLocks/>
            <a:stCxn id="19" idx="3"/>
            <a:endCxn id="61" idx="0"/>
          </p:cNvCxnSpPr>
          <p:nvPr/>
        </p:nvCxnSpPr>
        <p:spPr>
          <a:xfrm>
            <a:off x="7769786" y="5238905"/>
            <a:ext cx="973467" cy="592238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ACEAECA9-9C1B-40D7-B3D9-A5836BF2AF09}"/>
              </a:ext>
            </a:extLst>
          </p:cNvPr>
          <p:cNvCxnSpPr>
            <a:cxnSpLocks/>
            <a:stCxn id="61" idx="1"/>
            <a:endCxn id="19" idx="2"/>
          </p:cNvCxnSpPr>
          <p:nvPr/>
        </p:nvCxnSpPr>
        <p:spPr>
          <a:xfrm rot="10800000">
            <a:off x="7231564" y="5493549"/>
            <a:ext cx="653742" cy="592239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4996C9-E787-43B6-A3BA-6BA5ADEC0861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2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7680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F9A1FEF3-D583-485D-918E-7F512B8B47C4}"/>
              </a:ext>
            </a:extLst>
          </p:cNvPr>
          <p:cNvSpPr txBox="1"/>
          <p:nvPr/>
        </p:nvSpPr>
        <p:spPr>
          <a:xfrm>
            <a:off x="495645" y="3890682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현업 인터뷰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현행 상황 분석</a:t>
            </a:r>
            <a:endParaRPr lang="en-US" altLang="ko-KR" dirty="0"/>
          </a:p>
        </p:txBody>
      </p:sp>
      <p:sp>
        <p:nvSpPr>
          <p:cNvPr id="61" name="육각형 60">
            <a:extLst>
              <a:ext uri="{FF2B5EF4-FFF2-40B4-BE49-F238E27FC236}">
                <a16:creationId xmlns:a16="http://schemas.microsoft.com/office/drawing/2014/main" id="{56BF20B9-46B1-4E5A-B326-0946E80967D4}"/>
              </a:ext>
            </a:extLst>
          </p:cNvPr>
          <p:cNvSpPr/>
          <p:nvPr/>
        </p:nvSpPr>
        <p:spPr>
          <a:xfrm rot="5400000">
            <a:off x="844079" y="2600788"/>
            <a:ext cx="1307906" cy="1127506"/>
          </a:xfrm>
          <a:prstGeom prst="hexagon">
            <a:avLst/>
          </a:prstGeom>
          <a:noFill/>
          <a:ln w="9525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1295EF-1E6E-4329-9545-35A593FEA167}"/>
              </a:ext>
            </a:extLst>
          </p:cNvPr>
          <p:cNvSpPr txBox="1"/>
          <p:nvPr/>
        </p:nvSpPr>
        <p:spPr>
          <a:xfrm>
            <a:off x="1022901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8D9DB59B-63AA-4736-8A49-2D8464DAA486}"/>
              </a:ext>
            </a:extLst>
          </p:cNvPr>
          <p:cNvSpPr/>
          <p:nvPr/>
        </p:nvSpPr>
        <p:spPr>
          <a:xfrm rot="5400000">
            <a:off x="3067326" y="2600788"/>
            <a:ext cx="1307906" cy="1127506"/>
          </a:xfrm>
          <a:prstGeom prst="hexagon">
            <a:avLst/>
          </a:prstGeom>
          <a:noFill/>
          <a:ln w="95250">
            <a:solidFill>
              <a:srgbClr val="FF86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CC344BC6-3B40-4BB6-9954-B1EA2575AC67}"/>
              </a:ext>
            </a:extLst>
          </p:cNvPr>
          <p:cNvSpPr/>
          <p:nvPr/>
        </p:nvSpPr>
        <p:spPr>
          <a:xfrm rot="5400000">
            <a:off x="5290573" y="2600788"/>
            <a:ext cx="1307906" cy="1127506"/>
          </a:xfrm>
          <a:prstGeom prst="hexagon">
            <a:avLst/>
          </a:prstGeom>
          <a:noFill/>
          <a:ln w="95250">
            <a:solidFill>
              <a:srgbClr val="FF9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C4772244-C286-4181-8137-FC086ECC1E81}"/>
              </a:ext>
            </a:extLst>
          </p:cNvPr>
          <p:cNvSpPr/>
          <p:nvPr/>
        </p:nvSpPr>
        <p:spPr>
          <a:xfrm rot="5400000">
            <a:off x="7513820" y="2600788"/>
            <a:ext cx="1307906" cy="1127506"/>
          </a:xfrm>
          <a:prstGeom prst="hexagon">
            <a:avLst/>
          </a:prstGeom>
          <a:noFill/>
          <a:ln w="95250">
            <a:solidFill>
              <a:srgbClr val="FFD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E67F37-1BE0-4D51-B258-A63C525F31EF}"/>
              </a:ext>
            </a:extLst>
          </p:cNvPr>
          <p:cNvSpPr txBox="1"/>
          <p:nvPr/>
        </p:nvSpPr>
        <p:spPr>
          <a:xfrm>
            <a:off x="3246149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설계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AE1D64-104B-40D6-B295-8E9C17FC25B5}"/>
              </a:ext>
            </a:extLst>
          </p:cNvPr>
          <p:cNvSpPr txBox="1"/>
          <p:nvPr/>
        </p:nvSpPr>
        <p:spPr>
          <a:xfrm>
            <a:off x="5469397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구현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BE8A33-D1BA-43AA-A42A-48D0AC26762F}"/>
              </a:ext>
            </a:extLst>
          </p:cNvPr>
          <p:cNvSpPr txBox="1"/>
          <p:nvPr/>
        </p:nvSpPr>
        <p:spPr>
          <a:xfrm>
            <a:off x="7692645" y="2979875"/>
            <a:ext cx="95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테스트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94850B-71D8-403F-A480-088E76C803F6}"/>
              </a:ext>
            </a:extLst>
          </p:cNvPr>
          <p:cNvSpPr txBox="1"/>
          <p:nvPr/>
        </p:nvSpPr>
        <p:spPr>
          <a:xfrm>
            <a:off x="2718891" y="3890682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FC5A92-196F-43B3-80AB-3465ED7C76CE}"/>
              </a:ext>
            </a:extLst>
          </p:cNvPr>
          <p:cNvSpPr txBox="1"/>
          <p:nvPr/>
        </p:nvSpPr>
        <p:spPr>
          <a:xfrm>
            <a:off x="4726247" y="3890682"/>
            <a:ext cx="243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웹페이지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어플리케이션 구현</a:t>
            </a:r>
            <a:endParaRPr lang="en-US" altLang="ko-K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7281926" y="3890681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단위테스트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통합테스트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3</a:t>
            </a:r>
            <a:r>
              <a:rPr lang="en-US" altLang="ko-KR" sz="2800" b="1" u="sng" dirty="0" smtClean="0"/>
              <a:t>. </a:t>
            </a:r>
            <a:r>
              <a:rPr lang="ko-KR" altLang="en-US" sz="2800" b="1" u="sng" dirty="0"/>
              <a:t>수행내역</a:t>
            </a:r>
          </a:p>
        </p:txBody>
      </p:sp>
    </p:spTree>
    <p:extLst>
      <p:ext uri="{BB962C8B-B14F-4D97-AF65-F5344CB8AC3E}">
        <p14:creationId xmlns:p14="http://schemas.microsoft.com/office/powerpoint/2010/main" val="33950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3. </a:t>
            </a:r>
            <a:r>
              <a:rPr lang="ko-KR" altLang="en-US" sz="2800" b="1" u="sng" dirty="0"/>
              <a:t>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916A15-A2BD-44D2-BA76-E9C0EF94D283}"/>
              </a:ext>
            </a:extLst>
          </p:cNvPr>
          <p:cNvSpPr/>
          <p:nvPr/>
        </p:nvSpPr>
        <p:spPr>
          <a:xfrm>
            <a:off x="243215" y="1461248"/>
            <a:ext cx="3101785" cy="268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3A56DC-CBE4-4B56-BB31-32D2808C03E1}"/>
              </a:ext>
            </a:extLst>
          </p:cNvPr>
          <p:cNvSpPr/>
          <p:nvPr/>
        </p:nvSpPr>
        <p:spPr>
          <a:xfrm>
            <a:off x="6560999" y="1461246"/>
            <a:ext cx="3101785" cy="268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TO-BE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0A6939-B12A-49B3-BC0D-484B7423F067}"/>
              </a:ext>
            </a:extLst>
          </p:cNvPr>
          <p:cNvSpPr/>
          <p:nvPr/>
        </p:nvSpPr>
        <p:spPr>
          <a:xfrm>
            <a:off x="243216" y="1730185"/>
            <a:ext cx="3101784" cy="4078941"/>
          </a:xfrm>
          <a:prstGeom prst="roundRect">
            <a:avLst>
              <a:gd name="adj" fmla="val 1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0BAD700-D96D-43ED-B770-AEE049AC7041}"/>
              </a:ext>
            </a:extLst>
          </p:cNvPr>
          <p:cNvSpPr/>
          <p:nvPr/>
        </p:nvSpPr>
        <p:spPr>
          <a:xfrm>
            <a:off x="6560999" y="1730186"/>
            <a:ext cx="3101784" cy="4078941"/>
          </a:xfrm>
          <a:prstGeom prst="roundRect">
            <a:avLst>
              <a:gd name="adj" fmla="val 1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557D8-D165-4BF6-AA2D-A852F8B11A88}"/>
              </a:ext>
            </a:extLst>
          </p:cNvPr>
          <p:cNvSpPr txBox="1"/>
          <p:nvPr/>
        </p:nvSpPr>
        <p:spPr>
          <a:xfrm>
            <a:off x="439271" y="2017059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탑승 검사를 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4C65-28C1-4D75-BDAD-8E238FE067E4}"/>
              </a:ext>
            </a:extLst>
          </p:cNvPr>
          <p:cNvSpPr txBox="1"/>
          <p:nvPr/>
        </p:nvSpPr>
        <p:spPr>
          <a:xfrm>
            <a:off x="6786282" y="2017059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비콘</a:t>
            </a:r>
            <a:r>
              <a:rPr lang="ko-KR" altLang="en-US" dirty="0"/>
              <a:t>으로 셔틀버스 탑승 검사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25956-B67D-467F-9A0D-B2D5ACDBB7F4}"/>
              </a:ext>
            </a:extLst>
          </p:cNvPr>
          <p:cNvSpPr txBox="1"/>
          <p:nvPr/>
        </p:nvSpPr>
        <p:spPr>
          <a:xfrm>
            <a:off x="439266" y="306030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탑승인원 현황 파악 불가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29F41-16C2-48FF-80F9-636E2CFB754F}"/>
              </a:ext>
            </a:extLst>
          </p:cNvPr>
          <p:cNvSpPr txBox="1"/>
          <p:nvPr/>
        </p:nvSpPr>
        <p:spPr>
          <a:xfrm>
            <a:off x="439267" y="4912656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노선정보 제공 취약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6C45FA-C4A1-41AF-B2E4-2FC658115ABD}"/>
              </a:ext>
            </a:extLst>
          </p:cNvPr>
          <p:cNvSpPr txBox="1"/>
          <p:nvPr/>
        </p:nvSpPr>
        <p:spPr>
          <a:xfrm>
            <a:off x="6786281" y="4912655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탑승 앱에 셔틀버스 </a:t>
            </a:r>
            <a:r>
              <a:rPr lang="ko-KR" altLang="en-US" dirty="0">
                <a:solidFill>
                  <a:srgbClr val="FF0000"/>
                </a:solidFill>
              </a:rPr>
              <a:t>노선정보</a:t>
            </a:r>
            <a:r>
              <a:rPr lang="ko-KR" altLang="en-US" dirty="0"/>
              <a:t>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A97AE-7C19-463E-AB45-18AA710FD20B}"/>
              </a:ext>
            </a:extLst>
          </p:cNvPr>
          <p:cNvSpPr txBox="1"/>
          <p:nvPr/>
        </p:nvSpPr>
        <p:spPr>
          <a:xfrm>
            <a:off x="6771667" y="306030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탑승인원 </a:t>
            </a:r>
            <a:r>
              <a:rPr lang="ko-KR" altLang="en-US" dirty="0">
                <a:solidFill>
                  <a:srgbClr val="FF0000"/>
                </a:solidFill>
              </a:rPr>
              <a:t>로그</a:t>
            </a:r>
            <a:r>
              <a:rPr lang="ko-KR" altLang="en-US" dirty="0"/>
              <a:t> 기록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083D2F-AFD1-460D-81C5-73259FC932E8}"/>
              </a:ext>
            </a:extLst>
          </p:cNvPr>
          <p:cNvCxnSpPr/>
          <p:nvPr/>
        </p:nvCxnSpPr>
        <p:spPr>
          <a:xfrm>
            <a:off x="3344999" y="3635189"/>
            <a:ext cx="3215999" cy="0"/>
          </a:xfrm>
          <a:prstGeom prst="straightConnector1">
            <a:avLst/>
          </a:prstGeom>
          <a:ln w="133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9" y="2340224"/>
            <a:ext cx="959222" cy="9592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6CAFC1-DEC9-48BB-95CE-74012DF1CA98}"/>
              </a:ext>
            </a:extLst>
          </p:cNvPr>
          <p:cNvSpPr txBox="1"/>
          <p:nvPr/>
        </p:nvSpPr>
        <p:spPr>
          <a:xfrm>
            <a:off x="439266" y="3926778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 승객 단순 엑셀 관리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46511-3E0C-4B7C-8165-47C025FA4CD1}"/>
              </a:ext>
            </a:extLst>
          </p:cNvPr>
          <p:cNvSpPr txBox="1"/>
          <p:nvPr/>
        </p:nvSpPr>
        <p:spPr>
          <a:xfrm>
            <a:off x="6786281" y="3926778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탑승 승객 </a:t>
            </a:r>
            <a:r>
              <a:rPr lang="ko-KR" altLang="en-US" dirty="0" err="1">
                <a:solidFill>
                  <a:srgbClr val="FF0000"/>
                </a:solidFill>
              </a:rPr>
              <a:t>원비즈</a:t>
            </a:r>
            <a:r>
              <a:rPr lang="ko-KR" altLang="en-US" dirty="0"/>
              <a:t> 연동 관리</a:t>
            </a:r>
          </a:p>
        </p:txBody>
      </p:sp>
    </p:spTree>
    <p:extLst>
      <p:ext uri="{BB962C8B-B14F-4D97-AF65-F5344CB8AC3E}">
        <p14:creationId xmlns:p14="http://schemas.microsoft.com/office/powerpoint/2010/main" val="32012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3DA29D-535D-4CA4-9B82-7E81A02D936D}"/>
              </a:ext>
            </a:extLst>
          </p:cNvPr>
          <p:cNvSpPr txBox="1"/>
          <p:nvPr/>
        </p:nvSpPr>
        <p:spPr>
          <a:xfrm>
            <a:off x="180640" y="866951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smtClean="0"/>
              <a:t>3. </a:t>
            </a:r>
            <a:r>
              <a:rPr lang="ko-KR" altLang="en-US" sz="2800" b="1" u="sng" dirty="0"/>
              <a:t>기능정의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700F7-AEA6-432A-A6BA-2A1921AAA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1" y="3414494"/>
            <a:ext cx="959222" cy="959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8B6FCB-6124-43B6-A7B5-B00BC8E5DB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71" y="4671290"/>
            <a:ext cx="958862" cy="95886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6B202BC-9271-447E-AE02-9A9BB6E6E4F8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870629" y="3715478"/>
            <a:ext cx="777005" cy="2093479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그룹 1027">
            <a:extLst>
              <a:ext uri="{FF2B5EF4-FFF2-40B4-BE49-F238E27FC236}">
                <a16:creationId xmlns:a16="http://schemas.microsoft.com/office/drawing/2014/main" id="{02A744F3-AE2C-4313-9274-332485EC84AB}"/>
              </a:ext>
            </a:extLst>
          </p:cNvPr>
          <p:cNvGrpSpPr/>
          <p:nvPr/>
        </p:nvGrpSpPr>
        <p:grpSpPr>
          <a:xfrm>
            <a:off x="3057569" y="1898227"/>
            <a:ext cx="1429846" cy="1429846"/>
            <a:chOff x="2956470" y="1911992"/>
            <a:chExt cx="1429846" cy="1429846"/>
          </a:xfrm>
        </p:grpSpPr>
        <p:pic>
          <p:nvPicPr>
            <p:cNvPr id="3" name="그래픽 2" descr="텔레비전 윤곽선">
              <a:extLst>
                <a:ext uri="{FF2B5EF4-FFF2-40B4-BE49-F238E27FC236}">
                  <a16:creationId xmlns:a16="http://schemas.microsoft.com/office/drawing/2014/main" id="{BECF22E1-5F34-41D4-8CEE-0B2D83F9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56470" y="1911992"/>
              <a:ext cx="1429846" cy="142984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11A946-BAFA-46A5-8C6D-B60C9C0CB9B3}"/>
                </a:ext>
              </a:extLst>
            </p:cNvPr>
            <p:cNvSpPr txBox="1"/>
            <p:nvPr/>
          </p:nvSpPr>
          <p:spPr>
            <a:xfrm>
              <a:off x="3075564" y="2338613"/>
              <a:ext cx="1183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WEP</a:t>
              </a:r>
              <a:endParaRPr lang="ko-KR" altLang="en-US" sz="2000" b="1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BFFD2A6-37BE-43EF-BADA-30A78B8C87D0}"/>
              </a:ext>
            </a:extLst>
          </p:cNvPr>
          <p:cNvGrpSpPr/>
          <p:nvPr/>
        </p:nvGrpSpPr>
        <p:grpSpPr>
          <a:xfrm>
            <a:off x="5865464" y="1470155"/>
            <a:ext cx="708270" cy="2285990"/>
            <a:chOff x="5266415" y="1219671"/>
            <a:chExt cx="708270" cy="22859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324EA5-FC98-4634-9FFF-B0FD1F745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5" t="20946" r="18864" b="19295"/>
            <a:stretch/>
          </p:blipFill>
          <p:spPr bwMode="auto">
            <a:xfrm>
              <a:off x="5266415" y="2972124"/>
              <a:ext cx="708270" cy="38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4E93E1-CD33-4A5C-9718-3C97CE06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094" y="1317400"/>
              <a:ext cx="500912" cy="50091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58E3FB-B03A-4703-A000-82204A4D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523" y="2087639"/>
              <a:ext cx="550054" cy="550054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0D41580-5962-41B7-B6E4-6D3D50FDE8AF}"/>
                </a:ext>
              </a:extLst>
            </p:cNvPr>
            <p:cNvSpPr/>
            <p:nvPr/>
          </p:nvSpPr>
          <p:spPr>
            <a:xfrm>
              <a:off x="5266415" y="1219671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7F3F7C6-FBFD-47B6-8D36-2C0A433CFF02}"/>
                </a:ext>
              </a:extLst>
            </p:cNvPr>
            <p:cNvSpPr/>
            <p:nvPr/>
          </p:nvSpPr>
          <p:spPr>
            <a:xfrm>
              <a:off x="5278899" y="2021015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E32B1B-B37F-45B4-ABAF-F0B524DF5ED1}"/>
                </a:ext>
              </a:extLst>
            </p:cNvPr>
            <p:cNvSpPr/>
            <p:nvPr/>
          </p:nvSpPr>
          <p:spPr>
            <a:xfrm>
              <a:off x="5278899" y="2822359"/>
              <a:ext cx="683302" cy="683302"/>
            </a:xfrm>
            <a:prstGeom prst="roundRect">
              <a:avLst/>
            </a:prstGeom>
            <a:noFill/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77AD9-67C6-4546-A8BE-86A0F8699CA8}"/>
              </a:ext>
            </a:extLst>
          </p:cNvPr>
          <p:cNvGrpSpPr/>
          <p:nvPr/>
        </p:nvGrpSpPr>
        <p:grpSpPr>
          <a:xfrm>
            <a:off x="5865464" y="4033506"/>
            <a:ext cx="683302" cy="2293890"/>
            <a:chOff x="5185732" y="4004307"/>
            <a:chExt cx="683302" cy="229389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895520B-C641-48FF-BB82-10E87D921425}"/>
                </a:ext>
              </a:extLst>
            </p:cNvPr>
            <p:cNvGrpSpPr/>
            <p:nvPr/>
          </p:nvGrpSpPr>
          <p:grpSpPr>
            <a:xfrm>
              <a:off x="5185732" y="4004307"/>
              <a:ext cx="683302" cy="683302"/>
              <a:chOff x="5185732" y="4004307"/>
              <a:chExt cx="683302" cy="68330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D04F164-06DF-447B-BA90-F5108571E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282169" y="4100744"/>
                <a:ext cx="490428" cy="490428"/>
              </a:xfrm>
              <a:prstGeom prst="rect">
                <a:avLst/>
              </a:prstGeom>
            </p:spPr>
          </p:pic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113B87-2217-4150-8CB5-9403D0115509}"/>
                  </a:ext>
                </a:extLst>
              </p:cNvPr>
              <p:cNvSpPr/>
              <p:nvPr/>
            </p:nvSpPr>
            <p:spPr>
              <a:xfrm>
                <a:off x="5185732" y="400430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E084BE-8647-4E68-BD46-18E90076D66A}"/>
                </a:ext>
              </a:extLst>
            </p:cNvPr>
            <p:cNvGrpSpPr/>
            <p:nvPr/>
          </p:nvGrpSpPr>
          <p:grpSpPr>
            <a:xfrm>
              <a:off x="5185732" y="5614895"/>
              <a:ext cx="683302" cy="683302"/>
              <a:chOff x="5183304" y="4870967"/>
              <a:chExt cx="683302" cy="68330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43B47530-D3FD-4DA0-9824-87F1E9E23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7313" y="4964049"/>
                <a:ext cx="495284" cy="495284"/>
              </a:xfrm>
              <a:prstGeom prst="rect">
                <a:avLst/>
              </a:prstGeom>
            </p:spPr>
          </p:pic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705B5B7-172C-41FF-98E1-D64F597F6C60}"/>
                  </a:ext>
                </a:extLst>
              </p:cNvPr>
              <p:cNvSpPr/>
              <p:nvPr/>
            </p:nvSpPr>
            <p:spPr>
              <a:xfrm>
                <a:off x="5183304" y="4870967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EEA371B-7240-47B4-B4C3-0666803D6711}"/>
                </a:ext>
              </a:extLst>
            </p:cNvPr>
            <p:cNvGrpSpPr/>
            <p:nvPr/>
          </p:nvGrpSpPr>
          <p:grpSpPr>
            <a:xfrm>
              <a:off x="5185732" y="4809601"/>
              <a:ext cx="683302" cy="683302"/>
              <a:chOff x="5185732" y="4838494"/>
              <a:chExt cx="683302" cy="68330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E7E91724-E02F-4E89-8480-8FB5451B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79741" y="4938552"/>
                <a:ext cx="483186" cy="483186"/>
              </a:xfrm>
              <a:prstGeom prst="rect">
                <a:avLst/>
              </a:prstGeom>
            </p:spPr>
          </p:pic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D056DFD-3CCC-4D07-911E-45F6C2F35172}"/>
                  </a:ext>
                </a:extLst>
              </p:cNvPr>
              <p:cNvSpPr/>
              <p:nvPr/>
            </p:nvSpPr>
            <p:spPr>
              <a:xfrm>
                <a:off x="5185732" y="4838494"/>
                <a:ext cx="683302" cy="683302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36" name="연결선: 구부러짐 1035">
            <a:extLst>
              <a:ext uri="{FF2B5EF4-FFF2-40B4-BE49-F238E27FC236}">
                <a16:creationId xmlns:a16="http://schemas.microsoft.com/office/drawing/2014/main" id="{F9199C50-52CF-4316-88E7-391996EC934D}"/>
              </a:ext>
            </a:extLst>
          </p:cNvPr>
          <p:cNvCxnSpPr>
            <a:stCxn id="4" idx="0"/>
            <a:endCxn id="3" idx="1"/>
          </p:cNvCxnSpPr>
          <p:nvPr/>
        </p:nvCxnSpPr>
        <p:spPr>
          <a:xfrm rot="5400000" flipH="1" flipV="1">
            <a:off x="1734308" y="2091234"/>
            <a:ext cx="801344" cy="1845177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292FA226-7BB1-453A-B917-9622170C4FEE}"/>
              </a:ext>
            </a:extLst>
          </p:cNvPr>
          <p:cNvCxnSpPr>
            <a:stCxn id="3" idx="3"/>
            <a:endCxn id="37" idx="1"/>
          </p:cNvCxnSpPr>
          <p:nvPr/>
        </p:nvCxnSpPr>
        <p:spPr>
          <a:xfrm>
            <a:off x="4487415" y="2613150"/>
            <a:ext cx="1390533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1DE47491-1CCC-47F7-A5B5-1E971B2EEEAD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V="1">
            <a:off x="4487415" y="1811806"/>
            <a:ext cx="1378049" cy="80134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808A68BB-969B-4B95-91A1-0DB0194F5071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>
            <a:off x="4487415" y="2613150"/>
            <a:ext cx="1390533" cy="80134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34EC2B4-B201-4B22-B684-87D7079FB6F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4264733" y="5150721"/>
            <a:ext cx="1600731" cy="297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76B2A08C-617C-432F-99C8-3E8D18D6E28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264733" y="4375157"/>
            <a:ext cx="1600731" cy="78341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E0D3AA0C-314C-435A-8457-F4514A89DEF2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4264733" y="5150721"/>
            <a:ext cx="1600731" cy="83502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3F7DE1-0D86-4D09-8469-504E68757A5E}"/>
              </a:ext>
            </a:extLst>
          </p:cNvPr>
          <p:cNvSpPr txBox="1"/>
          <p:nvPr/>
        </p:nvSpPr>
        <p:spPr>
          <a:xfrm>
            <a:off x="6828638" y="1627140"/>
            <a:ext cx="266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원비즈</a:t>
            </a:r>
            <a:r>
              <a:rPr lang="ko-KR" altLang="en-US" dirty="0"/>
              <a:t> 시스템 연동 기능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DC3635E-461C-42AD-B1F7-02AD729FEEAD}"/>
              </a:ext>
            </a:extLst>
          </p:cNvPr>
          <p:cNvSpPr txBox="1"/>
          <p:nvPr/>
        </p:nvSpPr>
        <p:spPr>
          <a:xfrm>
            <a:off x="6786984" y="228998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인원 등록 엑셀 업로드</a:t>
            </a:r>
            <a:r>
              <a:rPr lang="en-US" altLang="ko-KR" dirty="0"/>
              <a:t>/</a:t>
            </a:r>
            <a:r>
              <a:rPr lang="ko-KR" altLang="en-US" dirty="0"/>
              <a:t>다운로드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CB7F04-CD59-46CF-BE61-DEEB935A93A0}"/>
              </a:ext>
            </a:extLst>
          </p:cNvPr>
          <p:cNvSpPr txBox="1"/>
          <p:nvPr/>
        </p:nvSpPr>
        <p:spPr>
          <a:xfrm>
            <a:off x="6822932" y="3105314"/>
            <a:ext cx="270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en-US" altLang="ko-KR" dirty="0"/>
              <a:t>, </a:t>
            </a:r>
            <a:r>
              <a:rPr lang="ko-KR" altLang="en-US" dirty="0"/>
              <a:t>인원</a:t>
            </a:r>
            <a:r>
              <a:rPr lang="en-US" altLang="ko-KR" dirty="0"/>
              <a:t>, </a:t>
            </a:r>
            <a:r>
              <a:rPr lang="ko-KR" altLang="en-US" dirty="0"/>
              <a:t>노선</a:t>
            </a:r>
            <a:r>
              <a:rPr lang="en-US" altLang="ko-KR" dirty="0"/>
              <a:t>, </a:t>
            </a:r>
            <a:r>
              <a:rPr lang="ko-KR" altLang="en-US" dirty="0"/>
              <a:t>정류장 </a:t>
            </a:r>
            <a:r>
              <a:rPr lang="en-US" altLang="ko-KR" dirty="0"/>
              <a:t>CRUD </a:t>
            </a:r>
            <a:r>
              <a:rPr lang="ko-KR" altLang="en-US" dirty="0"/>
              <a:t>기능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44D2C9-7BAC-483F-B64E-5B6657494D84}"/>
              </a:ext>
            </a:extLst>
          </p:cNvPr>
          <p:cNvSpPr txBox="1"/>
          <p:nvPr/>
        </p:nvSpPr>
        <p:spPr>
          <a:xfrm>
            <a:off x="6824326" y="4189049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비콘</a:t>
            </a:r>
            <a:r>
              <a:rPr lang="ko-KR" altLang="en-US" dirty="0"/>
              <a:t> 인식 기능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764238-3E2A-45CD-9782-4C131733F87D}"/>
              </a:ext>
            </a:extLst>
          </p:cNvPr>
          <p:cNvSpPr txBox="1"/>
          <p:nvPr/>
        </p:nvSpPr>
        <p:spPr>
          <a:xfrm>
            <a:off x="6824326" y="4995785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셔틀버스 노선 조회 기능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AA82A2-6BFA-443E-A428-83E122113F22}"/>
              </a:ext>
            </a:extLst>
          </p:cNvPr>
          <p:cNvSpPr txBox="1"/>
          <p:nvPr/>
        </p:nvSpPr>
        <p:spPr>
          <a:xfrm>
            <a:off x="6822932" y="5802521"/>
            <a:ext cx="2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일일 문진 기능</a:t>
            </a:r>
          </a:p>
        </p:txBody>
      </p:sp>
    </p:spTree>
    <p:extLst>
      <p:ext uri="{BB962C8B-B14F-4D97-AF65-F5344CB8AC3E}">
        <p14:creationId xmlns:p14="http://schemas.microsoft.com/office/powerpoint/2010/main" val="4165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49998B2D-5AB5-4675-A40A-10A418A0C803}"/>
              </a:ext>
            </a:extLst>
          </p:cNvPr>
          <p:cNvSpPr txBox="1"/>
          <p:nvPr/>
        </p:nvSpPr>
        <p:spPr>
          <a:xfrm>
            <a:off x="1498031" y="4571795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</a:t>
            </a:r>
            <a:r>
              <a:rPr lang="ko-KR" altLang="en-US" dirty="0"/>
              <a:t>화면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</a:t>
            </a:r>
            <a:r>
              <a:rPr lang="ko-KR" altLang="en-US" dirty="0"/>
              <a:t> 화면 설계</a:t>
            </a:r>
            <a:endParaRPr lang="en-US" altLang="ko-K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A3351E-B2D3-4062-9301-244D2756414E}"/>
              </a:ext>
            </a:extLst>
          </p:cNvPr>
          <p:cNvSpPr txBox="1"/>
          <p:nvPr/>
        </p:nvSpPr>
        <p:spPr>
          <a:xfrm>
            <a:off x="144227" y="827415"/>
            <a:ext cx="235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/>
              <a:t>4. </a:t>
            </a:r>
            <a:r>
              <a:rPr lang="ko-KR" altLang="en-US" sz="2800" b="1" u="sng" dirty="0"/>
              <a:t>설계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29AA-1296-4CDB-8DAC-DA4CA5F0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17" y="193334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68FA9C-1722-4224-9857-7AC5C5CB8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22" y="2472713"/>
            <a:ext cx="1359655" cy="135965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335ED0A-5EBD-4932-91A1-3BBD7382730E}"/>
              </a:ext>
            </a:extLst>
          </p:cNvPr>
          <p:cNvSpPr/>
          <p:nvPr/>
        </p:nvSpPr>
        <p:spPr>
          <a:xfrm>
            <a:off x="1212850" y="2012900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9D6A0C-03DB-4D3A-8ACB-84EFA1A26C1F}"/>
              </a:ext>
            </a:extLst>
          </p:cNvPr>
          <p:cNvSpPr/>
          <p:nvPr/>
        </p:nvSpPr>
        <p:spPr>
          <a:xfrm>
            <a:off x="6254750" y="2012900"/>
            <a:ext cx="2438400" cy="2438400"/>
          </a:xfrm>
          <a:prstGeom prst="ellipse">
            <a:avLst/>
          </a:prstGeom>
          <a:noFill/>
          <a:ln w="114300">
            <a:gradFill>
              <a:gsLst>
                <a:gs pos="0">
                  <a:srgbClr val="FF0505"/>
                </a:gs>
                <a:gs pos="56464">
                  <a:srgbClr val="FF8679"/>
                </a:gs>
                <a:gs pos="31000">
                  <a:srgbClr val="FF5353"/>
                </a:gs>
                <a:gs pos="80000">
                  <a:srgbClr val="FF9F89"/>
                </a:gs>
                <a:gs pos="98000">
                  <a:srgbClr val="FFD9D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EB2BA-2C34-4E42-BBD7-4D747E4063FD}"/>
              </a:ext>
            </a:extLst>
          </p:cNvPr>
          <p:cNvSpPr txBox="1"/>
          <p:nvPr/>
        </p:nvSpPr>
        <p:spPr>
          <a:xfrm>
            <a:off x="6471562" y="4571795"/>
            <a:ext cx="20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엔티티 선정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68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25996</TotalTime>
  <Words>237</Words>
  <Application>Microsoft Office PowerPoint</Application>
  <PresentationFormat>A4 용지(210x297mm)</PresentationFormat>
  <Paragraphs>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맑은 고딕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Percival Hwang</dc:creator>
  <cp:lastModifiedBy>진기</cp:lastModifiedBy>
  <cp:revision>2261</cp:revision>
  <dcterms:created xsi:type="dcterms:W3CDTF">2017-06-15T01:34:34Z</dcterms:created>
  <dcterms:modified xsi:type="dcterms:W3CDTF">2020-12-27T17:57:09Z</dcterms:modified>
</cp:coreProperties>
</file>