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6" r:id="rId2"/>
    <p:sldId id="433" r:id="rId3"/>
    <p:sldId id="780" r:id="rId4"/>
    <p:sldId id="791" r:id="rId5"/>
    <p:sldId id="768" r:id="rId6"/>
    <p:sldId id="767" r:id="rId7"/>
    <p:sldId id="774" r:id="rId8"/>
    <p:sldId id="769" r:id="rId9"/>
    <p:sldId id="770" r:id="rId10"/>
    <p:sldId id="771" r:id="rId11"/>
    <p:sldId id="788" r:id="rId12"/>
    <p:sldId id="775" r:id="rId13"/>
    <p:sldId id="772" r:id="rId14"/>
    <p:sldId id="773" r:id="rId15"/>
    <p:sldId id="779" r:id="rId16"/>
    <p:sldId id="783" r:id="rId17"/>
    <p:sldId id="784" r:id="rId18"/>
    <p:sldId id="785" r:id="rId19"/>
    <p:sldId id="776" r:id="rId20"/>
    <p:sldId id="787" r:id="rId21"/>
    <p:sldId id="786" r:id="rId22"/>
    <p:sldId id="792" r:id="rId23"/>
    <p:sldId id="777" r:id="rId24"/>
    <p:sldId id="424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708" userDrawn="1">
          <p15:clr>
            <a:srgbClr val="A4A3A4"/>
          </p15:clr>
        </p15:guide>
        <p15:guide id="6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A43B0C"/>
    <a:srgbClr val="FCE3D8"/>
    <a:srgbClr val="FF9D93"/>
    <a:srgbClr val="FF5757"/>
    <a:srgbClr val="D71921"/>
    <a:srgbClr val="EC958C"/>
    <a:srgbClr val="FFD9D5"/>
    <a:srgbClr val="F0CBA2"/>
    <a:srgbClr val="FF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0" autoAdjust="0"/>
    <p:restoredTop sz="76108" autoAdjust="0"/>
  </p:normalViewPr>
  <p:slideViewPr>
    <p:cSldViewPr snapToGrid="0">
      <p:cViewPr varScale="1">
        <p:scale>
          <a:sx n="66" d="100"/>
          <a:sy n="66" d="100"/>
        </p:scale>
        <p:origin x="1267" y="62"/>
      </p:cViewPr>
      <p:guideLst>
        <p:guide/>
        <p:guide pos="1532"/>
        <p:guide pos="3120"/>
        <p:guide pos="4708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코로나 </a:t>
            </a:r>
            <a:r>
              <a:rPr lang="en-US" altLang="ko-KR" dirty="0" smtClean="0"/>
              <a:t>19</a:t>
            </a:r>
            <a:r>
              <a:rPr lang="ko-KR" altLang="en-US" dirty="0" smtClean="0"/>
              <a:t>랑</a:t>
            </a:r>
            <a:endParaRPr lang="en-US" altLang="ko-KR" dirty="0" smtClean="0"/>
          </a:p>
          <a:p>
            <a:r>
              <a:rPr lang="ko-KR" altLang="en-US" dirty="0" smtClean="0"/>
              <a:t>탑승인원관리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u="sng" dirty="0" smtClean="0"/>
              <a:t>범용성 </a:t>
            </a:r>
            <a:r>
              <a:rPr lang="en-US" altLang="ko-KR" sz="1200" b="1" u="sng" dirty="0" smtClean="0"/>
              <a:t>– </a:t>
            </a:r>
            <a:r>
              <a:rPr lang="ko-KR" altLang="en-US" sz="1200" b="1" u="sng" dirty="0" smtClean="0"/>
              <a:t>블루투스</a:t>
            </a:r>
            <a:endParaRPr lang="en-US" altLang="ko-KR" sz="1200" b="1" u="sng" dirty="0" smtClean="0"/>
          </a:p>
          <a:p>
            <a:endParaRPr lang="en-US" altLang="ko-KR" sz="1200" b="1" u="sng" dirty="0" smtClean="0"/>
          </a:p>
          <a:p>
            <a:r>
              <a:rPr lang="en-US" altLang="ko-KR" sz="1200" b="1" u="sng" dirty="0" smtClean="0"/>
              <a:t>QR</a:t>
            </a:r>
            <a:r>
              <a:rPr lang="ko-KR" altLang="en-US" sz="1200" b="1" u="sng" dirty="0" smtClean="0"/>
              <a:t>코드 </a:t>
            </a:r>
            <a:r>
              <a:rPr lang="en-US" altLang="ko-KR" sz="1200" b="1" u="sng" dirty="0" smtClean="0"/>
              <a:t>– </a:t>
            </a:r>
            <a:r>
              <a:rPr lang="ko-KR" altLang="en-US" sz="1200" b="1" u="sng" dirty="0" smtClean="0"/>
              <a:t>줄줄이 </a:t>
            </a:r>
            <a:r>
              <a:rPr lang="en-US" altLang="ko-KR" sz="1200" b="1" u="sng" dirty="0" smtClean="0"/>
              <a:t>Queue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9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r>
              <a:rPr lang="en-US" altLang="ko-KR" baseline="0" dirty="0" smtClean="0"/>
              <a:t> -&gt;  </a:t>
            </a:r>
            <a:r>
              <a:rPr lang="ko-KR" altLang="en-US" baseline="0" dirty="0" smtClean="0"/>
              <a:t>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1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Flow</a:t>
            </a:r>
            <a:r>
              <a:rPr lang="en-US" altLang="ko-KR" baseline="0" dirty="0" smtClean="0"/>
              <a:t> Chart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웹이랑</a:t>
            </a:r>
            <a:r>
              <a:rPr lang="ko-KR" altLang="en-US" baseline="0" dirty="0" smtClean="0"/>
              <a:t> 앱 같이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2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인식 실패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토스트로 고치기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 bwMode="auto">
          <a:xfrm>
            <a:off x="3794125" y="65246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sz="975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z="975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sz="975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svg"/><Relationship Id="rId7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7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14.sv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493" y="1709226"/>
            <a:ext cx="3507585" cy="470920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금융</a:t>
            </a: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IT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센터 셔틀버스 탑승 시스템</a:t>
            </a:r>
            <a:endParaRPr lang="ko-KR" altLang="en-US" sz="195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50490" y="3108666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69005" y="3429142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ko-KR" sz="17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73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1.0</a:t>
            </a:r>
            <a:endParaRPr lang="ko-KR" altLang="en-US" sz="1733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490" y="2112636"/>
            <a:ext cx="4836537" cy="776004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467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en-US" altLang="ko-KR" sz="3467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369005" y="3038957"/>
            <a:ext cx="4836537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7719A0C-934C-4DC9-B6BA-05200AE2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572" y="6156666"/>
            <a:ext cx="9404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>
                <a:latin typeface="굴림" panose="020B0600000101010101" pitchFamily="50" charset="-127"/>
                <a:ea typeface="굴림" panose="020B0600000101010101" pitchFamily="50" charset="-127"/>
              </a:rPr>
              <a:t>김민석</a:t>
            </a:r>
            <a:endParaRPr lang="en-US" altLang="ko-KR" sz="1733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733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허진기</a:t>
            </a:r>
            <a:endParaRPr lang="ko-KR" altLang="en-US" sz="1733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97B182F1-1D21-4491-A768-A2C1EBAC83F1}"/>
              </a:ext>
            </a:extLst>
          </p:cNvPr>
          <p:cNvSpPr/>
          <p:nvPr/>
        </p:nvSpPr>
        <p:spPr>
          <a:xfrm>
            <a:off x="4113372" y="1177436"/>
            <a:ext cx="1716728" cy="1716728"/>
          </a:xfrm>
          <a:prstGeom prst="ellipse">
            <a:avLst/>
          </a:prstGeom>
          <a:solidFill>
            <a:srgbClr val="FFD9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웹 화면 설계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FAC45-09B6-44B0-8646-E6E18C27C2C5}"/>
              </a:ext>
            </a:extLst>
          </p:cNvPr>
          <p:cNvGrpSpPr/>
          <p:nvPr/>
        </p:nvGrpSpPr>
        <p:grpSpPr>
          <a:xfrm>
            <a:off x="4264101" y="1392699"/>
            <a:ext cx="1429846" cy="1429846"/>
            <a:chOff x="2956470" y="1911992"/>
            <a:chExt cx="1429846" cy="1429846"/>
          </a:xfrm>
        </p:grpSpPr>
        <p:pic>
          <p:nvPicPr>
            <p:cNvPr id="10" name="그래픽 9" descr="텔레비전 윤곽선">
              <a:extLst>
                <a:ext uri="{FF2B5EF4-FFF2-40B4-BE49-F238E27FC236}">
                  <a16:creationId xmlns:a16="http://schemas.microsoft.com/office/drawing/2014/main" id="{2E1B7161-D367-4FCC-A2A7-A24E4E5E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691EA-F912-4122-9E3C-9D48FCF530D6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WEB</a:t>
              </a:r>
              <a:endParaRPr lang="ko-KR" altLang="en-US" sz="20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959350" y="2945492"/>
            <a:ext cx="6037" cy="966986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비콘관리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128800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인원관리 화면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A9E3C-A59F-460B-8D39-0409B5E76242}"/>
              </a:ext>
            </a:extLst>
          </p:cNvPr>
          <p:cNvSpPr/>
          <p:nvPr/>
        </p:nvSpPr>
        <p:spPr>
          <a:xfrm>
            <a:off x="4113373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노선정보 화면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6002236" y="3912478"/>
            <a:ext cx="1951992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정류장정보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8057745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탑승현황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stCxn id="15" idx="0"/>
            <a:endCxn id="30" idx="0"/>
          </p:cNvCxnSpPr>
          <p:nvPr/>
        </p:nvCxnSpPr>
        <p:spPr>
          <a:xfrm rot="5400000" flipH="1" flipV="1">
            <a:off x="4953000" y="-44281"/>
            <a:ext cx="12700" cy="7913518"/>
          </a:xfrm>
          <a:prstGeom prst="bentConnector3">
            <a:avLst>
              <a:gd name="adj1" fmla="val 4482354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F47E46-2F33-43B7-96A3-DF4F5381029B}"/>
              </a:ext>
            </a:extLst>
          </p:cNvPr>
          <p:cNvCxnSpPr>
            <a:stCxn id="27" idx="0"/>
          </p:cNvCxnSpPr>
          <p:nvPr/>
        </p:nvCxnSpPr>
        <p:spPr>
          <a:xfrm flipV="1">
            <a:off x="2980814" y="3338737"/>
            <a:ext cx="0" cy="57374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9A51C4-490B-4747-8CD7-1462002B26F4}"/>
              </a:ext>
            </a:extLst>
          </p:cNvPr>
          <p:cNvCxnSpPr>
            <a:stCxn id="29" idx="0"/>
          </p:cNvCxnSpPr>
          <p:nvPr/>
        </p:nvCxnSpPr>
        <p:spPr>
          <a:xfrm flipV="1">
            <a:off x="6978232" y="3347701"/>
            <a:ext cx="0" cy="56477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A6A91D-FF39-4796-BD71-31DCE01B32C9}"/>
              </a:ext>
            </a:extLst>
          </p:cNvPr>
          <p:cNvSpPr/>
          <p:nvPr/>
        </p:nvSpPr>
        <p:spPr>
          <a:xfrm>
            <a:off x="1814929" y="4704410"/>
            <a:ext cx="2070946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업로드 팝업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FA4C44B-D17E-4826-95EF-C0723FA9D7CF}"/>
              </a:ext>
            </a:extLst>
          </p:cNvPr>
          <p:cNvSpPr/>
          <p:nvPr/>
        </p:nvSpPr>
        <p:spPr>
          <a:xfrm>
            <a:off x="3990769" y="4713163"/>
            <a:ext cx="1951991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정류장관리 팝업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6073171" y="4713163"/>
            <a:ext cx="2443299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사진관리 팝업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28CAF2-6BFF-4008-B03C-01B9542288A3}"/>
              </a:ext>
            </a:extLst>
          </p:cNvPr>
          <p:cNvSpPr/>
          <p:nvPr/>
        </p:nvSpPr>
        <p:spPr>
          <a:xfrm>
            <a:off x="1848254" y="5513848"/>
            <a:ext cx="226511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다운로드 팝업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EC7B14-A179-4B3C-AEA6-BEF615061E9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980814" y="4226030"/>
            <a:ext cx="0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8580FB-270D-4FB6-984D-FAB88B42EBB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980813" y="5026715"/>
            <a:ext cx="0" cy="4871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B4F18D-55CD-4D9E-A5F6-DE2D3766867A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4965387" y="4226030"/>
            <a:ext cx="1378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78232" y="4226030"/>
            <a:ext cx="0" cy="49348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9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73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" y="1844356"/>
            <a:ext cx="4541726" cy="3276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50" y="1843206"/>
            <a:ext cx="4543200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5E36184E-6CE4-44B7-BBA6-75D66CC5B2B0}"/>
              </a:ext>
            </a:extLst>
          </p:cNvPr>
          <p:cNvSpPr/>
          <p:nvPr/>
        </p:nvSpPr>
        <p:spPr>
          <a:xfrm>
            <a:off x="4186583" y="964159"/>
            <a:ext cx="1532834" cy="1532834"/>
          </a:xfrm>
          <a:prstGeom prst="ellipse">
            <a:avLst/>
          </a:prstGeom>
          <a:solidFill>
            <a:srgbClr val="FFD9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웹 화면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953000" y="2496993"/>
            <a:ext cx="0" cy="25778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인트로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582978" y="4934388"/>
            <a:ext cx="170402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버스탑승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팝업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4778266" y="4816164"/>
            <a:ext cx="1951992" cy="54999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 </a:t>
            </a:r>
            <a:r>
              <a:rPr lang="ko-KR" altLang="en-US" b="1"/>
              <a:t>및 정류장</a:t>
            </a:r>
            <a:endParaRPr lang="en-US" altLang="ko-KR" b="1" dirty="0"/>
          </a:p>
          <a:p>
            <a:pPr algn="ctr"/>
            <a:r>
              <a:rPr lang="ko-KR" altLang="en-US" b="1" dirty="0"/>
              <a:t>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4902248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5400000" flipH="1" flipV="1">
            <a:off x="3375251" y="881224"/>
            <a:ext cx="12700" cy="4758021"/>
          </a:xfrm>
          <a:prstGeom prst="bentConnector3">
            <a:avLst>
              <a:gd name="adj1" fmla="val 398823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4532612" y="5830576"/>
            <a:ext cx="2443300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이미지 팝업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V="1">
            <a:off x="5754262" y="5366163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C986981-0C5C-4D8E-A6B4-178B405FB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70" y="1198879"/>
            <a:ext cx="958862" cy="958862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7EA19F-57A5-4DD1-880B-80DA0B157316}"/>
              </a:ext>
            </a:extLst>
          </p:cNvPr>
          <p:cNvSpPr/>
          <p:nvPr/>
        </p:nvSpPr>
        <p:spPr>
          <a:xfrm>
            <a:off x="7221518" y="4934388"/>
            <a:ext cx="2566887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일일 문진 팝업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DEF429-5EA1-4BED-8B20-DF7F8C4DA80F}"/>
              </a:ext>
            </a:extLst>
          </p:cNvPr>
          <p:cNvSpPr/>
          <p:nvPr/>
        </p:nvSpPr>
        <p:spPr>
          <a:xfrm>
            <a:off x="4902248" y="4038199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화면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9ADBFD-64C5-4983-B179-87612530CC6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5754262" y="3573786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61AB5D-E7EF-403F-AA23-B9B51C41B3CF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5754262" y="4351751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4146CD-D1B7-4195-B1D8-DD1287F0C20C}"/>
              </a:ext>
            </a:extLst>
          </p:cNvPr>
          <p:cNvCxnSpPr>
            <a:cxnSpLocks/>
            <a:stCxn id="27" idx="0"/>
            <a:endCxn id="32" idx="0"/>
          </p:cNvCxnSpPr>
          <p:nvPr/>
        </p:nvCxnSpPr>
        <p:spPr>
          <a:xfrm rot="5400000" flipH="1" flipV="1">
            <a:off x="5969977" y="2399403"/>
            <a:ext cx="12700" cy="5069970"/>
          </a:xfrm>
          <a:prstGeom prst="bentConnector3">
            <a:avLst>
              <a:gd name="adj1" fmla="val 2929409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앱 화면 설계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5560049-3ECD-49C0-BD14-20DC8ADF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878743"/>
            <a:ext cx="1760575" cy="3100513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9200ED7-433B-4F01-814E-0FD76D69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22" y="1878741"/>
            <a:ext cx="1762041" cy="3100514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52FB2BB1-6EA8-43B1-8C57-0243F0417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52" y="1878743"/>
            <a:ext cx="1760576" cy="3100514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112A0F9F-A961-404A-A0D6-E7A716D7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06" y="1878742"/>
            <a:ext cx="1760576" cy="3100513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313AD88-DB05-4983-9D13-D6EF1B2DAC15}"/>
              </a:ext>
            </a:extLst>
          </p:cNvPr>
          <p:cNvSpPr/>
          <p:nvPr/>
        </p:nvSpPr>
        <p:spPr>
          <a:xfrm>
            <a:off x="351236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EDD689F-E4D8-41E3-9CC4-B0D5F31CAA7D}"/>
              </a:ext>
            </a:extLst>
          </p:cNvPr>
          <p:cNvSpPr/>
          <p:nvPr/>
        </p:nvSpPr>
        <p:spPr>
          <a:xfrm>
            <a:off x="5427653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80039EF-DD6C-4D34-8986-119C9396413F}"/>
              </a:ext>
            </a:extLst>
          </p:cNvPr>
          <p:cNvSpPr/>
          <p:nvPr/>
        </p:nvSpPr>
        <p:spPr>
          <a:xfrm>
            <a:off x="2716308" y="4979253"/>
            <a:ext cx="1760574" cy="484093"/>
          </a:xfrm>
          <a:prstGeom prst="roundRect">
            <a:avLst/>
          </a:prstGeom>
          <a:solidFill>
            <a:srgbClr val="FF939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3200" b="1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14A22109-B684-44E1-8782-23E2A7D18F77}"/>
              </a:ext>
            </a:extLst>
          </p:cNvPr>
          <p:cNvSpPr/>
          <p:nvPr/>
        </p:nvSpPr>
        <p:spPr>
          <a:xfrm>
            <a:off x="7794189" y="4979253"/>
            <a:ext cx="1760574" cy="484093"/>
          </a:xfrm>
          <a:prstGeom prst="roundRect">
            <a:avLst/>
          </a:prstGeom>
          <a:solidFill>
            <a:srgbClr val="FF939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2000" b="1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CFA8BFE-7194-4C21-945E-4BE6BED04B41}"/>
              </a:ext>
            </a:extLst>
          </p:cNvPr>
          <p:cNvSpPr/>
          <p:nvPr/>
        </p:nvSpPr>
        <p:spPr>
          <a:xfrm>
            <a:off x="144227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4C73C41-DB6D-4BAF-98AE-15C43F5ED013}"/>
              </a:ext>
            </a:extLst>
          </p:cNvPr>
          <p:cNvSpPr/>
          <p:nvPr/>
        </p:nvSpPr>
        <p:spPr>
          <a:xfrm>
            <a:off x="5218255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1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6C8E1F-3952-4815-8819-6AFF34323AFF}"/>
              </a:ext>
            </a:extLst>
          </p:cNvPr>
          <p:cNvSpPr/>
          <p:nvPr/>
        </p:nvSpPr>
        <p:spPr>
          <a:xfrm>
            <a:off x="5031490" y="1533863"/>
            <a:ext cx="4811898" cy="4521074"/>
          </a:xfrm>
          <a:prstGeom prst="roundRect">
            <a:avLst>
              <a:gd name="adj" fmla="val 704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테이블 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17A1D-D7AC-4171-B552-E5AB89F59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1682704"/>
            <a:ext cx="4435776" cy="42233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CC6D89-28E6-4200-BBBA-51D96F66355A}"/>
              </a:ext>
            </a:extLst>
          </p:cNvPr>
          <p:cNvSpPr/>
          <p:nvPr/>
        </p:nvSpPr>
        <p:spPr>
          <a:xfrm>
            <a:off x="472842" y="1827155"/>
            <a:ext cx="3101784" cy="4078941"/>
          </a:xfrm>
          <a:prstGeom prst="roundRect">
            <a:avLst>
              <a:gd name="adj" fmla="val 189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59249B-F536-45AC-86D9-68A7517C3B94}"/>
              </a:ext>
            </a:extLst>
          </p:cNvPr>
          <p:cNvSpPr/>
          <p:nvPr/>
        </p:nvSpPr>
        <p:spPr>
          <a:xfrm>
            <a:off x="472842" y="1558215"/>
            <a:ext cx="3101785" cy="484093"/>
          </a:xfrm>
          <a:prstGeom prst="roundRect">
            <a:avLst/>
          </a:prstGeom>
          <a:solidFill>
            <a:srgbClr val="A43B0C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B6B40-48B1-4CE8-89D0-9BF631D296C3}"/>
              </a:ext>
            </a:extLst>
          </p:cNvPr>
          <p:cNvSpPr txBox="1"/>
          <p:nvPr/>
        </p:nvSpPr>
        <p:spPr>
          <a:xfrm>
            <a:off x="472841" y="2440454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C5235-E49D-4624-8619-EE23241669CC}"/>
              </a:ext>
            </a:extLst>
          </p:cNvPr>
          <p:cNvSpPr txBox="1"/>
          <p:nvPr/>
        </p:nvSpPr>
        <p:spPr>
          <a:xfrm>
            <a:off x="472841" y="5004837"/>
            <a:ext cx="286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3ECCC-EB96-4286-95D7-9C7AF299C204}"/>
              </a:ext>
            </a:extLst>
          </p:cNvPr>
          <p:cNvSpPr txBox="1"/>
          <p:nvPr/>
        </p:nvSpPr>
        <p:spPr>
          <a:xfrm>
            <a:off x="472841" y="3207147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E55DCF-9386-460F-AAA8-E99ECBF6CABA}"/>
              </a:ext>
            </a:extLst>
          </p:cNvPr>
          <p:cNvSpPr txBox="1"/>
          <p:nvPr/>
        </p:nvSpPr>
        <p:spPr>
          <a:xfrm>
            <a:off x="472841" y="4108385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승객 </a:t>
            </a:r>
            <a:r>
              <a:rPr lang="ko-KR" altLang="en-US" sz="1600" b="1" dirty="0" err="1">
                <a:solidFill>
                  <a:srgbClr val="FF0000"/>
                </a:solidFill>
              </a:rPr>
              <a:t>원비즈</a:t>
            </a:r>
            <a:r>
              <a:rPr lang="ko-KR" altLang="en-US" sz="1600" b="1" dirty="0"/>
              <a:t> 연동 관리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4E8FEC5-6341-4EFC-9AA8-904D583552A9}"/>
              </a:ext>
            </a:extLst>
          </p:cNvPr>
          <p:cNvSpPr/>
          <p:nvPr/>
        </p:nvSpPr>
        <p:spPr>
          <a:xfrm>
            <a:off x="3738402" y="3429000"/>
            <a:ext cx="1105026" cy="59436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4810" y="1827155"/>
            <a:ext cx="2511706" cy="21962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5359078" y="2905246"/>
            <a:ext cx="2841585" cy="2893670"/>
          </a:xfrm>
          <a:prstGeom prst="corner">
            <a:avLst>
              <a:gd name="adj1" fmla="val 36558"/>
              <a:gd name="adj2" fmla="val 37373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9078" y="1909823"/>
            <a:ext cx="1018573" cy="7407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9303" y="4446938"/>
            <a:ext cx="1018573" cy="135197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2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0A8956-06E6-4936-9973-4B0114D1BF78}"/>
              </a:ext>
            </a:extLst>
          </p:cNvPr>
          <p:cNvGraphicFramePr>
            <a:graphicFrameLocks noGrp="1"/>
          </p:cNvGraphicFramePr>
          <p:nvPr/>
        </p:nvGraphicFramePr>
        <p:xfrm>
          <a:off x="400934" y="1520885"/>
          <a:ext cx="9067158" cy="4833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98">
                  <a:extLst>
                    <a:ext uri="{9D8B030D-6E8A-4147-A177-3AD203B41FA5}">
                      <a16:colId xmlns:a16="http://schemas.microsoft.com/office/drawing/2014/main" val="547927030"/>
                    </a:ext>
                  </a:extLst>
                </a:gridCol>
                <a:gridCol w="3599726">
                  <a:extLst>
                    <a:ext uri="{9D8B030D-6E8A-4147-A177-3AD203B41FA5}">
                      <a16:colId xmlns:a16="http://schemas.microsoft.com/office/drawing/2014/main" val="858778115"/>
                    </a:ext>
                  </a:extLst>
                </a:gridCol>
                <a:gridCol w="3368234">
                  <a:extLst>
                    <a:ext uri="{9D8B030D-6E8A-4147-A177-3AD203B41FA5}">
                      <a16:colId xmlns:a16="http://schemas.microsoft.com/office/drawing/2014/main" val="3389906752"/>
                    </a:ext>
                  </a:extLst>
                </a:gridCol>
              </a:tblGrid>
              <a:tr h="144223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0366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dirty="0"/>
                        <a:t>Frame Work</a:t>
                      </a:r>
                      <a:endParaRPr lang="ko-KR" altLang="en-US" sz="2400" b="1" u="none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113328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23157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DataBase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5336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606FAE-2C42-48ED-A789-72A82226594A}"/>
              </a:ext>
            </a:extLst>
          </p:cNvPr>
          <p:cNvGrpSpPr/>
          <p:nvPr/>
        </p:nvGrpSpPr>
        <p:grpSpPr>
          <a:xfrm>
            <a:off x="3734024" y="1520885"/>
            <a:ext cx="1429846" cy="1429846"/>
            <a:chOff x="2956470" y="1911992"/>
            <a:chExt cx="1429846" cy="1429846"/>
          </a:xfrm>
        </p:grpSpPr>
        <p:pic>
          <p:nvPicPr>
            <p:cNvPr id="4" name="그래픽 3" descr="텔레비전 윤곽선">
              <a:extLst>
                <a:ext uri="{FF2B5EF4-FFF2-40B4-BE49-F238E27FC236}">
                  <a16:creationId xmlns:a16="http://schemas.microsoft.com/office/drawing/2014/main" id="{E65174CD-DF27-4726-BC94-F2AC2F7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8A7AB9-3844-4E7D-BD5C-E8D70207594A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WEB</a:t>
              </a:r>
              <a:endParaRPr lang="ko-KR" altLang="en-US" sz="20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1D0FDC-01B1-4020-9F59-0D421C1BE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27" y="1756377"/>
            <a:ext cx="958862" cy="958862"/>
          </a:xfrm>
          <a:prstGeom prst="rect">
            <a:avLst/>
          </a:prstGeom>
        </p:spPr>
      </p:pic>
      <p:pic>
        <p:nvPicPr>
          <p:cNvPr id="3074" name="Picture 2" descr="Ext JS">
            <a:extLst>
              <a:ext uri="{FF2B5EF4-FFF2-40B4-BE49-F238E27FC236}">
                <a16:creationId xmlns:a16="http://schemas.microsoft.com/office/drawing/2014/main" id="{7B080B69-20A6-4C13-8616-A8AA2F1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37" y="2965199"/>
            <a:ext cx="1345335" cy="11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| 가능성의 지평을 더욱 넓혀 주는 플랫폼">
            <a:extLst>
              <a:ext uri="{FF2B5EF4-FFF2-40B4-BE49-F238E27FC236}">
                <a16:creationId xmlns:a16="http://schemas.microsoft.com/office/drawing/2014/main" id="{8598E744-D2D6-43B6-BF53-ADDF17FF6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38923" r="18582" b="37705"/>
          <a:stretch/>
        </p:blipFill>
        <p:spPr bwMode="auto">
          <a:xfrm>
            <a:off x="6478242" y="3256648"/>
            <a:ext cx="2288193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C4DE1-7A18-484D-B3F9-0AAA1BA89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72" y="3204837"/>
            <a:ext cx="1993652" cy="8836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E9D28-8468-4ADE-B2C6-FA981E6FC4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70" y="4180077"/>
            <a:ext cx="1041148" cy="1041148"/>
          </a:xfrm>
          <a:prstGeom prst="rect">
            <a:avLst/>
          </a:prstGeom>
        </p:spPr>
      </p:pic>
      <p:pic>
        <p:nvPicPr>
          <p:cNvPr id="3082" name="Picture 10" descr="JavaScript logo and symbol, meaning, history, PNG">
            <a:extLst>
              <a:ext uri="{FF2B5EF4-FFF2-40B4-BE49-F238E27FC236}">
                <a16:creationId xmlns:a16="http://schemas.microsoft.com/office/drawing/2014/main" id="{7B93C840-1152-41D3-AB02-3F2B3ACE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33" y="4163831"/>
            <a:ext cx="1602741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C54FF0-4C7B-494A-94FA-48F3B6317B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41" y="4180077"/>
            <a:ext cx="1041148" cy="1041148"/>
          </a:xfrm>
          <a:prstGeom prst="rect">
            <a:avLst/>
          </a:prstGeom>
        </p:spPr>
      </p:pic>
      <p:pic>
        <p:nvPicPr>
          <p:cNvPr id="3086" name="Picture 14" descr="Infidox – Technologies">
            <a:extLst>
              <a:ext uri="{FF2B5EF4-FFF2-40B4-BE49-F238E27FC236}">
                <a16:creationId xmlns:a16="http://schemas.microsoft.com/office/drawing/2014/main" id="{613383F0-9910-4FF5-8AAE-05D8FA1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24" y="5250873"/>
            <a:ext cx="1073421" cy="10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A7C93BF-977F-405D-8397-F753E67F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98" y="5438036"/>
            <a:ext cx="1481434" cy="7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80259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4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비콘</a:t>
            </a:r>
            <a:r>
              <a:rPr lang="ko-KR" altLang="en-US" dirty="0" smtClean="0"/>
              <a:t>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" b="3665"/>
          <a:stretch/>
        </p:blipFill>
        <p:spPr>
          <a:xfrm>
            <a:off x="319934" y="1719966"/>
            <a:ext cx="7162320" cy="454864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7508631" y="1719966"/>
            <a:ext cx="2397369" cy="4548646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48196" y="2421330"/>
            <a:ext cx="159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▪ </a:t>
            </a:r>
            <a:r>
              <a:rPr lang="ko-KR" altLang="en-US" sz="1600" dirty="0" err="1" smtClean="0"/>
              <a:t>비콘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C.R.U.D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93269" y="1802424"/>
            <a:ext cx="6506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87761" y="1802424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48196" y="2959304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</a:t>
            </a:r>
            <a:r>
              <a:rPr lang="ko-KR" altLang="en-US" sz="1600" dirty="0" smtClean="0"/>
              <a:t>사용여부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상태로         조회 기능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노선 관리</a:t>
            </a:r>
            <a:endParaRPr lang="en-US" altLang="ko-KR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6" y="1719966"/>
            <a:ext cx="7188696" cy="454864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7508631" y="1719966"/>
            <a:ext cx="2397369" cy="4548646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48196" y="2421330"/>
            <a:ext cx="159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▪ 노선 </a:t>
            </a:r>
            <a:r>
              <a:rPr lang="en-US" altLang="ko-KR" sz="1600" dirty="0" smtClean="0"/>
              <a:t>C.R.U.D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693269" y="1802424"/>
            <a:ext cx="6506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87761" y="1802424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48196" y="2959304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</a:t>
            </a:r>
            <a:r>
              <a:rPr lang="ko-KR" altLang="en-US" sz="1600" dirty="0" smtClean="0"/>
              <a:t>사용여부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상태로         조회 기능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8196" y="3743499"/>
            <a:ext cx="2281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</a:t>
            </a:r>
            <a:r>
              <a:rPr lang="ko-KR" altLang="en-US" sz="1600" dirty="0" smtClean="0"/>
              <a:t>노선의 정류장 편집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19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탑승 현황</a:t>
            </a:r>
            <a:endParaRPr lang="en-US" altLang="ko-KR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5" y="1719967"/>
            <a:ext cx="7188696" cy="454864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7508631" y="1719966"/>
            <a:ext cx="2397369" cy="4548646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48196" y="2421330"/>
            <a:ext cx="171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▪ 탑승 현황 조회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693269" y="1802424"/>
            <a:ext cx="6506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87761" y="1802424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48196" y="2959304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▪ 노선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그룹사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기간 등으로 조회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D83F40D-8CCE-4F18-8878-A02002E31749}"/>
              </a:ext>
            </a:extLst>
          </p:cNvPr>
          <p:cNvSpPr/>
          <p:nvPr/>
        </p:nvSpPr>
        <p:spPr>
          <a:xfrm>
            <a:off x="1534188" y="1737208"/>
            <a:ext cx="1371600" cy="365760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사용자 단말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048B8-8B98-408D-8F07-C3DBF1AC6E53}"/>
              </a:ext>
            </a:extLst>
          </p:cNvPr>
          <p:cNvSpPr/>
          <p:nvPr/>
        </p:nvSpPr>
        <p:spPr>
          <a:xfrm>
            <a:off x="1461802" y="2648115"/>
            <a:ext cx="1516372" cy="51054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 화면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152208E9-345E-4B85-BAF2-D0BAF8952974}"/>
              </a:ext>
            </a:extLst>
          </p:cNvPr>
          <p:cNvSpPr/>
          <p:nvPr/>
        </p:nvSpPr>
        <p:spPr>
          <a:xfrm>
            <a:off x="1612652" y="3842703"/>
            <a:ext cx="1214673" cy="731520"/>
          </a:xfrm>
          <a:prstGeom prst="diamond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9D4EE-028E-4483-A071-DD54E61E9AD2}"/>
              </a:ext>
            </a:extLst>
          </p:cNvPr>
          <p:cNvSpPr txBox="1"/>
          <p:nvPr/>
        </p:nvSpPr>
        <p:spPr>
          <a:xfrm>
            <a:off x="1655883" y="4086393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600" dirty="0"/>
              <a:t>ID/PW</a:t>
            </a:r>
            <a:r>
              <a:rPr lang="ko-KR" altLang="en-US" sz="1600" dirty="0"/>
              <a:t> 확인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FF3AAFF-D361-4E7C-A463-6403684F77DB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219988" y="2102968"/>
            <a:ext cx="0" cy="5451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61F907-F319-40C9-AF72-6194255ED0D1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219988" y="3158655"/>
            <a:ext cx="1" cy="68404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83E0731-BC4F-4FF4-B71C-612F057B255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>
            <a:off x="1461802" y="2903385"/>
            <a:ext cx="150850" cy="1305078"/>
          </a:xfrm>
          <a:prstGeom prst="bentConnector3">
            <a:avLst>
              <a:gd name="adj1" fmla="val 42802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AFE3FD-76A2-42E0-8704-18B8FE9A4836}"/>
              </a:ext>
            </a:extLst>
          </p:cNvPr>
          <p:cNvSpPr txBox="1"/>
          <p:nvPr/>
        </p:nvSpPr>
        <p:spPr>
          <a:xfrm>
            <a:off x="332246" y="3484771"/>
            <a:ext cx="1320450" cy="167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600" dirty="0"/>
              <a:t>로그인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AF50ED-154D-4B8F-9AB9-C3EAF2EBD933}"/>
              </a:ext>
            </a:extLst>
          </p:cNvPr>
          <p:cNvSpPr/>
          <p:nvPr/>
        </p:nvSpPr>
        <p:spPr>
          <a:xfrm>
            <a:off x="3726852" y="3958145"/>
            <a:ext cx="1226820" cy="51054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775776-770B-46D5-B7F3-0E5231F3B84E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2827325" y="4208463"/>
            <a:ext cx="899527" cy="49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822527-F302-4C14-B918-D86AF7A6EB42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4953672" y="4210794"/>
            <a:ext cx="881779" cy="262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79D4A978-BC90-438D-B1AC-3E26915C40DB}"/>
              </a:ext>
            </a:extLst>
          </p:cNvPr>
          <p:cNvSpPr/>
          <p:nvPr/>
        </p:nvSpPr>
        <p:spPr>
          <a:xfrm>
            <a:off x="5835451" y="3837414"/>
            <a:ext cx="1214673" cy="731520"/>
          </a:xfrm>
          <a:prstGeom prst="diamond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558E41-0743-4EF2-9C2A-E2F16579A9E3}"/>
              </a:ext>
            </a:extLst>
          </p:cNvPr>
          <p:cNvSpPr txBox="1"/>
          <p:nvPr/>
        </p:nvSpPr>
        <p:spPr>
          <a:xfrm>
            <a:off x="5835451" y="4056906"/>
            <a:ext cx="1214672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600" dirty="0" err="1"/>
              <a:t>비콘</a:t>
            </a:r>
            <a:r>
              <a:rPr lang="en-US" altLang="ko-KR" sz="1600" dirty="0"/>
              <a:t>ID</a:t>
            </a:r>
            <a:r>
              <a:rPr lang="ko-KR" altLang="en-US" sz="1600" dirty="0"/>
              <a:t>검색</a:t>
            </a:r>
          </a:p>
        </p:txBody>
      </p:sp>
      <p:sp>
        <p:nvSpPr>
          <p:cNvPr id="68" name="평행 사변형 67">
            <a:extLst>
              <a:ext uri="{FF2B5EF4-FFF2-40B4-BE49-F238E27FC236}">
                <a16:creationId xmlns:a16="http://schemas.microsoft.com/office/drawing/2014/main" id="{60BE94FA-8B08-4833-8E00-DD3890C0C45D}"/>
              </a:ext>
            </a:extLst>
          </p:cNvPr>
          <p:cNvSpPr/>
          <p:nvPr/>
        </p:nvSpPr>
        <p:spPr>
          <a:xfrm>
            <a:off x="7931902" y="3947904"/>
            <a:ext cx="1350994" cy="510540"/>
          </a:xfrm>
          <a:prstGeom prst="parallelogram">
            <a:avLst>
              <a:gd name="adj" fmla="val 1819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탑승결과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2E617EA-1BEA-47C8-9C8A-2C041AB7477D}"/>
              </a:ext>
            </a:extLst>
          </p:cNvPr>
          <p:cNvCxnSpPr>
            <a:cxnSpLocks/>
            <a:endCxn id="68" idx="5"/>
          </p:cNvCxnSpPr>
          <p:nvPr/>
        </p:nvCxnSpPr>
        <p:spPr>
          <a:xfrm flipV="1">
            <a:off x="7050122" y="4203174"/>
            <a:ext cx="928237" cy="1024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323871E-767D-40AF-8BEC-D29A1319FFBD}"/>
              </a:ext>
            </a:extLst>
          </p:cNvPr>
          <p:cNvCxnSpPr>
            <a:cxnSpLocks/>
            <a:stCxn id="66" idx="0"/>
            <a:endCxn id="63" idx="0"/>
          </p:cNvCxnSpPr>
          <p:nvPr/>
        </p:nvCxnSpPr>
        <p:spPr>
          <a:xfrm rot="16200000" flipH="1" flipV="1">
            <a:off x="5331159" y="2846516"/>
            <a:ext cx="120731" cy="2102526"/>
          </a:xfrm>
          <a:prstGeom prst="bentConnector3">
            <a:avLst>
              <a:gd name="adj1" fmla="val -630358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6CB957F-994D-4F33-9EA2-5C80DB95E852}"/>
              </a:ext>
            </a:extLst>
          </p:cNvPr>
          <p:cNvSpPr txBox="1"/>
          <p:nvPr/>
        </p:nvSpPr>
        <p:spPr>
          <a:xfrm>
            <a:off x="4774527" y="2926292"/>
            <a:ext cx="1233993" cy="3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600" dirty="0" err="1"/>
              <a:t>비콘</a:t>
            </a:r>
            <a:r>
              <a:rPr lang="en-US" altLang="ko-KR" sz="1600" dirty="0"/>
              <a:t>ID</a:t>
            </a:r>
            <a:r>
              <a:rPr lang="ko-KR" altLang="en-US" sz="1600" dirty="0"/>
              <a:t>검색 실패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EEB82BB-5FB0-42B3-8084-1577F1F9D739}"/>
              </a:ext>
            </a:extLst>
          </p:cNvPr>
          <p:cNvSpPr/>
          <p:nvPr/>
        </p:nvSpPr>
        <p:spPr>
          <a:xfrm>
            <a:off x="5580806" y="5691178"/>
            <a:ext cx="1226820" cy="51054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노선정보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F4047AE-064A-4C96-94FB-7D531C648904}"/>
              </a:ext>
            </a:extLst>
          </p:cNvPr>
          <p:cNvCxnSpPr>
            <a:cxnSpLocks/>
            <a:stCxn id="63" idx="2"/>
            <a:endCxn id="77" idx="1"/>
          </p:cNvCxnSpPr>
          <p:nvPr/>
        </p:nvCxnSpPr>
        <p:spPr>
          <a:xfrm rot="5400000">
            <a:off x="2667547" y="4018462"/>
            <a:ext cx="1222493" cy="2122939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81AA406-9810-46B3-B2BC-929C5DEED254}"/>
              </a:ext>
            </a:extLst>
          </p:cNvPr>
          <p:cNvCxnSpPr>
            <a:cxnSpLocks/>
            <a:stCxn id="63" idx="2"/>
            <a:endCxn id="72" idx="0"/>
          </p:cNvCxnSpPr>
          <p:nvPr/>
        </p:nvCxnSpPr>
        <p:spPr>
          <a:xfrm rot="16200000" flipH="1">
            <a:off x="4655993" y="4152954"/>
            <a:ext cx="1222493" cy="185395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EA0FB77-3031-4D99-9E9F-A57DA11C532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807626" y="5946448"/>
            <a:ext cx="869631" cy="94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평행 사변형 76">
            <a:extLst>
              <a:ext uri="{FF2B5EF4-FFF2-40B4-BE49-F238E27FC236}">
                <a16:creationId xmlns:a16="http://schemas.microsoft.com/office/drawing/2014/main" id="{7675C5E6-339D-41F2-93FA-FC3052B40C3F}"/>
              </a:ext>
            </a:extLst>
          </p:cNvPr>
          <p:cNvSpPr/>
          <p:nvPr/>
        </p:nvSpPr>
        <p:spPr>
          <a:xfrm>
            <a:off x="1077017" y="5691178"/>
            <a:ext cx="2210852" cy="510540"/>
          </a:xfrm>
          <a:prstGeom prst="parallelogram">
            <a:avLst>
              <a:gd name="adj" fmla="val 1366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코로나 일일체크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220684" y="4145867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56B0B2-49BC-4013-A751-C9BE41F80D55}"/>
              </a:ext>
            </a:extLst>
          </p:cNvPr>
          <p:cNvSpPr txBox="1"/>
          <p:nvPr/>
        </p:nvSpPr>
        <p:spPr>
          <a:xfrm>
            <a:off x="6451665" y="3528447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5357CA-D503-4605-BDA8-3FA66E310B5D}"/>
              </a:ext>
            </a:extLst>
          </p:cNvPr>
          <p:cNvSpPr txBox="1"/>
          <p:nvPr/>
        </p:nvSpPr>
        <p:spPr>
          <a:xfrm>
            <a:off x="7135186" y="3860067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727887" y="4156384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3" name="평행 사변형 82">
            <a:extLst>
              <a:ext uri="{FF2B5EF4-FFF2-40B4-BE49-F238E27FC236}">
                <a16:creationId xmlns:a16="http://schemas.microsoft.com/office/drawing/2014/main" id="{6AE17169-B0FF-4174-8E19-3A74EFD8EFBA}"/>
              </a:ext>
            </a:extLst>
          </p:cNvPr>
          <p:cNvSpPr/>
          <p:nvPr/>
        </p:nvSpPr>
        <p:spPr>
          <a:xfrm>
            <a:off x="7688676" y="5691178"/>
            <a:ext cx="1594220" cy="510540"/>
          </a:xfrm>
          <a:prstGeom prst="parallelogram">
            <a:avLst>
              <a:gd name="adj" fmla="val 1819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정류장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Flow Chart</a:t>
            </a:r>
            <a:endParaRPr lang="ko-KR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48310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6CA304-4D54-4BC9-B04F-6987376D13C1}"/>
              </a:ext>
            </a:extLst>
          </p:cNvPr>
          <p:cNvSpPr/>
          <p:nvPr/>
        </p:nvSpPr>
        <p:spPr>
          <a:xfrm>
            <a:off x="0" y="740780"/>
            <a:ext cx="3507129" cy="6117220"/>
          </a:xfrm>
          <a:prstGeom prst="rect">
            <a:avLst/>
          </a:prstGeom>
          <a:solidFill>
            <a:srgbClr val="D7192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B10CE3-DAC4-4D55-B107-E3C425E00845}"/>
              </a:ext>
            </a:extLst>
          </p:cNvPr>
          <p:cNvGrpSpPr/>
          <p:nvPr/>
        </p:nvGrpSpPr>
        <p:grpSpPr>
          <a:xfrm>
            <a:off x="3757090" y="1519008"/>
            <a:ext cx="2391819" cy="491562"/>
            <a:chOff x="3925026" y="1714262"/>
            <a:chExt cx="2391819" cy="4915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3CDE4A-7E68-4E96-9996-EB39EE6E4966}"/>
                </a:ext>
              </a:extLst>
            </p:cNvPr>
            <p:cNvSpPr/>
            <p:nvPr/>
          </p:nvSpPr>
          <p:spPr>
            <a:xfrm>
              <a:off x="3925026" y="1714262"/>
              <a:ext cx="491562" cy="491562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E6ABC-CA36-4FD2-97E0-98E97E26C7E0}"/>
                </a:ext>
              </a:extLst>
            </p:cNvPr>
            <p:cNvSpPr txBox="1"/>
            <p:nvPr/>
          </p:nvSpPr>
          <p:spPr>
            <a:xfrm>
              <a:off x="3976750" y="179202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0EEBAF-9969-4B1B-B6E5-983D42C939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17996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7AE06E-822F-4442-92EA-4DC9C46C0DCB}"/>
                </a:ext>
              </a:extLst>
            </p:cNvPr>
            <p:cNvSpPr txBox="1"/>
            <p:nvPr/>
          </p:nvSpPr>
          <p:spPr>
            <a:xfrm>
              <a:off x="4390726" y="1769007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목적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833A49-E804-4CBB-84CA-3A5F0C6C2D21}"/>
              </a:ext>
            </a:extLst>
          </p:cNvPr>
          <p:cNvGrpSpPr/>
          <p:nvPr/>
        </p:nvGrpSpPr>
        <p:grpSpPr>
          <a:xfrm>
            <a:off x="6749249" y="1519008"/>
            <a:ext cx="2391819" cy="491562"/>
            <a:chOff x="3925026" y="2350757"/>
            <a:chExt cx="2391819" cy="4915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11FE40-6776-41FE-9E48-CE38C5F42F0D}"/>
                </a:ext>
              </a:extLst>
            </p:cNvPr>
            <p:cNvSpPr/>
            <p:nvPr/>
          </p:nvSpPr>
          <p:spPr>
            <a:xfrm>
              <a:off x="3925026" y="2350757"/>
              <a:ext cx="491562" cy="491562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8E298E-7A3D-4651-8BE7-A9B86864A1E9}"/>
                </a:ext>
              </a:extLst>
            </p:cNvPr>
            <p:cNvSpPr txBox="1"/>
            <p:nvPr/>
          </p:nvSpPr>
          <p:spPr>
            <a:xfrm>
              <a:off x="3976750" y="242851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0C46778-E049-42A8-A8B6-15DCEEF8C341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81645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279A7F-4EDA-4A35-B296-13B731D30825}"/>
                </a:ext>
              </a:extLst>
            </p:cNvPr>
            <p:cNvSpPr txBox="1"/>
            <p:nvPr/>
          </p:nvSpPr>
          <p:spPr>
            <a:xfrm>
              <a:off x="4390726" y="242359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세스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27189A-704D-4FA7-B1A4-841AACEF7923}"/>
              </a:ext>
            </a:extLst>
          </p:cNvPr>
          <p:cNvGrpSpPr/>
          <p:nvPr/>
        </p:nvGrpSpPr>
        <p:grpSpPr>
          <a:xfrm>
            <a:off x="3757090" y="2935920"/>
            <a:ext cx="2391819" cy="491562"/>
            <a:chOff x="3925026" y="2987252"/>
            <a:chExt cx="2391819" cy="4915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CB778D-7920-4184-BC91-299AD07E94DC}"/>
                </a:ext>
              </a:extLst>
            </p:cNvPr>
            <p:cNvSpPr/>
            <p:nvPr/>
          </p:nvSpPr>
          <p:spPr>
            <a:xfrm>
              <a:off x="3925026" y="2987252"/>
              <a:ext cx="491562" cy="491562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FECD6-9ADD-4FFE-8377-8B583B4138CB}"/>
                </a:ext>
              </a:extLst>
            </p:cNvPr>
            <p:cNvSpPr txBox="1"/>
            <p:nvPr/>
          </p:nvSpPr>
          <p:spPr>
            <a:xfrm>
              <a:off x="3976750" y="306501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0FD2ABC-9DEB-4436-87E6-C05EE360A457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345295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D7B2F1-D1B8-4B4C-A91A-2BEC1CD7023D}"/>
                </a:ext>
              </a:extLst>
            </p:cNvPr>
            <p:cNvSpPr txBox="1"/>
            <p:nvPr/>
          </p:nvSpPr>
          <p:spPr>
            <a:xfrm>
              <a:off x="4390726" y="306009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A74AAE-F2C6-48D4-AD17-9FC18594C7F7}"/>
              </a:ext>
            </a:extLst>
          </p:cNvPr>
          <p:cNvGrpSpPr/>
          <p:nvPr/>
        </p:nvGrpSpPr>
        <p:grpSpPr>
          <a:xfrm>
            <a:off x="6749249" y="2935920"/>
            <a:ext cx="2391819" cy="491562"/>
            <a:chOff x="3925026" y="3623747"/>
            <a:chExt cx="2391819" cy="4915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C82006-8C5C-465E-A9F9-AA59282997AD}"/>
                </a:ext>
              </a:extLst>
            </p:cNvPr>
            <p:cNvSpPr/>
            <p:nvPr/>
          </p:nvSpPr>
          <p:spPr>
            <a:xfrm>
              <a:off x="3925026" y="3623747"/>
              <a:ext cx="491562" cy="491562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4BA06-71DA-4E35-ADE7-9D77DEE6706B}"/>
                </a:ext>
              </a:extLst>
            </p:cNvPr>
            <p:cNvSpPr txBox="1"/>
            <p:nvPr/>
          </p:nvSpPr>
          <p:spPr>
            <a:xfrm>
              <a:off x="3976750" y="370150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BF69B58-DA8A-4120-AB8E-3F9B4D5290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08944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6E5F1-047F-4E74-B4A6-CBEB15E9D8B9}"/>
                </a:ext>
              </a:extLst>
            </p:cNvPr>
            <p:cNvSpPr txBox="1"/>
            <p:nvPr/>
          </p:nvSpPr>
          <p:spPr>
            <a:xfrm>
              <a:off x="4390726" y="369658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설계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C6E9F3-C20A-47A4-AC62-C993BE74A654}"/>
              </a:ext>
            </a:extLst>
          </p:cNvPr>
          <p:cNvGrpSpPr/>
          <p:nvPr/>
        </p:nvGrpSpPr>
        <p:grpSpPr>
          <a:xfrm>
            <a:off x="3757090" y="4382224"/>
            <a:ext cx="2391819" cy="491562"/>
            <a:chOff x="3925026" y="4260242"/>
            <a:chExt cx="2391819" cy="4915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B8B94A-F0A6-4D95-8640-83EC4C1A5F47}"/>
                </a:ext>
              </a:extLst>
            </p:cNvPr>
            <p:cNvSpPr/>
            <p:nvPr/>
          </p:nvSpPr>
          <p:spPr>
            <a:xfrm>
              <a:off x="3925026" y="4260242"/>
              <a:ext cx="491562" cy="491562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1900E9-9AF3-448E-9867-7D015D6FAE64}"/>
                </a:ext>
              </a:extLst>
            </p:cNvPr>
            <p:cNvSpPr txBox="1"/>
            <p:nvPr/>
          </p:nvSpPr>
          <p:spPr>
            <a:xfrm>
              <a:off x="3976750" y="433800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D8A45B6-06D9-43F1-B6DC-D91EAD4BED0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72594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E4E62-D0CA-4F26-81F0-C86BDA74FF19}"/>
                </a:ext>
              </a:extLst>
            </p:cNvPr>
            <p:cNvSpPr txBox="1"/>
            <p:nvPr/>
          </p:nvSpPr>
          <p:spPr>
            <a:xfrm>
              <a:off x="4390726" y="433308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9CD718-DBF0-432F-A92E-57451D22251A}"/>
              </a:ext>
            </a:extLst>
          </p:cNvPr>
          <p:cNvGrpSpPr/>
          <p:nvPr/>
        </p:nvGrpSpPr>
        <p:grpSpPr>
          <a:xfrm>
            <a:off x="6749249" y="4382224"/>
            <a:ext cx="2391819" cy="491562"/>
            <a:chOff x="3925026" y="4896737"/>
            <a:chExt cx="2391819" cy="4915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A19511-9F23-40E5-9214-E4A2EF12FF2F}"/>
                </a:ext>
              </a:extLst>
            </p:cNvPr>
            <p:cNvSpPr/>
            <p:nvPr/>
          </p:nvSpPr>
          <p:spPr>
            <a:xfrm>
              <a:off x="3925026" y="4896737"/>
              <a:ext cx="491562" cy="491562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936A12-0653-4E5A-8A4D-0D6BB29EF71D}"/>
                </a:ext>
              </a:extLst>
            </p:cNvPr>
            <p:cNvSpPr txBox="1"/>
            <p:nvPr/>
          </p:nvSpPr>
          <p:spPr>
            <a:xfrm>
              <a:off x="3976750" y="497449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F62547-12AC-4989-B3C6-855D0B16D8E0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36243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6DCC2A-4C6B-4730-B9CB-955723F1C9CB}"/>
                </a:ext>
              </a:extLst>
            </p:cNvPr>
            <p:cNvSpPr txBox="1"/>
            <p:nvPr/>
          </p:nvSpPr>
          <p:spPr>
            <a:xfrm>
              <a:off x="4390726" y="496957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시연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6164B26-6AB8-47B5-90FA-9781F2BE7629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INDEX</a:t>
            </a:r>
            <a:endParaRPr lang="ko-KR" altLang="en-US" sz="2800" b="1" u="sng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3757090" y="5828528"/>
            <a:ext cx="2391819" cy="491562"/>
            <a:chOff x="3925026" y="5533231"/>
            <a:chExt cx="2391819" cy="49156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기대효과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9" name="Picture 2">
            <a:extLst>
              <a:ext uri="{FF2B5EF4-FFF2-40B4-BE49-F238E27FC236}">
                <a16:creationId xmlns:a16="http://schemas.microsoft.com/office/drawing/2014/main" id="{9E2732E2-66BD-4D95-B80A-627740A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8" y="240731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A042E1-536A-4DAB-9892-D583C09794F6}"/>
              </a:ext>
            </a:extLst>
          </p:cNvPr>
          <p:cNvSpPr txBox="1"/>
          <p:nvPr/>
        </p:nvSpPr>
        <p:spPr>
          <a:xfrm>
            <a:off x="7225236" y="2016842"/>
            <a:ext cx="19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수행내역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228613" y="3470393"/>
            <a:ext cx="19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현황 분석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기능 정의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3DA52-4821-4CA7-84E9-ABCFDF9030C9}"/>
              </a:ext>
            </a:extLst>
          </p:cNvPr>
          <p:cNvSpPr txBox="1"/>
          <p:nvPr/>
        </p:nvSpPr>
        <p:spPr>
          <a:xfrm>
            <a:off x="7225236" y="3470392"/>
            <a:ext cx="19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 화면 설계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앱 화면 설계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테이블 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설계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C35895-67B6-4656-9EFB-2A375533C993}"/>
              </a:ext>
            </a:extLst>
          </p:cNvPr>
          <p:cNvSpPr txBox="1"/>
          <p:nvPr/>
        </p:nvSpPr>
        <p:spPr>
          <a:xfrm>
            <a:off x="7202017" y="4940257"/>
            <a:ext cx="19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52D3D-4604-4792-802B-6D77E76C6C1F}"/>
              </a:ext>
            </a:extLst>
          </p:cNvPr>
          <p:cNvSpPr txBox="1"/>
          <p:nvPr/>
        </p:nvSpPr>
        <p:spPr>
          <a:xfrm>
            <a:off x="4222790" y="4940257"/>
            <a:ext cx="19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웹 구현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FlowChart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앱 구현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6749249" y="5828528"/>
            <a:ext cx="2391819" cy="491562"/>
            <a:chOff x="3925026" y="5533231"/>
            <a:chExt cx="2391819" cy="49156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신입연수소감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6687" y="5221778"/>
            <a:ext cx="1306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50" y="3934585"/>
            <a:ext cx="1443600" cy="2570400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 rot="5400000" flipH="1" flipV="1">
            <a:off x="2603770" y="2697357"/>
            <a:ext cx="2409550" cy="152920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3936384"/>
            <a:ext cx="1444838" cy="2568601"/>
          </a:xfrm>
          <a:prstGeom prst="rect">
            <a:avLst/>
          </a:prstGeom>
        </p:spPr>
      </p:pic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3" y="3934585"/>
            <a:ext cx="1443600" cy="2570400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13" idx="3"/>
            <a:endCxn id="30" idx="1"/>
          </p:cNvCxnSpPr>
          <p:nvPr/>
        </p:nvCxnSpPr>
        <p:spPr>
          <a:xfrm>
            <a:off x="6016750" y="5219785"/>
            <a:ext cx="5123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3"/>
            <a:endCxn id="27" idx="1"/>
          </p:cNvCxnSpPr>
          <p:nvPr/>
        </p:nvCxnSpPr>
        <p:spPr>
          <a:xfrm>
            <a:off x="7972713" y="5219785"/>
            <a:ext cx="426752" cy="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61" y="939603"/>
            <a:ext cx="1452178" cy="25773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61" y="939603"/>
            <a:ext cx="1449752" cy="2577336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6021039" y="2228271"/>
            <a:ext cx="50192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907219"/>
            <a:ext cx="1443600" cy="257040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4819135" y="2499849"/>
            <a:ext cx="903907" cy="10862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19135" y="3832310"/>
            <a:ext cx="903907" cy="9150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6266" y="2681081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성공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96265" y="4353122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실패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980592" y="3707027"/>
            <a:ext cx="110783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285" y="3586089"/>
            <a:ext cx="1189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비콘</a:t>
            </a:r>
            <a:r>
              <a:rPr lang="ko-KR" altLang="en-US" sz="1400" b="1" dirty="0" smtClean="0"/>
              <a:t> 검색</a:t>
            </a:r>
            <a:endParaRPr lang="ko-KR" altLang="en-US" sz="1400" b="1" dirty="0"/>
          </a:p>
        </p:txBody>
      </p:sp>
      <p:sp>
        <p:nvSpPr>
          <p:cNvPr id="34" name="오른쪽 화살표 33"/>
          <p:cNvSpPr/>
          <p:nvPr/>
        </p:nvSpPr>
        <p:spPr>
          <a:xfrm>
            <a:off x="7418217" y="2031780"/>
            <a:ext cx="486032" cy="3212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48" y="1475314"/>
            <a:ext cx="1359655" cy="13596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55824" y="3026494"/>
            <a:ext cx="118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ko-KR" altLang="en-US" dirty="0"/>
              <a:t>로그 저장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3434871" y="5261915"/>
            <a:ext cx="2274548" cy="185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191569" y="2499849"/>
            <a:ext cx="506545" cy="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90000"/>
                  </a:schemeClr>
                </a:solidFill>
              </a:rPr>
              <a:t>김민석</a:t>
            </a:r>
            <a:endParaRPr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3707027"/>
            <a:ext cx="1443600" cy="25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6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59289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8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기대효과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374988" y="1704473"/>
            <a:ext cx="9531012" cy="4278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2B39D7-54F0-4653-8B41-C379BD632525}"/>
              </a:ext>
            </a:extLst>
          </p:cNvPr>
          <p:cNvSpPr/>
          <p:nvPr/>
        </p:nvSpPr>
        <p:spPr>
          <a:xfrm>
            <a:off x="0" y="1712389"/>
            <a:ext cx="919426" cy="4278660"/>
          </a:xfrm>
          <a:prstGeom prst="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35" y="2378274"/>
            <a:ext cx="7239193" cy="268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탑승 확인 시스템으로 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미신청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인원을 막음으로써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</a:rPr>
              <a:t>입석 방지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탑승 현황 기록을 통해 버스의 증차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감차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및 노선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최적화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가능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19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시대 탑승 현황 기록을 통해 승객의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이동 경로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파악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9437" y="3136613"/>
            <a:ext cx="3130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End of Document</a:t>
            </a:r>
            <a:endParaRPr lang="ko-KR" altLang="en-US" sz="32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532435" y="4351126"/>
            <a:ext cx="4259484" cy="2201885"/>
          </a:xfrm>
          <a:prstGeom prst="wedgeRoundRectCallout">
            <a:avLst>
              <a:gd name="adj1" fmla="val 57971"/>
              <a:gd name="adj2" fmla="val -21607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1. </a:t>
            </a:r>
            <a:r>
              <a:rPr lang="ko-KR" altLang="en-US" sz="2800" b="1" u="sng" dirty="0" smtClean="0"/>
              <a:t>프로젝트 </a:t>
            </a:r>
            <a:r>
              <a:rPr lang="ko-KR" altLang="en-US" sz="2800" b="1" u="sng" dirty="0" smtClean="0"/>
              <a:t>개요</a:t>
            </a:r>
            <a:endParaRPr lang="ko-KR" altLang="en-US" sz="2800" b="1" u="sn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1407" y="1590082"/>
            <a:ext cx="391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코로나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19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대비 </a:t>
            </a:r>
            <a:endParaRPr lang="en-US" altLang="ko-KR" sz="24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문진 실시 및 </a:t>
            </a:r>
            <a:endParaRPr lang="en-US" altLang="ko-KR" sz="24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동선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추적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2" y="1482514"/>
            <a:ext cx="3841254" cy="26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41249" y="3990483"/>
            <a:ext cx="3841254" cy="2867517"/>
            <a:chOff x="224790" y="2386044"/>
            <a:chExt cx="5524500" cy="3477759"/>
          </a:xfrm>
        </p:grpSpPr>
        <p:pic>
          <p:nvPicPr>
            <p:cNvPr id="8" name="Picture 2" descr="1470] 셔틀버스 &quot;승객이 만원입니다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0191"/>
            <a:stretch/>
          </p:blipFill>
          <p:spPr bwMode="auto">
            <a:xfrm>
              <a:off x="224790" y="2386044"/>
              <a:ext cx="5524500" cy="347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_x791277464" descr="cif000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91093" y="4351126"/>
            <a:ext cx="3728512" cy="220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부정 승차</a:t>
            </a:r>
            <a:r>
              <a:rPr lang="ko-KR" altLang="en-US" sz="2400" b="1" dirty="0" smtClean="0"/>
              <a:t>로 인해 </a:t>
            </a:r>
            <a:endParaRPr lang="en-US" altLang="ko-KR" sz="24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탑승 하지 못하는 </a:t>
            </a:r>
            <a:endParaRPr lang="en-US" altLang="ko-KR" sz="24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b="1" dirty="0" smtClean="0"/>
              <a:t>상황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방지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10800000">
            <a:off x="5197213" y="1643301"/>
            <a:ext cx="4259484" cy="2201885"/>
          </a:xfrm>
          <a:prstGeom prst="wedgeRoundRectCallout">
            <a:avLst>
              <a:gd name="adj1" fmla="val 58786"/>
              <a:gd name="adj2" fmla="val 20972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4679922" y="6144128"/>
            <a:ext cx="300917" cy="2155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52000" y="4531330"/>
            <a:ext cx="566280" cy="566280"/>
          </a:xfrm>
          <a:prstGeom prst="ellips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 err="1" smtClean="0"/>
              <a:t>비콘</a:t>
            </a:r>
            <a:r>
              <a:rPr lang="ko-KR" altLang="en-US" sz="2800" b="1" u="sng" dirty="0" smtClean="0"/>
              <a:t> </a:t>
            </a:r>
            <a:r>
              <a:rPr lang="en-US" altLang="ko-KR" sz="2800" b="1" u="sng" dirty="0" smtClean="0"/>
              <a:t>(Beacon)</a:t>
            </a:r>
            <a:endParaRPr lang="ko-KR" alt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0640" y="1390171"/>
            <a:ext cx="35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비콘이란</a:t>
            </a:r>
            <a:r>
              <a:rPr lang="en-US" altLang="ko-KR" dirty="0" smtClean="0"/>
              <a:t>?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700531" y="4322707"/>
            <a:ext cx="1001988" cy="772522"/>
            <a:chOff x="3158943" y="3822530"/>
            <a:chExt cx="1001988" cy="772522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3158943" y="3873125"/>
              <a:ext cx="1001988" cy="671332"/>
            </a:xfrm>
            <a:prstGeom prst="wedgeRoundRectCallout">
              <a:avLst>
                <a:gd name="adj1" fmla="val -21988"/>
                <a:gd name="adj2" fmla="val 83190"/>
                <a:gd name="adj3" fmla="val 16667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s://restor.insideoutdoor.com/wp-content/uploads/2016/02/beacon-example3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676" y="3822530"/>
              <a:ext cx="772522" cy="772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/>
          <a:stretch/>
        </p:blipFill>
        <p:spPr>
          <a:xfrm>
            <a:off x="5058568" y="5044634"/>
            <a:ext cx="1284359" cy="15542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79" y="5278057"/>
            <a:ext cx="998844" cy="998842"/>
          </a:xfrm>
          <a:prstGeom prst="rect">
            <a:avLst/>
          </a:prstGeom>
        </p:spPr>
      </p:pic>
      <p:sp>
        <p:nvSpPr>
          <p:cNvPr id="18" name="왼쪽/오른쪽 화살표 17"/>
          <p:cNvSpPr/>
          <p:nvPr/>
        </p:nvSpPr>
        <p:spPr>
          <a:xfrm>
            <a:off x="6590411" y="5544272"/>
            <a:ext cx="1401484" cy="555585"/>
          </a:xfrm>
          <a:prstGeom prst="left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4" y="4927921"/>
            <a:ext cx="1788286" cy="1788286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602463" y="6357922"/>
            <a:ext cx="19627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906000" y="5499685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8012" y="4619265"/>
            <a:ext cx="425369" cy="425369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26" idx="4"/>
          </p:cNvCxnSpPr>
          <p:nvPr/>
        </p:nvCxnSpPr>
        <p:spPr>
          <a:xfrm>
            <a:off x="4535140" y="5097610"/>
            <a:ext cx="12101" cy="1396229"/>
          </a:xfrm>
          <a:prstGeom prst="lin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547241" y="6321171"/>
            <a:ext cx="196140" cy="172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767393" y="4375683"/>
            <a:ext cx="1001988" cy="671332"/>
          </a:xfrm>
          <a:prstGeom prst="wedgeRoundRectCallout">
            <a:avLst>
              <a:gd name="adj1" fmla="val -21988"/>
              <a:gd name="adj2" fmla="val 83190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0598984-3227-45C6-ADA7-CB68C978D0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47" y="4499719"/>
            <a:ext cx="420880" cy="42088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373" y="5779618"/>
            <a:ext cx="504965" cy="504965"/>
          </a:xfrm>
          <a:prstGeom prst="rect">
            <a:avLst/>
          </a:prstGeom>
        </p:spPr>
      </p:pic>
      <p:sp>
        <p:nvSpPr>
          <p:cNvPr id="41" name="줄무늬가 있는 오른쪽 화살표 40"/>
          <p:cNvSpPr/>
          <p:nvPr/>
        </p:nvSpPr>
        <p:spPr>
          <a:xfrm>
            <a:off x="3157733" y="5513889"/>
            <a:ext cx="981389" cy="616350"/>
          </a:xfrm>
          <a:prstGeom prst="striped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906000" y="3880601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89" y="1974202"/>
            <a:ext cx="239500" cy="2395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9217" y="1974202"/>
            <a:ext cx="239500" cy="2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95645" y="4045896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현업 인터뷰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현행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상황 분석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844079" y="2600788"/>
            <a:ext cx="1307906" cy="1127506"/>
          </a:xfrm>
          <a:prstGeom prst="hexagon">
            <a:avLst/>
          </a:prstGeom>
          <a:noFill/>
          <a:ln w="95250">
            <a:solidFill>
              <a:srgbClr val="FF6D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1022901" y="2979875"/>
            <a:ext cx="95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3067326" y="2600788"/>
            <a:ext cx="1307906" cy="1127506"/>
          </a:xfrm>
          <a:prstGeom prst="hexagon">
            <a:avLst/>
          </a:prstGeom>
          <a:noFill/>
          <a:ln w="95250">
            <a:solidFill>
              <a:srgbClr val="EC95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290573" y="2600788"/>
            <a:ext cx="1307906" cy="1127506"/>
          </a:xfrm>
          <a:prstGeom prst="hexagon">
            <a:avLst/>
          </a:prstGeom>
          <a:noFill/>
          <a:ln w="95250">
            <a:solidFill>
              <a:srgbClr val="F0CB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513820" y="2600788"/>
            <a:ext cx="1307906" cy="1127506"/>
          </a:xfrm>
          <a:prstGeom prst="hexagon">
            <a:avLst/>
          </a:prstGeom>
          <a:noFill/>
          <a:ln w="95250">
            <a:solidFill>
              <a:srgbClr val="FCE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3246149" y="2979875"/>
            <a:ext cx="95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설계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469397" y="2979875"/>
            <a:ext cx="95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604023" y="2979875"/>
            <a:ext cx="112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718891" y="4045896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화면설계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726247" y="4045896"/>
            <a:ext cx="2436554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웹페이지 구현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어플리케이션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81926" y="4045895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단위테스트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2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수행내역</a:t>
            </a:r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9010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분석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4ED1E-DFFB-44C3-B7F2-C97FBEA162E9}"/>
              </a:ext>
            </a:extLst>
          </p:cNvPr>
          <p:cNvSpPr/>
          <p:nvPr/>
        </p:nvSpPr>
        <p:spPr>
          <a:xfrm>
            <a:off x="1068883" y="2136927"/>
            <a:ext cx="7768234" cy="352733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음 고딕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C9C9BF-3274-4C85-8A22-5541151FD5C4}"/>
              </a:ext>
            </a:extLst>
          </p:cNvPr>
          <p:cNvSpPr/>
          <p:nvPr/>
        </p:nvSpPr>
        <p:spPr>
          <a:xfrm>
            <a:off x="3798277" y="1928080"/>
            <a:ext cx="244918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 </a:t>
            </a:r>
            <a:r>
              <a:rPr lang="ko-KR" altLang="en-US" sz="2000" b="1" dirty="0" smtClean="0">
                <a:latin typeface="+mn-ea"/>
              </a:rPr>
              <a:t>담당자 요구사항 </a:t>
            </a:r>
            <a:r>
              <a:rPr lang="en-US" altLang="ko-KR" sz="2000" b="1" dirty="0">
                <a:latin typeface="+mn-ea"/>
              </a:rPr>
              <a:t>]</a:t>
            </a:r>
            <a:r>
              <a:rPr lang="ko-KR" altLang="en-US" sz="2000" b="1" dirty="0">
                <a:latin typeface="+mn-ea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5E15E-D7CC-4CB4-8105-456395DEC5A8}"/>
              </a:ext>
            </a:extLst>
          </p:cNvPr>
          <p:cNvSpPr txBox="1"/>
          <p:nvPr/>
        </p:nvSpPr>
        <p:spPr>
          <a:xfrm>
            <a:off x="3322059" y="2607816"/>
            <a:ext cx="51447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셔틀 버스 탑승 시 탑승 가능한 승객인지 검사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BC6B3-AF4A-4237-AB13-DFEA4D43E0E1}"/>
              </a:ext>
            </a:extLst>
          </p:cNvPr>
          <p:cNvSpPr txBox="1"/>
          <p:nvPr/>
        </p:nvSpPr>
        <p:spPr>
          <a:xfrm>
            <a:off x="1982295" y="256633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탑승 검사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574FB-D64F-4D9E-8937-0DBFD3F6C32E}"/>
              </a:ext>
            </a:extLst>
          </p:cNvPr>
          <p:cNvSpPr txBox="1"/>
          <p:nvPr/>
        </p:nvSpPr>
        <p:spPr>
          <a:xfrm>
            <a:off x="1642166" y="2220467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1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199D0-6B13-448D-958B-8D5CB9B73CA3}"/>
              </a:ext>
            </a:extLst>
          </p:cNvPr>
          <p:cNvSpPr txBox="1"/>
          <p:nvPr/>
        </p:nvSpPr>
        <p:spPr>
          <a:xfrm>
            <a:off x="3322060" y="3812317"/>
            <a:ext cx="46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en-US" altLang="ko-KR" sz="1600" b="1" dirty="0" err="1">
                <a:latin typeface="+mn-ea"/>
              </a:rPr>
              <a:t>Onebiz</a:t>
            </a:r>
            <a:r>
              <a:rPr lang="ko-KR" altLang="en-US" sz="1600" b="1" dirty="0">
                <a:latin typeface="+mn-ea"/>
              </a:rPr>
              <a:t> 시스템과 </a:t>
            </a:r>
            <a:r>
              <a:rPr lang="ko-KR" altLang="en-US" sz="1600" b="1" dirty="0" smtClean="0">
                <a:latin typeface="+mn-ea"/>
              </a:rPr>
              <a:t>연동해야 함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18C1E-DABB-4FB5-8342-4EA610AE7538}"/>
              </a:ext>
            </a:extLst>
          </p:cNvPr>
          <p:cNvSpPr txBox="1"/>
          <p:nvPr/>
        </p:nvSpPr>
        <p:spPr>
          <a:xfrm>
            <a:off x="2025643" y="3812317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연동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FF7CF-3196-4377-BC69-8FC8F2AF7CF6}"/>
              </a:ext>
            </a:extLst>
          </p:cNvPr>
          <p:cNvSpPr txBox="1"/>
          <p:nvPr/>
        </p:nvSpPr>
        <p:spPr>
          <a:xfrm>
            <a:off x="1642166" y="3474083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2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7DF35B-354D-4460-8B8D-DF2821CC96F8}"/>
              </a:ext>
            </a:extLst>
          </p:cNvPr>
          <p:cNvSpPr txBox="1"/>
          <p:nvPr/>
        </p:nvSpPr>
        <p:spPr>
          <a:xfrm>
            <a:off x="3322059" y="5009358"/>
            <a:ext cx="525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승객들의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셔틀버스 탑승기록을 저장하고 </a:t>
            </a:r>
            <a:r>
              <a:rPr lang="ko-KR" altLang="en-US" sz="1600" b="1" dirty="0" smtClean="0">
                <a:latin typeface="+mn-ea"/>
              </a:rPr>
              <a:t>조회해야 함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FC749-CD34-4A94-80A3-FB61BAB4661D}"/>
              </a:ext>
            </a:extLst>
          </p:cNvPr>
          <p:cNvSpPr txBox="1"/>
          <p:nvPr/>
        </p:nvSpPr>
        <p:spPr>
          <a:xfrm>
            <a:off x="2025643" y="5046358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F2B8-6A1F-4CC6-B53F-B19F55EF94A4}"/>
              </a:ext>
            </a:extLst>
          </p:cNvPr>
          <p:cNvSpPr txBox="1"/>
          <p:nvPr/>
        </p:nvSpPr>
        <p:spPr>
          <a:xfrm>
            <a:off x="1642166" y="4708124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3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43216" y="1730185"/>
            <a:ext cx="3101784" cy="4078941"/>
          </a:xfrm>
          <a:prstGeom prst="roundRect">
            <a:avLst>
              <a:gd name="adj" fmla="val 189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6560999" y="1730186"/>
            <a:ext cx="3101784" cy="4078941"/>
          </a:xfrm>
          <a:prstGeom prst="roundRect">
            <a:avLst>
              <a:gd name="adj" fmla="val 189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현황 분석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43215" y="1461247"/>
            <a:ext cx="310178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AS-IS</a:t>
            </a:r>
            <a:endParaRPr lang="ko-KR" altLang="en-US" sz="32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6560999" y="1461246"/>
            <a:ext cx="3101785" cy="484093"/>
          </a:xfrm>
          <a:prstGeom prst="round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256481" y="2344133"/>
            <a:ext cx="313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</a:t>
            </a:r>
            <a:r>
              <a:rPr lang="ko-KR" altLang="en-US" sz="1600" b="1" dirty="0" smtClean="0"/>
              <a:t>검사를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하지 않음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6560998" y="2343485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256481" y="311525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256481" y="4912656"/>
            <a:ext cx="286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6560998" y="4907868"/>
            <a:ext cx="286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6560998" y="3110178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700F7-AEA6-432A-A6BA-2A1921AAA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9" y="2340224"/>
            <a:ext cx="959222" cy="9592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256481" y="401141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</a:t>
            </a:r>
            <a:r>
              <a:rPr lang="ko-KR" altLang="en-US" sz="1600" b="1" dirty="0" smtClean="0"/>
              <a:t>사원 명단 </a:t>
            </a:r>
            <a:r>
              <a:rPr lang="ko-KR" altLang="en-US" sz="1600" b="1" dirty="0"/>
              <a:t>엑셀 관리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6560998" y="4011416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승객 </a:t>
            </a:r>
            <a:r>
              <a:rPr lang="ko-KR" altLang="en-US" sz="1600" b="1" dirty="0" err="1">
                <a:solidFill>
                  <a:srgbClr val="FF0000"/>
                </a:solidFill>
              </a:rPr>
              <a:t>원비즈</a:t>
            </a:r>
            <a:r>
              <a:rPr lang="ko-KR" altLang="en-US" sz="1600" b="1" dirty="0"/>
              <a:t> 연동 관리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772663A-D464-4D13-B5F2-BDEB3CB0ABBE}"/>
              </a:ext>
            </a:extLst>
          </p:cNvPr>
          <p:cNvSpPr/>
          <p:nvPr/>
        </p:nvSpPr>
        <p:spPr>
          <a:xfrm>
            <a:off x="4162028" y="3332418"/>
            <a:ext cx="1727200" cy="59436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타원 108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30585" y="3087537"/>
            <a:ext cx="1532834" cy="1532834"/>
          </a:xfrm>
          <a:prstGeom prst="ellipse">
            <a:avLst/>
          </a:prstGeom>
          <a:solidFill>
            <a:srgbClr val="FFD9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기능정의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700F7-AEA6-432A-A6BA-2A1921AAA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2" y="3386814"/>
            <a:ext cx="959222" cy="959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55" y="470102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cxnSpLocks/>
            <a:stCxn id="1084" idx="4"/>
            <a:endCxn id="6" idx="1"/>
          </p:cNvCxnSpPr>
          <p:nvPr/>
        </p:nvCxnSpPr>
        <p:spPr>
          <a:xfrm rot="16200000" flipH="1">
            <a:off x="1634838" y="4182534"/>
            <a:ext cx="560080" cy="1435753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2407402" y="1898226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WEB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cxnSpLocks/>
            <a:stCxn id="1084" idx="0"/>
            <a:endCxn id="3" idx="1"/>
          </p:cNvCxnSpPr>
          <p:nvPr/>
        </p:nvCxnSpPr>
        <p:spPr>
          <a:xfrm rot="5400000" flipH="1" flipV="1">
            <a:off x="1565008" y="2245143"/>
            <a:ext cx="474388" cy="121040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3837248" y="2613149"/>
            <a:ext cx="2040700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3591617" y="5180451"/>
            <a:ext cx="227384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786984" y="1633674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원비즈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시스템 연동 기능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인원 등록 엑셀 업로드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노선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정류장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CRUD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19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일일 문진 기능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48CE669-0E90-4E52-B6D1-399890692AB3}"/>
              </a:ext>
            </a:extLst>
          </p:cNvPr>
          <p:cNvSpPr/>
          <p:nvPr/>
        </p:nvSpPr>
        <p:spPr>
          <a:xfrm>
            <a:off x="3829516" y="1813425"/>
            <a:ext cx="2050423" cy="79577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9E58968C-161F-4A50-AE98-FCFCF39B8A51}"/>
              </a:ext>
            </a:extLst>
          </p:cNvPr>
          <p:cNvSpPr/>
          <p:nvPr/>
        </p:nvSpPr>
        <p:spPr>
          <a:xfrm>
            <a:off x="3589189" y="4350997"/>
            <a:ext cx="2273847" cy="824104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FE22108B-D619-4D8E-8F99-68CF9E84BA28}"/>
              </a:ext>
            </a:extLst>
          </p:cNvPr>
          <p:cNvSpPr/>
          <p:nvPr/>
        </p:nvSpPr>
        <p:spPr>
          <a:xfrm flipV="1">
            <a:off x="3849732" y="2627538"/>
            <a:ext cx="2053354" cy="83944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F668F05E-522F-47DB-930B-2072B96B45D9}"/>
              </a:ext>
            </a:extLst>
          </p:cNvPr>
          <p:cNvSpPr/>
          <p:nvPr/>
        </p:nvSpPr>
        <p:spPr>
          <a:xfrm flipV="1">
            <a:off x="3594045" y="5175101"/>
            <a:ext cx="2259320" cy="826432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2033807" y="4684274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b="1" dirty="0"/>
              <a:t>Web </a:t>
            </a:r>
            <a:r>
              <a:rPr lang="ko-KR" altLang="en-US" b="1" dirty="0"/>
              <a:t>화면 설계</a:t>
            </a:r>
            <a:endParaRPr lang="en-US" altLang="ko-KR" b="1" dirty="0"/>
          </a:p>
          <a:p>
            <a:r>
              <a:rPr lang="en-US" altLang="ko-KR" b="1" dirty="0"/>
              <a:t>App</a:t>
            </a:r>
            <a:r>
              <a:rPr lang="ko-KR" altLang="en-US" b="1" dirty="0"/>
              <a:t> 화면 설계</a:t>
            </a:r>
            <a:endParaRPr lang="en-US" altLang="ko-KR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1" y="20281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26" y="2567512"/>
            <a:ext cx="1359655" cy="135965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6015866" y="4684274"/>
            <a:ext cx="200477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b="1" dirty="0"/>
              <a:t>엔티티 선정</a:t>
            </a:r>
            <a:endParaRPr lang="en-US" altLang="ko-KR" b="1"/>
          </a:p>
          <a:p>
            <a:r>
              <a:rPr lang="ko-KR" altLang="en-US" b="1"/>
              <a:t>테이블 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26536</TotalTime>
  <Words>575</Words>
  <Application>Microsoft Office PowerPoint</Application>
  <PresentationFormat>A4 용지(210x297mm)</PresentationFormat>
  <Paragraphs>195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굴림</vt:lpstr>
      <vt:lpstr>나눔스퀘어_ac ExtraBold</vt:lpstr>
      <vt:lpstr>나눔스퀘어_ac Light</vt:lpstr>
      <vt:lpstr>맑은 고딕</vt:lpstr>
      <vt:lpstr>맑음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bnksys</cp:lastModifiedBy>
  <cp:revision>2297</cp:revision>
  <dcterms:created xsi:type="dcterms:W3CDTF">2017-06-15T01:34:34Z</dcterms:created>
  <dcterms:modified xsi:type="dcterms:W3CDTF">2020-12-28T08:59:41Z</dcterms:modified>
</cp:coreProperties>
</file>