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62" r:id="rId11"/>
    <p:sldId id="291" r:id="rId12"/>
    <p:sldId id="257" r:id="rId13"/>
    <p:sldId id="263" r:id="rId14"/>
    <p:sldId id="292" r:id="rId15"/>
    <p:sldId id="264" r:id="rId16"/>
    <p:sldId id="293" r:id="rId17"/>
    <p:sldId id="265" r:id="rId18"/>
    <p:sldId id="267" r:id="rId19"/>
    <p:sldId id="266" r:id="rId20"/>
    <p:sldId id="294" r:id="rId21"/>
    <p:sldId id="268" r:id="rId22"/>
    <p:sldId id="270" r:id="rId23"/>
    <p:sldId id="276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006600"/>
    <a:srgbClr val="008000"/>
    <a:srgbClr val="FF5050"/>
    <a:srgbClr val="0E2D07"/>
    <a:srgbClr val="00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>
      <p:cViewPr>
        <p:scale>
          <a:sx n="80" d="100"/>
          <a:sy n="80" d="100"/>
        </p:scale>
        <p:origin x="-444" y="-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70C7-2C26-4505-8578-4D978357873D}" type="datetimeFigureOut">
              <a:rPr lang="zh-CN" altLang="en-US" smtClean="0"/>
              <a:pPr/>
              <a:t>2014/5/21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B0A5-B27C-4FBD-B1E5-E777625DA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B0A5-B27C-4FBD-B1E5-E777625DAE1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-11499" y="0"/>
            <a:ext cx="9174890" cy="5143500"/>
            <a:chOff x="-11499" y="0"/>
            <a:chExt cx="2891224" cy="1620838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1" y="7637"/>
              <a:ext cx="2709804" cy="1443102"/>
            </a:xfrm>
            <a:prstGeom prst="rect">
              <a:avLst/>
            </a:prstGeom>
          </p:spPr>
        </p:pic>
        <p:pic>
          <p:nvPicPr>
            <p:cNvPr id="8" name="图片 7" descr="叶子.png"/>
            <p:cNvPicPr>
              <a:picLocks noChangeAspect="1"/>
            </p:cNvPicPr>
            <p:nvPr userDrawn="1"/>
          </p:nvPicPr>
          <p:blipFill>
            <a:blip r:embed="rId3" cstate="print"/>
            <a:srcRect l="54369" b="60821"/>
            <a:stretch>
              <a:fillRect/>
            </a:stretch>
          </p:blipFill>
          <p:spPr>
            <a:xfrm>
              <a:off x="1916090" y="0"/>
              <a:ext cx="963635" cy="538122"/>
            </a:xfrm>
            <a:prstGeom prst="rect">
              <a:avLst/>
            </a:prstGeom>
          </p:spPr>
        </p:pic>
        <p:pic>
          <p:nvPicPr>
            <p:cNvPr id="9" name="图片 8" descr="桌子.png"/>
            <p:cNvPicPr>
              <a:picLocks noChangeAspect="1"/>
            </p:cNvPicPr>
            <p:nvPr userDrawn="1"/>
          </p:nvPicPr>
          <p:blipFill>
            <a:blip r:embed="rId4" cstate="print"/>
            <a:srcRect t="80530" r="40938"/>
            <a:stretch>
              <a:fillRect/>
            </a:stretch>
          </p:blipFill>
          <p:spPr>
            <a:xfrm>
              <a:off x="-11499" y="1353415"/>
              <a:ext cx="1247264" cy="267423"/>
            </a:xfrm>
            <a:prstGeom prst="rect">
              <a:avLst/>
            </a:prstGeom>
          </p:spPr>
        </p:pic>
        <p:pic>
          <p:nvPicPr>
            <p:cNvPr id="10" name="图片 9" descr="粉笔画.png"/>
            <p:cNvPicPr>
              <a:picLocks noChangeAspect="1"/>
            </p:cNvPicPr>
            <p:nvPr userDrawn="1"/>
          </p:nvPicPr>
          <p:blipFill>
            <a:blip r:embed="rId5" cstate="print"/>
            <a:srcRect l="49934" t="39179" b="17915"/>
            <a:stretch>
              <a:fillRect/>
            </a:stretch>
          </p:blipFill>
          <p:spPr>
            <a:xfrm>
              <a:off x="1632621" y="799729"/>
              <a:ext cx="1057298" cy="589321"/>
            </a:xfrm>
            <a:prstGeom prst="rect">
              <a:avLst/>
            </a:prstGeom>
          </p:spPr>
        </p:pic>
        <p:pic>
          <p:nvPicPr>
            <p:cNvPr id="11" name="图片 10" descr="书本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35905" y="1264247"/>
              <a:ext cx="331633" cy="283611"/>
            </a:xfrm>
            <a:prstGeom prst="rect">
              <a:avLst/>
            </a:prstGeom>
          </p:spPr>
        </p:pic>
        <p:pic>
          <p:nvPicPr>
            <p:cNvPr id="12" name="图片 11" descr="钟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586523" y="1346308"/>
              <a:ext cx="168944" cy="161364"/>
            </a:xfrm>
            <a:prstGeom prst="rect">
              <a:avLst/>
            </a:prstGeom>
          </p:spPr>
        </p:pic>
        <p:pic>
          <p:nvPicPr>
            <p:cNvPr id="13" name="图片 12" descr="铅笔筒.PN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447336" y="1270428"/>
              <a:ext cx="223659" cy="242046"/>
            </a:xfrm>
            <a:prstGeom prst="rect">
              <a:avLst/>
            </a:prstGeom>
          </p:spPr>
        </p:pic>
        <p:pic>
          <p:nvPicPr>
            <p:cNvPr id="14" name="图片 13" descr="眼镜.PN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18232" y="1467966"/>
              <a:ext cx="172083" cy="79411"/>
            </a:xfrm>
            <a:prstGeom prst="rect">
              <a:avLst/>
            </a:prstGeom>
          </p:spPr>
        </p:pic>
        <p:pic>
          <p:nvPicPr>
            <p:cNvPr id="15" name="图片 14" descr="贴贴子4张（空）.png"/>
            <p:cNvPicPr>
              <a:picLocks noChangeAspect="1"/>
            </p:cNvPicPr>
            <p:nvPr userDrawn="1"/>
          </p:nvPicPr>
          <p:blipFill>
            <a:blip r:embed="rId10" cstate="print"/>
            <a:srcRect t="33018" r="77449" b="52860"/>
            <a:stretch>
              <a:fillRect/>
            </a:stretch>
          </p:blipFill>
          <p:spPr>
            <a:xfrm>
              <a:off x="229424" y="152368"/>
              <a:ext cx="476228" cy="193957"/>
            </a:xfrm>
            <a:prstGeom prst="rect">
              <a:avLst/>
            </a:prstGeom>
          </p:spPr>
        </p:pic>
        <p:pic>
          <p:nvPicPr>
            <p:cNvPr id="16" name="图片 15" descr="贴贴子4张（空）.png"/>
            <p:cNvPicPr>
              <a:picLocks/>
            </p:cNvPicPr>
            <p:nvPr userDrawn="1"/>
          </p:nvPicPr>
          <p:blipFill>
            <a:blip r:embed="rId10" cstate="print"/>
            <a:srcRect l="6702" t="47905" r="86794" b="38897"/>
            <a:stretch>
              <a:fillRect/>
            </a:stretch>
          </p:blipFill>
          <p:spPr>
            <a:xfrm rot="21420000">
              <a:off x="630039" y="230507"/>
              <a:ext cx="136050" cy="18658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3811" y="-236562"/>
            <a:ext cx="9238709" cy="5353378"/>
            <a:chOff x="-7497" y="-117332"/>
            <a:chExt cx="3007002" cy="174241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97" y="129677"/>
              <a:ext cx="2808011" cy="1495401"/>
            </a:xfrm>
            <a:prstGeom prst="rect">
              <a:avLst/>
            </a:prstGeom>
          </p:spPr>
        </p:pic>
        <p:pic>
          <p:nvPicPr>
            <p:cNvPr id="8" name="图片 7" descr="照片夹.png"/>
            <p:cNvPicPr>
              <a:picLocks noChangeAspect="1"/>
            </p:cNvPicPr>
            <p:nvPr userDrawn="1"/>
          </p:nvPicPr>
          <p:blipFill>
            <a:blip r:embed="rId3" cstate="print"/>
            <a:srcRect r="66645" b="79232"/>
            <a:stretch>
              <a:fillRect/>
            </a:stretch>
          </p:blipFill>
          <p:spPr>
            <a:xfrm flipH="1">
              <a:off x="1530573" y="-117332"/>
              <a:ext cx="1468932" cy="5948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59328" y="-7204"/>
            <a:ext cx="9100573" cy="5243250"/>
            <a:chOff x="43427" y="0"/>
            <a:chExt cx="2836298" cy="1634119"/>
          </a:xfrm>
        </p:grpSpPr>
        <p:pic>
          <p:nvPicPr>
            <p:cNvPr id="9" name="图片 8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7" y="152903"/>
              <a:ext cx="2781373" cy="1481216"/>
            </a:xfrm>
            <a:prstGeom prst="rect">
              <a:avLst/>
            </a:prstGeom>
          </p:spPr>
        </p:pic>
        <p:pic>
          <p:nvPicPr>
            <p:cNvPr id="10" name="图片 9" descr="叶子.png"/>
            <p:cNvPicPr>
              <a:picLocks noChangeAspect="1"/>
            </p:cNvPicPr>
            <p:nvPr userDrawn="1"/>
          </p:nvPicPr>
          <p:blipFill>
            <a:blip r:embed="rId3" cstate="print"/>
            <a:srcRect l="54369" b="60821"/>
            <a:stretch>
              <a:fillRect/>
            </a:stretch>
          </p:blipFill>
          <p:spPr>
            <a:xfrm>
              <a:off x="1916090" y="0"/>
              <a:ext cx="963635" cy="5381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1499" y="0"/>
            <a:ext cx="9174890" cy="5143500"/>
            <a:chOff x="-11499" y="0"/>
            <a:chExt cx="2891224" cy="1620838"/>
          </a:xfrm>
        </p:grpSpPr>
        <p:pic>
          <p:nvPicPr>
            <p:cNvPr id="10" name="图片 9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99" y="0"/>
              <a:ext cx="2890797" cy="1620838"/>
            </a:xfrm>
            <a:prstGeom prst="rect">
              <a:avLst/>
            </a:prstGeom>
          </p:spPr>
        </p:pic>
        <p:pic>
          <p:nvPicPr>
            <p:cNvPr id="11" name="图片 10" descr="叶子.png"/>
            <p:cNvPicPr>
              <a:picLocks noChangeAspect="1"/>
            </p:cNvPicPr>
            <p:nvPr userDrawn="1"/>
          </p:nvPicPr>
          <p:blipFill>
            <a:blip r:embed="rId3" cstate="print"/>
            <a:srcRect l="54369" b="60821"/>
            <a:stretch>
              <a:fillRect/>
            </a:stretch>
          </p:blipFill>
          <p:spPr>
            <a:xfrm>
              <a:off x="1916090" y="0"/>
              <a:ext cx="963635" cy="5381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.jpg"/>
          <p:cNvPicPr>
            <a:picLocks noChangeAspect="1"/>
          </p:cNvPicPr>
          <p:nvPr userDrawn="1"/>
        </p:nvPicPr>
        <p:blipFill>
          <a:blip r:embed="rId6" cstate="print"/>
          <a:srcRect r="2304" b="7492"/>
          <a:stretch>
            <a:fillRect/>
          </a:stretch>
        </p:blipFill>
        <p:spPr>
          <a:xfrm>
            <a:off x="-11499" y="0"/>
            <a:ext cx="917489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Value_(personal_and_cultural)" TargetMode="External"/><Relationship Id="rId3" Type="http://schemas.openxmlformats.org/officeDocument/2006/relationships/image" Target="../media/image17.jpeg"/><Relationship Id="rId7" Type="http://schemas.openxmlformats.org/officeDocument/2006/relationships/hyperlink" Target="http://en.wikipedia.org/wiki/Skil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ehavior" TargetMode="External"/><Relationship Id="rId5" Type="http://schemas.openxmlformats.org/officeDocument/2006/relationships/hyperlink" Target="http://en.wikipedia.org/wiki/Knowledge" TargetMode="External"/><Relationship Id="rId4" Type="http://schemas.openxmlformats.org/officeDocument/2006/relationships/image" Target="../media/image20.jpeg"/><Relationship Id="rId9" Type="http://schemas.openxmlformats.org/officeDocument/2006/relationships/hyperlink" Target="http://en.wikipedia.org/wiki/Preferen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771800" y="2715766"/>
            <a:ext cx="3960441" cy="385303"/>
          </a:xfrm>
          <a:prstGeom prst="rect">
            <a:avLst/>
          </a:prstGeom>
          <a:noFill/>
        </p:spPr>
        <p:txBody>
          <a:bodyPr wrap="square" lIns="91441" tIns="45721" rIns="91441" bIns="45721" rtlCol="0">
            <a:spAutoFit/>
          </a:bodyPr>
          <a:lstStyle/>
          <a:p>
            <a:pPr algn="r" defTabSz="914399"/>
            <a:r>
              <a:rPr lang="zh-CN" altLang="en-US" sz="1900" dirty="0" smtClean="0">
                <a:solidFill>
                  <a:prstClr val="white">
                    <a:lumMod val="75000"/>
                  </a:prstClr>
                </a:solidFill>
                <a:latin typeface="方正特粗光辉简体" panose="02000000000000000000" pitchFamily="2" charset="-122"/>
                <a:ea typeface="方正特粗光辉简体" panose="02000000000000000000" pitchFamily="2" charset="-122"/>
              </a:rPr>
              <a:t>高茜   </a:t>
            </a:r>
            <a:r>
              <a:rPr lang="en-US" altLang="zh-CN" sz="1900" dirty="0" smtClean="0">
                <a:solidFill>
                  <a:prstClr val="white">
                    <a:lumMod val="75000"/>
                  </a:prstClr>
                </a:solidFill>
                <a:latin typeface="方正特粗光辉简体" panose="02000000000000000000" pitchFamily="2" charset="-122"/>
                <a:ea typeface="方正特粗光辉简体" panose="02000000000000000000" pitchFamily="2" charset="-122"/>
              </a:rPr>
              <a:t>gq@qlu.edu.cn</a:t>
            </a:r>
            <a:endParaRPr lang="zh-CN" altLang="en-US" sz="1900" dirty="0">
              <a:solidFill>
                <a:prstClr val="white">
                  <a:lumMod val="75000"/>
                </a:prstClr>
              </a:solidFill>
              <a:latin typeface="方正特粗光辉简体" panose="02000000000000000000" pitchFamily="2" charset="-122"/>
              <a:ea typeface="方正特粗光辉简体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771800" y="2211710"/>
            <a:ext cx="4001088" cy="384723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algn="dist" defTabSz="914399"/>
            <a:r>
              <a:rPr lang="en-US" altLang="zh-CN" sz="1900" b="1" dirty="0" smtClean="0">
                <a:solidFill>
                  <a:prstClr val="white">
                    <a:lumMod val="75000"/>
                  </a:prstClr>
                </a:solidFill>
                <a:latin typeface="方正特粗光辉简体" panose="02000000000000000000" pitchFamily="2" charset="-122"/>
                <a:ea typeface="方正特粗光辉简体" panose="02000000000000000000" pitchFamily="2" charset="-122"/>
              </a:rPr>
              <a:t>Artificial Intelligence</a:t>
            </a:r>
            <a:endParaRPr lang="zh-CN" altLang="en-US" sz="1900" b="1" dirty="0">
              <a:solidFill>
                <a:prstClr val="white">
                  <a:lumMod val="75000"/>
                </a:prstClr>
              </a:solidFill>
              <a:latin typeface="方正特粗光辉简体" panose="02000000000000000000" pitchFamily="2" charset="-122"/>
              <a:ea typeface="方正特粗光辉简体" panose="020000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229162" y="1307333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人工智能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3811272" y="2211710"/>
            <a:ext cx="3425024" cy="646333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defTabSz="914399"/>
            <a:r>
              <a:rPr lang="zh-CN" altLang="en-US" sz="3600" b="1" dirty="0" smtClean="0">
                <a:solidFill>
                  <a:prstClr val="white">
                    <a:lumMod val="75000"/>
                  </a:prstClr>
                </a:solidFill>
                <a:latin typeface="方正特粗光辉简体" panose="02000000000000000000" pitchFamily="2" charset="-122"/>
                <a:ea typeface="方正特粗光辉简体" panose="02000000000000000000" pitchFamily="2" charset="-122"/>
              </a:rPr>
              <a:t>概述</a:t>
            </a:r>
            <a:endParaRPr lang="zh-CN" altLang="en-US" sz="3600" b="1" dirty="0">
              <a:solidFill>
                <a:prstClr val="white">
                  <a:lumMod val="75000"/>
                </a:prstClr>
              </a:solidFill>
              <a:latin typeface="方正特粗光辉简体" panose="02000000000000000000" pitchFamily="2" charset="-122"/>
              <a:ea typeface="方正特粗光辉简体" panose="020000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229162" y="1307333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en-US" altLang="zh-CN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LECTURE 0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2267744" y="699542"/>
            <a:ext cx="4724400" cy="685800"/>
            <a:chOff x="1296" y="1824"/>
            <a:chExt cx="2976" cy="432"/>
          </a:xfrm>
        </p:grpSpPr>
        <p:sp>
          <p:nvSpPr>
            <p:cNvPr id="12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什么是人工智能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2267744" y="1537742"/>
            <a:ext cx="4724400" cy="685800"/>
            <a:chOff x="1296" y="1824"/>
            <a:chExt cx="2976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人工智能的智能属性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2267744" y="2375942"/>
            <a:ext cx="4724400" cy="685800"/>
            <a:chOff x="1296" y="1824"/>
            <a:chExt cx="2976" cy="432"/>
          </a:xfrm>
        </p:grpSpPr>
        <p:sp>
          <p:nvSpPr>
            <p:cNvPr id="23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人工智能涉及的技术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267744" y="3290342"/>
            <a:ext cx="4724400" cy="685800"/>
            <a:chOff x="1296" y="1824"/>
            <a:chExt cx="2976" cy="432"/>
          </a:xfrm>
        </p:grpSpPr>
        <p:sp>
          <p:nvSpPr>
            <p:cNvPr id="2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人工智能的适用领域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834E-7 L -0.00642 0.255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12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7584" y="1131590"/>
            <a:ext cx="5307360" cy="56693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什么是人工智能</a:t>
            </a:r>
            <a:endParaRPr kumimoji="0" lang="ko-KR" altLang="en-US" sz="3600" b="1" i="0" u="none" strike="noStrike" kern="1200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827277"/>
            <a:ext cx="71287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ko-KR" sz="2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A.I. Movie: </a:t>
            </a:r>
            <a:r>
              <a:rPr lang="en-US" altLang="ko-KR" sz="20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2001. Steven Spielberg (Director)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ko-KR" sz="2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当智能生活（机器人）拥有诸如爱、嫉妒、悲伤等类似人类的情感的时候，我们的职责是什么？</a:t>
            </a:r>
            <a:endParaRPr lang="en-US" altLang="zh-CN" sz="2000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ea typeface="굴림" pitchFamily="50" charset="-127"/>
              </a:rPr>
              <a:t>   </a:t>
            </a:r>
            <a:r>
              <a:rPr lang="en-US" altLang="ko-KR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  <a:ea typeface="굴림" pitchFamily="50" charset="-127"/>
              </a:rPr>
              <a:t>“</a:t>
            </a:r>
            <a:r>
              <a:rPr lang="en-US" altLang="ko-KR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굴림" pitchFamily="50" charset="-127"/>
              </a:rPr>
              <a:t>David (boy robot) wants to be a real </a:t>
            </a:r>
            <a:r>
              <a:rPr lang="en-US" altLang="ko-KR" sz="2000" i="1" dirty="0" smtClean="0">
                <a:solidFill>
                  <a:srgbClr val="FF5050"/>
                </a:solidFill>
                <a:ea typeface="굴림" pitchFamily="50" charset="-127"/>
              </a:rPr>
              <a:t>MAN</a:t>
            </a:r>
            <a:r>
              <a:rPr lang="en-US" altLang="ko-KR" sz="2000" i="1" dirty="0" smtClean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굴림" pitchFamily="50" charset="-127"/>
              </a:rPr>
              <a:t>and loved by </a:t>
            </a:r>
            <a:r>
              <a:rPr lang="en-US" altLang="ko-KR" sz="2000" i="1" dirty="0" smtClean="0">
                <a:solidFill>
                  <a:srgbClr val="FF5050"/>
                </a:solidFill>
                <a:ea typeface="굴림" pitchFamily="50" charset="-127"/>
              </a:rPr>
              <a:t>MOM</a:t>
            </a:r>
            <a:r>
              <a:rPr lang="en-US" altLang="ko-KR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  <a:ea typeface="굴림" pitchFamily="50" charset="-127"/>
              </a:rPr>
              <a:t>…”</a:t>
            </a:r>
            <a:endParaRPr lang="en-US" altLang="ko-KR" sz="2000" i="1" dirty="0">
              <a:solidFill>
                <a:schemeClr val="accent5">
                  <a:lumMod val="40000"/>
                  <a:lumOff val="60000"/>
                </a:schemeClr>
              </a:solidFill>
              <a:ea typeface="굴림" pitchFamily="50" charset="-127"/>
            </a:endParaRPr>
          </a:p>
        </p:txBody>
      </p:sp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3479"/>
            <a:ext cx="146466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11510"/>
            <a:ext cx="170819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AI 그림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3478"/>
            <a:ext cx="1196160" cy="23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AI 그림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1635646"/>
            <a:ext cx="1953132" cy="11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595281"/>
            <a:ext cx="1512168" cy="89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7584" y="1131590"/>
            <a:ext cx="5307360" cy="56693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什么是人工智能</a:t>
            </a:r>
            <a:endParaRPr kumimoji="0" lang="ko-KR" altLang="en-US" sz="3600" b="1" i="0" u="none" strike="noStrike" kern="1200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3479"/>
            <a:ext cx="146466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11510"/>
            <a:ext cx="170819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512168" cy="89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115616" y="662491"/>
            <a:ext cx="2947566" cy="1423205"/>
          </a:xfrm>
          <a:prstGeom prst="rect">
            <a:avLst/>
          </a:prstGeom>
          <a:gradFill flip="none" rotWithShape="1">
            <a:gsLst>
              <a:gs pos="42000">
                <a:sysClr val="windowText" lastClr="000000">
                  <a:lumMod val="65000"/>
                  <a:lumOff val="35000"/>
                </a:sysClr>
              </a:gs>
              <a:gs pos="100000">
                <a:sysClr val="window" lastClr="FFFFFF"/>
              </a:gs>
            </a:gsLst>
            <a:lin ang="81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  <a:scene3d>
            <a:camera prst="perspectiveFront" fov="0">
              <a:rot lat="20525590" lon="12024257" rev="21390800"/>
            </a:camera>
            <a:lightRig rig="balanced" dir="t"/>
          </a:scene3d>
          <a:sp3d z="1073150">
            <a:bevelT w="139700" h="381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7664" y="627534"/>
            <a:ext cx="2017240" cy="252028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lumMod val="65000"/>
                  <a:lumOff val="35000"/>
                </a:sysClr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  <a:scene3d>
            <a:camera prst="perspectiveFront" fov="0">
              <a:rot lat="20525593" lon="6624279" rev="21390797"/>
            </a:camera>
            <a:lightRig rig="balanced" dir="t"/>
          </a:scene3d>
          <a:sp3d z="1587500">
            <a:bevelT w="139700" h="381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860513"/>
            <a:ext cx="2947566" cy="142320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  <a:scene3d>
            <a:camera prst="perspectiveFront" fov="0">
              <a:rot lat="17813354" lon="7969249" rev="13616452"/>
            </a:camera>
            <a:lightRig rig="balanced" dir="t"/>
          </a:scene3d>
          <a:sp3d z="1073150">
            <a:bevelT w="139700" h="381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5656" y="662491"/>
            <a:ext cx="1979141" cy="2485323"/>
          </a:xfrm>
          <a:prstGeom prst="rect">
            <a:avLst/>
          </a:prstGeom>
          <a:gradFill>
            <a:gsLst>
              <a:gs pos="27000">
                <a:srgbClr val="D9D9D9"/>
              </a:gs>
              <a:gs pos="100000">
                <a:srgbClr val="D9D9D9"/>
              </a:gs>
              <a:gs pos="62000">
                <a:srgbClr val="EBEBEB"/>
              </a:gs>
            </a:gsLst>
            <a:lin ang="2700000" scaled="1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  <a:scene3d>
            <a:camera prst="perspectiveFront" fov="0">
              <a:rot lat="20525610" lon="17424067" rev="21390831"/>
            </a:camera>
            <a:lightRig rig="balanced" dir="t"/>
          </a:scene3d>
          <a:sp3d z="1606550">
            <a:bevelT w="139700" h="381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758351" y="1279141"/>
            <a:ext cx="5010699" cy="1683473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459811"/>
              <a:gd name="connsiteY0" fmla="*/ 457200 h 1897500"/>
              <a:gd name="connsiteX1" fmla="*/ 2551511 w 5459811"/>
              <a:gd name="connsiteY1" fmla="*/ 1892300 h 1897500"/>
              <a:gd name="connsiteX2" fmla="*/ 5459811 w 5459811"/>
              <a:gd name="connsiteY2" fmla="*/ 0 h 1897500"/>
              <a:gd name="connsiteX0" fmla="*/ 0 w 5459811"/>
              <a:gd name="connsiteY0" fmla="*/ 457200 h 1899556"/>
              <a:gd name="connsiteX1" fmla="*/ 2551511 w 5459811"/>
              <a:gd name="connsiteY1" fmla="*/ 1892300 h 1899556"/>
              <a:gd name="connsiteX2" fmla="*/ 5459811 w 5459811"/>
              <a:gd name="connsiteY2" fmla="*/ 0 h 1899556"/>
              <a:gd name="connsiteX0" fmla="*/ 0 w 5369663"/>
              <a:gd name="connsiteY0" fmla="*/ 466725 h 1899939"/>
              <a:gd name="connsiteX1" fmla="*/ 2461363 w 5369663"/>
              <a:gd name="connsiteY1" fmla="*/ 1892300 h 1899939"/>
              <a:gd name="connsiteX2" fmla="*/ 5369663 w 5369663"/>
              <a:gd name="connsiteY2" fmla="*/ 0 h 1899939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219097"/>
              <a:gd name="connsiteY0" fmla="*/ 466725 h 1947016"/>
              <a:gd name="connsiteX1" fmla="*/ 2247693 w 5219097"/>
              <a:gd name="connsiteY1" fmla="*/ 1939925 h 1947016"/>
              <a:gd name="connsiteX2" fmla="*/ 5219097 w 5219097"/>
              <a:gd name="connsiteY2" fmla="*/ 0 h 1947016"/>
              <a:gd name="connsiteX0" fmla="*/ 0 w 5219097"/>
              <a:gd name="connsiteY0" fmla="*/ 466725 h 1943060"/>
              <a:gd name="connsiteX1" fmla="*/ 2247693 w 5219097"/>
              <a:gd name="connsiteY1" fmla="*/ 1939925 h 1943060"/>
              <a:gd name="connsiteX2" fmla="*/ 5219097 w 5219097"/>
              <a:gd name="connsiteY2" fmla="*/ 0 h 194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9097" h="1943060">
                <a:moveTo>
                  <a:pt x="0" y="466725"/>
                </a:moveTo>
                <a:cubicBezTo>
                  <a:pt x="442589" y="1450975"/>
                  <a:pt x="1302561" y="1890391"/>
                  <a:pt x="2247693" y="1939925"/>
                </a:cubicBezTo>
                <a:cubicBezTo>
                  <a:pt x="3192825" y="1989459"/>
                  <a:pt x="4601303" y="1456962"/>
                  <a:pt x="5219097" y="0"/>
                </a:cubicBezTo>
              </a:path>
            </a:pathLst>
          </a:custGeom>
          <a:noFill/>
          <a:ln w="38100" cap="flat" cmpd="sng" algn="ctr"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30000">
                  <a:srgbClr val="F79646">
                    <a:lumMod val="75000"/>
                    <a:alpha val="0"/>
                  </a:srgbClr>
                </a:gs>
                <a:gs pos="100000">
                  <a:srgbClr val="F79646">
                    <a:lumMod val="75000"/>
                  </a:srgbClr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755081" y="1221243"/>
            <a:ext cx="5594241" cy="1643980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375275"/>
              <a:gd name="connsiteY0" fmla="*/ 419100 h 1896537"/>
              <a:gd name="connsiteX1" fmla="*/ 2466975 w 5375275"/>
              <a:gd name="connsiteY1" fmla="*/ 1892300 h 1896537"/>
              <a:gd name="connsiteX2" fmla="*/ 5375275 w 5375275"/>
              <a:gd name="connsiteY2" fmla="*/ 0 h 1896537"/>
              <a:gd name="connsiteX0" fmla="*/ 0 w 5375275"/>
              <a:gd name="connsiteY0" fmla="*/ 419100 h 1897477"/>
              <a:gd name="connsiteX1" fmla="*/ 2466975 w 5375275"/>
              <a:gd name="connsiteY1" fmla="*/ 1892300 h 1897477"/>
              <a:gd name="connsiteX2" fmla="*/ 5375275 w 5375275"/>
              <a:gd name="connsiteY2" fmla="*/ 0 h 189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5275" h="1897477">
                <a:moveTo>
                  <a:pt x="0" y="419100"/>
                </a:moveTo>
                <a:cubicBezTo>
                  <a:pt x="519641" y="1317625"/>
                  <a:pt x="1571096" y="1962150"/>
                  <a:pt x="2466975" y="1892300"/>
                </a:cubicBezTo>
                <a:cubicBezTo>
                  <a:pt x="3362854" y="1822450"/>
                  <a:pt x="4519083" y="1028700"/>
                  <a:pt x="5375275" y="0"/>
                </a:cubicBezTo>
              </a:path>
            </a:pathLst>
          </a:custGeom>
          <a:noFill/>
          <a:ln w="57150" cap="flat" cmpd="thinThick" algn="ctr">
            <a:gradFill flip="none" rotWithShape="1">
              <a:gsLst>
                <a:gs pos="0">
                  <a:srgbClr val="CCCC00"/>
                </a:gs>
                <a:gs pos="37000">
                  <a:srgbClr val="CCCC00">
                    <a:alpha val="0"/>
                  </a:srgbClr>
                </a:gs>
                <a:gs pos="100000">
                  <a:srgbClr val="CCCC00"/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841407" y="1017434"/>
            <a:ext cx="5345177" cy="1893017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548867"/>
              <a:gd name="connsiteY0" fmla="*/ 933450 h 2237983"/>
              <a:gd name="connsiteX1" fmla="*/ 2362200 w 5548867"/>
              <a:gd name="connsiteY1" fmla="*/ 2216150 h 2237983"/>
              <a:gd name="connsiteX2" fmla="*/ 5548867 w 5548867"/>
              <a:gd name="connsiteY2" fmla="*/ 0 h 2237983"/>
              <a:gd name="connsiteX0" fmla="*/ 0 w 5548867"/>
              <a:gd name="connsiteY0" fmla="*/ 933450 h 2237983"/>
              <a:gd name="connsiteX1" fmla="*/ 2362200 w 5548867"/>
              <a:gd name="connsiteY1" fmla="*/ 2216150 h 2237983"/>
              <a:gd name="connsiteX2" fmla="*/ 5548867 w 5548867"/>
              <a:gd name="connsiteY2" fmla="*/ 0 h 2237983"/>
              <a:gd name="connsiteX0" fmla="*/ 0 w 5548867"/>
              <a:gd name="connsiteY0" fmla="*/ 933450 h 2219169"/>
              <a:gd name="connsiteX1" fmla="*/ 2362200 w 5548867"/>
              <a:gd name="connsiteY1" fmla="*/ 2216150 h 2219169"/>
              <a:gd name="connsiteX2" fmla="*/ 5548867 w 5548867"/>
              <a:gd name="connsiteY2" fmla="*/ 0 h 2219169"/>
              <a:gd name="connsiteX0" fmla="*/ 0 w 5548867"/>
              <a:gd name="connsiteY0" fmla="*/ 933450 h 2232527"/>
              <a:gd name="connsiteX1" fmla="*/ 2362200 w 5548867"/>
              <a:gd name="connsiteY1" fmla="*/ 2216150 h 2232527"/>
              <a:gd name="connsiteX2" fmla="*/ 5548867 w 5548867"/>
              <a:gd name="connsiteY2" fmla="*/ 0 h 2232527"/>
              <a:gd name="connsiteX0" fmla="*/ 0 w 5548867"/>
              <a:gd name="connsiteY0" fmla="*/ 933450 h 2224488"/>
              <a:gd name="connsiteX1" fmla="*/ 2362200 w 5548867"/>
              <a:gd name="connsiteY1" fmla="*/ 2216150 h 2224488"/>
              <a:gd name="connsiteX2" fmla="*/ 5548867 w 5548867"/>
              <a:gd name="connsiteY2" fmla="*/ 0 h 2224488"/>
              <a:gd name="connsiteX0" fmla="*/ 0 w 5559177"/>
              <a:gd name="connsiteY0" fmla="*/ 819150 h 2231539"/>
              <a:gd name="connsiteX1" fmla="*/ 2372510 w 5559177"/>
              <a:gd name="connsiteY1" fmla="*/ 2216150 h 2231539"/>
              <a:gd name="connsiteX2" fmla="*/ 5559177 w 5559177"/>
              <a:gd name="connsiteY2" fmla="*/ 0 h 2231539"/>
              <a:gd name="connsiteX0" fmla="*/ 0 w 5559177"/>
              <a:gd name="connsiteY0" fmla="*/ 819150 h 2231694"/>
              <a:gd name="connsiteX1" fmla="*/ 2372510 w 5559177"/>
              <a:gd name="connsiteY1" fmla="*/ 2216150 h 2231694"/>
              <a:gd name="connsiteX2" fmla="*/ 5559177 w 5559177"/>
              <a:gd name="connsiteY2" fmla="*/ 0 h 2231694"/>
              <a:gd name="connsiteX0" fmla="*/ 0 w 5559177"/>
              <a:gd name="connsiteY0" fmla="*/ 819150 h 2184914"/>
              <a:gd name="connsiteX1" fmla="*/ 2465299 w 5559177"/>
              <a:gd name="connsiteY1" fmla="*/ 2168525 h 2184914"/>
              <a:gd name="connsiteX2" fmla="*/ 5559177 w 5559177"/>
              <a:gd name="connsiteY2" fmla="*/ 0 h 218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77" h="2184914">
                <a:moveTo>
                  <a:pt x="0" y="819150"/>
                </a:moveTo>
                <a:cubicBezTo>
                  <a:pt x="399953" y="1565275"/>
                  <a:pt x="1538770" y="2305050"/>
                  <a:pt x="2465299" y="2168525"/>
                </a:cubicBezTo>
                <a:cubicBezTo>
                  <a:pt x="3391828" y="2032000"/>
                  <a:pt x="4919493" y="1228725"/>
                  <a:pt x="5559177" y="0"/>
                </a:cubicBezTo>
              </a:path>
            </a:pathLst>
          </a:custGeom>
          <a:noFill/>
          <a:ln w="15875" cap="flat" cmpd="thickThin" algn="ctr">
            <a:gradFill flip="none" rotWithShape="1">
              <a:gsLst>
                <a:gs pos="0">
                  <a:srgbClr val="00B0F0"/>
                </a:gs>
                <a:gs pos="6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763676" y="1316898"/>
            <a:ext cx="5904668" cy="1686901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459811"/>
              <a:gd name="connsiteY0" fmla="*/ 457200 h 1897500"/>
              <a:gd name="connsiteX1" fmla="*/ 2551511 w 5459811"/>
              <a:gd name="connsiteY1" fmla="*/ 1892300 h 1897500"/>
              <a:gd name="connsiteX2" fmla="*/ 5459811 w 5459811"/>
              <a:gd name="connsiteY2" fmla="*/ 0 h 1897500"/>
              <a:gd name="connsiteX0" fmla="*/ 0 w 5459811"/>
              <a:gd name="connsiteY0" fmla="*/ 457200 h 1899556"/>
              <a:gd name="connsiteX1" fmla="*/ 2551511 w 5459811"/>
              <a:gd name="connsiteY1" fmla="*/ 1892300 h 1899556"/>
              <a:gd name="connsiteX2" fmla="*/ 5459811 w 5459811"/>
              <a:gd name="connsiteY2" fmla="*/ 0 h 1899556"/>
              <a:gd name="connsiteX0" fmla="*/ 0 w 5369663"/>
              <a:gd name="connsiteY0" fmla="*/ 466725 h 1899939"/>
              <a:gd name="connsiteX1" fmla="*/ 2461363 w 5369663"/>
              <a:gd name="connsiteY1" fmla="*/ 1892300 h 1899939"/>
              <a:gd name="connsiteX2" fmla="*/ 5369663 w 5369663"/>
              <a:gd name="connsiteY2" fmla="*/ 0 h 1899939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9663" h="1947016">
                <a:moveTo>
                  <a:pt x="0" y="466725"/>
                </a:moveTo>
                <a:cubicBezTo>
                  <a:pt x="442589" y="1450975"/>
                  <a:pt x="1503315" y="2017712"/>
                  <a:pt x="2398259" y="1939925"/>
                </a:cubicBezTo>
                <a:cubicBezTo>
                  <a:pt x="3293203" y="1862138"/>
                  <a:pt x="4513471" y="1028700"/>
                  <a:pt x="5369663" y="0"/>
                </a:cubicBezTo>
              </a:path>
            </a:pathLst>
          </a:custGeom>
          <a:noFill/>
          <a:ln w="34925" cap="flat" cmpd="thickThin" algn="ctr">
            <a:gradFill flip="none" rotWithShape="1">
              <a:gsLst>
                <a:gs pos="0">
                  <a:srgbClr val="0070C0"/>
                </a:gs>
                <a:gs pos="25000">
                  <a:srgbClr val="0070C0">
                    <a:alpha val="0"/>
                  </a:srgbClr>
                </a:gs>
                <a:gs pos="100000">
                  <a:srgbClr val="0070C0"/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987825" y="3363839"/>
            <a:ext cx="2952328" cy="1656184"/>
          </a:xfrm>
          <a:prstGeom prst="wedgeRectCallout">
            <a:avLst>
              <a:gd name="adj1" fmla="val -12241"/>
              <a:gd name="adj2" fmla="val -64225"/>
            </a:avLst>
          </a:prstGeom>
          <a:gradFill flip="none" rotWithShape="1">
            <a:gsLst>
              <a:gs pos="0">
                <a:sysClr val="window" lastClr="FFFFFF">
                  <a:alpha val="42000"/>
                </a:sysClr>
              </a:gs>
              <a:gs pos="100000">
                <a:sysClr val="window" lastClr="FFFFFF">
                  <a:lumMod val="75000"/>
                  <a:alpha val="65000"/>
                </a:sysClr>
              </a:gs>
            </a:gsLst>
            <a:lin ang="81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translucentPowder">
            <a:bevelT w="12700" h="12700"/>
          </a:sp3d>
        </p:spPr>
        <p:txBody>
          <a:bodyPr rtlCol="0" anchor="ctr"/>
          <a:lstStyle/>
          <a:p>
            <a:pPr>
              <a:lnSpc>
                <a:spcPts val="2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机器人已经成为测试我们关于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智能行为</a:t>
            </a:r>
            <a:r>
              <a:rPr lang="zh-CN" altLang="en-US" sz="2000" b="1" dirty="0" smtClean="0">
                <a:latin typeface="+mn-ea"/>
              </a:rPr>
              <a:t>的想法的强有力的工具。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itchFamily="2" charset="2"/>
              <a:buChar char="u"/>
              <a:defRPr/>
            </a:pPr>
            <a:r>
              <a:rPr lang="en-US" altLang="ko-KR" sz="2000" b="1" dirty="0" smtClean="0">
                <a:latin typeface="+mn-ea"/>
              </a:rPr>
              <a:t>AI</a:t>
            </a:r>
            <a:r>
              <a:rPr lang="zh-CN" altLang="en-US" sz="2000" b="1" dirty="0" smtClean="0">
                <a:latin typeface="+mn-ea"/>
              </a:rPr>
              <a:t>是研究采用何种方式来通过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计算机仿真</a:t>
            </a:r>
            <a:r>
              <a:rPr lang="zh-CN" altLang="en-US" sz="2000" b="1" dirty="0" smtClean="0">
                <a:latin typeface="+mn-ea"/>
              </a:rPr>
              <a:t>人性化界面的科学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en-US" altLang="ko-KR" sz="2000" b="1" i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6141651" y="2867338"/>
            <a:ext cx="2525035" cy="1540616"/>
          </a:xfrm>
          <a:prstGeom prst="wedgeRectCallout">
            <a:avLst>
              <a:gd name="adj1" fmla="val -27303"/>
              <a:gd name="adj2" fmla="val -80756"/>
            </a:avLst>
          </a:prstGeom>
          <a:gradFill flip="none" rotWithShape="1">
            <a:gsLst>
              <a:gs pos="0">
                <a:sysClr val="window" lastClr="FFFFFF">
                  <a:alpha val="42000"/>
                </a:sysClr>
              </a:gs>
              <a:gs pos="100000">
                <a:sysClr val="window" lastClr="FFFFFF">
                  <a:lumMod val="75000"/>
                  <a:alpha val="65000"/>
                </a:sysClr>
              </a:gs>
            </a:gsLst>
            <a:lin ang="81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translucentPowder">
            <a:bevelT w="12700" h="12700"/>
          </a:sp3d>
        </p:spPr>
        <p:txBody>
          <a:bodyPr rtlCol="0" anchor="ctr"/>
          <a:lstStyle/>
          <a:p>
            <a:pPr lvl="0">
              <a:lnSpc>
                <a:spcPts val="2000"/>
              </a:lnSpc>
              <a:buFont typeface="Wingdings" pitchFamily="2" charset="2"/>
              <a:buChar char="u"/>
              <a:defRPr/>
            </a:pPr>
            <a:r>
              <a:rPr lang="en-US" altLang="ko-KR" sz="2000" b="1" dirty="0" smtClean="0">
                <a:latin typeface="+mn-ea"/>
              </a:rPr>
              <a:t>AI </a:t>
            </a:r>
            <a:r>
              <a:rPr lang="zh-CN" altLang="en-US" sz="2000" b="1" dirty="0" smtClean="0">
                <a:latin typeface="+mn-ea"/>
              </a:rPr>
              <a:t>是计算机以最佳方式在数据库中进行搜索以回答一个问题的能力</a:t>
            </a:r>
            <a:r>
              <a:rPr lang="en-US" altLang="ko-KR" sz="2000" b="1" dirty="0" smtClean="0">
                <a:latin typeface="+mn-ea"/>
              </a:rPr>
              <a:t> question</a:t>
            </a:r>
            <a:endParaRPr lang="zh-CN" altLang="en-US" sz="2000" b="1" dirty="0" smtClean="0">
              <a:latin typeface="+mn-ea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323528" y="2970489"/>
            <a:ext cx="2448272" cy="1617485"/>
          </a:xfrm>
          <a:prstGeom prst="wedgeRectCallout">
            <a:avLst>
              <a:gd name="adj1" fmla="val 20378"/>
              <a:gd name="adj2" fmla="val -67919"/>
            </a:avLst>
          </a:prstGeom>
          <a:gradFill flip="none" rotWithShape="1">
            <a:gsLst>
              <a:gs pos="0">
                <a:sysClr val="window" lastClr="FFFFFF">
                  <a:alpha val="42000"/>
                </a:sysClr>
              </a:gs>
              <a:gs pos="100000">
                <a:sysClr val="window" lastClr="FFFFFF">
                  <a:lumMod val="75000"/>
                  <a:alpha val="65000"/>
                </a:sysClr>
              </a:gs>
            </a:gsLst>
            <a:lin ang="81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translucentPowder">
            <a:bevelT w="12700" h="12700"/>
          </a:sp3d>
        </p:spPr>
        <p:txBody>
          <a:bodyPr rtlCol="0" anchor="ctr"/>
          <a:lstStyle/>
          <a:p>
            <a:pPr lvl="0">
              <a:defRPr/>
            </a:pPr>
            <a:r>
              <a:rPr lang="en-US" altLang="ko-KR" sz="2000" b="1" dirty="0" smtClean="0">
                <a:latin typeface="宋体" pitchFamily="2" charset="-122"/>
                <a:ea typeface="宋体" pitchFamily="2" charset="-122"/>
              </a:rPr>
              <a:t>AI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并不仅仅指机器人，他还指使用计算机作为实验设备来实现对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智能思维和行为特性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的理解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766959" y="1267282"/>
            <a:ext cx="5010699" cy="1683473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459811"/>
              <a:gd name="connsiteY0" fmla="*/ 457200 h 1897500"/>
              <a:gd name="connsiteX1" fmla="*/ 2551511 w 5459811"/>
              <a:gd name="connsiteY1" fmla="*/ 1892300 h 1897500"/>
              <a:gd name="connsiteX2" fmla="*/ 5459811 w 5459811"/>
              <a:gd name="connsiteY2" fmla="*/ 0 h 1897500"/>
              <a:gd name="connsiteX0" fmla="*/ 0 w 5459811"/>
              <a:gd name="connsiteY0" fmla="*/ 457200 h 1899556"/>
              <a:gd name="connsiteX1" fmla="*/ 2551511 w 5459811"/>
              <a:gd name="connsiteY1" fmla="*/ 1892300 h 1899556"/>
              <a:gd name="connsiteX2" fmla="*/ 5459811 w 5459811"/>
              <a:gd name="connsiteY2" fmla="*/ 0 h 1899556"/>
              <a:gd name="connsiteX0" fmla="*/ 0 w 5369663"/>
              <a:gd name="connsiteY0" fmla="*/ 466725 h 1899939"/>
              <a:gd name="connsiteX1" fmla="*/ 2461363 w 5369663"/>
              <a:gd name="connsiteY1" fmla="*/ 1892300 h 1899939"/>
              <a:gd name="connsiteX2" fmla="*/ 5369663 w 5369663"/>
              <a:gd name="connsiteY2" fmla="*/ 0 h 1899939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369663"/>
              <a:gd name="connsiteY0" fmla="*/ 466725 h 1940028"/>
              <a:gd name="connsiteX1" fmla="*/ 2398259 w 5369663"/>
              <a:gd name="connsiteY1" fmla="*/ 1939925 h 1940028"/>
              <a:gd name="connsiteX2" fmla="*/ 5369663 w 5369663"/>
              <a:gd name="connsiteY2" fmla="*/ 0 h 1940028"/>
              <a:gd name="connsiteX0" fmla="*/ 0 w 5219097"/>
              <a:gd name="connsiteY0" fmla="*/ 466725 h 1947016"/>
              <a:gd name="connsiteX1" fmla="*/ 2247693 w 5219097"/>
              <a:gd name="connsiteY1" fmla="*/ 1939925 h 1947016"/>
              <a:gd name="connsiteX2" fmla="*/ 5219097 w 5219097"/>
              <a:gd name="connsiteY2" fmla="*/ 0 h 1947016"/>
              <a:gd name="connsiteX0" fmla="*/ 0 w 5219097"/>
              <a:gd name="connsiteY0" fmla="*/ 466725 h 1943060"/>
              <a:gd name="connsiteX1" fmla="*/ 2247693 w 5219097"/>
              <a:gd name="connsiteY1" fmla="*/ 1939925 h 1943060"/>
              <a:gd name="connsiteX2" fmla="*/ 5219097 w 5219097"/>
              <a:gd name="connsiteY2" fmla="*/ 0 h 194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9097" h="1943060">
                <a:moveTo>
                  <a:pt x="0" y="466725"/>
                </a:moveTo>
                <a:cubicBezTo>
                  <a:pt x="442589" y="1450975"/>
                  <a:pt x="1302561" y="1890391"/>
                  <a:pt x="2247693" y="1939925"/>
                </a:cubicBezTo>
                <a:cubicBezTo>
                  <a:pt x="3192825" y="1989459"/>
                  <a:pt x="4601303" y="1456962"/>
                  <a:pt x="5219097" y="0"/>
                </a:cubicBezTo>
              </a:path>
            </a:pathLst>
          </a:custGeom>
          <a:noFill/>
          <a:ln w="38100" cap="flat" cmpd="sng" algn="ctr"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30000">
                  <a:srgbClr val="F79646">
                    <a:lumMod val="75000"/>
                    <a:alpha val="0"/>
                  </a:srgbClr>
                </a:gs>
                <a:gs pos="100000">
                  <a:srgbClr val="F79646">
                    <a:lumMod val="75000"/>
                  </a:srgbClr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763689" y="1209384"/>
            <a:ext cx="5594241" cy="1643980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375275"/>
              <a:gd name="connsiteY0" fmla="*/ 419100 h 1896537"/>
              <a:gd name="connsiteX1" fmla="*/ 2466975 w 5375275"/>
              <a:gd name="connsiteY1" fmla="*/ 1892300 h 1896537"/>
              <a:gd name="connsiteX2" fmla="*/ 5375275 w 5375275"/>
              <a:gd name="connsiteY2" fmla="*/ 0 h 1896537"/>
              <a:gd name="connsiteX0" fmla="*/ 0 w 5375275"/>
              <a:gd name="connsiteY0" fmla="*/ 419100 h 1897477"/>
              <a:gd name="connsiteX1" fmla="*/ 2466975 w 5375275"/>
              <a:gd name="connsiteY1" fmla="*/ 1892300 h 1897477"/>
              <a:gd name="connsiteX2" fmla="*/ 5375275 w 5375275"/>
              <a:gd name="connsiteY2" fmla="*/ 0 h 189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5275" h="1897477">
                <a:moveTo>
                  <a:pt x="0" y="419100"/>
                </a:moveTo>
                <a:cubicBezTo>
                  <a:pt x="519641" y="1317625"/>
                  <a:pt x="1571096" y="1962150"/>
                  <a:pt x="2466975" y="1892300"/>
                </a:cubicBezTo>
                <a:cubicBezTo>
                  <a:pt x="3362854" y="1822450"/>
                  <a:pt x="4519083" y="1028700"/>
                  <a:pt x="5375275" y="0"/>
                </a:cubicBezTo>
              </a:path>
            </a:pathLst>
          </a:custGeom>
          <a:noFill/>
          <a:ln w="57150" cap="flat" cmpd="thinThick" algn="ctr">
            <a:gradFill flip="none" rotWithShape="1">
              <a:gsLst>
                <a:gs pos="0">
                  <a:srgbClr val="CCCC00"/>
                </a:gs>
                <a:gs pos="37000">
                  <a:srgbClr val="CCCC00">
                    <a:alpha val="0"/>
                  </a:srgbClr>
                </a:gs>
                <a:gs pos="100000">
                  <a:srgbClr val="CCCC00"/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850015" y="1005576"/>
            <a:ext cx="5345177" cy="1893017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548867"/>
              <a:gd name="connsiteY0" fmla="*/ 933450 h 2237983"/>
              <a:gd name="connsiteX1" fmla="*/ 2362200 w 5548867"/>
              <a:gd name="connsiteY1" fmla="*/ 2216150 h 2237983"/>
              <a:gd name="connsiteX2" fmla="*/ 5548867 w 5548867"/>
              <a:gd name="connsiteY2" fmla="*/ 0 h 2237983"/>
              <a:gd name="connsiteX0" fmla="*/ 0 w 5548867"/>
              <a:gd name="connsiteY0" fmla="*/ 933450 h 2237983"/>
              <a:gd name="connsiteX1" fmla="*/ 2362200 w 5548867"/>
              <a:gd name="connsiteY1" fmla="*/ 2216150 h 2237983"/>
              <a:gd name="connsiteX2" fmla="*/ 5548867 w 5548867"/>
              <a:gd name="connsiteY2" fmla="*/ 0 h 2237983"/>
              <a:gd name="connsiteX0" fmla="*/ 0 w 5548867"/>
              <a:gd name="connsiteY0" fmla="*/ 933450 h 2219169"/>
              <a:gd name="connsiteX1" fmla="*/ 2362200 w 5548867"/>
              <a:gd name="connsiteY1" fmla="*/ 2216150 h 2219169"/>
              <a:gd name="connsiteX2" fmla="*/ 5548867 w 5548867"/>
              <a:gd name="connsiteY2" fmla="*/ 0 h 2219169"/>
              <a:gd name="connsiteX0" fmla="*/ 0 w 5548867"/>
              <a:gd name="connsiteY0" fmla="*/ 933450 h 2232527"/>
              <a:gd name="connsiteX1" fmla="*/ 2362200 w 5548867"/>
              <a:gd name="connsiteY1" fmla="*/ 2216150 h 2232527"/>
              <a:gd name="connsiteX2" fmla="*/ 5548867 w 5548867"/>
              <a:gd name="connsiteY2" fmla="*/ 0 h 2232527"/>
              <a:gd name="connsiteX0" fmla="*/ 0 w 5548867"/>
              <a:gd name="connsiteY0" fmla="*/ 933450 h 2224488"/>
              <a:gd name="connsiteX1" fmla="*/ 2362200 w 5548867"/>
              <a:gd name="connsiteY1" fmla="*/ 2216150 h 2224488"/>
              <a:gd name="connsiteX2" fmla="*/ 5548867 w 5548867"/>
              <a:gd name="connsiteY2" fmla="*/ 0 h 2224488"/>
              <a:gd name="connsiteX0" fmla="*/ 0 w 5559177"/>
              <a:gd name="connsiteY0" fmla="*/ 819150 h 2231539"/>
              <a:gd name="connsiteX1" fmla="*/ 2372510 w 5559177"/>
              <a:gd name="connsiteY1" fmla="*/ 2216150 h 2231539"/>
              <a:gd name="connsiteX2" fmla="*/ 5559177 w 5559177"/>
              <a:gd name="connsiteY2" fmla="*/ 0 h 2231539"/>
              <a:gd name="connsiteX0" fmla="*/ 0 w 5559177"/>
              <a:gd name="connsiteY0" fmla="*/ 819150 h 2231694"/>
              <a:gd name="connsiteX1" fmla="*/ 2372510 w 5559177"/>
              <a:gd name="connsiteY1" fmla="*/ 2216150 h 2231694"/>
              <a:gd name="connsiteX2" fmla="*/ 5559177 w 5559177"/>
              <a:gd name="connsiteY2" fmla="*/ 0 h 2231694"/>
              <a:gd name="connsiteX0" fmla="*/ 0 w 5559177"/>
              <a:gd name="connsiteY0" fmla="*/ 819150 h 2184914"/>
              <a:gd name="connsiteX1" fmla="*/ 2465299 w 5559177"/>
              <a:gd name="connsiteY1" fmla="*/ 2168525 h 2184914"/>
              <a:gd name="connsiteX2" fmla="*/ 5559177 w 5559177"/>
              <a:gd name="connsiteY2" fmla="*/ 0 h 218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77" h="2184914">
                <a:moveTo>
                  <a:pt x="0" y="819150"/>
                </a:moveTo>
                <a:cubicBezTo>
                  <a:pt x="399953" y="1565275"/>
                  <a:pt x="1538770" y="2305050"/>
                  <a:pt x="2465299" y="2168525"/>
                </a:cubicBezTo>
                <a:cubicBezTo>
                  <a:pt x="3391828" y="2032000"/>
                  <a:pt x="4919493" y="1228725"/>
                  <a:pt x="5559177" y="0"/>
                </a:cubicBezTo>
              </a:path>
            </a:pathLst>
          </a:custGeom>
          <a:noFill/>
          <a:ln w="15875" cap="flat" cmpd="thickThin" algn="ctr">
            <a:gradFill flip="none" rotWithShape="1">
              <a:gsLst>
                <a:gs pos="0">
                  <a:srgbClr val="00B0F0"/>
                </a:gs>
                <a:gs pos="6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772284" y="1305039"/>
            <a:ext cx="5904668" cy="1686901"/>
          </a:xfrm>
          <a:custGeom>
            <a:avLst/>
            <a:gdLst>
              <a:gd name="connsiteX0" fmla="*/ 0 w 5270500"/>
              <a:gd name="connsiteY0" fmla="*/ 609600 h 1990631"/>
              <a:gd name="connsiteX1" fmla="*/ 2070100 w 5270500"/>
              <a:gd name="connsiteY1" fmla="*/ 1981200 h 1990631"/>
              <a:gd name="connsiteX2" fmla="*/ 5270500 w 5270500"/>
              <a:gd name="connsiteY2" fmla="*/ 0 h 1990631"/>
              <a:gd name="connsiteX0" fmla="*/ 0 w 5270500"/>
              <a:gd name="connsiteY0" fmla="*/ 609600 h 1915372"/>
              <a:gd name="connsiteX1" fmla="*/ 2260600 w 5270500"/>
              <a:gd name="connsiteY1" fmla="*/ 1905000 h 1915372"/>
              <a:gd name="connsiteX2" fmla="*/ 5270500 w 5270500"/>
              <a:gd name="connsiteY2" fmla="*/ 0 h 1915372"/>
              <a:gd name="connsiteX0" fmla="*/ 0 w 5270500"/>
              <a:gd name="connsiteY0" fmla="*/ 609600 h 1902847"/>
              <a:gd name="connsiteX1" fmla="*/ 2362200 w 5270500"/>
              <a:gd name="connsiteY1" fmla="*/ 1892300 h 1902847"/>
              <a:gd name="connsiteX2" fmla="*/ 5270500 w 5270500"/>
              <a:gd name="connsiteY2" fmla="*/ 0 h 1902847"/>
              <a:gd name="connsiteX0" fmla="*/ 0 w 5270500"/>
              <a:gd name="connsiteY0" fmla="*/ 609600 h 1895319"/>
              <a:gd name="connsiteX1" fmla="*/ 2362200 w 5270500"/>
              <a:gd name="connsiteY1" fmla="*/ 1892300 h 1895319"/>
              <a:gd name="connsiteX2" fmla="*/ 5270500 w 5270500"/>
              <a:gd name="connsiteY2" fmla="*/ 0 h 1895319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270500"/>
              <a:gd name="connsiteY0" fmla="*/ 609600 h 1900638"/>
              <a:gd name="connsiteX1" fmla="*/ 2362200 w 5270500"/>
              <a:gd name="connsiteY1" fmla="*/ 1892300 h 1900638"/>
              <a:gd name="connsiteX2" fmla="*/ 5270500 w 5270500"/>
              <a:gd name="connsiteY2" fmla="*/ 0 h 1900638"/>
              <a:gd name="connsiteX0" fmla="*/ 0 w 5459811"/>
              <a:gd name="connsiteY0" fmla="*/ 457200 h 1897500"/>
              <a:gd name="connsiteX1" fmla="*/ 2551511 w 5459811"/>
              <a:gd name="connsiteY1" fmla="*/ 1892300 h 1897500"/>
              <a:gd name="connsiteX2" fmla="*/ 5459811 w 5459811"/>
              <a:gd name="connsiteY2" fmla="*/ 0 h 1897500"/>
              <a:gd name="connsiteX0" fmla="*/ 0 w 5459811"/>
              <a:gd name="connsiteY0" fmla="*/ 457200 h 1899556"/>
              <a:gd name="connsiteX1" fmla="*/ 2551511 w 5459811"/>
              <a:gd name="connsiteY1" fmla="*/ 1892300 h 1899556"/>
              <a:gd name="connsiteX2" fmla="*/ 5459811 w 5459811"/>
              <a:gd name="connsiteY2" fmla="*/ 0 h 1899556"/>
              <a:gd name="connsiteX0" fmla="*/ 0 w 5369663"/>
              <a:gd name="connsiteY0" fmla="*/ 466725 h 1899939"/>
              <a:gd name="connsiteX1" fmla="*/ 2461363 w 5369663"/>
              <a:gd name="connsiteY1" fmla="*/ 1892300 h 1899939"/>
              <a:gd name="connsiteX2" fmla="*/ 5369663 w 5369663"/>
              <a:gd name="connsiteY2" fmla="*/ 0 h 1899939"/>
              <a:gd name="connsiteX0" fmla="*/ 0 w 5369663"/>
              <a:gd name="connsiteY0" fmla="*/ 466725 h 1947016"/>
              <a:gd name="connsiteX1" fmla="*/ 2398259 w 5369663"/>
              <a:gd name="connsiteY1" fmla="*/ 1939925 h 1947016"/>
              <a:gd name="connsiteX2" fmla="*/ 5369663 w 5369663"/>
              <a:gd name="connsiteY2" fmla="*/ 0 h 194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9663" h="1947016">
                <a:moveTo>
                  <a:pt x="0" y="466725"/>
                </a:moveTo>
                <a:cubicBezTo>
                  <a:pt x="442589" y="1450975"/>
                  <a:pt x="1503315" y="2017712"/>
                  <a:pt x="2398259" y="1939925"/>
                </a:cubicBezTo>
                <a:cubicBezTo>
                  <a:pt x="3293203" y="1862138"/>
                  <a:pt x="4513471" y="1028700"/>
                  <a:pt x="5369663" y="0"/>
                </a:cubicBezTo>
              </a:path>
            </a:pathLst>
          </a:custGeom>
          <a:noFill/>
          <a:ln w="34925" cap="flat" cmpd="thickThin" algn="ctr">
            <a:gradFill flip="none" rotWithShape="1">
              <a:gsLst>
                <a:gs pos="0">
                  <a:srgbClr val="0070C0"/>
                </a:gs>
                <a:gs pos="25000">
                  <a:srgbClr val="0070C0">
                    <a:alpha val="0"/>
                  </a:srgbClr>
                </a:gs>
                <a:gs pos="100000">
                  <a:srgbClr val="0070C0"/>
                </a:gs>
              </a:gsLst>
              <a:lin ang="0" scaled="1"/>
              <a:tileRect/>
            </a:gradFill>
            <a:prstDash val="solid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918284" y="2151258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3" name="[动画大师]_Oval 47"/>
          <p:cNvSpPr/>
          <p:nvPr/>
        </p:nvSpPr>
        <p:spPr>
          <a:xfrm>
            <a:off x="3741882" y="2355727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41732" y="1437625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28142" y="459135"/>
            <a:ext cx="3296049" cy="2663565"/>
            <a:chOff x="777228" y="465199"/>
            <a:chExt cx="3296049" cy="2663565"/>
          </a:xfrm>
        </p:grpSpPr>
        <p:sp>
          <p:nvSpPr>
            <p:cNvPr id="40" name="矩形 39"/>
            <p:cNvSpPr/>
            <p:nvPr/>
          </p:nvSpPr>
          <p:spPr>
            <a:xfrm>
              <a:off x="1048941" y="643441"/>
              <a:ext cx="3024336" cy="248532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  <a:scene3d>
              <a:camera prst="perspectiveFront" fov="0">
                <a:rot lat="20525597" lon="1224244" rev="21390800"/>
              </a:camera>
              <a:lightRig rig="balanced" dir="t"/>
            </a:scene3d>
            <a:sp3d z="1073150">
              <a:bevelT w="139700" h="38100" prst="ribl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228" y="465199"/>
              <a:ext cx="2803219" cy="226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7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3 0.25668 C 0.33023 0.2576 0.41773 0.5414 0.54586 0.53168 C 0.62884 0.55344 0.75992 0.49557 0.85211 0.44001 C 0.94429 0.38445 1.04759 0.24857 1.09898 0.19834 " pathEditMode="fixed" rAng="0" ptsTypes="fsaf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8438" y="11921"/>
                                    </p:animMotion>
                                    <p:anim calcmode="lin" valueType="num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78804 0.17334 C 0.78804 0.17403 0.95227 0.51385 1.06929 0.50251 C 1.18074 0.47959 1.30088 0.35297 1.39741 0.24394 C 1.49394 0.13538 1.59602 -0.0681 1.64828 -0.15027 " pathEditMode="fixed" rAng="0" ptsTypes="fsaf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003" y="833"/>
                                    </p:animMotion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54639 0.03563 C 0.54639 0.03656 0.66062 0.35947 0.77764 0.34813 C 0.85489 0.38007 0.93909 0.32174 1.03076 0.26896 C 1.12243 0.21619 1.26583 0.081 1.32764 0.03146 " pathEditMode="fixed" rAng="0" ptsTypes="fsaf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9063" y="17014"/>
                                    </p:animMotion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77797 0.16222 C 0.79637 0.20366 0.79568 0.38699 0.84047 0.44139 C 0.88526 0.49579 0.95627 0.52079 1.04672 0.48722 C 1.17103 0.4687 1.33075 0.31847 1.4311 0.21222 C 1.53144 0.10597 1.61217 -0.08986 1.64828 -0.15028 " pathEditMode="fixed" rAng="0" ptsTypes="fssaf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507" y="2292"/>
                                    </p:animMotion>
                                    <p:anim calcmode="lin" valueType="num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75694 0.12901 C 0.75694 0.12994 0.9118 0.48642 1.02881 0.475 C 1.14131 0.45957 1.27534 0.36914 1.37881 0.26667 C 1.48229 0.1642 1.60434 -0.07253 1.6493 -0.14043 " pathEditMode="fixed" rAng="0" ptsTypes="fsaf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46" y="44"/>
                                    </p:animMotion>
                                    <p:anim calcmode="lin" valueType="num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7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72676 0.08584 C 0.72676 0.08677 0.82225 0.43052 0.93926 0.41917 C 1.05072 0.39626 1.40332 0.13515 1.47364 0.09834 " pathEditMode="fixed" rAng="0" ptsTypes="fsf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344" y="17222"/>
                                    </p:animMotion>
                                    <p:anim calcmode="lin" valueType="num"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path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65836 0.02566 C 0.69638 0.07705 0.74013 0.2826 0.82398 0.32566 C 0.90783 0.36871 1.04481 0.35968 1.16148 0.28399 C 1.27815 0.2083 1.42259 -0.038 1.52398 -0.12851 " pathEditMode="fixed" rAng="0" ptsTypes="faaf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281" y="9444"/>
                                    </p:animMotion>
                                    <p:anim calcmode="lin" valueType="num"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43978 0.0414 C 0.43978 0.04232 0.54776 0.46941 0.66478 0.45806 C 0.77623 0.43515 0.95418 0.33167 1.07728 0.2539 C 1.19967 0.16362 1.33127 -0.02897 1.39915 -0.0836 " pathEditMode="fixed" rAng="0" ptsTypes="fsaf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7969" y="15139"/>
                                    </p:animMotion>
                                    <p:anim calcmode="lin" valueType="num"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33787 0.23977 C 0.33787 0.2407 0.50211 0.51778 0.61912 0.50644 C 0.73058 0.48352 0.89377 0.31616 1.01061 0.21639 C 1.12745 0.11663 1.25558 -0.02782 1.31999 -0.09194 " pathEditMode="fixed" rAng="0" ptsTypes="fsaf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9097" y="-2685"/>
                                    </p:animMotion>
                                    <p:anim calcmode="lin" valueType="num">
                                      <p:cBhvr>
                                        <p:cTn id="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7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26374 0.49995 C 0.26374 0.50088 0.4679 0.71986 0.58492 0.70852 C 0.69636 0.6856 0.97155 0.37079 1.02624 0.34162 " pathEditMode="fixed" rAng="0" ptsTypes="fsf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8125" y="3079"/>
                                    </p:animMotion>
                                    <p:anim calcmode="lin" valueType="num">
                                      <p:cBhvr>
                                        <p:cTn id="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7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76148 0.27473 C 0.76148 0.27566 0.91947 0.46108 1.03648 0.44973 C 1.14794 0.42682 1.2752 0.35807 1.37711 0.25807 C 1.45158 0.20321 1.42693 0.20575 1.48336 0.12057 " pathEditMode="fixed" rAng="0" ptsTypes="fsaf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6094" y="1597"/>
                                    </p:animMotion>
                                    <p:anim calcmode="lin" valueType="num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7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71704 0.18376 C 0.71704 0.18468 0.82815 0.40343 0.94516 0.39209 C 1.02485 0.39579 1.13787 0.32126 1.21391 0.25876 C 1.28995 0.19626 1.36704 0.04857 1.40141 0.01709 " pathEditMode="fixed" rAng="0" ptsTypes="fssf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4219" y="2639"/>
                                    </p:animMotion>
                                    <p:anim calcmode="lin" valueType="num"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7" presetClass="path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66114 0.15667 C 0.66114 0.1576 0.79725 0.37635 0.91426 0.365 C 1.02572 0.34209 1.27485 0.13283 1.34551 0.09834 " pathEditMode="fixed" rAng="0" ptsTypes="fsf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4219" y="8056"/>
                                    </p:animMotion>
                                    <p:anim calcmode="lin" valueType="num"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49117 0.13908 C 0.49117 0.14001 0.57242 0.40158 0.70679 0.35575 C 0.78266 0.36038 0.89429 0.28908 0.96929 0.22241 C 1.04429 0.15575 1.11773 0.0113 1.15679 -0.04425 " pathEditMode="fixed" rAng="0" ptsTypes="fsaf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3281" y="3958"/>
                                    </p:animMotion>
                                    <p:anim calcmode="lin" valueType="num">
                                      <p:cBhvr>
                                        <p:cTn id="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7" presetClass="path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40992 0.23792 C 0.44586 0.27125 0.55002 0.42195 0.62555 0.43792 C 0.70107 0.45389 0.79325 0.40482 0.86305 0.33398 C 0.93284 0.26315 1.00402 0.06269 1.0443 0.01315 " pathEditMode="fixed" rAng="0" ptsTypes="faaf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719" y="-440"/>
                                    </p:animMotion>
                                    <p:anim calcmode="lin" valueType="num"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Effect transition="out" filter="wipe(left)">
                                      <p:cBhvr>
                                        <p:cTn id="104" dur="5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repeatCount="3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Effect transition="out" filter="wipe(left)">
                                      <p:cBhvr>
                                        <p:cTn id="109" dur="5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ntr" presetSubtype="16" repeatCount="3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Effect transition="out" filter="wipe(left)">
                                      <p:cBhvr>
                                        <p:cTn id="114" dur="5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ntr" presetSubtype="16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Effect transition="out" filter="wipe(left)">
                                      <p:cBhvr>
                                        <p:cTn id="119" dur="5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267744" y="699542"/>
            <a:ext cx="4724400" cy="685800"/>
            <a:chOff x="1296" y="1824"/>
            <a:chExt cx="2976" cy="432"/>
          </a:xfrm>
        </p:grpSpPr>
        <p:sp>
          <p:nvSpPr>
            <p:cNvPr id="12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什么是人工智能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67744" y="1537742"/>
            <a:ext cx="4724400" cy="685800"/>
            <a:chOff x="1296" y="1824"/>
            <a:chExt cx="2976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人工智能的智能属性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267744" y="2375942"/>
            <a:ext cx="4724400" cy="685800"/>
            <a:chOff x="1296" y="1824"/>
            <a:chExt cx="2976" cy="432"/>
          </a:xfrm>
        </p:grpSpPr>
        <p:sp>
          <p:nvSpPr>
            <p:cNvPr id="23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人工智能涉及的技术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267744" y="3290342"/>
            <a:ext cx="4724400" cy="685800"/>
            <a:chOff x="1296" y="1824"/>
            <a:chExt cx="2976" cy="432"/>
          </a:xfrm>
        </p:grpSpPr>
        <p:sp>
          <p:nvSpPr>
            <p:cNvPr id="2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人工智能的适用领域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65854E-6 L -0.00642 0.0923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3479"/>
            <a:ext cx="146466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11510"/>
            <a:ext cx="170819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512168" cy="89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987574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的智能属性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915566"/>
            <a:ext cx="6120680" cy="3679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47" name="그룹 25"/>
          <p:cNvGrpSpPr>
            <a:grpSpLocks/>
          </p:cNvGrpSpPr>
          <p:nvPr/>
        </p:nvGrpSpPr>
        <p:grpSpPr bwMode="auto">
          <a:xfrm>
            <a:off x="1259632" y="2859783"/>
            <a:ext cx="6685352" cy="1584176"/>
            <a:chOff x="714348" y="4143380"/>
            <a:chExt cx="8291244" cy="2286016"/>
          </a:xfrm>
        </p:grpSpPr>
        <p:sp>
          <p:nvSpPr>
            <p:cNvPr id="48" name="직사각형 16"/>
            <p:cNvSpPr/>
            <p:nvPr/>
          </p:nvSpPr>
          <p:spPr>
            <a:xfrm>
              <a:off x="714348" y="4143380"/>
              <a:ext cx="7072962" cy="2286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9" name="직선 화살표 연결선 18"/>
            <p:cNvCxnSpPr/>
            <p:nvPr/>
          </p:nvCxnSpPr>
          <p:spPr>
            <a:xfrm>
              <a:off x="7787310" y="4500571"/>
              <a:ext cx="428664" cy="1587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9"/>
            <p:cNvSpPr txBox="1">
              <a:spLocks noChangeArrowheads="1"/>
            </p:cNvSpPr>
            <p:nvPr/>
          </p:nvSpPr>
          <p:spPr bwMode="auto">
            <a:xfrm>
              <a:off x="8162256" y="4286256"/>
              <a:ext cx="843336" cy="532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</a:rPr>
                <a:t>Main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1" name="그룹 24"/>
          <p:cNvGrpSpPr>
            <a:grpSpLocks/>
          </p:cNvGrpSpPr>
          <p:nvPr/>
        </p:nvGrpSpPr>
        <p:grpSpPr bwMode="auto">
          <a:xfrm>
            <a:off x="1259632" y="1491630"/>
            <a:ext cx="6647954" cy="1296144"/>
            <a:chOff x="714348" y="2285992"/>
            <a:chExt cx="8230386" cy="1714512"/>
          </a:xfrm>
        </p:grpSpPr>
        <p:sp>
          <p:nvSpPr>
            <p:cNvPr id="52" name="직사각형 21"/>
            <p:cNvSpPr/>
            <p:nvPr/>
          </p:nvSpPr>
          <p:spPr>
            <a:xfrm>
              <a:off x="714348" y="2285992"/>
              <a:ext cx="7072843" cy="17145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3" name="직선 화살표 연결선 22"/>
            <p:cNvCxnSpPr/>
            <p:nvPr/>
          </p:nvCxnSpPr>
          <p:spPr>
            <a:xfrm>
              <a:off x="7787191" y="2714620"/>
              <a:ext cx="428657" cy="1588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3"/>
            <p:cNvSpPr txBox="1">
              <a:spLocks noChangeArrowheads="1"/>
            </p:cNvSpPr>
            <p:nvPr/>
          </p:nvSpPr>
          <p:spPr bwMode="auto">
            <a:xfrm>
              <a:off x="8162256" y="2500306"/>
              <a:ext cx="782478" cy="488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</a:rPr>
                <a:t>Infra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267744" y="699542"/>
            <a:ext cx="4724400" cy="685800"/>
            <a:chOff x="1296" y="1824"/>
            <a:chExt cx="2976" cy="432"/>
          </a:xfrm>
        </p:grpSpPr>
        <p:sp>
          <p:nvSpPr>
            <p:cNvPr id="12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什么是人工智能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67744" y="1537742"/>
            <a:ext cx="4724400" cy="685800"/>
            <a:chOff x="1296" y="1824"/>
            <a:chExt cx="2976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人工智能的智能属性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267744" y="2375942"/>
            <a:ext cx="4724400" cy="685800"/>
            <a:chOff x="1296" y="1824"/>
            <a:chExt cx="2976" cy="432"/>
          </a:xfrm>
        </p:grpSpPr>
        <p:sp>
          <p:nvSpPr>
            <p:cNvPr id="23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人工智能涉及的技术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267744" y="3290342"/>
            <a:ext cx="4724400" cy="685800"/>
            <a:chOff x="1296" y="1824"/>
            <a:chExt cx="2976" cy="432"/>
          </a:xfrm>
        </p:grpSpPr>
        <p:sp>
          <p:nvSpPr>
            <p:cNvPr id="2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人工智能的适用领域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06576E-6 L -0.00642 -0.09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23479"/>
            <a:ext cx="1296144" cy="1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1510"/>
            <a:ext cx="151216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987574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技术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49424" y="1419622"/>
            <a:ext cx="3678560" cy="2376264"/>
          </a:xfrm>
          <a:prstGeom prst="ellipse">
            <a:avLst/>
          </a:prstGeom>
          <a:noFill/>
          <a:ln w="50800" cmpd="sng">
            <a:solidFill>
              <a:schemeClr val="bg1">
                <a:lumMod val="95000"/>
                <a:alpha val="99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hlink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971600" y="1657132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ko-KR" sz="2400" b="1" i="1" dirty="0"/>
              <a:t>  </a:t>
            </a:r>
            <a:r>
              <a:rPr kumimoji="1" lang="en-US" altLang="ko-KR" sz="2400" b="1" i="1" dirty="0">
                <a:solidFill>
                  <a:srgbClr val="FF5050"/>
                </a:solidFill>
              </a:rPr>
              <a:t>Learning</a:t>
            </a:r>
            <a:endParaRPr kumimoji="1" lang="en-US" altLang="ko-KR" sz="2400" dirty="0">
              <a:solidFill>
                <a:srgbClr val="FF505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99592" y="2482185"/>
            <a:ext cx="22860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知识库学习模型</a:t>
            </a:r>
            <a:endParaRPr kumimoji="1" lang="en-US" altLang="ko-KR" sz="1800" b="1" dirty="0">
              <a:solidFill>
                <a:srgbClr val="FFFF00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771800" y="1801148"/>
            <a:ext cx="129597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1" lang="ko-KR" altLang="ko-KR" sz="1800" dirty="0"/>
              <a:t>  </a:t>
            </a:r>
            <a:r>
              <a:rPr kumimoji="1" lang="zh-CN" altLang="en-US" sz="1800" b="1" dirty="0">
                <a:solidFill>
                  <a:srgbClr val="FFFF00"/>
                </a:solidFill>
              </a:rPr>
              <a:t>推理引擎专家系统</a:t>
            </a:r>
            <a:endParaRPr kumimoji="1"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915816" y="2737252"/>
            <a:ext cx="116730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ko-KR" sz="1800" b="1" i="1" dirty="0"/>
              <a:t> </a:t>
            </a:r>
            <a:r>
              <a:rPr kumimoji="1" lang="zh-CN" altLang="en-US" sz="1800" b="1" i="1" u="sng" dirty="0">
                <a:solidFill>
                  <a:srgbClr val="FFFF00"/>
                </a:solidFill>
              </a:rPr>
              <a:t>智能系统</a:t>
            </a:r>
            <a:endParaRPr kumimoji="1" lang="en-US" altLang="ko-KR" sz="1800" b="1" i="1" u="sng" dirty="0">
              <a:solidFill>
                <a:srgbClr val="FFFF00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331640" y="3097292"/>
            <a:ext cx="144016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自然语言处理</a:t>
            </a:r>
            <a:endParaRPr kumimoji="1"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36" name="직사각형 20"/>
          <p:cNvSpPr/>
          <p:nvPr/>
        </p:nvSpPr>
        <p:spPr>
          <a:xfrm>
            <a:off x="4355976" y="1243662"/>
            <a:ext cx="3456384" cy="3416320"/>
          </a:xfrm>
          <a:prstGeom prst="rect">
            <a:avLst/>
          </a:prstGeom>
          <a:noFill/>
          <a:ln w="38100" cmpd="dbl"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Clr>
                <a:srgbClr val="FF99FF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bg1"/>
                </a:solidFill>
                <a:ea typeface="굴림" pitchFamily="50" charset="-127"/>
              </a:rPr>
              <a:t>Learning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 is acquiring new 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  <a:hlinkClick r:id="rId5" action="ppaction://hlinkfile" tooltip="Knowledge"/>
              </a:rPr>
              <a:t>knowledge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, 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  <a:hlinkClick r:id="rId6" action="ppaction://hlinkfile" tooltip="Behavior"/>
              </a:rPr>
              <a:t>behaviors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, 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  <a:hlinkClick r:id="rId7" action="ppaction://hlinkfile" tooltip="Skill"/>
              </a:rPr>
              <a:t>skills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, 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  <a:hlinkClick r:id="rId8" action="ppaction://hlinkfile" tooltip="Value (personal and cultural)"/>
              </a:rPr>
              <a:t>values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 or 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  <a:hlinkClick r:id="rId9" action="ppaction://hlinkfile" tooltip="Preference"/>
              </a:rPr>
              <a:t>preferences</a:t>
            </a:r>
            <a:r>
              <a:rPr lang="en-US" sz="1800" dirty="0">
                <a:solidFill>
                  <a:schemeClr val="bg1"/>
                </a:solidFill>
                <a:ea typeface="굴림" pitchFamily="50" charset="-127"/>
              </a:rPr>
              <a:t>. </a:t>
            </a:r>
            <a:endParaRPr lang="en-US" sz="1800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buClr>
                <a:srgbClr val="FF99FF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它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包含处理不同类型的信息。学习函数可由不同的大脑学习过程来实现，且学习函数的已获取的选择与知识类型，学习主体心智能力密切相关的</a:t>
            </a:r>
            <a:r>
              <a:rPr lang="en-US" sz="18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同时也与社会认知与环境密切相关。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>
              <a:buClr>
                <a:srgbClr val="FF99FF"/>
              </a:buClr>
              <a:buFont typeface="Wingdings" pitchFamily="2" charset="2"/>
              <a:buChar char="Ø"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ea"/>
              </a:rPr>
              <a:t>实现技术：</a:t>
            </a:r>
            <a:r>
              <a:rPr lang="zh-CN" altLang="en-US" sz="1800" b="1" dirty="0">
                <a:solidFill>
                  <a:srgbClr val="FFFF00"/>
                </a:solidFill>
                <a:latin typeface="+mn-ea"/>
              </a:rPr>
              <a:t>机器学习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。机器学习是用数据或以往的经验，以此优化计算机程序的性能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标准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23479"/>
            <a:ext cx="1296144" cy="1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1510"/>
            <a:ext cx="151216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987574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技术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49424" y="1419622"/>
            <a:ext cx="3390528" cy="3124200"/>
          </a:xfrm>
          <a:prstGeom prst="ellipse">
            <a:avLst/>
          </a:prstGeom>
          <a:noFill/>
          <a:ln w="50800" cmpd="sng">
            <a:solidFill>
              <a:schemeClr val="bg1">
                <a:lumMod val="95000"/>
                <a:alpha val="99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hlink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971600" y="1779662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ko-KR" sz="2400" b="1" i="1" dirty="0"/>
              <a:t>  </a:t>
            </a:r>
            <a:r>
              <a:rPr kumimoji="1" lang="en-US" altLang="ko-KR" sz="2400" b="1" i="1" dirty="0">
                <a:solidFill>
                  <a:srgbClr val="FF5050"/>
                </a:solidFill>
              </a:rPr>
              <a:t>Learning</a:t>
            </a:r>
            <a:endParaRPr kumimoji="1" lang="en-US" altLang="ko-KR" sz="2400" dirty="0">
              <a:solidFill>
                <a:srgbClr val="FF505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755576" y="2604715"/>
            <a:ext cx="1656184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知识库学习模型</a:t>
            </a:r>
            <a:endParaRPr kumimoji="1" lang="en-US" altLang="ko-KR" sz="1800" b="1" dirty="0">
              <a:solidFill>
                <a:srgbClr val="FFFF00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555776" y="2141661"/>
            <a:ext cx="129597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1" lang="ko-KR" altLang="ko-KR" sz="1800" dirty="0"/>
              <a:t>  </a:t>
            </a:r>
            <a:r>
              <a:rPr kumimoji="1" lang="zh-CN" altLang="en-US" sz="1800" b="1" dirty="0">
                <a:solidFill>
                  <a:srgbClr val="FFFF00"/>
                </a:solidFill>
              </a:rPr>
              <a:t>推理引擎专家系统</a:t>
            </a:r>
            <a:endParaRPr kumimoji="1"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843808" y="3252415"/>
            <a:ext cx="116730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ko-KR" sz="1800" b="1" i="1" dirty="0"/>
              <a:t> </a:t>
            </a:r>
            <a:r>
              <a:rPr kumimoji="1" lang="zh-CN" altLang="en-US" sz="1800" b="1" i="1" u="sng" dirty="0">
                <a:solidFill>
                  <a:srgbClr val="FFFF00"/>
                </a:solidFill>
              </a:rPr>
              <a:t>智能系统</a:t>
            </a:r>
            <a:endParaRPr kumimoji="1" lang="en-US" altLang="ko-KR" sz="1800" b="1" i="1" u="sng" dirty="0">
              <a:solidFill>
                <a:srgbClr val="FFFF00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835696" y="3642940"/>
            <a:ext cx="8636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自然语言处理</a:t>
            </a:r>
            <a:endParaRPr kumimoji="1"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339752" y="1347614"/>
            <a:ext cx="3600400" cy="3124200"/>
          </a:xfrm>
          <a:prstGeom prst="ellips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39952" y="3651870"/>
            <a:ext cx="1360488" cy="615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ko-KR" sz="1800" dirty="0"/>
              <a:t> </a:t>
            </a:r>
            <a:r>
              <a:rPr kumimoji="1" lang="zh-CN" altLang="en-US" sz="1600" b="1" dirty="0" smtClean="0">
                <a:solidFill>
                  <a:srgbClr val="FFFF00"/>
                </a:solidFill>
              </a:rPr>
              <a:t>模式识别</a:t>
            </a:r>
            <a:r>
              <a:rPr kumimoji="1" lang="en-US" altLang="ko-KR" sz="1600" b="1" dirty="0" smtClean="0">
                <a:solidFill>
                  <a:srgbClr val="FFFF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FF00"/>
                </a:solidFill>
              </a:rPr>
              <a:t>&amp; </a:t>
            </a:r>
            <a:r>
              <a:rPr kumimoji="1" lang="zh-CN" altLang="en-US" sz="1600" b="1" dirty="0">
                <a:solidFill>
                  <a:srgbClr val="FFFF00"/>
                </a:solidFill>
              </a:rPr>
              <a:t>理解系统</a:t>
            </a:r>
            <a:endParaRPr kumimoji="1"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283968" y="2634466"/>
            <a:ext cx="16914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zh-CN" altLang="en-US" b="1" dirty="0">
                <a:solidFill>
                  <a:srgbClr val="FFFF00"/>
                </a:solidFill>
              </a:rPr>
              <a:t>证明</a:t>
            </a:r>
            <a:r>
              <a:rPr kumimoji="1" lang="en-US" altLang="ko-KR" b="1" dirty="0">
                <a:solidFill>
                  <a:srgbClr val="FFFF00"/>
                </a:solidFill>
              </a:rPr>
              <a:t>, </a:t>
            </a:r>
            <a:r>
              <a:rPr kumimoji="1" lang="zh-CN" altLang="en-US" b="1" dirty="0">
                <a:solidFill>
                  <a:srgbClr val="FFFF00"/>
                </a:solidFill>
              </a:rPr>
              <a:t>问题解决</a:t>
            </a:r>
            <a:endParaRPr kumimoji="1"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765925" y="2284413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779912" y="1635646"/>
            <a:ext cx="2042592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2400" b="1" i="1" dirty="0" smtClean="0">
                <a:solidFill>
                  <a:srgbClr val="FF5050"/>
                </a:solidFill>
              </a:rPr>
              <a:t>Inference</a:t>
            </a:r>
            <a:endParaRPr kumimoji="1" lang="en-US" altLang="ko-KR" sz="2400" b="1" i="1" dirty="0">
              <a:solidFill>
                <a:srgbClr val="FF5050"/>
              </a:solidFill>
            </a:endParaRPr>
          </a:p>
          <a:p>
            <a:pPr eaLnBrk="1" latinLnBrk="1" hangingPunct="1"/>
            <a:r>
              <a:rPr kumimoji="1" lang="en-US" altLang="ko-KR" sz="2400" b="1" i="1" dirty="0" smtClean="0">
                <a:solidFill>
                  <a:srgbClr val="FF5050"/>
                </a:solidFill>
              </a:rPr>
              <a:t>  </a:t>
            </a:r>
            <a:r>
              <a:rPr kumimoji="1" lang="en-US" altLang="ko-KR" sz="2400" b="1" i="1" dirty="0">
                <a:solidFill>
                  <a:srgbClr val="FF5050"/>
                </a:solidFill>
              </a:rPr>
              <a:t>(Anticipating) </a:t>
            </a:r>
          </a:p>
        </p:txBody>
      </p:sp>
      <p:sp>
        <p:nvSpPr>
          <p:cNvPr id="43" name="직사각형 18"/>
          <p:cNvSpPr/>
          <p:nvPr/>
        </p:nvSpPr>
        <p:spPr>
          <a:xfrm>
            <a:off x="6012160" y="1347614"/>
            <a:ext cx="1728192" cy="3170099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+mn-ea"/>
              </a:rPr>
              <a:t>Inference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是通过应用各种线索（逻辑，统计等）来观察和假设或者通过在知觉模式中加入下一个合乎逻辑的步骤，以得出合理的结论。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23479"/>
            <a:ext cx="1296144" cy="1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1510"/>
            <a:ext cx="151216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987574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技术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49424" y="1419622"/>
            <a:ext cx="3678560" cy="2304256"/>
          </a:xfrm>
          <a:prstGeom prst="ellipse">
            <a:avLst/>
          </a:prstGeom>
          <a:noFill/>
          <a:ln w="50800" cmpd="sng">
            <a:solidFill>
              <a:schemeClr val="bg1">
                <a:lumMod val="95000"/>
                <a:alpha val="99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hlink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971600" y="1563638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ko-KR" sz="2400" b="1" i="1" dirty="0"/>
              <a:t>  </a:t>
            </a:r>
            <a:r>
              <a:rPr kumimoji="1" lang="en-US" altLang="ko-KR" sz="2400" b="1" i="1" dirty="0">
                <a:solidFill>
                  <a:srgbClr val="FF5050"/>
                </a:solidFill>
              </a:rPr>
              <a:t>Learning</a:t>
            </a:r>
            <a:endParaRPr kumimoji="1" lang="en-US" altLang="ko-KR" sz="2400" dirty="0">
              <a:solidFill>
                <a:srgbClr val="FF505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99592" y="2388691"/>
            <a:ext cx="22860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知识库学习模型</a:t>
            </a:r>
            <a:endParaRPr kumimoji="1" lang="en-US" altLang="ko-KR" sz="1800" b="1" dirty="0">
              <a:solidFill>
                <a:srgbClr val="FFFF00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699792" y="1925637"/>
            <a:ext cx="129597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1" lang="ko-KR" altLang="ko-KR" sz="1800" dirty="0"/>
              <a:t>  </a:t>
            </a:r>
            <a:r>
              <a:rPr kumimoji="1" lang="zh-CN" altLang="en-US" sz="1800" b="1" dirty="0">
                <a:solidFill>
                  <a:srgbClr val="FF3300"/>
                </a:solidFill>
              </a:rPr>
              <a:t>推理引擎专家系统</a:t>
            </a:r>
            <a:endParaRPr kumimoji="1" lang="en-US" altLang="ko-KR" sz="2400" b="1" dirty="0">
              <a:solidFill>
                <a:srgbClr val="FF3300"/>
              </a:solidFill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843808" y="2859782"/>
            <a:ext cx="116730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ko-KR" sz="1800" b="1" i="1" dirty="0"/>
              <a:t> </a:t>
            </a:r>
            <a:r>
              <a:rPr kumimoji="1" lang="zh-CN" altLang="en-US" sz="1800" b="1" i="1" u="sng" dirty="0">
                <a:solidFill>
                  <a:srgbClr val="FF3300"/>
                </a:solidFill>
              </a:rPr>
              <a:t>智能系统</a:t>
            </a:r>
            <a:endParaRPr kumimoji="1" lang="en-US" altLang="ko-KR" sz="1800" b="1" i="1" u="sng" dirty="0">
              <a:solidFill>
                <a:srgbClr val="FF3300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188120" y="3097292"/>
            <a:ext cx="165568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自然语言处理</a:t>
            </a:r>
            <a:endParaRPr kumimoji="1"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55776" y="1372122"/>
            <a:ext cx="3744416" cy="2304256"/>
          </a:xfrm>
          <a:prstGeom prst="ellips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219624" y="3003798"/>
            <a:ext cx="1360488" cy="615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ko-KR" sz="1800" dirty="0"/>
              <a:t> </a:t>
            </a:r>
            <a:r>
              <a:rPr kumimoji="1" lang="zh-CN" altLang="en-US" sz="1600" b="1" dirty="0" smtClean="0">
                <a:solidFill>
                  <a:srgbClr val="FFFF00"/>
                </a:solidFill>
              </a:rPr>
              <a:t>模式识别</a:t>
            </a:r>
            <a:r>
              <a:rPr kumimoji="1" lang="en-US" altLang="ko-KR" sz="1600" b="1" dirty="0" smtClean="0">
                <a:solidFill>
                  <a:srgbClr val="FFFF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FF00"/>
                </a:solidFill>
              </a:rPr>
              <a:t>&amp; </a:t>
            </a:r>
            <a:r>
              <a:rPr kumimoji="1" lang="zh-CN" altLang="en-US" sz="1600" b="1" dirty="0">
                <a:solidFill>
                  <a:srgbClr val="FFFF00"/>
                </a:solidFill>
              </a:rPr>
              <a:t>理解系统</a:t>
            </a:r>
            <a:endParaRPr kumimoji="1"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355976" y="2418442"/>
            <a:ext cx="16914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zh-CN" altLang="en-US" b="1" dirty="0">
                <a:solidFill>
                  <a:srgbClr val="FFFF00"/>
                </a:solidFill>
              </a:rPr>
              <a:t>证明</a:t>
            </a:r>
            <a:r>
              <a:rPr kumimoji="1" lang="en-US" altLang="ko-KR" b="1" dirty="0">
                <a:solidFill>
                  <a:srgbClr val="FFFF00"/>
                </a:solidFill>
              </a:rPr>
              <a:t>, </a:t>
            </a:r>
            <a:r>
              <a:rPr kumimoji="1" lang="zh-CN" altLang="en-US" b="1" dirty="0">
                <a:solidFill>
                  <a:srgbClr val="FFFF00"/>
                </a:solidFill>
              </a:rPr>
              <a:t>问题解决</a:t>
            </a:r>
            <a:endParaRPr kumimoji="1"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765925" y="2284413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067944" y="1419622"/>
            <a:ext cx="2042592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2400" b="1" i="1" dirty="0" smtClean="0">
                <a:solidFill>
                  <a:srgbClr val="FF5050"/>
                </a:solidFill>
              </a:rPr>
              <a:t>Inference</a:t>
            </a:r>
            <a:endParaRPr kumimoji="1" lang="en-US" altLang="ko-KR" sz="2400" b="1" i="1" dirty="0">
              <a:solidFill>
                <a:srgbClr val="FF5050"/>
              </a:solidFill>
            </a:endParaRPr>
          </a:p>
          <a:p>
            <a:pPr eaLnBrk="1" latinLnBrk="1" hangingPunct="1"/>
            <a:r>
              <a:rPr kumimoji="1" lang="en-US" altLang="ko-KR" sz="2400" b="1" i="1" dirty="0" smtClean="0">
                <a:solidFill>
                  <a:srgbClr val="FF5050"/>
                </a:solidFill>
              </a:rPr>
              <a:t>  </a:t>
            </a:r>
            <a:r>
              <a:rPr kumimoji="1" lang="en-US" altLang="ko-KR" sz="2400" b="1" i="1" dirty="0">
                <a:solidFill>
                  <a:srgbClr val="FF5050"/>
                </a:solidFill>
              </a:rPr>
              <a:t>(Anticipating) </a:t>
            </a:r>
          </a:p>
        </p:txBody>
      </p:sp>
      <p:sp>
        <p:nvSpPr>
          <p:cNvPr id="43" name="직사각형 18"/>
          <p:cNvSpPr/>
          <p:nvPr/>
        </p:nvSpPr>
        <p:spPr>
          <a:xfrm>
            <a:off x="6156176" y="2931790"/>
            <a:ext cx="1728192" cy="1015663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识别已知的能力通常优于召回它的能力</a:t>
            </a:r>
            <a:endParaRPr 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899592" y="2643758"/>
            <a:ext cx="5184576" cy="2016224"/>
          </a:xfrm>
          <a:prstGeom prst="ellips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915816" y="3621955"/>
            <a:ext cx="1722438" cy="46196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b="1" i="1" dirty="0">
                <a:solidFill>
                  <a:srgbClr val="FF5050"/>
                </a:solidFill>
              </a:rPr>
              <a:t>Recognition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2555776" y="4083918"/>
            <a:ext cx="2133600" cy="33813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zh-CN" altLang="en-US" sz="1600" b="1" dirty="0">
                <a:solidFill>
                  <a:srgbClr val="FFFF00"/>
                </a:solidFill>
              </a:rPr>
              <a:t>特性，言语</a:t>
            </a:r>
            <a:r>
              <a:rPr kumimoji="1" lang="en-US" altLang="ko-KR" sz="1600" b="1" dirty="0">
                <a:solidFill>
                  <a:srgbClr val="FFFF00"/>
                </a:solidFill>
              </a:rPr>
              <a:t>, </a:t>
            </a:r>
            <a:r>
              <a:rPr kumimoji="1" lang="zh-CN" altLang="en-US" sz="1600" b="1" dirty="0">
                <a:solidFill>
                  <a:srgbClr val="FFFF00"/>
                </a:solidFill>
              </a:rPr>
              <a:t>图像处理</a:t>
            </a:r>
            <a:endParaRPr kumimoji="1"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2588821" y="2648197"/>
            <a:ext cx="1828800" cy="914400"/>
          </a:xfrm>
          <a:custGeom>
            <a:avLst/>
            <a:gdLst>
              <a:gd name="connsiteX0" fmla="*/ 0 w 1828800"/>
              <a:gd name="connsiteY0" fmla="*/ 83128 h 914400"/>
              <a:gd name="connsiteX1" fmla="*/ 344384 w 1828800"/>
              <a:gd name="connsiteY1" fmla="*/ 23751 h 914400"/>
              <a:gd name="connsiteX2" fmla="*/ 831273 w 1828800"/>
              <a:gd name="connsiteY2" fmla="*/ 0 h 914400"/>
              <a:gd name="connsiteX3" fmla="*/ 1175657 w 1828800"/>
              <a:gd name="connsiteY3" fmla="*/ 0 h 914400"/>
              <a:gd name="connsiteX4" fmla="*/ 1579418 w 1828800"/>
              <a:gd name="connsiteY4" fmla="*/ 23751 h 914400"/>
              <a:gd name="connsiteX5" fmla="*/ 1828800 w 1828800"/>
              <a:gd name="connsiteY5" fmla="*/ 59377 h 914400"/>
              <a:gd name="connsiteX6" fmla="*/ 1745673 w 1828800"/>
              <a:gd name="connsiteY6" fmla="*/ 320634 h 914400"/>
              <a:gd name="connsiteX7" fmla="*/ 1591293 w 1828800"/>
              <a:gd name="connsiteY7" fmla="*/ 534390 h 914400"/>
              <a:gd name="connsiteX8" fmla="*/ 1318161 w 1828800"/>
              <a:gd name="connsiteY8" fmla="*/ 736271 h 914400"/>
              <a:gd name="connsiteX9" fmla="*/ 973776 w 1828800"/>
              <a:gd name="connsiteY9" fmla="*/ 914400 h 914400"/>
              <a:gd name="connsiteX10" fmla="*/ 593766 w 1828800"/>
              <a:gd name="connsiteY10" fmla="*/ 736271 h 914400"/>
              <a:gd name="connsiteX11" fmla="*/ 225631 w 1828800"/>
              <a:gd name="connsiteY11" fmla="*/ 498764 h 914400"/>
              <a:gd name="connsiteX12" fmla="*/ 23750 w 1828800"/>
              <a:gd name="connsiteY12" fmla="*/ 178130 h 914400"/>
              <a:gd name="connsiteX13" fmla="*/ 0 w 1828800"/>
              <a:gd name="connsiteY13" fmla="*/ 831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800" h="914400">
                <a:moveTo>
                  <a:pt x="0" y="83128"/>
                </a:moveTo>
                <a:lnTo>
                  <a:pt x="344384" y="23751"/>
                </a:lnTo>
                <a:lnTo>
                  <a:pt x="831273" y="0"/>
                </a:lnTo>
                <a:lnTo>
                  <a:pt x="1175657" y="0"/>
                </a:lnTo>
                <a:lnTo>
                  <a:pt x="1579418" y="23751"/>
                </a:lnTo>
                <a:lnTo>
                  <a:pt x="1828800" y="59377"/>
                </a:lnTo>
                <a:lnTo>
                  <a:pt x="1745673" y="320634"/>
                </a:lnTo>
                <a:lnTo>
                  <a:pt x="1591293" y="534390"/>
                </a:lnTo>
                <a:lnTo>
                  <a:pt x="1318161" y="736271"/>
                </a:lnTo>
                <a:lnTo>
                  <a:pt x="973776" y="914400"/>
                </a:lnTo>
                <a:lnTo>
                  <a:pt x="593766" y="736271"/>
                </a:lnTo>
                <a:lnTo>
                  <a:pt x="225631" y="498764"/>
                </a:lnTo>
                <a:lnTo>
                  <a:pt x="23750" y="178130"/>
                </a:lnTo>
                <a:lnTo>
                  <a:pt x="0" y="83128"/>
                </a:lnTo>
                <a:close/>
              </a:path>
            </a:pathLst>
          </a:cu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autoRev="1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autoRev="1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187624" y="1635646"/>
            <a:ext cx="6912768" cy="1554274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defTabSz="914399">
              <a:lnSpc>
                <a:spcPct val="125000"/>
              </a:lnSpc>
            </a:pPr>
            <a:r>
              <a:rPr lang="zh-CN" alt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黑体" pitchFamily="49" charset="-122"/>
                <a:ea typeface="黑体" pitchFamily="49" charset="-122"/>
              </a:rPr>
              <a:t>高茜</a:t>
            </a:r>
            <a:endParaRPr lang="en-US" altLang="zh-CN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黑体" pitchFamily="49" charset="-122"/>
              <a:ea typeface="黑体" pitchFamily="49" charset="-122"/>
            </a:endParaRPr>
          </a:p>
          <a:p>
            <a:pPr defTabSz="914399">
              <a:lnSpc>
                <a:spcPct val="125000"/>
              </a:lnSpc>
              <a:buClr>
                <a:schemeClr val="accent3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硕士研究方向：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人工智能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Peri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网的可达性研究</a:t>
            </a:r>
            <a:endParaRPr lang="en-US" altLang="zh-CN" sz="2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defTabSz="914399">
              <a:lnSpc>
                <a:spcPct val="125000"/>
              </a:lnSpc>
              <a:buClr>
                <a:schemeClr val="accent3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博士研究方向：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人工智能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个性化智能信息检索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627534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教师简介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267744" y="699542"/>
            <a:ext cx="4724400" cy="685800"/>
            <a:chOff x="1296" y="1824"/>
            <a:chExt cx="2976" cy="432"/>
          </a:xfrm>
        </p:grpSpPr>
        <p:sp>
          <p:nvSpPr>
            <p:cNvPr id="12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什么是人工智能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67744" y="1537742"/>
            <a:ext cx="4724400" cy="685800"/>
            <a:chOff x="1296" y="1824"/>
            <a:chExt cx="2976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人工智能的智能属性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267744" y="2375942"/>
            <a:ext cx="4724400" cy="685800"/>
            <a:chOff x="1296" y="1824"/>
            <a:chExt cx="2976" cy="432"/>
          </a:xfrm>
        </p:grpSpPr>
        <p:sp>
          <p:nvSpPr>
            <p:cNvPr id="23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人工智能涉及的技术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267744" y="3290342"/>
            <a:ext cx="4724400" cy="685800"/>
            <a:chOff x="1296" y="1824"/>
            <a:chExt cx="2976" cy="432"/>
          </a:xfrm>
        </p:grpSpPr>
        <p:sp>
          <p:nvSpPr>
            <p:cNvPr id="2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人工智能的适用领域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1358E-7 L -0.00642 -0.2624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970083" y="2976150"/>
            <a:ext cx="2834239" cy="1290533"/>
            <a:chOff x="970083" y="2976150"/>
            <a:chExt cx="2834239" cy="1290533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gray">
            <a:xfrm flipH="1">
              <a:off x="970084" y="4227498"/>
              <a:ext cx="1401016" cy="1298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gray">
            <a:xfrm flipH="1">
              <a:off x="970083" y="2976150"/>
              <a:ext cx="2834239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gray">
            <a:xfrm>
              <a:off x="1115616" y="3003799"/>
              <a:ext cx="6870" cy="1262884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gray">
            <a:xfrm>
              <a:off x="1130869" y="3291830"/>
              <a:ext cx="1784947" cy="461665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FFFF"/>
                  </a:solidFill>
                  <a:latin typeface="+mn-ea"/>
                </a:rPr>
                <a:t>现代的</a:t>
              </a:r>
              <a:r>
                <a:rPr lang="en-US" altLang="ko-KR" sz="2400" b="1" dirty="0" smtClean="0">
                  <a:solidFill>
                    <a:srgbClr val="FFFFFF"/>
                  </a:solidFill>
                  <a:latin typeface="+mn-ea"/>
                </a:rPr>
                <a:t> AI</a:t>
              </a:r>
              <a:endParaRPr lang="ko-KR" altLang="en-US" sz="2400" b="1" dirty="0" smtClean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70084" y="1707655"/>
            <a:ext cx="4255384" cy="1333984"/>
            <a:chOff x="970084" y="1707655"/>
            <a:chExt cx="4255384" cy="1333984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gray">
            <a:xfrm flipH="1" flipV="1">
              <a:off x="970084" y="1723613"/>
              <a:ext cx="4255384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gray">
            <a:xfrm>
              <a:off x="1115616" y="1707655"/>
              <a:ext cx="6870" cy="1333984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115616" y="1961736"/>
              <a:ext cx="1784947" cy="461665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FFFF"/>
                  </a:solidFill>
                  <a:latin typeface="+mn-ea"/>
                </a:rPr>
                <a:t>传统的</a:t>
              </a:r>
              <a:r>
                <a:rPr lang="en-US" altLang="ko-KR" sz="2400" b="1" dirty="0" smtClean="0">
                  <a:solidFill>
                    <a:srgbClr val="FFFFFF"/>
                  </a:solidFill>
                  <a:latin typeface="+mn-ea"/>
                </a:rPr>
                <a:t> AI</a:t>
              </a:r>
              <a:endParaRPr lang="ko-KR" altLang="en-US" sz="2400" b="1" dirty="0" smtClean="0">
                <a:solidFill>
                  <a:srgbClr val="FFFFFF"/>
                </a:solidFill>
                <a:latin typeface="+mn-ea"/>
              </a:endParaRPr>
            </a:p>
          </p:txBody>
        </p:sp>
      </p:grpSp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23479"/>
            <a:ext cx="1296144" cy="1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1510"/>
            <a:ext cx="151216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987574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的趋势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Freeform 24"/>
          <p:cNvSpPr>
            <a:spLocks/>
          </p:cNvSpPr>
          <p:nvPr/>
        </p:nvSpPr>
        <p:spPr bwMode="gray">
          <a:xfrm>
            <a:off x="2686661" y="1768823"/>
            <a:ext cx="1775538" cy="2228282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915816" y="3003798"/>
            <a:ext cx="3702871" cy="691222"/>
            <a:chOff x="4355976" y="3458892"/>
            <a:chExt cx="3702871" cy="691222"/>
          </a:xfrm>
        </p:grpSpPr>
        <p:sp>
          <p:nvSpPr>
            <p:cNvPr id="50" name="Freeform 21"/>
            <p:cNvSpPr>
              <a:spLocks/>
            </p:cNvSpPr>
            <p:nvPr/>
          </p:nvSpPr>
          <p:spPr bwMode="gray">
            <a:xfrm>
              <a:off x="7499200" y="3458892"/>
              <a:ext cx="553514" cy="69122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gray">
            <a:xfrm>
              <a:off x="4355976" y="3458892"/>
              <a:ext cx="3702871" cy="445656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893139" y="3530250"/>
              <a:ext cx="2273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FFFF00"/>
                  </a:solidFill>
                  <a:latin typeface="Verdana" pitchFamily="34" charset="0"/>
                  <a:ea typeface="宋体" charset="-122"/>
                </a:rPr>
                <a:t>简单的问题解决</a:t>
              </a:r>
              <a:endParaRPr lang="ko-KR" altLang="en-US" b="1" dirty="0" smtClean="0">
                <a:solidFill>
                  <a:srgbClr val="FFFF00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gray">
            <a:xfrm>
              <a:off x="4359043" y="3903249"/>
              <a:ext cx="3152423" cy="244266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1"/>
              <a:endParaRPr lang="ko-KR" altLang="en-US" sz="1600" b="1" dirty="0" smtClean="0">
                <a:solidFill>
                  <a:srgbClr val="FFFF00"/>
                </a:solidFill>
                <a:latin typeface="Verdana" pitchFamily="34" charset="0"/>
                <a:ea typeface="宋体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13214" y="3686575"/>
            <a:ext cx="3952576" cy="692521"/>
            <a:chOff x="2113214" y="3686575"/>
            <a:chExt cx="3952576" cy="692521"/>
          </a:xfrm>
        </p:grpSpPr>
        <p:sp>
          <p:nvSpPr>
            <p:cNvPr id="51" name="Freeform 22"/>
            <p:cNvSpPr>
              <a:spLocks/>
            </p:cNvSpPr>
            <p:nvPr/>
          </p:nvSpPr>
          <p:spPr bwMode="gray">
            <a:xfrm>
              <a:off x="5498696" y="3686575"/>
              <a:ext cx="558114" cy="692521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gray">
            <a:xfrm>
              <a:off x="2123728" y="3688253"/>
              <a:ext cx="3942062" cy="441758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gray">
            <a:xfrm>
              <a:off x="2113214" y="4133530"/>
              <a:ext cx="3393148" cy="24296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lvl="1"/>
              <a:endParaRPr lang="en-US" altLang="ko-KR" sz="1600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15817" y="3731024"/>
              <a:ext cx="23762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zh-CN" altLang="en-US" b="1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重点在于速度，计算能力和问题解决</a:t>
              </a:r>
              <a:endParaRPr lang="en-US" altLang="ko-KR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99992" y="1647521"/>
            <a:ext cx="3229087" cy="812057"/>
            <a:chOff x="4511264" y="1642792"/>
            <a:chExt cx="3229087" cy="812057"/>
          </a:xfrm>
        </p:grpSpPr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6333880" y="2075535"/>
              <a:ext cx="179554" cy="3793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latinLnBrk="1" hangingPunct="1"/>
              <a:endParaRPr kumimoji="1" lang="ko-KR" alt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gray">
            <a:xfrm>
              <a:off x="7177637" y="1642792"/>
              <a:ext cx="556581" cy="69252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4511264" y="1642792"/>
              <a:ext cx="3229087" cy="443058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gray">
            <a:xfrm>
              <a:off x="4517397" y="2085850"/>
              <a:ext cx="2672507" cy="24946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zh-CN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15308" y="1698362"/>
              <a:ext cx="2509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0" hangingPunct="0"/>
              <a:r>
                <a:rPr lang="zh-CN" altLang="en-US" b="1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目标是</a:t>
              </a:r>
              <a:r>
                <a:rPr lang="zh-CN" altLang="en-US" b="1" dirty="0" smtClean="0">
                  <a:solidFill>
                    <a:srgbClr val="FFFF00"/>
                  </a:solidFill>
                  <a:latin typeface="Verdana" pitchFamily="34" charset="0"/>
                  <a:ea typeface="宋体" charset="-122"/>
                </a:rPr>
                <a:t>智能系统</a:t>
              </a:r>
              <a:r>
                <a:rPr lang="zh-CN" altLang="en-US" b="1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的实现</a:t>
              </a:r>
              <a:endParaRPr lang="ko-KR" altLang="en-US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709358" y="2283718"/>
            <a:ext cx="3670954" cy="728526"/>
            <a:chOff x="3709358" y="2283718"/>
            <a:chExt cx="3670954" cy="728526"/>
          </a:xfrm>
        </p:grpSpPr>
        <p:sp>
          <p:nvSpPr>
            <p:cNvPr id="55" name="Rectangle 26"/>
            <p:cNvSpPr>
              <a:spLocks noChangeArrowheads="1"/>
            </p:cNvSpPr>
            <p:nvPr/>
          </p:nvSpPr>
          <p:spPr bwMode="gray">
            <a:xfrm>
              <a:off x="3719779" y="2763266"/>
              <a:ext cx="2913232" cy="244266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zh-CN" sz="1600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709358" y="2283718"/>
              <a:ext cx="3670954" cy="728526"/>
              <a:chOff x="3709358" y="2283718"/>
              <a:chExt cx="3670954" cy="728526"/>
            </a:xfrm>
          </p:grpSpPr>
          <p:sp>
            <p:nvSpPr>
              <p:cNvPr id="48" name="Freeform 19"/>
              <p:cNvSpPr>
                <a:spLocks/>
              </p:cNvSpPr>
              <p:nvPr/>
            </p:nvSpPr>
            <p:spPr bwMode="gray">
              <a:xfrm>
                <a:off x="6617990" y="2323620"/>
                <a:ext cx="556581" cy="688624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gray">
              <a:xfrm>
                <a:off x="3709358" y="2323620"/>
                <a:ext cx="3471346" cy="441758"/>
              </a:xfrm>
              <a:custGeom>
                <a:avLst/>
                <a:gdLst/>
                <a:ahLst/>
                <a:cxnLst>
                  <a:cxn ang="0">
                    <a:pos x="161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1920" y="0"/>
                  </a:cxn>
                  <a:cxn ang="0">
                    <a:pos x="1612" y="284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120929" y="2283718"/>
                <a:ext cx="3259383" cy="663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CN" altLang="en-US" b="1" dirty="0" smtClean="0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不仅侧重简单的问题解决，</a:t>
                </a:r>
                <a:endParaRPr lang="en-US" altLang="zh-CN" b="1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endParaRPr>
              </a:p>
              <a:p>
                <a:pPr algn="ctr" eaLnBrk="0" hangingPunct="0"/>
                <a:r>
                  <a:rPr lang="zh-CN" altLang="en-US" b="1" dirty="0" smtClean="0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还包括人类智能</a:t>
                </a:r>
                <a:endParaRPr lang="en-US" altLang="zh-CN" b="1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23479"/>
            <a:ext cx="1296144" cy="1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1510"/>
            <a:ext cx="151216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27584" y="882887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AI</a:t>
            </a:r>
            <a:r>
              <a:rPr lang="zh-CN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的适用领域</a:t>
            </a:r>
            <a:endParaRPr lang="ko-KR" alt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963189" y="3219822"/>
            <a:ext cx="1873679" cy="593443"/>
            <a:chOff x="572886" y="5532765"/>
            <a:chExt cx="1873679" cy="593443"/>
          </a:xfrm>
        </p:grpSpPr>
        <p:grpSp>
          <p:nvGrpSpPr>
            <p:cNvPr id="65" name="Group 346"/>
            <p:cNvGrpSpPr>
              <a:grpSpLocks noChangeAspect="1"/>
            </p:cNvGrpSpPr>
            <p:nvPr/>
          </p:nvGrpSpPr>
          <p:grpSpPr bwMode="auto">
            <a:xfrm>
              <a:off x="1259632" y="5805264"/>
              <a:ext cx="500186" cy="320944"/>
              <a:chOff x="3573" y="1253"/>
              <a:chExt cx="834" cy="536"/>
            </a:xfrm>
          </p:grpSpPr>
          <p:sp>
            <p:nvSpPr>
              <p:cNvPr id="130" name="AutoShape 347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31" name="AutoShape 34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32" name="AutoShape 349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66" name="Group 378"/>
            <p:cNvGrpSpPr>
              <a:grpSpLocks noChangeAspect="1"/>
            </p:cNvGrpSpPr>
            <p:nvPr/>
          </p:nvGrpSpPr>
          <p:grpSpPr bwMode="auto">
            <a:xfrm>
              <a:off x="1259632" y="5532765"/>
              <a:ext cx="500186" cy="320944"/>
              <a:chOff x="3573" y="1253"/>
              <a:chExt cx="834" cy="536"/>
            </a:xfrm>
          </p:grpSpPr>
          <p:sp>
            <p:nvSpPr>
              <p:cNvPr id="127" name="AutoShape 379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28" name="AutoShape 38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29" name="AutoShape 381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67" name="Group 382"/>
            <p:cNvGrpSpPr>
              <a:grpSpLocks noChangeAspect="1"/>
            </p:cNvGrpSpPr>
            <p:nvPr/>
          </p:nvGrpSpPr>
          <p:grpSpPr bwMode="auto">
            <a:xfrm>
              <a:off x="1488548" y="5572126"/>
              <a:ext cx="500186" cy="320944"/>
              <a:chOff x="3573" y="1253"/>
              <a:chExt cx="834" cy="536"/>
            </a:xfrm>
          </p:grpSpPr>
          <p:sp>
            <p:nvSpPr>
              <p:cNvPr id="124" name="AutoShape 383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25" name="AutoShape 38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26" name="AutoShape 385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68" name="Group 386"/>
            <p:cNvGrpSpPr>
              <a:grpSpLocks noChangeAspect="1"/>
            </p:cNvGrpSpPr>
            <p:nvPr/>
          </p:nvGrpSpPr>
          <p:grpSpPr bwMode="auto">
            <a:xfrm>
              <a:off x="1717463" y="5612496"/>
              <a:ext cx="500186" cy="320944"/>
              <a:chOff x="3573" y="1253"/>
              <a:chExt cx="834" cy="536"/>
            </a:xfrm>
          </p:grpSpPr>
          <p:sp>
            <p:nvSpPr>
              <p:cNvPr id="121" name="AutoShape 387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22" name="AutoShape 38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23" name="AutoShape 389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69" name="Group 390"/>
            <p:cNvGrpSpPr>
              <a:grpSpLocks noChangeAspect="1"/>
            </p:cNvGrpSpPr>
            <p:nvPr/>
          </p:nvGrpSpPr>
          <p:grpSpPr bwMode="auto">
            <a:xfrm>
              <a:off x="1946379" y="5651857"/>
              <a:ext cx="500186" cy="320944"/>
              <a:chOff x="3573" y="1253"/>
              <a:chExt cx="834" cy="536"/>
            </a:xfrm>
          </p:grpSpPr>
          <p:sp>
            <p:nvSpPr>
              <p:cNvPr id="118" name="AutoShape 391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19" name="AutoShape 39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20" name="AutoShape 393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0" name="Group 394"/>
            <p:cNvGrpSpPr>
              <a:grpSpLocks noChangeAspect="1"/>
            </p:cNvGrpSpPr>
            <p:nvPr/>
          </p:nvGrpSpPr>
          <p:grpSpPr bwMode="auto">
            <a:xfrm>
              <a:off x="1030717" y="5572126"/>
              <a:ext cx="500186" cy="320944"/>
              <a:chOff x="3573" y="1253"/>
              <a:chExt cx="834" cy="536"/>
            </a:xfrm>
          </p:grpSpPr>
          <p:sp>
            <p:nvSpPr>
              <p:cNvPr id="115" name="AutoShape 395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16" name="AutoShape 39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17" name="AutoShape 397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1" name="Group 398"/>
            <p:cNvGrpSpPr>
              <a:grpSpLocks noChangeAspect="1"/>
            </p:cNvGrpSpPr>
            <p:nvPr/>
          </p:nvGrpSpPr>
          <p:grpSpPr bwMode="auto">
            <a:xfrm>
              <a:off x="1259632" y="5611487"/>
              <a:ext cx="500186" cy="320944"/>
              <a:chOff x="3573" y="1253"/>
              <a:chExt cx="834" cy="536"/>
            </a:xfrm>
          </p:grpSpPr>
          <p:sp>
            <p:nvSpPr>
              <p:cNvPr id="112" name="AutoShape 399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13" name="AutoShape 40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14" name="AutoShape 401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2" name="Group 402"/>
            <p:cNvGrpSpPr>
              <a:grpSpLocks noChangeAspect="1"/>
            </p:cNvGrpSpPr>
            <p:nvPr/>
          </p:nvGrpSpPr>
          <p:grpSpPr bwMode="auto">
            <a:xfrm>
              <a:off x="1488548" y="5651857"/>
              <a:ext cx="500186" cy="320944"/>
              <a:chOff x="3573" y="1253"/>
              <a:chExt cx="834" cy="536"/>
            </a:xfrm>
          </p:grpSpPr>
          <p:sp>
            <p:nvSpPr>
              <p:cNvPr id="109" name="AutoShape 403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10" name="AutoShape 40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11" name="AutoShape 405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3" name="Group 406"/>
            <p:cNvGrpSpPr>
              <a:grpSpLocks noChangeAspect="1"/>
            </p:cNvGrpSpPr>
            <p:nvPr/>
          </p:nvGrpSpPr>
          <p:grpSpPr bwMode="auto">
            <a:xfrm>
              <a:off x="1717463" y="5691218"/>
              <a:ext cx="500186" cy="320944"/>
              <a:chOff x="3573" y="1253"/>
              <a:chExt cx="834" cy="536"/>
            </a:xfrm>
          </p:grpSpPr>
          <p:sp>
            <p:nvSpPr>
              <p:cNvPr id="106" name="AutoShape 407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07" name="AutoShape 40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08" name="AutoShape 409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4" name="Group 410"/>
            <p:cNvGrpSpPr>
              <a:grpSpLocks noChangeAspect="1"/>
            </p:cNvGrpSpPr>
            <p:nvPr/>
          </p:nvGrpSpPr>
          <p:grpSpPr bwMode="auto">
            <a:xfrm>
              <a:off x="801801" y="5612496"/>
              <a:ext cx="500186" cy="320944"/>
              <a:chOff x="3573" y="1253"/>
              <a:chExt cx="834" cy="536"/>
            </a:xfrm>
          </p:grpSpPr>
          <p:sp>
            <p:nvSpPr>
              <p:cNvPr id="103" name="AutoShape 411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04" name="AutoShape 41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05" name="AutoShape 413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5" name="Group 414"/>
            <p:cNvGrpSpPr>
              <a:grpSpLocks noChangeAspect="1"/>
            </p:cNvGrpSpPr>
            <p:nvPr/>
          </p:nvGrpSpPr>
          <p:grpSpPr bwMode="auto">
            <a:xfrm>
              <a:off x="1030717" y="5651857"/>
              <a:ext cx="500186" cy="320944"/>
              <a:chOff x="3573" y="1253"/>
              <a:chExt cx="834" cy="536"/>
            </a:xfrm>
          </p:grpSpPr>
          <p:sp>
            <p:nvSpPr>
              <p:cNvPr id="100" name="AutoShape 415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01" name="AutoShape 41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102" name="AutoShape 417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6" name="Group 418"/>
            <p:cNvGrpSpPr>
              <a:grpSpLocks noChangeAspect="1"/>
            </p:cNvGrpSpPr>
            <p:nvPr/>
          </p:nvGrpSpPr>
          <p:grpSpPr bwMode="auto">
            <a:xfrm>
              <a:off x="1259632" y="5692228"/>
              <a:ext cx="500186" cy="320944"/>
              <a:chOff x="3573" y="1253"/>
              <a:chExt cx="834" cy="536"/>
            </a:xfrm>
          </p:grpSpPr>
          <p:sp>
            <p:nvSpPr>
              <p:cNvPr id="97" name="AutoShape 419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8" name="AutoShape 42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99" name="AutoShape 421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7" name="Group 422"/>
            <p:cNvGrpSpPr>
              <a:grpSpLocks noChangeAspect="1"/>
            </p:cNvGrpSpPr>
            <p:nvPr/>
          </p:nvGrpSpPr>
          <p:grpSpPr bwMode="auto">
            <a:xfrm>
              <a:off x="1488548" y="5731589"/>
              <a:ext cx="500186" cy="320944"/>
              <a:chOff x="3573" y="1253"/>
              <a:chExt cx="834" cy="536"/>
            </a:xfrm>
          </p:grpSpPr>
          <p:sp>
            <p:nvSpPr>
              <p:cNvPr id="94" name="AutoShape 423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5" name="AutoShape 42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96" name="AutoShape 425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8" name="Group 426"/>
            <p:cNvGrpSpPr>
              <a:grpSpLocks noChangeAspect="1"/>
            </p:cNvGrpSpPr>
            <p:nvPr/>
          </p:nvGrpSpPr>
          <p:grpSpPr bwMode="auto">
            <a:xfrm>
              <a:off x="572886" y="5651857"/>
              <a:ext cx="500186" cy="320944"/>
              <a:chOff x="3573" y="1253"/>
              <a:chExt cx="834" cy="536"/>
            </a:xfrm>
          </p:grpSpPr>
          <p:sp>
            <p:nvSpPr>
              <p:cNvPr id="91" name="AutoShape 427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2" name="AutoShape 42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93" name="AutoShape 429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79" name="Group 430"/>
            <p:cNvGrpSpPr>
              <a:grpSpLocks noChangeAspect="1"/>
            </p:cNvGrpSpPr>
            <p:nvPr/>
          </p:nvGrpSpPr>
          <p:grpSpPr bwMode="auto">
            <a:xfrm>
              <a:off x="801801" y="5691218"/>
              <a:ext cx="500186" cy="320944"/>
              <a:chOff x="3573" y="1253"/>
              <a:chExt cx="834" cy="536"/>
            </a:xfrm>
          </p:grpSpPr>
          <p:sp>
            <p:nvSpPr>
              <p:cNvPr id="88" name="AutoShape 431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89" name="AutoShape 43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90" name="AutoShape 433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80" name="Group 434"/>
            <p:cNvGrpSpPr>
              <a:grpSpLocks noChangeAspect="1"/>
            </p:cNvGrpSpPr>
            <p:nvPr/>
          </p:nvGrpSpPr>
          <p:grpSpPr bwMode="auto">
            <a:xfrm>
              <a:off x="1030717" y="5731589"/>
              <a:ext cx="500186" cy="320944"/>
              <a:chOff x="3573" y="1253"/>
              <a:chExt cx="834" cy="536"/>
            </a:xfrm>
          </p:grpSpPr>
          <p:sp>
            <p:nvSpPr>
              <p:cNvPr id="85" name="AutoShape 435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86" name="AutoShape 43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87" name="AutoShape 437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81" name="Group 438"/>
            <p:cNvGrpSpPr>
              <a:grpSpLocks noChangeAspect="1"/>
            </p:cNvGrpSpPr>
            <p:nvPr/>
          </p:nvGrpSpPr>
          <p:grpSpPr bwMode="auto">
            <a:xfrm>
              <a:off x="1259632" y="5770950"/>
              <a:ext cx="500186" cy="320944"/>
              <a:chOff x="3573" y="1253"/>
              <a:chExt cx="834" cy="536"/>
            </a:xfrm>
          </p:grpSpPr>
          <p:sp>
            <p:nvSpPr>
              <p:cNvPr id="82" name="AutoShape 439"/>
              <p:cNvSpPr>
                <a:spLocks noChangeAspect="1" noChangeArrowheads="1"/>
              </p:cNvSpPr>
              <p:nvPr/>
            </p:nvSpPr>
            <p:spPr bwMode="auto">
              <a:xfrm>
                <a:off x="3611" y="1253"/>
                <a:ext cx="754" cy="125"/>
              </a:xfrm>
              <a:prstGeom prst="diamond">
                <a:avLst/>
              </a:prstGeom>
              <a:solidFill>
                <a:srgbClr val="FA9B3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83" name="AutoShape 44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3573" y="1344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66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84" name="AutoShape 441"/>
              <p:cNvSpPr>
                <a:spLocks noChangeAspect="1" noChangeArrowheads="1"/>
              </p:cNvSpPr>
              <p:nvPr/>
            </p:nvSpPr>
            <p:spPr bwMode="auto">
              <a:xfrm rot="-569323">
                <a:off x="3944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CC00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</p:grpSp>
      <p:grpSp>
        <p:nvGrpSpPr>
          <p:cNvPr id="402" name="组合 401"/>
          <p:cNvGrpSpPr/>
          <p:nvPr/>
        </p:nvGrpSpPr>
        <p:grpSpPr>
          <a:xfrm>
            <a:off x="5963189" y="2715766"/>
            <a:ext cx="1871663" cy="790575"/>
            <a:chOff x="5292080" y="2715766"/>
            <a:chExt cx="1871663" cy="790575"/>
          </a:xfrm>
        </p:grpSpPr>
        <p:grpSp>
          <p:nvGrpSpPr>
            <p:cNvPr id="133" name="Group 442"/>
            <p:cNvGrpSpPr>
              <a:grpSpLocks/>
            </p:cNvGrpSpPr>
            <p:nvPr/>
          </p:nvGrpSpPr>
          <p:grpSpPr bwMode="auto">
            <a:xfrm>
              <a:off x="5292080" y="2715766"/>
              <a:ext cx="1871663" cy="790575"/>
              <a:chOff x="299" y="2252"/>
              <a:chExt cx="1856" cy="784"/>
            </a:xfrm>
          </p:grpSpPr>
          <p:grpSp>
            <p:nvGrpSpPr>
              <p:cNvPr id="134" name="Group 443"/>
              <p:cNvGrpSpPr>
                <a:grpSpLocks noChangeAspect="1"/>
              </p:cNvGrpSpPr>
              <p:nvPr/>
            </p:nvGrpSpPr>
            <p:grpSpPr bwMode="auto">
              <a:xfrm>
                <a:off x="982" y="2487"/>
                <a:ext cx="496" cy="318"/>
                <a:chOff x="232" y="2750"/>
                <a:chExt cx="834" cy="536"/>
              </a:xfrm>
            </p:grpSpPr>
            <p:sp>
              <p:nvSpPr>
                <p:cNvPr id="231" name="AutoShape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32" name="AutoShape 44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33" name="AutoShape 44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35" name="Group 447"/>
              <p:cNvGrpSpPr>
                <a:grpSpLocks noChangeAspect="1"/>
              </p:cNvGrpSpPr>
              <p:nvPr/>
            </p:nvGrpSpPr>
            <p:grpSpPr bwMode="auto">
              <a:xfrm>
                <a:off x="1209" y="2526"/>
                <a:ext cx="496" cy="318"/>
                <a:chOff x="232" y="2750"/>
                <a:chExt cx="834" cy="536"/>
              </a:xfrm>
            </p:grpSpPr>
            <p:sp>
              <p:nvSpPr>
                <p:cNvPr id="228" name="AutoShape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29" name="AutoShape 44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30" name="AutoShape 45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36" name="Group 451"/>
              <p:cNvGrpSpPr>
                <a:grpSpLocks noChangeAspect="1"/>
              </p:cNvGrpSpPr>
              <p:nvPr/>
            </p:nvGrpSpPr>
            <p:grpSpPr bwMode="auto">
              <a:xfrm>
                <a:off x="1436" y="2566"/>
                <a:ext cx="496" cy="318"/>
                <a:chOff x="232" y="2750"/>
                <a:chExt cx="834" cy="536"/>
              </a:xfrm>
            </p:grpSpPr>
            <p:sp>
              <p:nvSpPr>
                <p:cNvPr id="225" name="AutoShape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26" name="AutoShape 45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27" name="AutoShape 45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37" name="Group 455"/>
              <p:cNvGrpSpPr>
                <a:grpSpLocks noChangeAspect="1"/>
              </p:cNvGrpSpPr>
              <p:nvPr/>
            </p:nvGrpSpPr>
            <p:grpSpPr bwMode="auto">
              <a:xfrm>
                <a:off x="1663" y="2605"/>
                <a:ext cx="496" cy="318"/>
                <a:chOff x="232" y="2750"/>
                <a:chExt cx="834" cy="536"/>
              </a:xfrm>
            </p:grpSpPr>
            <p:sp>
              <p:nvSpPr>
                <p:cNvPr id="222" name="AutoShape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23" name="AutoShape 45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24" name="AutoShape 45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38" name="Group 459"/>
              <p:cNvGrpSpPr>
                <a:grpSpLocks noChangeAspect="1"/>
              </p:cNvGrpSpPr>
              <p:nvPr/>
            </p:nvGrpSpPr>
            <p:grpSpPr bwMode="auto">
              <a:xfrm>
                <a:off x="755" y="2526"/>
                <a:ext cx="496" cy="318"/>
                <a:chOff x="232" y="2750"/>
                <a:chExt cx="834" cy="536"/>
              </a:xfrm>
            </p:grpSpPr>
            <p:sp>
              <p:nvSpPr>
                <p:cNvPr id="219" name="AutoShape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20" name="AutoShape 46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21" name="AutoShape 46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39" name="Group 463"/>
              <p:cNvGrpSpPr>
                <a:grpSpLocks noChangeAspect="1"/>
              </p:cNvGrpSpPr>
              <p:nvPr/>
            </p:nvGrpSpPr>
            <p:grpSpPr bwMode="auto">
              <a:xfrm>
                <a:off x="982" y="2565"/>
                <a:ext cx="496" cy="318"/>
                <a:chOff x="232" y="2750"/>
                <a:chExt cx="834" cy="536"/>
              </a:xfrm>
            </p:grpSpPr>
            <p:sp>
              <p:nvSpPr>
                <p:cNvPr id="216" name="AutoShape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17" name="AutoShape 46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18" name="AutoShape 46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0" name="Group 467"/>
              <p:cNvGrpSpPr>
                <a:grpSpLocks noChangeAspect="1"/>
              </p:cNvGrpSpPr>
              <p:nvPr/>
            </p:nvGrpSpPr>
            <p:grpSpPr bwMode="auto">
              <a:xfrm>
                <a:off x="1209" y="2605"/>
                <a:ext cx="496" cy="318"/>
                <a:chOff x="232" y="2750"/>
                <a:chExt cx="834" cy="536"/>
              </a:xfrm>
            </p:grpSpPr>
            <p:sp>
              <p:nvSpPr>
                <p:cNvPr id="213" name="AutoShape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14" name="AutoShape 46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15" name="AutoShape 47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1" name="Group 471"/>
              <p:cNvGrpSpPr>
                <a:grpSpLocks noChangeAspect="1"/>
              </p:cNvGrpSpPr>
              <p:nvPr/>
            </p:nvGrpSpPr>
            <p:grpSpPr bwMode="auto">
              <a:xfrm>
                <a:off x="1436" y="2644"/>
                <a:ext cx="496" cy="318"/>
                <a:chOff x="232" y="2750"/>
                <a:chExt cx="834" cy="536"/>
              </a:xfrm>
            </p:grpSpPr>
            <p:sp>
              <p:nvSpPr>
                <p:cNvPr id="210" name="AutoShape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11" name="AutoShape 47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12" name="AutoShape 47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2" name="Group 475"/>
              <p:cNvGrpSpPr>
                <a:grpSpLocks noChangeAspect="1"/>
              </p:cNvGrpSpPr>
              <p:nvPr/>
            </p:nvGrpSpPr>
            <p:grpSpPr bwMode="auto">
              <a:xfrm>
                <a:off x="528" y="2566"/>
                <a:ext cx="496" cy="318"/>
                <a:chOff x="232" y="2750"/>
                <a:chExt cx="834" cy="536"/>
              </a:xfrm>
            </p:grpSpPr>
            <p:sp>
              <p:nvSpPr>
                <p:cNvPr id="207" name="AutoShape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08" name="AutoShape 47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09" name="AutoShape 47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3" name="Group 479"/>
              <p:cNvGrpSpPr>
                <a:grpSpLocks noChangeAspect="1"/>
              </p:cNvGrpSpPr>
              <p:nvPr/>
            </p:nvGrpSpPr>
            <p:grpSpPr bwMode="auto">
              <a:xfrm>
                <a:off x="755" y="2605"/>
                <a:ext cx="496" cy="318"/>
                <a:chOff x="232" y="2750"/>
                <a:chExt cx="834" cy="536"/>
              </a:xfrm>
            </p:grpSpPr>
            <p:sp>
              <p:nvSpPr>
                <p:cNvPr id="204" name="AutoShape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05" name="AutoShape 48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06" name="AutoShape 48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4" name="Group 483"/>
              <p:cNvGrpSpPr>
                <a:grpSpLocks noChangeAspect="1"/>
              </p:cNvGrpSpPr>
              <p:nvPr/>
            </p:nvGrpSpPr>
            <p:grpSpPr bwMode="auto">
              <a:xfrm>
                <a:off x="982" y="2645"/>
                <a:ext cx="496" cy="318"/>
                <a:chOff x="232" y="2750"/>
                <a:chExt cx="834" cy="536"/>
              </a:xfrm>
            </p:grpSpPr>
            <p:sp>
              <p:nvSpPr>
                <p:cNvPr id="201" name="AutoShape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02" name="AutoShape 48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03" name="AutoShape 48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5" name="Group 487"/>
              <p:cNvGrpSpPr>
                <a:grpSpLocks noChangeAspect="1"/>
              </p:cNvGrpSpPr>
              <p:nvPr/>
            </p:nvGrpSpPr>
            <p:grpSpPr bwMode="auto">
              <a:xfrm>
                <a:off x="1209" y="2684"/>
                <a:ext cx="496" cy="318"/>
                <a:chOff x="232" y="2750"/>
                <a:chExt cx="834" cy="536"/>
              </a:xfrm>
            </p:grpSpPr>
            <p:sp>
              <p:nvSpPr>
                <p:cNvPr id="198" name="AutoShape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99" name="AutoShape 48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200" name="AutoShape 49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6" name="Group 491"/>
              <p:cNvGrpSpPr>
                <a:grpSpLocks noChangeAspect="1"/>
              </p:cNvGrpSpPr>
              <p:nvPr/>
            </p:nvGrpSpPr>
            <p:grpSpPr bwMode="auto">
              <a:xfrm>
                <a:off x="301" y="2605"/>
                <a:ext cx="496" cy="318"/>
                <a:chOff x="232" y="2750"/>
                <a:chExt cx="834" cy="536"/>
              </a:xfrm>
            </p:grpSpPr>
            <p:sp>
              <p:nvSpPr>
                <p:cNvPr id="195" name="AutoShape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96" name="AutoShape 49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97" name="AutoShape 49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7" name="Group 495"/>
              <p:cNvGrpSpPr>
                <a:grpSpLocks noChangeAspect="1"/>
              </p:cNvGrpSpPr>
              <p:nvPr/>
            </p:nvGrpSpPr>
            <p:grpSpPr bwMode="auto">
              <a:xfrm>
                <a:off x="528" y="2644"/>
                <a:ext cx="496" cy="318"/>
                <a:chOff x="232" y="2750"/>
                <a:chExt cx="834" cy="536"/>
              </a:xfrm>
            </p:grpSpPr>
            <p:sp>
              <p:nvSpPr>
                <p:cNvPr id="192" name="AutoShape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93" name="AutoShape 49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94" name="AutoShape 49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8" name="Group 499"/>
              <p:cNvGrpSpPr>
                <a:grpSpLocks noChangeAspect="1"/>
              </p:cNvGrpSpPr>
              <p:nvPr/>
            </p:nvGrpSpPr>
            <p:grpSpPr bwMode="auto">
              <a:xfrm>
                <a:off x="755" y="2684"/>
                <a:ext cx="496" cy="318"/>
                <a:chOff x="232" y="2750"/>
                <a:chExt cx="834" cy="536"/>
              </a:xfrm>
            </p:grpSpPr>
            <p:sp>
              <p:nvSpPr>
                <p:cNvPr id="189" name="AutoShape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90" name="AutoShape 50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91" name="AutoShape 50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49" name="Group 503"/>
              <p:cNvGrpSpPr>
                <a:grpSpLocks noChangeAspect="1"/>
              </p:cNvGrpSpPr>
              <p:nvPr/>
            </p:nvGrpSpPr>
            <p:grpSpPr bwMode="auto">
              <a:xfrm>
                <a:off x="982" y="2723"/>
                <a:ext cx="496" cy="318"/>
                <a:chOff x="232" y="2750"/>
                <a:chExt cx="834" cy="536"/>
              </a:xfrm>
            </p:grpSpPr>
            <p:sp>
              <p:nvSpPr>
                <p:cNvPr id="186" name="AutoShape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87" name="AutoShape 50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88" name="AutoShape 50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0" name="Group 507"/>
              <p:cNvGrpSpPr>
                <a:grpSpLocks noChangeAspect="1"/>
              </p:cNvGrpSpPr>
              <p:nvPr/>
            </p:nvGrpSpPr>
            <p:grpSpPr bwMode="auto">
              <a:xfrm>
                <a:off x="1209" y="2256"/>
                <a:ext cx="496" cy="318"/>
                <a:chOff x="232" y="2750"/>
                <a:chExt cx="834" cy="536"/>
              </a:xfrm>
            </p:grpSpPr>
            <p:sp>
              <p:nvSpPr>
                <p:cNvPr id="183" name="AutoShape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84" name="AutoShape 50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85" name="AutoShape 51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1" name="Group 511"/>
              <p:cNvGrpSpPr>
                <a:grpSpLocks noChangeAspect="1"/>
              </p:cNvGrpSpPr>
              <p:nvPr/>
            </p:nvGrpSpPr>
            <p:grpSpPr bwMode="auto">
              <a:xfrm>
                <a:off x="1436" y="2296"/>
                <a:ext cx="496" cy="318"/>
                <a:chOff x="232" y="2750"/>
                <a:chExt cx="834" cy="536"/>
              </a:xfrm>
            </p:grpSpPr>
            <p:sp>
              <p:nvSpPr>
                <p:cNvPr id="180" name="AutoShape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81" name="AutoShape 51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82" name="AutoShape 51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2" name="Group 515"/>
              <p:cNvGrpSpPr>
                <a:grpSpLocks noChangeAspect="1"/>
              </p:cNvGrpSpPr>
              <p:nvPr/>
            </p:nvGrpSpPr>
            <p:grpSpPr bwMode="auto">
              <a:xfrm>
                <a:off x="1663" y="2335"/>
                <a:ext cx="496" cy="318"/>
                <a:chOff x="232" y="2750"/>
                <a:chExt cx="834" cy="536"/>
              </a:xfrm>
            </p:grpSpPr>
            <p:sp>
              <p:nvSpPr>
                <p:cNvPr id="177" name="AutoShape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78" name="AutoShape 51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79" name="AutoShape 51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3" name="Group 519"/>
              <p:cNvGrpSpPr>
                <a:grpSpLocks noChangeAspect="1"/>
              </p:cNvGrpSpPr>
              <p:nvPr/>
            </p:nvGrpSpPr>
            <p:grpSpPr bwMode="auto">
              <a:xfrm>
                <a:off x="982" y="2295"/>
                <a:ext cx="496" cy="318"/>
                <a:chOff x="232" y="2750"/>
                <a:chExt cx="834" cy="536"/>
              </a:xfrm>
            </p:grpSpPr>
            <p:sp>
              <p:nvSpPr>
                <p:cNvPr id="174" name="AutoShape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75" name="AutoShape 52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76" name="AutoShape 52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4" name="Group 523"/>
              <p:cNvGrpSpPr>
                <a:grpSpLocks noChangeAspect="1"/>
              </p:cNvGrpSpPr>
              <p:nvPr/>
            </p:nvGrpSpPr>
            <p:grpSpPr bwMode="auto">
              <a:xfrm>
                <a:off x="1209" y="2335"/>
                <a:ext cx="496" cy="318"/>
                <a:chOff x="232" y="2750"/>
                <a:chExt cx="834" cy="536"/>
              </a:xfrm>
            </p:grpSpPr>
            <p:sp>
              <p:nvSpPr>
                <p:cNvPr id="171" name="AutoShape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72" name="AutoShape 52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73" name="AutoShape 52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5" name="Group 527"/>
              <p:cNvGrpSpPr>
                <a:grpSpLocks noChangeAspect="1"/>
              </p:cNvGrpSpPr>
              <p:nvPr/>
            </p:nvGrpSpPr>
            <p:grpSpPr bwMode="auto">
              <a:xfrm>
                <a:off x="755" y="2335"/>
                <a:ext cx="496" cy="318"/>
                <a:chOff x="232" y="2750"/>
                <a:chExt cx="834" cy="536"/>
              </a:xfrm>
            </p:grpSpPr>
            <p:sp>
              <p:nvSpPr>
                <p:cNvPr id="168" name="AutoShape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69" name="AutoShape 52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70" name="AutoShape 53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6" name="Group 531"/>
              <p:cNvGrpSpPr>
                <a:grpSpLocks noChangeAspect="1"/>
              </p:cNvGrpSpPr>
              <p:nvPr/>
            </p:nvGrpSpPr>
            <p:grpSpPr bwMode="auto">
              <a:xfrm>
                <a:off x="982" y="2375"/>
                <a:ext cx="496" cy="318"/>
                <a:chOff x="232" y="2750"/>
                <a:chExt cx="834" cy="536"/>
              </a:xfrm>
            </p:grpSpPr>
            <p:sp>
              <p:nvSpPr>
                <p:cNvPr id="165" name="AutoShape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66" name="AutoShape 53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67" name="AutoShape 53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7" name="Group 535"/>
              <p:cNvGrpSpPr>
                <a:grpSpLocks noChangeAspect="1"/>
              </p:cNvGrpSpPr>
              <p:nvPr/>
            </p:nvGrpSpPr>
            <p:grpSpPr bwMode="auto">
              <a:xfrm>
                <a:off x="528" y="2374"/>
                <a:ext cx="496" cy="318"/>
                <a:chOff x="232" y="2750"/>
                <a:chExt cx="834" cy="536"/>
              </a:xfrm>
            </p:grpSpPr>
            <p:sp>
              <p:nvSpPr>
                <p:cNvPr id="162" name="AutoShape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63" name="AutoShape 53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64" name="AutoShape 53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158" name="Group 539"/>
              <p:cNvGrpSpPr>
                <a:grpSpLocks noChangeAspect="1"/>
              </p:cNvGrpSpPr>
              <p:nvPr/>
            </p:nvGrpSpPr>
            <p:grpSpPr bwMode="auto">
              <a:xfrm>
                <a:off x="755" y="2414"/>
                <a:ext cx="496" cy="318"/>
                <a:chOff x="232" y="2750"/>
                <a:chExt cx="834" cy="536"/>
              </a:xfrm>
            </p:grpSpPr>
            <p:sp>
              <p:nvSpPr>
                <p:cNvPr id="159" name="AutoShape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160" name="AutoShape 54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33CC33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161" name="AutoShape 54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400" name="AutoShape 501"/>
            <p:cNvSpPr>
              <a:spLocks noChangeAspect="1" noChangeArrowheads="1"/>
            </p:cNvSpPr>
            <p:nvPr/>
          </p:nvSpPr>
          <p:spPr bwMode="auto">
            <a:xfrm rot="583211" flipH="1">
              <a:off x="5528267" y="2904688"/>
              <a:ext cx="272883" cy="262038"/>
            </a:xfrm>
            <a:prstGeom prst="parallelogram">
              <a:avLst>
                <a:gd name="adj" fmla="val 16068"/>
              </a:avLst>
            </a:prstGeom>
            <a:solidFill>
              <a:srgbClr val="33CC33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endParaRPr lang="zh-CN" altLang="zh-CN"/>
            </a:p>
          </p:txBody>
        </p:sp>
        <p:sp>
          <p:nvSpPr>
            <p:cNvPr id="401" name="AutoShape 501"/>
            <p:cNvSpPr>
              <a:spLocks noChangeAspect="1" noChangeArrowheads="1"/>
            </p:cNvSpPr>
            <p:nvPr/>
          </p:nvSpPr>
          <p:spPr bwMode="auto">
            <a:xfrm rot="583211" flipH="1">
              <a:off x="5756166" y="2952946"/>
              <a:ext cx="272883" cy="262038"/>
            </a:xfrm>
            <a:prstGeom prst="parallelogram">
              <a:avLst>
                <a:gd name="adj" fmla="val 16068"/>
              </a:avLst>
            </a:prstGeom>
            <a:solidFill>
              <a:srgbClr val="33CC33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endParaRPr lang="zh-CN" altLang="zh-CN"/>
            </a:p>
          </p:txBody>
        </p:sp>
      </p:grpSp>
      <p:grpSp>
        <p:nvGrpSpPr>
          <p:cNvPr id="234" name="Group 543"/>
          <p:cNvGrpSpPr>
            <a:grpSpLocks/>
          </p:cNvGrpSpPr>
          <p:nvPr/>
        </p:nvGrpSpPr>
        <p:grpSpPr bwMode="auto">
          <a:xfrm>
            <a:off x="5963189" y="2427734"/>
            <a:ext cx="1873679" cy="831271"/>
            <a:chOff x="301" y="1354"/>
            <a:chExt cx="1858" cy="824"/>
          </a:xfrm>
        </p:grpSpPr>
        <p:grpSp>
          <p:nvGrpSpPr>
            <p:cNvPr id="235" name="Group 544"/>
            <p:cNvGrpSpPr>
              <a:grpSpLocks noChangeAspect="1"/>
            </p:cNvGrpSpPr>
            <p:nvPr/>
          </p:nvGrpSpPr>
          <p:grpSpPr bwMode="auto">
            <a:xfrm>
              <a:off x="982" y="1624"/>
              <a:ext cx="496" cy="318"/>
              <a:chOff x="240" y="1253"/>
              <a:chExt cx="834" cy="536"/>
            </a:xfrm>
          </p:grpSpPr>
          <p:sp>
            <p:nvSpPr>
              <p:cNvPr id="344" name="AutoShape 54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45" name="AutoShape 54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46" name="AutoShape 54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36" name="Group 548"/>
            <p:cNvGrpSpPr>
              <a:grpSpLocks noChangeAspect="1"/>
            </p:cNvGrpSpPr>
            <p:nvPr/>
          </p:nvGrpSpPr>
          <p:grpSpPr bwMode="auto">
            <a:xfrm>
              <a:off x="1209" y="1663"/>
              <a:ext cx="496" cy="318"/>
              <a:chOff x="240" y="1253"/>
              <a:chExt cx="834" cy="536"/>
            </a:xfrm>
          </p:grpSpPr>
          <p:sp>
            <p:nvSpPr>
              <p:cNvPr id="341" name="AutoShape 54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42" name="AutoShape 55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43" name="AutoShape 55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37" name="Group 552"/>
            <p:cNvGrpSpPr>
              <a:grpSpLocks noChangeAspect="1"/>
            </p:cNvGrpSpPr>
            <p:nvPr/>
          </p:nvGrpSpPr>
          <p:grpSpPr bwMode="auto">
            <a:xfrm>
              <a:off x="1436" y="1703"/>
              <a:ext cx="496" cy="318"/>
              <a:chOff x="240" y="1253"/>
              <a:chExt cx="834" cy="536"/>
            </a:xfrm>
          </p:grpSpPr>
          <p:sp>
            <p:nvSpPr>
              <p:cNvPr id="338" name="AutoShape 55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39" name="AutoShape 55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40" name="AutoShape 55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38" name="Group 556"/>
            <p:cNvGrpSpPr>
              <a:grpSpLocks noChangeAspect="1"/>
            </p:cNvGrpSpPr>
            <p:nvPr/>
          </p:nvGrpSpPr>
          <p:grpSpPr bwMode="auto">
            <a:xfrm>
              <a:off x="755" y="1663"/>
              <a:ext cx="496" cy="318"/>
              <a:chOff x="240" y="1253"/>
              <a:chExt cx="834" cy="536"/>
            </a:xfrm>
          </p:grpSpPr>
          <p:sp>
            <p:nvSpPr>
              <p:cNvPr id="335" name="AutoShape 557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36" name="AutoShape 55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37" name="AutoShape 559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39" name="Group 560"/>
            <p:cNvGrpSpPr>
              <a:grpSpLocks noChangeAspect="1"/>
            </p:cNvGrpSpPr>
            <p:nvPr/>
          </p:nvGrpSpPr>
          <p:grpSpPr bwMode="auto">
            <a:xfrm>
              <a:off x="982" y="1702"/>
              <a:ext cx="496" cy="318"/>
              <a:chOff x="240" y="1253"/>
              <a:chExt cx="834" cy="536"/>
            </a:xfrm>
          </p:grpSpPr>
          <p:sp>
            <p:nvSpPr>
              <p:cNvPr id="332" name="AutoShape 561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33" name="AutoShape 56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34" name="AutoShape 563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0" name="Group 564"/>
            <p:cNvGrpSpPr>
              <a:grpSpLocks noChangeAspect="1"/>
            </p:cNvGrpSpPr>
            <p:nvPr/>
          </p:nvGrpSpPr>
          <p:grpSpPr bwMode="auto">
            <a:xfrm>
              <a:off x="1209" y="1742"/>
              <a:ext cx="496" cy="318"/>
              <a:chOff x="240" y="1253"/>
              <a:chExt cx="834" cy="536"/>
            </a:xfrm>
          </p:grpSpPr>
          <p:sp>
            <p:nvSpPr>
              <p:cNvPr id="329" name="AutoShape 56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30" name="AutoShape 56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31" name="AutoShape 56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1" name="Group 568"/>
            <p:cNvGrpSpPr>
              <a:grpSpLocks noChangeAspect="1"/>
            </p:cNvGrpSpPr>
            <p:nvPr/>
          </p:nvGrpSpPr>
          <p:grpSpPr bwMode="auto">
            <a:xfrm>
              <a:off x="1436" y="1781"/>
              <a:ext cx="496" cy="318"/>
              <a:chOff x="240" y="1253"/>
              <a:chExt cx="834" cy="536"/>
            </a:xfrm>
          </p:grpSpPr>
          <p:sp>
            <p:nvSpPr>
              <p:cNvPr id="326" name="AutoShape 56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7" name="AutoShape 57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28" name="AutoShape 57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2" name="Group 572"/>
            <p:cNvGrpSpPr>
              <a:grpSpLocks noChangeAspect="1"/>
            </p:cNvGrpSpPr>
            <p:nvPr/>
          </p:nvGrpSpPr>
          <p:grpSpPr bwMode="auto">
            <a:xfrm>
              <a:off x="528" y="1703"/>
              <a:ext cx="496" cy="318"/>
              <a:chOff x="240" y="1253"/>
              <a:chExt cx="834" cy="536"/>
            </a:xfrm>
          </p:grpSpPr>
          <p:sp>
            <p:nvSpPr>
              <p:cNvPr id="323" name="AutoShape 57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4" name="AutoShape 57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25" name="AutoShape 57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3" name="Group 576"/>
            <p:cNvGrpSpPr>
              <a:grpSpLocks noChangeAspect="1"/>
            </p:cNvGrpSpPr>
            <p:nvPr/>
          </p:nvGrpSpPr>
          <p:grpSpPr bwMode="auto">
            <a:xfrm>
              <a:off x="982" y="1782"/>
              <a:ext cx="496" cy="318"/>
              <a:chOff x="240" y="1253"/>
              <a:chExt cx="834" cy="536"/>
            </a:xfrm>
          </p:grpSpPr>
          <p:sp>
            <p:nvSpPr>
              <p:cNvPr id="320" name="AutoShape 577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21" name="AutoShape 57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22" name="AutoShape 579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4" name="Group 580"/>
            <p:cNvGrpSpPr>
              <a:grpSpLocks noChangeAspect="1"/>
            </p:cNvGrpSpPr>
            <p:nvPr/>
          </p:nvGrpSpPr>
          <p:grpSpPr bwMode="auto">
            <a:xfrm>
              <a:off x="1209" y="1821"/>
              <a:ext cx="496" cy="318"/>
              <a:chOff x="240" y="1253"/>
              <a:chExt cx="834" cy="536"/>
            </a:xfrm>
          </p:grpSpPr>
          <p:sp>
            <p:nvSpPr>
              <p:cNvPr id="317" name="AutoShape 581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18" name="AutoShape 58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19" name="AutoShape 583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5" name="Group 584"/>
            <p:cNvGrpSpPr>
              <a:grpSpLocks noChangeAspect="1"/>
            </p:cNvGrpSpPr>
            <p:nvPr/>
          </p:nvGrpSpPr>
          <p:grpSpPr bwMode="auto">
            <a:xfrm>
              <a:off x="301" y="1742"/>
              <a:ext cx="496" cy="318"/>
              <a:chOff x="240" y="1253"/>
              <a:chExt cx="834" cy="536"/>
            </a:xfrm>
          </p:grpSpPr>
          <p:sp>
            <p:nvSpPr>
              <p:cNvPr id="314" name="AutoShape 58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15" name="AutoShape 58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16" name="AutoShape 58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6" name="Group 588"/>
            <p:cNvGrpSpPr>
              <a:grpSpLocks noChangeAspect="1"/>
            </p:cNvGrpSpPr>
            <p:nvPr/>
          </p:nvGrpSpPr>
          <p:grpSpPr bwMode="auto">
            <a:xfrm>
              <a:off x="982" y="1860"/>
              <a:ext cx="496" cy="318"/>
              <a:chOff x="240" y="1253"/>
              <a:chExt cx="834" cy="536"/>
            </a:xfrm>
          </p:grpSpPr>
          <p:sp>
            <p:nvSpPr>
              <p:cNvPr id="311" name="AutoShape 58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12" name="AutoShape 59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13" name="AutoShape 59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7" name="Group 592"/>
            <p:cNvGrpSpPr>
              <a:grpSpLocks noChangeAspect="1"/>
            </p:cNvGrpSpPr>
            <p:nvPr/>
          </p:nvGrpSpPr>
          <p:grpSpPr bwMode="auto">
            <a:xfrm>
              <a:off x="982" y="1354"/>
              <a:ext cx="496" cy="318"/>
              <a:chOff x="240" y="1253"/>
              <a:chExt cx="834" cy="536"/>
            </a:xfrm>
          </p:grpSpPr>
          <p:sp>
            <p:nvSpPr>
              <p:cNvPr id="308" name="AutoShape 59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09" name="AutoShape 59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10" name="AutoShape 59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8" name="Group 596"/>
            <p:cNvGrpSpPr>
              <a:grpSpLocks noChangeAspect="1"/>
            </p:cNvGrpSpPr>
            <p:nvPr/>
          </p:nvGrpSpPr>
          <p:grpSpPr bwMode="auto">
            <a:xfrm>
              <a:off x="1209" y="1393"/>
              <a:ext cx="496" cy="318"/>
              <a:chOff x="240" y="1253"/>
              <a:chExt cx="834" cy="536"/>
            </a:xfrm>
          </p:grpSpPr>
          <p:sp>
            <p:nvSpPr>
              <p:cNvPr id="305" name="AutoShape 597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06" name="AutoShape 59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07" name="AutoShape 599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49" name="Group 600"/>
            <p:cNvGrpSpPr>
              <a:grpSpLocks noChangeAspect="1"/>
            </p:cNvGrpSpPr>
            <p:nvPr/>
          </p:nvGrpSpPr>
          <p:grpSpPr bwMode="auto">
            <a:xfrm>
              <a:off x="1436" y="1433"/>
              <a:ext cx="496" cy="318"/>
              <a:chOff x="240" y="1253"/>
              <a:chExt cx="834" cy="536"/>
            </a:xfrm>
          </p:grpSpPr>
          <p:sp>
            <p:nvSpPr>
              <p:cNvPr id="302" name="AutoShape 601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03" name="AutoShape 60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04" name="AutoShape 603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0" name="Group 604"/>
            <p:cNvGrpSpPr>
              <a:grpSpLocks noChangeAspect="1"/>
            </p:cNvGrpSpPr>
            <p:nvPr/>
          </p:nvGrpSpPr>
          <p:grpSpPr bwMode="auto">
            <a:xfrm>
              <a:off x="1663" y="1472"/>
              <a:ext cx="496" cy="318"/>
              <a:chOff x="240" y="1253"/>
              <a:chExt cx="834" cy="536"/>
            </a:xfrm>
          </p:grpSpPr>
          <p:sp>
            <p:nvSpPr>
              <p:cNvPr id="299" name="AutoShape 60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00" name="AutoShape 60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01" name="AutoShape 60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1" name="Group 608"/>
            <p:cNvGrpSpPr>
              <a:grpSpLocks noChangeAspect="1"/>
            </p:cNvGrpSpPr>
            <p:nvPr/>
          </p:nvGrpSpPr>
          <p:grpSpPr bwMode="auto">
            <a:xfrm>
              <a:off x="755" y="1393"/>
              <a:ext cx="496" cy="318"/>
              <a:chOff x="240" y="1253"/>
              <a:chExt cx="834" cy="536"/>
            </a:xfrm>
          </p:grpSpPr>
          <p:sp>
            <p:nvSpPr>
              <p:cNvPr id="296" name="AutoShape 60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97" name="AutoShape 61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98" name="AutoShape 61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2" name="Group 612"/>
            <p:cNvGrpSpPr>
              <a:grpSpLocks noChangeAspect="1"/>
            </p:cNvGrpSpPr>
            <p:nvPr/>
          </p:nvGrpSpPr>
          <p:grpSpPr bwMode="auto">
            <a:xfrm>
              <a:off x="982" y="1432"/>
              <a:ext cx="496" cy="318"/>
              <a:chOff x="240" y="1253"/>
              <a:chExt cx="834" cy="536"/>
            </a:xfrm>
          </p:grpSpPr>
          <p:sp>
            <p:nvSpPr>
              <p:cNvPr id="293" name="AutoShape 61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94" name="AutoShape 61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95" name="AutoShape 61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3" name="Group 616"/>
            <p:cNvGrpSpPr>
              <a:grpSpLocks noChangeAspect="1"/>
            </p:cNvGrpSpPr>
            <p:nvPr/>
          </p:nvGrpSpPr>
          <p:grpSpPr bwMode="auto">
            <a:xfrm>
              <a:off x="1209" y="1472"/>
              <a:ext cx="496" cy="318"/>
              <a:chOff x="240" y="1253"/>
              <a:chExt cx="834" cy="536"/>
            </a:xfrm>
          </p:grpSpPr>
          <p:sp>
            <p:nvSpPr>
              <p:cNvPr id="290" name="AutoShape 617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91" name="AutoShape 61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92" name="AutoShape 619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4" name="Group 620"/>
            <p:cNvGrpSpPr>
              <a:grpSpLocks noChangeAspect="1"/>
            </p:cNvGrpSpPr>
            <p:nvPr/>
          </p:nvGrpSpPr>
          <p:grpSpPr bwMode="auto">
            <a:xfrm>
              <a:off x="1436" y="1511"/>
              <a:ext cx="496" cy="318"/>
              <a:chOff x="240" y="1253"/>
              <a:chExt cx="834" cy="536"/>
            </a:xfrm>
          </p:grpSpPr>
          <p:sp>
            <p:nvSpPr>
              <p:cNvPr id="287" name="AutoShape 621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88" name="AutoShape 62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89" name="AutoShape 623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5" name="Group 624"/>
            <p:cNvGrpSpPr>
              <a:grpSpLocks noChangeAspect="1"/>
            </p:cNvGrpSpPr>
            <p:nvPr/>
          </p:nvGrpSpPr>
          <p:grpSpPr bwMode="auto">
            <a:xfrm>
              <a:off x="528" y="1433"/>
              <a:ext cx="496" cy="318"/>
              <a:chOff x="240" y="1253"/>
              <a:chExt cx="834" cy="536"/>
            </a:xfrm>
          </p:grpSpPr>
          <p:sp>
            <p:nvSpPr>
              <p:cNvPr id="284" name="AutoShape 62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85" name="AutoShape 62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86" name="AutoShape 62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6" name="Group 628"/>
            <p:cNvGrpSpPr>
              <a:grpSpLocks noChangeAspect="1"/>
            </p:cNvGrpSpPr>
            <p:nvPr/>
          </p:nvGrpSpPr>
          <p:grpSpPr bwMode="auto">
            <a:xfrm>
              <a:off x="755" y="1472"/>
              <a:ext cx="496" cy="318"/>
              <a:chOff x="240" y="1253"/>
              <a:chExt cx="834" cy="536"/>
            </a:xfrm>
          </p:grpSpPr>
          <p:sp>
            <p:nvSpPr>
              <p:cNvPr id="281" name="AutoShape 62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82" name="AutoShape 63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83" name="AutoShape 63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7" name="Group 632"/>
            <p:cNvGrpSpPr>
              <a:grpSpLocks noChangeAspect="1"/>
            </p:cNvGrpSpPr>
            <p:nvPr/>
          </p:nvGrpSpPr>
          <p:grpSpPr bwMode="auto">
            <a:xfrm>
              <a:off x="982" y="1512"/>
              <a:ext cx="496" cy="318"/>
              <a:chOff x="240" y="1253"/>
              <a:chExt cx="834" cy="536"/>
            </a:xfrm>
          </p:grpSpPr>
          <p:sp>
            <p:nvSpPr>
              <p:cNvPr id="278" name="AutoShape 63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79" name="AutoShape 63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80" name="AutoShape 63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8" name="Group 636"/>
            <p:cNvGrpSpPr>
              <a:grpSpLocks noChangeAspect="1"/>
            </p:cNvGrpSpPr>
            <p:nvPr/>
          </p:nvGrpSpPr>
          <p:grpSpPr bwMode="auto">
            <a:xfrm>
              <a:off x="1209" y="1551"/>
              <a:ext cx="496" cy="318"/>
              <a:chOff x="240" y="1253"/>
              <a:chExt cx="834" cy="536"/>
            </a:xfrm>
          </p:grpSpPr>
          <p:sp>
            <p:nvSpPr>
              <p:cNvPr id="275" name="AutoShape 637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76" name="AutoShape 638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77" name="AutoShape 639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59" name="Group 640"/>
            <p:cNvGrpSpPr>
              <a:grpSpLocks noChangeAspect="1"/>
            </p:cNvGrpSpPr>
            <p:nvPr/>
          </p:nvGrpSpPr>
          <p:grpSpPr bwMode="auto">
            <a:xfrm>
              <a:off x="301" y="1472"/>
              <a:ext cx="496" cy="318"/>
              <a:chOff x="240" y="1253"/>
              <a:chExt cx="834" cy="536"/>
            </a:xfrm>
          </p:grpSpPr>
          <p:sp>
            <p:nvSpPr>
              <p:cNvPr id="272" name="AutoShape 641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73" name="AutoShape 642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74" name="AutoShape 643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60" name="Group 644"/>
            <p:cNvGrpSpPr>
              <a:grpSpLocks noChangeAspect="1"/>
            </p:cNvGrpSpPr>
            <p:nvPr/>
          </p:nvGrpSpPr>
          <p:grpSpPr bwMode="auto">
            <a:xfrm>
              <a:off x="528" y="1511"/>
              <a:ext cx="496" cy="318"/>
              <a:chOff x="240" y="1253"/>
              <a:chExt cx="834" cy="536"/>
            </a:xfrm>
          </p:grpSpPr>
          <p:sp>
            <p:nvSpPr>
              <p:cNvPr id="269" name="AutoShape 645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70" name="AutoShape 646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71" name="AutoShape 647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61" name="Group 648"/>
            <p:cNvGrpSpPr>
              <a:grpSpLocks noChangeAspect="1"/>
            </p:cNvGrpSpPr>
            <p:nvPr/>
          </p:nvGrpSpPr>
          <p:grpSpPr bwMode="auto">
            <a:xfrm>
              <a:off x="755" y="1551"/>
              <a:ext cx="496" cy="318"/>
              <a:chOff x="240" y="1253"/>
              <a:chExt cx="834" cy="536"/>
            </a:xfrm>
          </p:grpSpPr>
          <p:sp>
            <p:nvSpPr>
              <p:cNvPr id="266" name="AutoShape 649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67" name="AutoShape 650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68" name="AutoShape 651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262" name="Group 652"/>
            <p:cNvGrpSpPr>
              <a:grpSpLocks noChangeAspect="1"/>
            </p:cNvGrpSpPr>
            <p:nvPr/>
          </p:nvGrpSpPr>
          <p:grpSpPr bwMode="auto">
            <a:xfrm>
              <a:off x="982" y="1590"/>
              <a:ext cx="496" cy="318"/>
              <a:chOff x="240" y="1253"/>
              <a:chExt cx="834" cy="536"/>
            </a:xfrm>
          </p:grpSpPr>
          <p:sp>
            <p:nvSpPr>
              <p:cNvPr id="263" name="AutoShape 653"/>
              <p:cNvSpPr>
                <a:spLocks noChangeAspect="1" noChangeArrowheads="1"/>
              </p:cNvSpPr>
              <p:nvPr/>
            </p:nvSpPr>
            <p:spPr bwMode="auto">
              <a:xfrm>
                <a:off x="278" y="1253"/>
                <a:ext cx="754" cy="125"/>
              </a:xfrm>
              <a:prstGeom prst="diamond">
                <a:avLst/>
              </a:prstGeom>
              <a:solidFill>
                <a:srgbClr val="FF33CC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64" name="AutoShape 654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240" y="1350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CC0099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265" name="AutoShape 655"/>
              <p:cNvSpPr>
                <a:spLocks noChangeAspect="1" noChangeArrowheads="1"/>
              </p:cNvSpPr>
              <p:nvPr/>
            </p:nvSpPr>
            <p:spPr bwMode="auto">
              <a:xfrm rot="-569323">
                <a:off x="611" y="1350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660066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</p:grpSp>
      <p:grpSp>
        <p:nvGrpSpPr>
          <p:cNvPr id="347" name="Group 656"/>
          <p:cNvGrpSpPr>
            <a:grpSpLocks/>
          </p:cNvGrpSpPr>
          <p:nvPr/>
        </p:nvGrpSpPr>
        <p:grpSpPr bwMode="auto">
          <a:xfrm>
            <a:off x="5963189" y="2139702"/>
            <a:ext cx="1871663" cy="557213"/>
            <a:chOff x="299" y="760"/>
            <a:chExt cx="1856" cy="553"/>
          </a:xfrm>
        </p:grpSpPr>
        <p:grpSp>
          <p:nvGrpSpPr>
            <p:cNvPr id="348" name="Group 657"/>
            <p:cNvGrpSpPr>
              <a:grpSpLocks noChangeAspect="1"/>
            </p:cNvGrpSpPr>
            <p:nvPr/>
          </p:nvGrpSpPr>
          <p:grpSpPr bwMode="auto">
            <a:xfrm>
              <a:off x="991" y="763"/>
              <a:ext cx="496" cy="318"/>
              <a:chOff x="4685" y="1252"/>
              <a:chExt cx="834" cy="536"/>
            </a:xfrm>
          </p:grpSpPr>
          <p:sp>
            <p:nvSpPr>
              <p:cNvPr id="397" name="AutoShape 658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98" name="AutoShape 659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99" name="AutoShape 660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49" name="Group 661"/>
            <p:cNvGrpSpPr>
              <a:grpSpLocks noChangeAspect="1"/>
            </p:cNvGrpSpPr>
            <p:nvPr/>
          </p:nvGrpSpPr>
          <p:grpSpPr bwMode="auto">
            <a:xfrm>
              <a:off x="1218" y="802"/>
              <a:ext cx="496" cy="318"/>
              <a:chOff x="4685" y="1252"/>
              <a:chExt cx="834" cy="536"/>
            </a:xfrm>
          </p:grpSpPr>
          <p:sp>
            <p:nvSpPr>
              <p:cNvPr id="394" name="AutoShape 662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95" name="AutoShape 663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96" name="AutoShape 664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0" name="Group 665"/>
            <p:cNvGrpSpPr>
              <a:grpSpLocks noChangeAspect="1"/>
            </p:cNvGrpSpPr>
            <p:nvPr/>
          </p:nvGrpSpPr>
          <p:grpSpPr bwMode="auto">
            <a:xfrm>
              <a:off x="1445" y="842"/>
              <a:ext cx="496" cy="318"/>
              <a:chOff x="4685" y="1252"/>
              <a:chExt cx="834" cy="536"/>
            </a:xfrm>
          </p:grpSpPr>
          <p:sp>
            <p:nvSpPr>
              <p:cNvPr id="391" name="AutoShape 666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92" name="AutoShape 667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93" name="AutoShape 668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1" name="Group 669"/>
            <p:cNvGrpSpPr>
              <a:grpSpLocks noChangeAspect="1"/>
            </p:cNvGrpSpPr>
            <p:nvPr/>
          </p:nvGrpSpPr>
          <p:grpSpPr bwMode="auto">
            <a:xfrm>
              <a:off x="1672" y="881"/>
              <a:ext cx="496" cy="318"/>
              <a:chOff x="4685" y="1252"/>
              <a:chExt cx="834" cy="536"/>
            </a:xfrm>
          </p:grpSpPr>
          <p:sp>
            <p:nvSpPr>
              <p:cNvPr id="388" name="AutoShape 670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89" name="AutoShape 671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90" name="AutoShape 672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2" name="Group 673"/>
            <p:cNvGrpSpPr>
              <a:grpSpLocks noChangeAspect="1"/>
            </p:cNvGrpSpPr>
            <p:nvPr/>
          </p:nvGrpSpPr>
          <p:grpSpPr bwMode="auto">
            <a:xfrm>
              <a:off x="764" y="802"/>
              <a:ext cx="496" cy="318"/>
              <a:chOff x="4685" y="1252"/>
              <a:chExt cx="834" cy="536"/>
            </a:xfrm>
          </p:grpSpPr>
          <p:sp>
            <p:nvSpPr>
              <p:cNvPr id="385" name="AutoShape 674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86" name="AutoShape 675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87" name="AutoShape 676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3" name="Group 677"/>
            <p:cNvGrpSpPr>
              <a:grpSpLocks noChangeAspect="1"/>
            </p:cNvGrpSpPr>
            <p:nvPr/>
          </p:nvGrpSpPr>
          <p:grpSpPr bwMode="auto">
            <a:xfrm>
              <a:off x="1218" y="882"/>
              <a:ext cx="496" cy="318"/>
              <a:chOff x="4685" y="1252"/>
              <a:chExt cx="834" cy="536"/>
            </a:xfrm>
          </p:grpSpPr>
          <p:sp>
            <p:nvSpPr>
              <p:cNvPr id="382" name="AutoShape 678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83" name="AutoShape 679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84" name="AutoShape 680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4" name="Group 681"/>
            <p:cNvGrpSpPr>
              <a:grpSpLocks noChangeAspect="1"/>
            </p:cNvGrpSpPr>
            <p:nvPr/>
          </p:nvGrpSpPr>
          <p:grpSpPr bwMode="auto">
            <a:xfrm>
              <a:off x="1445" y="920"/>
              <a:ext cx="496" cy="318"/>
              <a:chOff x="4685" y="1252"/>
              <a:chExt cx="834" cy="536"/>
            </a:xfrm>
          </p:grpSpPr>
          <p:sp>
            <p:nvSpPr>
              <p:cNvPr id="379" name="AutoShape 682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80" name="AutoShape 683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81" name="AutoShape 684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5" name="Group 685"/>
            <p:cNvGrpSpPr>
              <a:grpSpLocks noChangeAspect="1"/>
            </p:cNvGrpSpPr>
            <p:nvPr/>
          </p:nvGrpSpPr>
          <p:grpSpPr bwMode="auto">
            <a:xfrm>
              <a:off x="537" y="842"/>
              <a:ext cx="496" cy="318"/>
              <a:chOff x="4685" y="1252"/>
              <a:chExt cx="834" cy="536"/>
            </a:xfrm>
          </p:grpSpPr>
          <p:sp>
            <p:nvSpPr>
              <p:cNvPr id="376" name="AutoShape 686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77" name="AutoShape 687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78" name="AutoShape 688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6" name="Group 689"/>
            <p:cNvGrpSpPr>
              <a:grpSpLocks noChangeAspect="1"/>
            </p:cNvGrpSpPr>
            <p:nvPr/>
          </p:nvGrpSpPr>
          <p:grpSpPr bwMode="auto">
            <a:xfrm>
              <a:off x="1218" y="960"/>
              <a:ext cx="496" cy="318"/>
              <a:chOff x="4685" y="1252"/>
              <a:chExt cx="834" cy="536"/>
            </a:xfrm>
          </p:grpSpPr>
          <p:sp>
            <p:nvSpPr>
              <p:cNvPr id="373" name="AutoShape 690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74" name="AutoShape 691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75" name="AutoShape 692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7" name="Group 693"/>
            <p:cNvGrpSpPr>
              <a:grpSpLocks noChangeAspect="1"/>
            </p:cNvGrpSpPr>
            <p:nvPr/>
          </p:nvGrpSpPr>
          <p:grpSpPr bwMode="auto">
            <a:xfrm>
              <a:off x="310" y="881"/>
              <a:ext cx="496" cy="318"/>
              <a:chOff x="4685" y="1252"/>
              <a:chExt cx="834" cy="536"/>
            </a:xfrm>
          </p:grpSpPr>
          <p:sp>
            <p:nvSpPr>
              <p:cNvPr id="370" name="AutoShape 694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71" name="AutoShape 695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72" name="AutoShape 696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8" name="Group 697"/>
            <p:cNvGrpSpPr>
              <a:grpSpLocks noChangeAspect="1"/>
            </p:cNvGrpSpPr>
            <p:nvPr/>
          </p:nvGrpSpPr>
          <p:grpSpPr bwMode="auto">
            <a:xfrm>
              <a:off x="537" y="920"/>
              <a:ext cx="496" cy="318"/>
              <a:chOff x="4685" y="1252"/>
              <a:chExt cx="834" cy="536"/>
            </a:xfrm>
          </p:grpSpPr>
          <p:sp>
            <p:nvSpPr>
              <p:cNvPr id="367" name="AutoShape 698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68" name="AutoShape 699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69" name="AutoShape 700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59" name="Group 701"/>
            <p:cNvGrpSpPr>
              <a:grpSpLocks noChangeAspect="1"/>
            </p:cNvGrpSpPr>
            <p:nvPr/>
          </p:nvGrpSpPr>
          <p:grpSpPr bwMode="auto">
            <a:xfrm>
              <a:off x="764" y="960"/>
              <a:ext cx="496" cy="318"/>
              <a:chOff x="4685" y="1252"/>
              <a:chExt cx="834" cy="536"/>
            </a:xfrm>
          </p:grpSpPr>
          <p:sp>
            <p:nvSpPr>
              <p:cNvPr id="364" name="AutoShape 702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65" name="AutoShape 703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66" name="AutoShape 704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  <p:grpSp>
          <p:nvGrpSpPr>
            <p:cNvPr id="360" name="Group 705"/>
            <p:cNvGrpSpPr>
              <a:grpSpLocks noChangeAspect="1"/>
            </p:cNvGrpSpPr>
            <p:nvPr/>
          </p:nvGrpSpPr>
          <p:grpSpPr bwMode="auto">
            <a:xfrm>
              <a:off x="991" y="999"/>
              <a:ext cx="496" cy="318"/>
              <a:chOff x="4685" y="1252"/>
              <a:chExt cx="834" cy="536"/>
            </a:xfrm>
          </p:grpSpPr>
          <p:sp>
            <p:nvSpPr>
              <p:cNvPr id="361" name="AutoShape 706"/>
              <p:cNvSpPr>
                <a:spLocks noChangeAspect="1" noChangeArrowheads="1"/>
              </p:cNvSpPr>
              <p:nvPr/>
            </p:nvSpPr>
            <p:spPr bwMode="auto">
              <a:xfrm>
                <a:off x="4723" y="1252"/>
                <a:ext cx="754" cy="125"/>
              </a:xfrm>
              <a:prstGeom prst="diamond">
                <a:avLst/>
              </a:prstGeom>
              <a:solidFill>
                <a:srgbClr val="FFFF6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62" name="AutoShape 707"/>
              <p:cNvSpPr>
                <a:spLocks noChangeAspect="1" noChangeArrowheads="1"/>
              </p:cNvSpPr>
              <p:nvPr/>
            </p:nvSpPr>
            <p:spPr bwMode="auto">
              <a:xfrm rot="583211" flipH="1">
                <a:off x="4685" y="1349"/>
                <a:ext cx="455" cy="438"/>
              </a:xfrm>
              <a:prstGeom prst="parallelogram">
                <a:avLst>
                  <a:gd name="adj" fmla="val 16068"/>
                </a:avLst>
              </a:prstGeom>
              <a:solidFill>
                <a:srgbClr val="FFCC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  <p:sp>
            <p:nvSpPr>
              <p:cNvPr id="363" name="AutoShape 708"/>
              <p:cNvSpPr>
                <a:spLocks noChangeAspect="1" noChangeArrowheads="1"/>
              </p:cNvSpPr>
              <p:nvPr/>
            </p:nvSpPr>
            <p:spPr bwMode="auto">
              <a:xfrm rot="-569323">
                <a:off x="5056" y="1349"/>
                <a:ext cx="463" cy="439"/>
              </a:xfrm>
              <a:prstGeom prst="parallelogram">
                <a:avLst>
                  <a:gd name="adj" fmla="val 17900"/>
                </a:avLst>
              </a:prstGeom>
              <a:solidFill>
                <a:srgbClr val="FF99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87313" tIns="44450" rIns="87313" bIns="44450" anchor="ctr"/>
              <a:lstStyle/>
              <a:p>
                <a:endParaRPr lang="zh-CN" altLang="zh-CN"/>
              </a:p>
            </p:txBody>
          </p:sp>
        </p:grpSp>
      </p:grpSp>
      <p:sp>
        <p:nvSpPr>
          <p:cNvPr id="403" name="Rectangle 247"/>
          <p:cNvSpPr>
            <a:spLocks noChangeArrowheads="1"/>
          </p:cNvSpPr>
          <p:nvPr/>
        </p:nvSpPr>
        <p:spPr bwMode="auto">
          <a:xfrm>
            <a:off x="745974" y="1497960"/>
            <a:ext cx="5146677" cy="2985328"/>
          </a:xfrm>
          <a:prstGeom prst="rect">
            <a:avLst/>
          </a:prstGeom>
          <a:noFill/>
          <a:ln w="57150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405" name="组合 404"/>
          <p:cNvGrpSpPr/>
          <p:nvPr/>
        </p:nvGrpSpPr>
        <p:grpSpPr>
          <a:xfrm>
            <a:off x="971600" y="1604128"/>
            <a:ext cx="4896544" cy="769441"/>
            <a:chOff x="549275" y="1663060"/>
            <a:chExt cx="4896544" cy="769441"/>
          </a:xfrm>
        </p:grpSpPr>
        <p:grpSp>
          <p:nvGrpSpPr>
            <p:cNvPr id="406" name="Group 656"/>
            <p:cNvGrpSpPr>
              <a:grpSpLocks/>
            </p:cNvGrpSpPr>
            <p:nvPr/>
          </p:nvGrpSpPr>
          <p:grpSpPr bwMode="auto">
            <a:xfrm>
              <a:off x="549275" y="1670050"/>
              <a:ext cx="1871663" cy="557213"/>
              <a:chOff x="299" y="760"/>
              <a:chExt cx="1856" cy="553"/>
            </a:xfrm>
          </p:grpSpPr>
          <p:grpSp>
            <p:nvGrpSpPr>
              <p:cNvPr id="408" name="Group 657"/>
              <p:cNvGrpSpPr>
                <a:grpSpLocks noChangeAspect="1"/>
              </p:cNvGrpSpPr>
              <p:nvPr/>
            </p:nvGrpSpPr>
            <p:grpSpPr bwMode="auto">
              <a:xfrm>
                <a:off x="991" y="763"/>
                <a:ext cx="496" cy="318"/>
                <a:chOff x="4685" y="1252"/>
                <a:chExt cx="834" cy="536"/>
              </a:xfrm>
            </p:grpSpPr>
            <p:sp>
              <p:nvSpPr>
                <p:cNvPr id="457" name="AutoShap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58" name="AutoShape 65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59" name="AutoShape 66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09" name="Group 661"/>
              <p:cNvGrpSpPr>
                <a:grpSpLocks noChangeAspect="1"/>
              </p:cNvGrpSpPr>
              <p:nvPr/>
            </p:nvGrpSpPr>
            <p:grpSpPr bwMode="auto">
              <a:xfrm>
                <a:off x="1218" y="802"/>
                <a:ext cx="496" cy="318"/>
                <a:chOff x="4685" y="1252"/>
                <a:chExt cx="834" cy="536"/>
              </a:xfrm>
            </p:grpSpPr>
            <p:sp>
              <p:nvSpPr>
                <p:cNvPr id="454" name="AutoShap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55" name="AutoShape 66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56" name="AutoShape 66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0" name="Group 665"/>
              <p:cNvGrpSpPr>
                <a:grpSpLocks noChangeAspect="1"/>
              </p:cNvGrpSpPr>
              <p:nvPr/>
            </p:nvGrpSpPr>
            <p:grpSpPr bwMode="auto">
              <a:xfrm>
                <a:off x="1445" y="842"/>
                <a:ext cx="496" cy="318"/>
                <a:chOff x="4685" y="1252"/>
                <a:chExt cx="834" cy="536"/>
              </a:xfrm>
            </p:grpSpPr>
            <p:sp>
              <p:nvSpPr>
                <p:cNvPr id="451" name="AutoShap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52" name="AutoShape 66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53" name="AutoShape 66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1" name="Group 669"/>
              <p:cNvGrpSpPr>
                <a:grpSpLocks noChangeAspect="1"/>
              </p:cNvGrpSpPr>
              <p:nvPr/>
            </p:nvGrpSpPr>
            <p:grpSpPr bwMode="auto">
              <a:xfrm>
                <a:off x="1672" y="881"/>
                <a:ext cx="496" cy="318"/>
                <a:chOff x="4685" y="1252"/>
                <a:chExt cx="834" cy="536"/>
              </a:xfrm>
            </p:grpSpPr>
            <p:sp>
              <p:nvSpPr>
                <p:cNvPr id="448" name="AutoShap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49" name="AutoShape 67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50" name="AutoShape 67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2" name="Group 673"/>
              <p:cNvGrpSpPr>
                <a:grpSpLocks noChangeAspect="1"/>
              </p:cNvGrpSpPr>
              <p:nvPr/>
            </p:nvGrpSpPr>
            <p:grpSpPr bwMode="auto">
              <a:xfrm>
                <a:off x="764" y="802"/>
                <a:ext cx="496" cy="318"/>
                <a:chOff x="4685" y="1252"/>
                <a:chExt cx="834" cy="536"/>
              </a:xfrm>
            </p:grpSpPr>
            <p:sp>
              <p:nvSpPr>
                <p:cNvPr id="445" name="AutoShape 674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46" name="AutoShape 67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47" name="AutoShape 67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3" name="Group 677"/>
              <p:cNvGrpSpPr>
                <a:grpSpLocks noChangeAspect="1"/>
              </p:cNvGrpSpPr>
              <p:nvPr/>
            </p:nvGrpSpPr>
            <p:grpSpPr bwMode="auto">
              <a:xfrm>
                <a:off x="1218" y="882"/>
                <a:ext cx="496" cy="318"/>
                <a:chOff x="4685" y="1252"/>
                <a:chExt cx="834" cy="536"/>
              </a:xfrm>
            </p:grpSpPr>
            <p:sp>
              <p:nvSpPr>
                <p:cNvPr id="442" name="AutoShape 678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43" name="AutoShape 67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44" name="AutoShape 68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4" name="Group 681"/>
              <p:cNvGrpSpPr>
                <a:grpSpLocks noChangeAspect="1"/>
              </p:cNvGrpSpPr>
              <p:nvPr/>
            </p:nvGrpSpPr>
            <p:grpSpPr bwMode="auto">
              <a:xfrm>
                <a:off x="1445" y="920"/>
                <a:ext cx="496" cy="318"/>
                <a:chOff x="4685" y="1252"/>
                <a:chExt cx="834" cy="536"/>
              </a:xfrm>
            </p:grpSpPr>
            <p:sp>
              <p:nvSpPr>
                <p:cNvPr id="439" name="AutoShape 682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40" name="AutoShape 68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41" name="AutoShape 68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5" name="Group 685"/>
              <p:cNvGrpSpPr>
                <a:grpSpLocks noChangeAspect="1"/>
              </p:cNvGrpSpPr>
              <p:nvPr/>
            </p:nvGrpSpPr>
            <p:grpSpPr bwMode="auto">
              <a:xfrm>
                <a:off x="537" y="842"/>
                <a:ext cx="496" cy="318"/>
                <a:chOff x="4685" y="1252"/>
                <a:chExt cx="834" cy="536"/>
              </a:xfrm>
            </p:grpSpPr>
            <p:sp>
              <p:nvSpPr>
                <p:cNvPr id="436" name="AutoShape 686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37" name="AutoShape 68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38" name="AutoShape 68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6" name="Group 689"/>
              <p:cNvGrpSpPr>
                <a:grpSpLocks noChangeAspect="1"/>
              </p:cNvGrpSpPr>
              <p:nvPr/>
            </p:nvGrpSpPr>
            <p:grpSpPr bwMode="auto">
              <a:xfrm>
                <a:off x="1218" y="960"/>
                <a:ext cx="496" cy="318"/>
                <a:chOff x="4685" y="1252"/>
                <a:chExt cx="834" cy="536"/>
              </a:xfrm>
            </p:grpSpPr>
            <p:sp>
              <p:nvSpPr>
                <p:cNvPr id="433" name="AutoShape 690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34" name="AutoShape 69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35" name="AutoShape 69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7" name="Group 693"/>
              <p:cNvGrpSpPr>
                <a:grpSpLocks noChangeAspect="1"/>
              </p:cNvGrpSpPr>
              <p:nvPr/>
            </p:nvGrpSpPr>
            <p:grpSpPr bwMode="auto">
              <a:xfrm>
                <a:off x="310" y="881"/>
                <a:ext cx="496" cy="318"/>
                <a:chOff x="4685" y="1252"/>
                <a:chExt cx="834" cy="536"/>
              </a:xfrm>
            </p:grpSpPr>
            <p:sp>
              <p:nvSpPr>
                <p:cNvPr id="430" name="AutoShape 694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31" name="AutoShape 69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32" name="AutoShape 69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8" name="Group 697"/>
              <p:cNvGrpSpPr>
                <a:grpSpLocks noChangeAspect="1"/>
              </p:cNvGrpSpPr>
              <p:nvPr/>
            </p:nvGrpSpPr>
            <p:grpSpPr bwMode="auto">
              <a:xfrm>
                <a:off x="537" y="920"/>
                <a:ext cx="496" cy="318"/>
                <a:chOff x="4685" y="1252"/>
                <a:chExt cx="834" cy="536"/>
              </a:xfrm>
            </p:grpSpPr>
            <p:sp>
              <p:nvSpPr>
                <p:cNvPr id="427" name="AutoShape 698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28" name="AutoShape 69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29" name="AutoShape 70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19" name="Group 701"/>
              <p:cNvGrpSpPr>
                <a:grpSpLocks noChangeAspect="1"/>
              </p:cNvGrpSpPr>
              <p:nvPr/>
            </p:nvGrpSpPr>
            <p:grpSpPr bwMode="auto">
              <a:xfrm>
                <a:off x="764" y="960"/>
                <a:ext cx="496" cy="318"/>
                <a:chOff x="4685" y="1252"/>
                <a:chExt cx="834" cy="536"/>
              </a:xfrm>
            </p:grpSpPr>
            <p:sp>
              <p:nvSpPr>
                <p:cNvPr id="424" name="AutoShape 702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25" name="AutoShape 70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26" name="AutoShape 70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20" name="Group 705"/>
              <p:cNvGrpSpPr>
                <a:grpSpLocks noChangeAspect="1"/>
              </p:cNvGrpSpPr>
              <p:nvPr/>
            </p:nvGrpSpPr>
            <p:grpSpPr bwMode="auto">
              <a:xfrm>
                <a:off x="991" y="999"/>
                <a:ext cx="496" cy="318"/>
                <a:chOff x="4685" y="1252"/>
                <a:chExt cx="834" cy="536"/>
              </a:xfrm>
            </p:grpSpPr>
            <p:sp>
              <p:nvSpPr>
                <p:cNvPr id="421" name="AutoShape 706"/>
                <p:cNvSpPr>
                  <a:spLocks noChangeAspect="1" noChangeArrowheads="1"/>
                </p:cNvSpPr>
                <p:nvPr/>
              </p:nvSpPr>
              <p:spPr bwMode="auto">
                <a:xfrm>
                  <a:off x="4723" y="1252"/>
                  <a:ext cx="754" cy="125"/>
                </a:xfrm>
                <a:prstGeom prst="diamond">
                  <a:avLst/>
                </a:prstGeom>
                <a:solidFill>
                  <a:srgbClr val="FFFF66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22" name="AutoShape 70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4685" y="1349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CC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23" name="AutoShape 70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5056" y="1349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FF99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407" name="Text Box 1186"/>
            <p:cNvSpPr txBox="1">
              <a:spLocks noChangeArrowheads="1"/>
            </p:cNvSpPr>
            <p:nvPr/>
          </p:nvSpPr>
          <p:spPr bwMode="auto">
            <a:xfrm>
              <a:off x="2411759" y="1663060"/>
              <a:ext cx="303406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/>
                  </a:solidFill>
                </a:rPr>
                <a:t>没有最优解决方案的问题</a:t>
              </a:r>
              <a:endParaRPr lang="en-US" altLang="zh-CN" sz="2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899592" y="2284138"/>
            <a:ext cx="5112568" cy="831271"/>
            <a:chOff x="1045625" y="2711947"/>
            <a:chExt cx="5112568" cy="831271"/>
          </a:xfrm>
        </p:grpSpPr>
        <p:grpSp>
          <p:nvGrpSpPr>
            <p:cNvPr id="461" name="Group 543"/>
            <p:cNvGrpSpPr>
              <a:grpSpLocks/>
            </p:cNvGrpSpPr>
            <p:nvPr/>
          </p:nvGrpSpPr>
          <p:grpSpPr bwMode="auto">
            <a:xfrm>
              <a:off x="1045625" y="2711947"/>
              <a:ext cx="1873679" cy="831271"/>
              <a:chOff x="301" y="1354"/>
              <a:chExt cx="1858" cy="824"/>
            </a:xfrm>
          </p:grpSpPr>
          <p:grpSp>
            <p:nvGrpSpPr>
              <p:cNvPr id="463" name="Group 544"/>
              <p:cNvGrpSpPr>
                <a:grpSpLocks noChangeAspect="1"/>
              </p:cNvGrpSpPr>
              <p:nvPr/>
            </p:nvGrpSpPr>
            <p:grpSpPr bwMode="auto">
              <a:xfrm>
                <a:off x="982" y="1624"/>
                <a:ext cx="496" cy="318"/>
                <a:chOff x="240" y="1253"/>
                <a:chExt cx="834" cy="536"/>
              </a:xfrm>
            </p:grpSpPr>
            <p:sp>
              <p:nvSpPr>
                <p:cNvPr id="572" name="AutoShape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73" name="AutoShape 54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74" name="AutoShape 54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4" name="Group 548"/>
              <p:cNvGrpSpPr>
                <a:grpSpLocks noChangeAspect="1"/>
              </p:cNvGrpSpPr>
              <p:nvPr/>
            </p:nvGrpSpPr>
            <p:grpSpPr bwMode="auto">
              <a:xfrm>
                <a:off x="1209" y="1663"/>
                <a:ext cx="496" cy="318"/>
                <a:chOff x="240" y="1253"/>
                <a:chExt cx="834" cy="536"/>
              </a:xfrm>
            </p:grpSpPr>
            <p:sp>
              <p:nvSpPr>
                <p:cNvPr id="569" name="AutoShape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70" name="AutoShape 55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71" name="AutoShape 55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5" name="Group 552"/>
              <p:cNvGrpSpPr>
                <a:grpSpLocks noChangeAspect="1"/>
              </p:cNvGrpSpPr>
              <p:nvPr/>
            </p:nvGrpSpPr>
            <p:grpSpPr bwMode="auto">
              <a:xfrm>
                <a:off x="1436" y="1703"/>
                <a:ext cx="496" cy="318"/>
                <a:chOff x="240" y="1253"/>
                <a:chExt cx="834" cy="536"/>
              </a:xfrm>
            </p:grpSpPr>
            <p:sp>
              <p:nvSpPr>
                <p:cNvPr id="566" name="AutoShape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67" name="AutoShape 55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68" name="AutoShape 55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6" name="Group 556"/>
              <p:cNvGrpSpPr>
                <a:grpSpLocks noChangeAspect="1"/>
              </p:cNvGrpSpPr>
              <p:nvPr/>
            </p:nvGrpSpPr>
            <p:grpSpPr bwMode="auto">
              <a:xfrm>
                <a:off x="755" y="1663"/>
                <a:ext cx="496" cy="318"/>
                <a:chOff x="240" y="1253"/>
                <a:chExt cx="834" cy="536"/>
              </a:xfrm>
            </p:grpSpPr>
            <p:sp>
              <p:nvSpPr>
                <p:cNvPr id="563" name="AutoShape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64" name="AutoShape 55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65" name="AutoShape 55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7" name="Group 560"/>
              <p:cNvGrpSpPr>
                <a:grpSpLocks noChangeAspect="1"/>
              </p:cNvGrpSpPr>
              <p:nvPr/>
            </p:nvGrpSpPr>
            <p:grpSpPr bwMode="auto">
              <a:xfrm>
                <a:off x="982" y="1702"/>
                <a:ext cx="496" cy="318"/>
                <a:chOff x="240" y="1253"/>
                <a:chExt cx="834" cy="536"/>
              </a:xfrm>
            </p:grpSpPr>
            <p:sp>
              <p:nvSpPr>
                <p:cNvPr id="560" name="AutoShape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61" name="AutoShape 56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62" name="AutoShape 56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8" name="Group 564"/>
              <p:cNvGrpSpPr>
                <a:grpSpLocks noChangeAspect="1"/>
              </p:cNvGrpSpPr>
              <p:nvPr/>
            </p:nvGrpSpPr>
            <p:grpSpPr bwMode="auto">
              <a:xfrm>
                <a:off x="1209" y="1742"/>
                <a:ext cx="496" cy="318"/>
                <a:chOff x="240" y="1253"/>
                <a:chExt cx="834" cy="536"/>
              </a:xfrm>
            </p:grpSpPr>
            <p:sp>
              <p:nvSpPr>
                <p:cNvPr id="557" name="AutoShape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58" name="AutoShape 56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59" name="AutoShape 56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69" name="Group 568"/>
              <p:cNvGrpSpPr>
                <a:grpSpLocks noChangeAspect="1"/>
              </p:cNvGrpSpPr>
              <p:nvPr/>
            </p:nvGrpSpPr>
            <p:grpSpPr bwMode="auto">
              <a:xfrm>
                <a:off x="1436" y="1781"/>
                <a:ext cx="496" cy="318"/>
                <a:chOff x="240" y="1253"/>
                <a:chExt cx="834" cy="536"/>
              </a:xfrm>
            </p:grpSpPr>
            <p:sp>
              <p:nvSpPr>
                <p:cNvPr id="554" name="AutoShape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55" name="AutoShape 57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56" name="AutoShape 57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0" name="Group 572"/>
              <p:cNvGrpSpPr>
                <a:grpSpLocks noChangeAspect="1"/>
              </p:cNvGrpSpPr>
              <p:nvPr/>
            </p:nvGrpSpPr>
            <p:grpSpPr bwMode="auto">
              <a:xfrm>
                <a:off x="528" y="1703"/>
                <a:ext cx="496" cy="318"/>
                <a:chOff x="240" y="1253"/>
                <a:chExt cx="834" cy="536"/>
              </a:xfrm>
            </p:grpSpPr>
            <p:sp>
              <p:nvSpPr>
                <p:cNvPr id="551" name="AutoShape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52" name="AutoShape 57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53" name="AutoShape 57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1" name="Group 576"/>
              <p:cNvGrpSpPr>
                <a:grpSpLocks noChangeAspect="1"/>
              </p:cNvGrpSpPr>
              <p:nvPr/>
            </p:nvGrpSpPr>
            <p:grpSpPr bwMode="auto">
              <a:xfrm>
                <a:off x="982" y="1782"/>
                <a:ext cx="496" cy="318"/>
                <a:chOff x="240" y="1253"/>
                <a:chExt cx="834" cy="536"/>
              </a:xfrm>
            </p:grpSpPr>
            <p:sp>
              <p:nvSpPr>
                <p:cNvPr id="548" name="AutoShape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49" name="AutoShape 57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50" name="AutoShape 57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2" name="Group 580"/>
              <p:cNvGrpSpPr>
                <a:grpSpLocks noChangeAspect="1"/>
              </p:cNvGrpSpPr>
              <p:nvPr/>
            </p:nvGrpSpPr>
            <p:grpSpPr bwMode="auto">
              <a:xfrm>
                <a:off x="1209" y="1821"/>
                <a:ext cx="496" cy="318"/>
                <a:chOff x="240" y="1253"/>
                <a:chExt cx="834" cy="536"/>
              </a:xfrm>
            </p:grpSpPr>
            <p:sp>
              <p:nvSpPr>
                <p:cNvPr id="545" name="AutoShape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46" name="AutoShape 58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47" name="AutoShape 58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3" name="Group 584"/>
              <p:cNvGrpSpPr>
                <a:grpSpLocks noChangeAspect="1"/>
              </p:cNvGrpSpPr>
              <p:nvPr/>
            </p:nvGrpSpPr>
            <p:grpSpPr bwMode="auto">
              <a:xfrm>
                <a:off x="301" y="1742"/>
                <a:ext cx="496" cy="318"/>
                <a:chOff x="240" y="1253"/>
                <a:chExt cx="834" cy="536"/>
              </a:xfrm>
            </p:grpSpPr>
            <p:sp>
              <p:nvSpPr>
                <p:cNvPr id="542" name="AutoShape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43" name="AutoShape 58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44" name="AutoShape 58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4" name="Group 588"/>
              <p:cNvGrpSpPr>
                <a:grpSpLocks noChangeAspect="1"/>
              </p:cNvGrpSpPr>
              <p:nvPr/>
            </p:nvGrpSpPr>
            <p:grpSpPr bwMode="auto">
              <a:xfrm>
                <a:off x="982" y="1860"/>
                <a:ext cx="496" cy="318"/>
                <a:chOff x="240" y="1253"/>
                <a:chExt cx="834" cy="536"/>
              </a:xfrm>
            </p:grpSpPr>
            <p:sp>
              <p:nvSpPr>
                <p:cNvPr id="539" name="AutoShape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40" name="AutoShape 59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41" name="AutoShape 59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5" name="Group 592"/>
              <p:cNvGrpSpPr>
                <a:grpSpLocks noChangeAspect="1"/>
              </p:cNvGrpSpPr>
              <p:nvPr/>
            </p:nvGrpSpPr>
            <p:grpSpPr bwMode="auto">
              <a:xfrm>
                <a:off x="982" y="1354"/>
                <a:ext cx="496" cy="318"/>
                <a:chOff x="240" y="1253"/>
                <a:chExt cx="834" cy="536"/>
              </a:xfrm>
            </p:grpSpPr>
            <p:sp>
              <p:nvSpPr>
                <p:cNvPr id="536" name="AutoShape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37" name="AutoShape 59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38" name="AutoShape 59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6" name="Group 596"/>
              <p:cNvGrpSpPr>
                <a:grpSpLocks noChangeAspect="1"/>
              </p:cNvGrpSpPr>
              <p:nvPr/>
            </p:nvGrpSpPr>
            <p:grpSpPr bwMode="auto">
              <a:xfrm>
                <a:off x="1209" y="1393"/>
                <a:ext cx="496" cy="318"/>
                <a:chOff x="240" y="1253"/>
                <a:chExt cx="834" cy="536"/>
              </a:xfrm>
            </p:grpSpPr>
            <p:sp>
              <p:nvSpPr>
                <p:cNvPr id="533" name="AutoShape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34" name="AutoShape 59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35" name="AutoShape 59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7" name="Group 600"/>
              <p:cNvGrpSpPr>
                <a:grpSpLocks noChangeAspect="1"/>
              </p:cNvGrpSpPr>
              <p:nvPr/>
            </p:nvGrpSpPr>
            <p:grpSpPr bwMode="auto">
              <a:xfrm>
                <a:off x="1436" y="1433"/>
                <a:ext cx="496" cy="318"/>
                <a:chOff x="240" y="1253"/>
                <a:chExt cx="834" cy="536"/>
              </a:xfrm>
            </p:grpSpPr>
            <p:sp>
              <p:nvSpPr>
                <p:cNvPr id="530" name="AutoShape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31" name="AutoShape 60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32" name="AutoShape 60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8" name="Group 604"/>
              <p:cNvGrpSpPr>
                <a:grpSpLocks noChangeAspect="1"/>
              </p:cNvGrpSpPr>
              <p:nvPr/>
            </p:nvGrpSpPr>
            <p:grpSpPr bwMode="auto">
              <a:xfrm>
                <a:off x="1663" y="1472"/>
                <a:ext cx="496" cy="318"/>
                <a:chOff x="240" y="1253"/>
                <a:chExt cx="834" cy="536"/>
              </a:xfrm>
            </p:grpSpPr>
            <p:sp>
              <p:nvSpPr>
                <p:cNvPr id="527" name="AutoShape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28" name="AutoShape 60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29" name="AutoShape 60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79" name="Group 608"/>
              <p:cNvGrpSpPr>
                <a:grpSpLocks noChangeAspect="1"/>
              </p:cNvGrpSpPr>
              <p:nvPr/>
            </p:nvGrpSpPr>
            <p:grpSpPr bwMode="auto">
              <a:xfrm>
                <a:off x="755" y="1393"/>
                <a:ext cx="496" cy="318"/>
                <a:chOff x="240" y="1253"/>
                <a:chExt cx="834" cy="536"/>
              </a:xfrm>
            </p:grpSpPr>
            <p:sp>
              <p:nvSpPr>
                <p:cNvPr id="524" name="AutoShape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25" name="AutoShape 61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26" name="AutoShape 61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0" name="Group 612"/>
              <p:cNvGrpSpPr>
                <a:grpSpLocks noChangeAspect="1"/>
              </p:cNvGrpSpPr>
              <p:nvPr/>
            </p:nvGrpSpPr>
            <p:grpSpPr bwMode="auto">
              <a:xfrm>
                <a:off x="982" y="1432"/>
                <a:ext cx="496" cy="318"/>
                <a:chOff x="240" y="1253"/>
                <a:chExt cx="834" cy="536"/>
              </a:xfrm>
            </p:grpSpPr>
            <p:sp>
              <p:nvSpPr>
                <p:cNvPr id="521" name="AutoShap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22" name="AutoShape 61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23" name="AutoShape 61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1" name="Group 616"/>
              <p:cNvGrpSpPr>
                <a:grpSpLocks noChangeAspect="1"/>
              </p:cNvGrpSpPr>
              <p:nvPr/>
            </p:nvGrpSpPr>
            <p:grpSpPr bwMode="auto">
              <a:xfrm>
                <a:off x="1209" y="1472"/>
                <a:ext cx="496" cy="318"/>
                <a:chOff x="240" y="1253"/>
                <a:chExt cx="834" cy="536"/>
              </a:xfrm>
            </p:grpSpPr>
            <p:sp>
              <p:nvSpPr>
                <p:cNvPr id="518" name="AutoShap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19" name="AutoShape 61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20" name="AutoShape 61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2" name="Group 620"/>
              <p:cNvGrpSpPr>
                <a:grpSpLocks noChangeAspect="1"/>
              </p:cNvGrpSpPr>
              <p:nvPr/>
            </p:nvGrpSpPr>
            <p:grpSpPr bwMode="auto">
              <a:xfrm>
                <a:off x="1436" y="1511"/>
                <a:ext cx="496" cy="318"/>
                <a:chOff x="240" y="1253"/>
                <a:chExt cx="834" cy="536"/>
              </a:xfrm>
            </p:grpSpPr>
            <p:sp>
              <p:nvSpPr>
                <p:cNvPr id="515" name="AutoShap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16" name="AutoShape 62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17" name="AutoShape 62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3" name="Group 624"/>
              <p:cNvGrpSpPr>
                <a:grpSpLocks noChangeAspect="1"/>
              </p:cNvGrpSpPr>
              <p:nvPr/>
            </p:nvGrpSpPr>
            <p:grpSpPr bwMode="auto">
              <a:xfrm>
                <a:off x="528" y="1433"/>
                <a:ext cx="496" cy="318"/>
                <a:chOff x="240" y="1253"/>
                <a:chExt cx="834" cy="536"/>
              </a:xfrm>
            </p:grpSpPr>
            <p:sp>
              <p:nvSpPr>
                <p:cNvPr id="512" name="AutoShap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13" name="AutoShape 62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14" name="AutoShape 62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4" name="Group 628"/>
              <p:cNvGrpSpPr>
                <a:grpSpLocks noChangeAspect="1"/>
              </p:cNvGrpSpPr>
              <p:nvPr/>
            </p:nvGrpSpPr>
            <p:grpSpPr bwMode="auto">
              <a:xfrm>
                <a:off x="755" y="1472"/>
                <a:ext cx="496" cy="318"/>
                <a:chOff x="240" y="1253"/>
                <a:chExt cx="834" cy="536"/>
              </a:xfrm>
            </p:grpSpPr>
            <p:sp>
              <p:nvSpPr>
                <p:cNvPr id="509" name="AutoShap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10" name="AutoShape 63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11" name="AutoShape 63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5" name="Group 632"/>
              <p:cNvGrpSpPr>
                <a:grpSpLocks noChangeAspect="1"/>
              </p:cNvGrpSpPr>
              <p:nvPr/>
            </p:nvGrpSpPr>
            <p:grpSpPr bwMode="auto">
              <a:xfrm>
                <a:off x="982" y="1512"/>
                <a:ext cx="496" cy="318"/>
                <a:chOff x="240" y="1253"/>
                <a:chExt cx="834" cy="536"/>
              </a:xfrm>
            </p:grpSpPr>
            <p:sp>
              <p:nvSpPr>
                <p:cNvPr id="506" name="AutoShap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07" name="AutoShape 63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08" name="AutoShape 63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6" name="Group 636"/>
              <p:cNvGrpSpPr>
                <a:grpSpLocks noChangeAspect="1"/>
              </p:cNvGrpSpPr>
              <p:nvPr/>
            </p:nvGrpSpPr>
            <p:grpSpPr bwMode="auto">
              <a:xfrm>
                <a:off x="1209" y="1551"/>
                <a:ext cx="496" cy="318"/>
                <a:chOff x="240" y="1253"/>
                <a:chExt cx="834" cy="536"/>
              </a:xfrm>
            </p:grpSpPr>
            <p:sp>
              <p:nvSpPr>
                <p:cNvPr id="503" name="AutoShape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04" name="AutoShape 63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05" name="AutoShape 63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7" name="Group 640"/>
              <p:cNvGrpSpPr>
                <a:grpSpLocks noChangeAspect="1"/>
              </p:cNvGrpSpPr>
              <p:nvPr/>
            </p:nvGrpSpPr>
            <p:grpSpPr bwMode="auto">
              <a:xfrm>
                <a:off x="301" y="1472"/>
                <a:ext cx="496" cy="318"/>
                <a:chOff x="240" y="1253"/>
                <a:chExt cx="834" cy="536"/>
              </a:xfrm>
            </p:grpSpPr>
            <p:sp>
              <p:nvSpPr>
                <p:cNvPr id="500" name="AutoShap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01" name="AutoShape 64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502" name="AutoShape 64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8" name="Group 644"/>
              <p:cNvGrpSpPr>
                <a:grpSpLocks noChangeAspect="1"/>
              </p:cNvGrpSpPr>
              <p:nvPr/>
            </p:nvGrpSpPr>
            <p:grpSpPr bwMode="auto">
              <a:xfrm>
                <a:off x="528" y="1511"/>
                <a:ext cx="496" cy="318"/>
                <a:chOff x="240" y="1253"/>
                <a:chExt cx="834" cy="536"/>
              </a:xfrm>
            </p:grpSpPr>
            <p:sp>
              <p:nvSpPr>
                <p:cNvPr id="497" name="AutoShap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98" name="AutoShape 64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99" name="AutoShape 64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89" name="Group 648"/>
              <p:cNvGrpSpPr>
                <a:grpSpLocks noChangeAspect="1"/>
              </p:cNvGrpSpPr>
              <p:nvPr/>
            </p:nvGrpSpPr>
            <p:grpSpPr bwMode="auto">
              <a:xfrm>
                <a:off x="755" y="1551"/>
                <a:ext cx="496" cy="318"/>
                <a:chOff x="240" y="1253"/>
                <a:chExt cx="834" cy="536"/>
              </a:xfrm>
            </p:grpSpPr>
            <p:sp>
              <p:nvSpPr>
                <p:cNvPr id="494" name="AutoShape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95" name="AutoShape 65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96" name="AutoShape 65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490" name="Group 652"/>
              <p:cNvGrpSpPr>
                <a:grpSpLocks noChangeAspect="1"/>
              </p:cNvGrpSpPr>
              <p:nvPr/>
            </p:nvGrpSpPr>
            <p:grpSpPr bwMode="auto">
              <a:xfrm>
                <a:off x="982" y="1590"/>
                <a:ext cx="496" cy="318"/>
                <a:chOff x="240" y="1253"/>
                <a:chExt cx="834" cy="536"/>
              </a:xfrm>
            </p:grpSpPr>
            <p:sp>
              <p:nvSpPr>
                <p:cNvPr id="491" name="AutoShap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" y="1253"/>
                  <a:ext cx="754" cy="125"/>
                </a:xfrm>
                <a:prstGeom prst="diamond">
                  <a:avLst/>
                </a:prstGeom>
                <a:solidFill>
                  <a:srgbClr val="FF33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92" name="AutoShape 65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40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CC0099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493" name="AutoShape 65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11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660066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462" name="Text Box 1187"/>
            <p:cNvSpPr txBox="1">
              <a:spLocks noChangeArrowheads="1"/>
            </p:cNvSpPr>
            <p:nvPr/>
          </p:nvSpPr>
          <p:spPr bwMode="auto">
            <a:xfrm>
              <a:off x="2989841" y="2773503"/>
              <a:ext cx="31683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>
                  <a:solidFill>
                    <a:srgbClr val="FFFF00"/>
                  </a:solidFill>
                </a:rPr>
                <a:t>有启发式算法（存在认为因素）的问题</a:t>
              </a:r>
              <a:endParaRPr lang="en-US" altLang="ko-KR" sz="2200" b="1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75" name="组合 574"/>
          <p:cNvGrpSpPr/>
          <p:nvPr/>
        </p:nvGrpSpPr>
        <p:grpSpPr>
          <a:xfrm>
            <a:off x="755576" y="3043632"/>
            <a:ext cx="5106879" cy="840944"/>
            <a:chOff x="333251" y="4342397"/>
            <a:chExt cx="5106879" cy="840944"/>
          </a:xfrm>
        </p:grpSpPr>
        <p:grpSp>
          <p:nvGrpSpPr>
            <p:cNvPr id="576" name="Group 442"/>
            <p:cNvGrpSpPr>
              <a:grpSpLocks/>
            </p:cNvGrpSpPr>
            <p:nvPr/>
          </p:nvGrpSpPr>
          <p:grpSpPr bwMode="auto">
            <a:xfrm>
              <a:off x="3566450" y="4342397"/>
              <a:ext cx="1873680" cy="791583"/>
              <a:chOff x="301" y="2256"/>
              <a:chExt cx="1858" cy="785"/>
            </a:xfrm>
          </p:grpSpPr>
          <p:grpSp>
            <p:nvGrpSpPr>
              <p:cNvPr id="578" name="Group 443"/>
              <p:cNvGrpSpPr>
                <a:grpSpLocks noChangeAspect="1"/>
              </p:cNvGrpSpPr>
              <p:nvPr/>
            </p:nvGrpSpPr>
            <p:grpSpPr bwMode="auto">
              <a:xfrm>
                <a:off x="982" y="2487"/>
                <a:ext cx="496" cy="318"/>
                <a:chOff x="232" y="2750"/>
                <a:chExt cx="834" cy="536"/>
              </a:xfrm>
            </p:grpSpPr>
            <p:sp>
              <p:nvSpPr>
                <p:cNvPr id="675" name="AutoShape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76" name="AutoShape 44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77" name="AutoShape 44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79" name="Group 447"/>
              <p:cNvGrpSpPr>
                <a:grpSpLocks noChangeAspect="1"/>
              </p:cNvGrpSpPr>
              <p:nvPr/>
            </p:nvGrpSpPr>
            <p:grpSpPr bwMode="auto">
              <a:xfrm>
                <a:off x="1209" y="2526"/>
                <a:ext cx="496" cy="318"/>
                <a:chOff x="232" y="2750"/>
                <a:chExt cx="834" cy="536"/>
              </a:xfrm>
            </p:grpSpPr>
            <p:sp>
              <p:nvSpPr>
                <p:cNvPr id="672" name="AutoShape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73" name="AutoShape 44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74" name="AutoShape 45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0" name="Group 451"/>
              <p:cNvGrpSpPr>
                <a:grpSpLocks noChangeAspect="1"/>
              </p:cNvGrpSpPr>
              <p:nvPr/>
            </p:nvGrpSpPr>
            <p:grpSpPr bwMode="auto">
              <a:xfrm>
                <a:off x="1436" y="2566"/>
                <a:ext cx="496" cy="318"/>
                <a:chOff x="232" y="2750"/>
                <a:chExt cx="834" cy="536"/>
              </a:xfrm>
            </p:grpSpPr>
            <p:sp>
              <p:nvSpPr>
                <p:cNvPr id="669" name="AutoShape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70" name="AutoShape 45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71" name="AutoShape 45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1" name="Group 455"/>
              <p:cNvGrpSpPr>
                <a:grpSpLocks noChangeAspect="1"/>
              </p:cNvGrpSpPr>
              <p:nvPr/>
            </p:nvGrpSpPr>
            <p:grpSpPr bwMode="auto">
              <a:xfrm>
                <a:off x="1663" y="2605"/>
                <a:ext cx="496" cy="318"/>
                <a:chOff x="232" y="2750"/>
                <a:chExt cx="834" cy="536"/>
              </a:xfrm>
            </p:grpSpPr>
            <p:sp>
              <p:nvSpPr>
                <p:cNvPr id="666" name="AutoShape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67" name="AutoShape 45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68" name="AutoShape 45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2" name="Group 459"/>
              <p:cNvGrpSpPr>
                <a:grpSpLocks noChangeAspect="1"/>
              </p:cNvGrpSpPr>
              <p:nvPr/>
            </p:nvGrpSpPr>
            <p:grpSpPr bwMode="auto">
              <a:xfrm>
                <a:off x="755" y="2526"/>
                <a:ext cx="496" cy="318"/>
                <a:chOff x="232" y="2750"/>
                <a:chExt cx="834" cy="536"/>
              </a:xfrm>
            </p:grpSpPr>
            <p:sp>
              <p:nvSpPr>
                <p:cNvPr id="663" name="AutoShape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64" name="AutoShape 46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65" name="AutoShape 46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3" name="Group 463"/>
              <p:cNvGrpSpPr>
                <a:grpSpLocks noChangeAspect="1"/>
              </p:cNvGrpSpPr>
              <p:nvPr/>
            </p:nvGrpSpPr>
            <p:grpSpPr bwMode="auto">
              <a:xfrm>
                <a:off x="982" y="2565"/>
                <a:ext cx="496" cy="318"/>
                <a:chOff x="232" y="2750"/>
                <a:chExt cx="834" cy="536"/>
              </a:xfrm>
            </p:grpSpPr>
            <p:sp>
              <p:nvSpPr>
                <p:cNvPr id="660" name="AutoShape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61" name="AutoShape 46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62" name="AutoShape 46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4" name="Group 467"/>
              <p:cNvGrpSpPr>
                <a:grpSpLocks noChangeAspect="1"/>
              </p:cNvGrpSpPr>
              <p:nvPr/>
            </p:nvGrpSpPr>
            <p:grpSpPr bwMode="auto">
              <a:xfrm>
                <a:off x="1209" y="2605"/>
                <a:ext cx="496" cy="318"/>
                <a:chOff x="232" y="2750"/>
                <a:chExt cx="834" cy="536"/>
              </a:xfrm>
            </p:grpSpPr>
            <p:sp>
              <p:nvSpPr>
                <p:cNvPr id="657" name="AutoShape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58" name="AutoShape 46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59" name="AutoShape 47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5" name="Group 471"/>
              <p:cNvGrpSpPr>
                <a:grpSpLocks noChangeAspect="1"/>
              </p:cNvGrpSpPr>
              <p:nvPr/>
            </p:nvGrpSpPr>
            <p:grpSpPr bwMode="auto">
              <a:xfrm>
                <a:off x="1436" y="2644"/>
                <a:ext cx="496" cy="318"/>
                <a:chOff x="232" y="2750"/>
                <a:chExt cx="834" cy="536"/>
              </a:xfrm>
            </p:grpSpPr>
            <p:sp>
              <p:nvSpPr>
                <p:cNvPr id="654" name="AutoShape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55" name="AutoShape 47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56" name="AutoShape 47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6" name="Group 475"/>
              <p:cNvGrpSpPr>
                <a:grpSpLocks noChangeAspect="1"/>
              </p:cNvGrpSpPr>
              <p:nvPr/>
            </p:nvGrpSpPr>
            <p:grpSpPr bwMode="auto">
              <a:xfrm>
                <a:off x="528" y="2566"/>
                <a:ext cx="496" cy="318"/>
                <a:chOff x="232" y="2750"/>
                <a:chExt cx="834" cy="536"/>
              </a:xfrm>
            </p:grpSpPr>
            <p:sp>
              <p:nvSpPr>
                <p:cNvPr id="651" name="AutoShape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52" name="AutoShape 47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53" name="AutoShape 47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7" name="Group 479"/>
              <p:cNvGrpSpPr>
                <a:grpSpLocks noChangeAspect="1"/>
              </p:cNvGrpSpPr>
              <p:nvPr/>
            </p:nvGrpSpPr>
            <p:grpSpPr bwMode="auto">
              <a:xfrm>
                <a:off x="755" y="2605"/>
                <a:ext cx="496" cy="318"/>
                <a:chOff x="232" y="2750"/>
                <a:chExt cx="834" cy="536"/>
              </a:xfrm>
            </p:grpSpPr>
            <p:sp>
              <p:nvSpPr>
                <p:cNvPr id="648" name="AutoShape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49" name="AutoShape 48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50" name="AutoShape 48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8" name="Group 483"/>
              <p:cNvGrpSpPr>
                <a:grpSpLocks noChangeAspect="1"/>
              </p:cNvGrpSpPr>
              <p:nvPr/>
            </p:nvGrpSpPr>
            <p:grpSpPr bwMode="auto">
              <a:xfrm>
                <a:off x="982" y="2645"/>
                <a:ext cx="496" cy="318"/>
                <a:chOff x="232" y="2750"/>
                <a:chExt cx="834" cy="536"/>
              </a:xfrm>
            </p:grpSpPr>
            <p:sp>
              <p:nvSpPr>
                <p:cNvPr id="645" name="AutoShape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46" name="AutoShape 48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47" name="AutoShape 48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89" name="Group 487"/>
              <p:cNvGrpSpPr>
                <a:grpSpLocks noChangeAspect="1"/>
              </p:cNvGrpSpPr>
              <p:nvPr/>
            </p:nvGrpSpPr>
            <p:grpSpPr bwMode="auto">
              <a:xfrm>
                <a:off x="1209" y="2684"/>
                <a:ext cx="496" cy="318"/>
                <a:chOff x="232" y="2750"/>
                <a:chExt cx="834" cy="536"/>
              </a:xfrm>
            </p:grpSpPr>
            <p:sp>
              <p:nvSpPr>
                <p:cNvPr id="642" name="AutoShape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43" name="AutoShape 48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44" name="AutoShape 49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0" name="Group 491"/>
              <p:cNvGrpSpPr>
                <a:grpSpLocks noChangeAspect="1"/>
              </p:cNvGrpSpPr>
              <p:nvPr/>
            </p:nvGrpSpPr>
            <p:grpSpPr bwMode="auto">
              <a:xfrm>
                <a:off x="301" y="2605"/>
                <a:ext cx="496" cy="318"/>
                <a:chOff x="232" y="2750"/>
                <a:chExt cx="834" cy="536"/>
              </a:xfrm>
            </p:grpSpPr>
            <p:sp>
              <p:nvSpPr>
                <p:cNvPr id="639" name="AutoShape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40" name="AutoShape 49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41" name="AutoShape 49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1" name="Group 495"/>
              <p:cNvGrpSpPr>
                <a:grpSpLocks noChangeAspect="1"/>
              </p:cNvGrpSpPr>
              <p:nvPr/>
            </p:nvGrpSpPr>
            <p:grpSpPr bwMode="auto">
              <a:xfrm>
                <a:off x="528" y="2644"/>
                <a:ext cx="496" cy="318"/>
                <a:chOff x="232" y="2750"/>
                <a:chExt cx="834" cy="536"/>
              </a:xfrm>
            </p:grpSpPr>
            <p:sp>
              <p:nvSpPr>
                <p:cNvPr id="636" name="AutoShape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37" name="AutoShape 49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38" name="AutoShape 49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2" name="Group 499"/>
              <p:cNvGrpSpPr>
                <a:grpSpLocks noChangeAspect="1"/>
              </p:cNvGrpSpPr>
              <p:nvPr/>
            </p:nvGrpSpPr>
            <p:grpSpPr bwMode="auto">
              <a:xfrm>
                <a:off x="755" y="2684"/>
                <a:ext cx="496" cy="318"/>
                <a:chOff x="232" y="2750"/>
                <a:chExt cx="834" cy="536"/>
              </a:xfrm>
            </p:grpSpPr>
            <p:sp>
              <p:nvSpPr>
                <p:cNvPr id="633" name="AutoShape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34" name="AutoShape 50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35" name="AutoShape 50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3" name="Group 503"/>
              <p:cNvGrpSpPr>
                <a:grpSpLocks noChangeAspect="1"/>
              </p:cNvGrpSpPr>
              <p:nvPr/>
            </p:nvGrpSpPr>
            <p:grpSpPr bwMode="auto">
              <a:xfrm>
                <a:off x="982" y="2723"/>
                <a:ext cx="496" cy="318"/>
                <a:chOff x="232" y="2750"/>
                <a:chExt cx="834" cy="536"/>
              </a:xfrm>
            </p:grpSpPr>
            <p:sp>
              <p:nvSpPr>
                <p:cNvPr id="630" name="AutoShape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31" name="AutoShape 50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32" name="AutoShape 50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4" name="Group 507"/>
              <p:cNvGrpSpPr>
                <a:grpSpLocks noChangeAspect="1"/>
              </p:cNvGrpSpPr>
              <p:nvPr/>
            </p:nvGrpSpPr>
            <p:grpSpPr bwMode="auto">
              <a:xfrm>
                <a:off x="1209" y="2256"/>
                <a:ext cx="496" cy="318"/>
                <a:chOff x="232" y="2750"/>
                <a:chExt cx="834" cy="536"/>
              </a:xfrm>
            </p:grpSpPr>
            <p:sp>
              <p:nvSpPr>
                <p:cNvPr id="627" name="AutoShape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28" name="AutoShape 50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29" name="AutoShape 51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5" name="Group 511"/>
              <p:cNvGrpSpPr>
                <a:grpSpLocks noChangeAspect="1"/>
              </p:cNvGrpSpPr>
              <p:nvPr/>
            </p:nvGrpSpPr>
            <p:grpSpPr bwMode="auto">
              <a:xfrm>
                <a:off x="1436" y="2296"/>
                <a:ext cx="496" cy="318"/>
                <a:chOff x="232" y="2750"/>
                <a:chExt cx="834" cy="536"/>
              </a:xfrm>
            </p:grpSpPr>
            <p:sp>
              <p:nvSpPr>
                <p:cNvPr id="624" name="AutoShape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25" name="AutoShape 51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26" name="AutoShape 51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6" name="Group 515"/>
              <p:cNvGrpSpPr>
                <a:grpSpLocks noChangeAspect="1"/>
              </p:cNvGrpSpPr>
              <p:nvPr/>
            </p:nvGrpSpPr>
            <p:grpSpPr bwMode="auto">
              <a:xfrm>
                <a:off x="1663" y="2335"/>
                <a:ext cx="496" cy="318"/>
                <a:chOff x="232" y="2750"/>
                <a:chExt cx="834" cy="536"/>
              </a:xfrm>
            </p:grpSpPr>
            <p:sp>
              <p:nvSpPr>
                <p:cNvPr id="621" name="AutoShape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22" name="AutoShape 51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23" name="AutoShape 51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7" name="Group 519"/>
              <p:cNvGrpSpPr>
                <a:grpSpLocks noChangeAspect="1"/>
              </p:cNvGrpSpPr>
              <p:nvPr/>
            </p:nvGrpSpPr>
            <p:grpSpPr bwMode="auto">
              <a:xfrm>
                <a:off x="982" y="2295"/>
                <a:ext cx="496" cy="318"/>
                <a:chOff x="232" y="2750"/>
                <a:chExt cx="834" cy="536"/>
              </a:xfrm>
            </p:grpSpPr>
            <p:sp>
              <p:nvSpPr>
                <p:cNvPr id="618" name="AutoShape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9" name="AutoShape 52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20" name="AutoShape 52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8" name="Group 523"/>
              <p:cNvGrpSpPr>
                <a:grpSpLocks noChangeAspect="1"/>
              </p:cNvGrpSpPr>
              <p:nvPr/>
            </p:nvGrpSpPr>
            <p:grpSpPr bwMode="auto">
              <a:xfrm>
                <a:off x="1209" y="2335"/>
                <a:ext cx="496" cy="318"/>
                <a:chOff x="232" y="2750"/>
                <a:chExt cx="834" cy="536"/>
              </a:xfrm>
            </p:grpSpPr>
            <p:sp>
              <p:nvSpPr>
                <p:cNvPr id="615" name="AutoShape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6" name="AutoShape 525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17" name="AutoShape 526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599" name="Group 527"/>
              <p:cNvGrpSpPr>
                <a:grpSpLocks noChangeAspect="1"/>
              </p:cNvGrpSpPr>
              <p:nvPr/>
            </p:nvGrpSpPr>
            <p:grpSpPr bwMode="auto">
              <a:xfrm>
                <a:off x="755" y="2335"/>
                <a:ext cx="496" cy="318"/>
                <a:chOff x="232" y="2750"/>
                <a:chExt cx="834" cy="536"/>
              </a:xfrm>
            </p:grpSpPr>
            <p:sp>
              <p:nvSpPr>
                <p:cNvPr id="612" name="AutoShape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3" name="AutoShape 529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33CC33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14" name="AutoShape 530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00" name="Group 531"/>
              <p:cNvGrpSpPr>
                <a:grpSpLocks noChangeAspect="1"/>
              </p:cNvGrpSpPr>
              <p:nvPr/>
            </p:nvGrpSpPr>
            <p:grpSpPr bwMode="auto">
              <a:xfrm>
                <a:off x="982" y="2375"/>
                <a:ext cx="496" cy="318"/>
                <a:chOff x="232" y="2750"/>
                <a:chExt cx="834" cy="536"/>
              </a:xfrm>
            </p:grpSpPr>
            <p:sp>
              <p:nvSpPr>
                <p:cNvPr id="609" name="AutoShape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0" name="AutoShape 533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11" name="AutoShape 534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01" name="Group 535"/>
              <p:cNvGrpSpPr>
                <a:grpSpLocks noChangeAspect="1"/>
              </p:cNvGrpSpPr>
              <p:nvPr/>
            </p:nvGrpSpPr>
            <p:grpSpPr bwMode="auto">
              <a:xfrm>
                <a:off x="528" y="2374"/>
                <a:ext cx="496" cy="318"/>
                <a:chOff x="232" y="2750"/>
                <a:chExt cx="834" cy="536"/>
              </a:xfrm>
            </p:grpSpPr>
            <p:sp>
              <p:nvSpPr>
                <p:cNvPr id="606" name="AutoShape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07" name="AutoShape 537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08" name="AutoShape 538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33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02" name="Group 539"/>
              <p:cNvGrpSpPr>
                <a:grpSpLocks noChangeAspect="1"/>
              </p:cNvGrpSpPr>
              <p:nvPr/>
            </p:nvGrpSpPr>
            <p:grpSpPr bwMode="auto">
              <a:xfrm>
                <a:off x="755" y="2414"/>
                <a:ext cx="496" cy="318"/>
                <a:chOff x="232" y="2750"/>
                <a:chExt cx="834" cy="536"/>
              </a:xfrm>
            </p:grpSpPr>
            <p:sp>
              <p:nvSpPr>
                <p:cNvPr id="603" name="AutoShape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0" y="2750"/>
                  <a:ext cx="754" cy="125"/>
                </a:xfrm>
                <a:prstGeom prst="diamond">
                  <a:avLst/>
                </a:prstGeom>
                <a:solidFill>
                  <a:srgbClr val="33CC33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04" name="AutoShape 541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232" y="2847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008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605" name="AutoShape 542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603" y="2847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00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577" name="Text Box 1188"/>
            <p:cNvSpPr txBox="1">
              <a:spLocks noChangeArrowheads="1"/>
            </p:cNvSpPr>
            <p:nvPr/>
          </p:nvSpPr>
          <p:spPr bwMode="auto">
            <a:xfrm>
              <a:off x="333251" y="4413900"/>
              <a:ext cx="352839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/>
                  </a:solidFill>
                </a:rPr>
                <a:t>有不确定或不完整的数据的问题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78" name="组合 677"/>
          <p:cNvGrpSpPr/>
          <p:nvPr/>
        </p:nvGrpSpPr>
        <p:grpSpPr>
          <a:xfrm>
            <a:off x="971600" y="3761019"/>
            <a:ext cx="4968552" cy="769441"/>
            <a:chOff x="572886" y="5458569"/>
            <a:chExt cx="4968552" cy="769441"/>
          </a:xfrm>
        </p:grpSpPr>
        <p:grpSp>
          <p:nvGrpSpPr>
            <p:cNvPr id="679" name="组合 1205"/>
            <p:cNvGrpSpPr/>
            <p:nvPr/>
          </p:nvGrpSpPr>
          <p:grpSpPr>
            <a:xfrm>
              <a:off x="572886" y="5532765"/>
              <a:ext cx="1873679" cy="593443"/>
              <a:chOff x="572886" y="5532765"/>
              <a:chExt cx="1873679" cy="593443"/>
            </a:xfrm>
          </p:grpSpPr>
          <p:grpSp>
            <p:nvGrpSpPr>
              <p:cNvPr id="681" name="Group 346"/>
              <p:cNvGrpSpPr>
                <a:grpSpLocks noChangeAspect="1"/>
              </p:cNvGrpSpPr>
              <p:nvPr/>
            </p:nvGrpSpPr>
            <p:grpSpPr bwMode="auto">
              <a:xfrm>
                <a:off x="1259632" y="5805264"/>
                <a:ext cx="500186" cy="320944"/>
                <a:chOff x="3573" y="1253"/>
                <a:chExt cx="834" cy="536"/>
              </a:xfrm>
            </p:grpSpPr>
            <p:sp>
              <p:nvSpPr>
                <p:cNvPr id="746" name="AutoShape 347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47" name="AutoShape 34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48" name="AutoShape 34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2" name="Group 378"/>
              <p:cNvGrpSpPr>
                <a:grpSpLocks noChangeAspect="1"/>
              </p:cNvGrpSpPr>
              <p:nvPr/>
            </p:nvGrpSpPr>
            <p:grpSpPr bwMode="auto">
              <a:xfrm>
                <a:off x="1259632" y="5532765"/>
                <a:ext cx="500186" cy="320944"/>
                <a:chOff x="3573" y="1253"/>
                <a:chExt cx="834" cy="536"/>
              </a:xfrm>
            </p:grpSpPr>
            <p:sp>
              <p:nvSpPr>
                <p:cNvPr id="743" name="AutoShape 3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44" name="AutoShape 38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45" name="AutoShape 38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3" name="Group 382"/>
              <p:cNvGrpSpPr>
                <a:grpSpLocks noChangeAspect="1"/>
              </p:cNvGrpSpPr>
              <p:nvPr/>
            </p:nvGrpSpPr>
            <p:grpSpPr bwMode="auto">
              <a:xfrm>
                <a:off x="1488548" y="5572126"/>
                <a:ext cx="500186" cy="320944"/>
                <a:chOff x="3573" y="1253"/>
                <a:chExt cx="834" cy="536"/>
              </a:xfrm>
            </p:grpSpPr>
            <p:sp>
              <p:nvSpPr>
                <p:cNvPr id="740" name="AutoShape 383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41" name="AutoShape 38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42" name="AutoShape 38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4" name="Group 386"/>
              <p:cNvGrpSpPr>
                <a:grpSpLocks noChangeAspect="1"/>
              </p:cNvGrpSpPr>
              <p:nvPr/>
            </p:nvGrpSpPr>
            <p:grpSpPr bwMode="auto">
              <a:xfrm>
                <a:off x="1717463" y="5612496"/>
                <a:ext cx="500186" cy="320944"/>
                <a:chOff x="3573" y="1253"/>
                <a:chExt cx="834" cy="536"/>
              </a:xfrm>
            </p:grpSpPr>
            <p:sp>
              <p:nvSpPr>
                <p:cNvPr id="737" name="AutoShape 387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38" name="AutoShape 38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39" name="AutoShape 38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5" name="Group 390"/>
              <p:cNvGrpSpPr>
                <a:grpSpLocks noChangeAspect="1"/>
              </p:cNvGrpSpPr>
              <p:nvPr/>
            </p:nvGrpSpPr>
            <p:grpSpPr bwMode="auto">
              <a:xfrm>
                <a:off x="1946379" y="5651857"/>
                <a:ext cx="500186" cy="320944"/>
                <a:chOff x="3573" y="1253"/>
                <a:chExt cx="834" cy="536"/>
              </a:xfrm>
            </p:grpSpPr>
            <p:sp>
              <p:nvSpPr>
                <p:cNvPr id="734" name="AutoShape 39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35" name="AutoShape 39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36" name="AutoShape 39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6" name="Group 394"/>
              <p:cNvGrpSpPr>
                <a:grpSpLocks noChangeAspect="1"/>
              </p:cNvGrpSpPr>
              <p:nvPr/>
            </p:nvGrpSpPr>
            <p:grpSpPr bwMode="auto">
              <a:xfrm>
                <a:off x="1030717" y="5572126"/>
                <a:ext cx="500186" cy="320944"/>
                <a:chOff x="3573" y="1253"/>
                <a:chExt cx="834" cy="536"/>
              </a:xfrm>
            </p:grpSpPr>
            <p:sp>
              <p:nvSpPr>
                <p:cNvPr id="731" name="AutoShape 3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32" name="AutoShape 39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33" name="AutoShape 39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7" name="Group 398"/>
              <p:cNvGrpSpPr>
                <a:grpSpLocks noChangeAspect="1"/>
              </p:cNvGrpSpPr>
              <p:nvPr/>
            </p:nvGrpSpPr>
            <p:grpSpPr bwMode="auto">
              <a:xfrm>
                <a:off x="1259632" y="5611487"/>
                <a:ext cx="500186" cy="320944"/>
                <a:chOff x="3573" y="1253"/>
                <a:chExt cx="834" cy="536"/>
              </a:xfrm>
            </p:grpSpPr>
            <p:sp>
              <p:nvSpPr>
                <p:cNvPr id="728" name="AutoShape 3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29" name="AutoShape 40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30" name="AutoShape 40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8" name="Group 402"/>
              <p:cNvGrpSpPr>
                <a:grpSpLocks noChangeAspect="1"/>
              </p:cNvGrpSpPr>
              <p:nvPr/>
            </p:nvGrpSpPr>
            <p:grpSpPr bwMode="auto">
              <a:xfrm>
                <a:off x="1488548" y="5651857"/>
                <a:ext cx="500186" cy="320944"/>
                <a:chOff x="3573" y="1253"/>
                <a:chExt cx="834" cy="536"/>
              </a:xfrm>
            </p:grpSpPr>
            <p:sp>
              <p:nvSpPr>
                <p:cNvPr id="725" name="AutoShape 403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26" name="AutoShape 40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27" name="AutoShape 40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89" name="Group 406"/>
              <p:cNvGrpSpPr>
                <a:grpSpLocks noChangeAspect="1"/>
              </p:cNvGrpSpPr>
              <p:nvPr/>
            </p:nvGrpSpPr>
            <p:grpSpPr bwMode="auto">
              <a:xfrm>
                <a:off x="1717463" y="5691218"/>
                <a:ext cx="500186" cy="320944"/>
                <a:chOff x="3573" y="1253"/>
                <a:chExt cx="834" cy="536"/>
              </a:xfrm>
            </p:grpSpPr>
            <p:sp>
              <p:nvSpPr>
                <p:cNvPr id="722" name="AutoShape 407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23" name="AutoShape 40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24" name="AutoShape 40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0" name="Group 410"/>
              <p:cNvGrpSpPr>
                <a:grpSpLocks noChangeAspect="1"/>
              </p:cNvGrpSpPr>
              <p:nvPr/>
            </p:nvGrpSpPr>
            <p:grpSpPr bwMode="auto">
              <a:xfrm>
                <a:off x="801801" y="5612496"/>
                <a:ext cx="500186" cy="320944"/>
                <a:chOff x="3573" y="1253"/>
                <a:chExt cx="834" cy="536"/>
              </a:xfrm>
            </p:grpSpPr>
            <p:sp>
              <p:nvSpPr>
                <p:cNvPr id="719" name="AutoShape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20" name="AutoShape 41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21" name="AutoShape 41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1" name="Group 414"/>
              <p:cNvGrpSpPr>
                <a:grpSpLocks noChangeAspect="1"/>
              </p:cNvGrpSpPr>
              <p:nvPr/>
            </p:nvGrpSpPr>
            <p:grpSpPr bwMode="auto">
              <a:xfrm>
                <a:off x="1030717" y="5651857"/>
                <a:ext cx="500186" cy="320944"/>
                <a:chOff x="3573" y="1253"/>
                <a:chExt cx="834" cy="536"/>
              </a:xfrm>
            </p:grpSpPr>
            <p:sp>
              <p:nvSpPr>
                <p:cNvPr id="716" name="AutoShape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17" name="AutoShape 41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18" name="AutoShape 41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2" name="Group 418"/>
              <p:cNvGrpSpPr>
                <a:grpSpLocks noChangeAspect="1"/>
              </p:cNvGrpSpPr>
              <p:nvPr/>
            </p:nvGrpSpPr>
            <p:grpSpPr bwMode="auto">
              <a:xfrm>
                <a:off x="1259632" y="5692228"/>
                <a:ext cx="500186" cy="320944"/>
                <a:chOff x="3573" y="1253"/>
                <a:chExt cx="834" cy="536"/>
              </a:xfrm>
            </p:grpSpPr>
            <p:sp>
              <p:nvSpPr>
                <p:cNvPr id="713" name="AutoShape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14" name="AutoShape 42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15" name="AutoShape 42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3" name="Group 422"/>
              <p:cNvGrpSpPr>
                <a:grpSpLocks noChangeAspect="1"/>
              </p:cNvGrpSpPr>
              <p:nvPr/>
            </p:nvGrpSpPr>
            <p:grpSpPr bwMode="auto">
              <a:xfrm>
                <a:off x="1488548" y="5731589"/>
                <a:ext cx="500186" cy="320944"/>
                <a:chOff x="3573" y="1253"/>
                <a:chExt cx="834" cy="536"/>
              </a:xfrm>
            </p:grpSpPr>
            <p:sp>
              <p:nvSpPr>
                <p:cNvPr id="710" name="AutoShap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11" name="AutoShape 424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12" name="AutoShape 425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4" name="Group 426"/>
              <p:cNvGrpSpPr>
                <a:grpSpLocks noChangeAspect="1"/>
              </p:cNvGrpSpPr>
              <p:nvPr/>
            </p:nvGrpSpPr>
            <p:grpSpPr bwMode="auto">
              <a:xfrm>
                <a:off x="572886" y="5651857"/>
                <a:ext cx="500186" cy="320944"/>
                <a:chOff x="3573" y="1253"/>
                <a:chExt cx="834" cy="536"/>
              </a:xfrm>
            </p:grpSpPr>
            <p:sp>
              <p:nvSpPr>
                <p:cNvPr id="707" name="AutoShape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08" name="AutoShape 428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09" name="AutoShape 429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5" name="Group 430"/>
              <p:cNvGrpSpPr>
                <a:grpSpLocks noChangeAspect="1"/>
              </p:cNvGrpSpPr>
              <p:nvPr/>
            </p:nvGrpSpPr>
            <p:grpSpPr bwMode="auto">
              <a:xfrm>
                <a:off x="801801" y="5691218"/>
                <a:ext cx="500186" cy="320944"/>
                <a:chOff x="3573" y="1253"/>
                <a:chExt cx="834" cy="536"/>
              </a:xfrm>
            </p:grpSpPr>
            <p:sp>
              <p:nvSpPr>
                <p:cNvPr id="704" name="AutoShape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05" name="AutoShape 432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06" name="AutoShape 433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6" name="Group 434"/>
              <p:cNvGrpSpPr>
                <a:grpSpLocks noChangeAspect="1"/>
              </p:cNvGrpSpPr>
              <p:nvPr/>
            </p:nvGrpSpPr>
            <p:grpSpPr bwMode="auto">
              <a:xfrm>
                <a:off x="1030717" y="5731589"/>
                <a:ext cx="500186" cy="320944"/>
                <a:chOff x="3573" y="1253"/>
                <a:chExt cx="834" cy="536"/>
              </a:xfrm>
            </p:grpSpPr>
            <p:sp>
              <p:nvSpPr>
                <p:cNvPr id="701" name="AutoShape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02" name="AutoShape 436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03" name="AutoShape 437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697" name="Group 438"/>
              <p:cNvGrpSpPr>
                <a:grpSpLocks noChangeAspect="1"/>
              </p:cNvGrpSpPr>
              <p:nvPr/>
            </p:nvGrpSpPr>
            <p:grpSpPr bwMode="auto">
              <a:xfrm>
                <a:off x="1259632" y="5770950"/>
                <a:ext cx="500186" cy="320944"/>
                <a:chOff x="3573" y="1253"/>
                <a:chExt cx="834" cy="536"/>
              </a:xfrm>
            </p:grpSpPr>
            <p:sp>
              <p:nvSpPr>
                <p:cNvPr id="698" name="AutoShape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1" y="1253"/>
                  <a:ext cx="754" cy="125"/>
                </a:xfrm>
                <a:prstGeom prst="diamond">
                  <a:avLst/>
                </a:prstGeom>
                <a:solidFill>
                  <a:srgbClr val="FA9B3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99" name="AutoShape 440"/>
                <p:cNvSpPr>
                  <a:spLocks noChangeAspect="1" noChangeArrowheads="1"/>
                </p:cNvSpPr>
                <p:nvPr/>
              </p:nvSpPr>
              <p:spPr bwMode="auto">
                <a:xfrm rot="583211" flipH="1">
                  <a:off x="3573" y="1350"/>
                  <a:ext cx="455" cy="438"/>
                </a:xfrm>
                <a:prstGeom prst="parallelogram">
                  <a:avLst>
                    <a:gd name="adj" fmla="val 16068"/>
                  </a:avLst>
                </a:prstGeom>
                <a:solidFill>
                  <a:srgbClr val="FF66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  <p:sp>
              <p:nvSpPr>
                <p:cNvPr id="700" name="AutoShape 441"/>
                <p:cNvSpPr>
                  <a:spLocks noChangeAspect="1" noChangeArrowheads="1"/>
                </p:cNvSpPr>
                <p:nvPr/>
              </p:nvSpPr>
              <p:spPr bwMode="auto">
                <a:xfrm rot="-569323">
                  <a:off x="3944" y="1350"/>
                  <a:ext cx="463" cy="439"/>
                </a:xfrm>
                <a:prstGeom prst="parallelogram">
                  <a:avLst>
                    <a:gd name="adj" fmla="val 17900"/>
                  </a:avLst>
                </a:prstGeom>
                <a:solidFill>
                  <a:srgbClr val="CC0000"/>
                </a:solid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 lIns="87313" tIns="44450" rIns="87313" bIns="44450" anchor="ctr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680" name="Text Box 1189"/>
            <p:cNvSpPr txBox="1">
              <a:spLocks noChangeArrowheads="1"/>
            </p:cNvSpPr>
            <p:nvPr/>
          </p:nvSpPr>
          <p:spPr bwMode="auto">
            <a:xfrm>
              <a:off x="2517102" y="5458569"/>
              <a:ext cx="30243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>
                  <a:solidFill>
                    <a:srgbClr val="FFFF00"/>
                  </a:solidFill>
                </a:rPr>
                <a:t>诊断、推理、预测、专家系统</a:t>
              </a:r>
              <a:endParaRPr lang="en-US" altLang="zh-CN" sz="22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AutoShape 10"/>
          <p:cNvSpPr>
            <a:spLocks noChangeArrowheads="1"/>
          </p:cNvSpPr>
          <p:nvPr/>
        </p:nvSpPr>
        <p:spPr bwMode="auto">
          <a:xfrm rot="10800000">
            <a:off x="2843808" y="339502"/>
            <a:ext cx="3028950" cy="27733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1ABCEE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2" name="AutoShape 11"/>
          <p:cNvSpPr>
            <a:spLocks noChangeArrowheads="1"/>
          </p:cNvSpPr>
          <p:nvPr/>
        </p:nvSpPr>
        <p:spPr bwMode="auto">
          <a:xfrm rot="14400000">
            <a:off x="4007552" y="994118"/>
            <a:ext cx="3028950" cy="27733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347AF8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1" name="AutoShape 12"/>
          <p:cNvSpPr>
            <a:spLocks noChangeArrowheads="1"/>
          </p:cNvSpPr>
          <p:nvPr/>
        </p:nvSpPr>
        <p:spPr bwMode="auto">
          <a:xfrm rot="7200000" flipH="1">
            <a:off x="1451740" y="912063"/>
            <a:ext cx="3519252" cy="27733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3FEDB7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4" name="Picture 5" descr="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3478"/>
            <a:ext cx="1080120" cy="8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I 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11510"/>
            <a:ext cx="1152128" cy="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I 그림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5281"/>
            <a:ext cx="1395465" cy="8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-2052736" y="-272593"/>
            <a:ext cx="1049178" cy="873431"/>
          </a:xfrm>
          <a:prstGeom prst="ellipse">
            <a:avLst/>
          </a:prstGeom>
          <a:gradFill>
            <a:gsLst>
              <a:gs pos="69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2400000" rev="0"/>
            </a:camera>
            <a:lightRig rig="twoPt" dir="t"/>
          </a:scene3d>
          <a:sp3d z="495300" prstMaterial="softEdge">
            <a:bevelT w="495300" h="495300"/>
            <a:bevelB w="495300" h="4953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6176185" y="225017"/>
            <a:ext cx="524589" cy="436716"/>
          </a:xfrm>
          <a:prstGeom prst="ellipse">
            <a:avLst/>
          </a:prstGeom>
          <a:gradFill>
            <a:gsLst>
              <a:gs pos="86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3000000" rev="0"/>
            </a:camera>
            <a:lightRig rig="twoPt" dir="t"/>
          </a:scene3d>
          <a:sp3d z="317500" prstMaterial="softEdge">
            <a:bevelT w="311150" h="311150"/>
            <a:bevelB w="311150" h="3111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6" name="[动画大师]_Oval 47"/>
          <p:cNvSpPr/>
          <p:nvPr/>
        </p:nvSpPr>
        <p:spPr>
          <a:xfrm>
            <a:off x="-4077721" y="939400"/>
            <a:ext cx="974129" cy="810953"/>
          </a:xfrm>
          <a:prstGeom prst="ellipse">
            <a:avLst/>
          </a:prstGeom>
          <a:gradFill>
            <a:gsLst>
              <a:gs pos="74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1200000" rev="0"/>
            </a:camera>
            <a:lightRig rig="twoPt" dir="t"/>
          </a:scene3d>
          <a:sp3d z="476250" prstMaterial="softEdge">
            <a:bevelT w="482600" h="482600"/>
            <a:bevelB w="482600" h="4826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651596" y="357569"/>
            <a:ext cx="292219" cy="243269"/>
          </a:xfrm>
          <a:prstGeom prst="ellipse">
            <a:avLst/>
          </a:prstGeom>
          <a:gradFill flip="none" rotWithShape="1">
            <a:gsLst>
              <a:gs pos="2800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735496" y="600838"/>
            <a:ext cx="292219" cy="243269"/>
          </a:xfrm>
          <a:prstGeom prst="ellipse">
            <a:avLst/>
          </a:prstGeom>
          <a:gradFill flip="none" rotWithShape="1">
            <a:gsLst>
              <a:gs pos="2400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241897" y="772107"/>
            <a:ext cx="292219" cy="243269"/>
          </a:xfrm>
          <a:prstGeom prst="ellipse">
            <a:avLst/>
          </a:prstGeom>
          <a:gradFill flip="none" rotWithShape="1">
            <a:gsLst>
              <a:gs pos="22000">
                <a:sysClr val="window" lastClr="FFFFFF">
                  <a:alpha val="0"/>
                </a:sysClr>
              </a:gs>
              <a:gs pos="0">
                <a:srgbClr val="CC0066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4932136" y="1038200"/>
            <a:ext cx="292219" cy="243269"/>
          </a:xfrm>
          <a:prstGeom prst="ellipse">
            <a:avLst/>
          </a:prstGeom>
          <a:gradFill flip="none" rotWithShape="1">
            <a:gsLst>
              <a:gs pos="40000">
                <a:sysClr val="window" lastClr="FFFFFF">
                  <a:alpha val="0"/>
                </a:sysClr>
              </a:gs>
              <a:gs pos="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3103592" y="764949"/>
            <a:ext cx="292219" cy="243269"/>
          </a:xfrm>
          <a:prstGeom prst="ellipse">
            <a:avLst/>
          </a:prstGeom>
          <a:gradFill flip="none" rotWithShape="1">
            <a:gsLst>
              <a:gs pos="46000">
                <a:sysClr val="window" lastClr="FFFFFF">
                  <a:alpha val="0"/>
                </a:sys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198846" y="600838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CCCC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379942" y="-544772"/>
            <a:ext cx="292219" cy="243269"/>
          </a:xfrm>
          <a:prstGeom prst="ellipse">
            <a:avLst/>
          </a:prstGeom>
          <a:gradFill flip="none" rotWithShape="1">
            <a:gsLst>
              <a:gs pos="71250">
                <a:sysClr val="window" lastClr="FFFFFF">
                  <a:alpha val="0"/>
                </a:sysClr>
              </a:gs>
              <a:gs pos="0">
                <a:srgbClr val="F79646"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5662239" y="605985"/>
            <a:ext cx="156754" cy="130496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5323809" y="940808"/>
            <a:ext cx="116987" cy="97391"/>
          </a:xfrm>
          <a:prstGeom prst="ellipse">
            <a:avLst/>
          </a:prstGeom>
          <a:solidFill>
            <a:srgbClr val="0070C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4786027" y="986037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7" name="[动画大师]_Oval 27"/>
          <p:cNvSpPr/>
          <p:nvPr/>
        </p:nvSpPr>
        <p:spPr>
          <a:xfrm>
            <a:off x="-3003151" y="819174"/>
            <a:ext cx="292219" cy="243269"/>
          </a:xfrm>
          <a:prstGeom prst="ellipse">
            <a:avLst/>
          </a:prstGeom>
          <a:solidFill>
            <a:srgbClr val="F79646">
              <a:lumMod val="75000"/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344954" y="373462"/>
            <a:ext cx="292219" cy="243269"/>
          </a:xfrm>
          <a:prstGeom prst="ellipse">
            <a:avLst/>
          </a:prstGeom>
          <a:solidFill>
            <a:srgbClr val="CCCC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704800" y="1068710"/>
            <a:ext cx="5307360" cy="56693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开发人工智能系统时涉及的问题</a:t>
            </a:r>
            <a:endParaRPr lang="ko-KR" alt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" name="页脚占位符 3"/>
          <p:cNvSpPr txBox="1">
            <a:spLocks noGrp="1"/>
          </p:cNvSpPr>
          <p:nvPr/>
        </p:nvSpPr>
        <p:spPr bwMode="auto">
          <a:xfrm>
            <a:off x="7046913" y="4926265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770" name="AutoShape 13"/>
          <p:cNvSpPr>
            <a:spLocks noChangeArrowheads="1"/>
          </p:cNvSpPr>
          <p:nvPr/>
        </p:nvSpPr>
        <p:spPr bwMode="auto">
          <a:xfrm rot="7200000" flipV="1">
            <a:off x="4630738" y="2100118"/>
            <a:ext cx="2271713" cy="27733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4628FC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1" name="AutoShape 14"/>
          <p:cNvSpPr>
            <a:spLocks noChangeArrowheads="1"/>
          </p:cNvSpPr>
          <p:nvPr/>
        </p:nvSpPr>
        <p:spPr bwMode="auto">
          <a:xfrm rot="-7200000" flipH="1" flipV="1">
            <a:off x="2217738" y="2100118"/>
            <a:ext cx="2271713" cy="27733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72E41C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2" name="AutoShape 15"/>
          <p:cNvSpPr>
            <a:spLocks noChangeArrowheads="1"/>
          </p:cNvSpPr>
          <p:nvPr/>
        </p:nvSpPr>
        <p:spPr bwMode="auto">
          <a:xfrm rot="10800000" flipH="1" flipV="1">
            <a:off x="2705075" y="2859782"/>
            <a:ext cx="3667125" cy="230147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3" name="Oval 19"/>
          <p:cNvSpPr>
            <a:spLocks noChangeArrowheads="1"/>
          </p:cNvSpPr>
          <p:nvPr/>
        </p:nvSpPr>
        <p:spPr bwMode="auto">
          <a:xfrm>
            <a:off x="2864298" y="2078441"/>
            <a:ext cx="3095625" cy="2321719"/>
          </a:xfrm>
          <a:prstGeom prst="ellipse">
            <a:avLst/>
          </a:prstGeom>
          <a:solidFill>
            <a:schemeClr val="bg1">
              <a:alpha val="25098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4" name="Oval 20"/>
          <p:cNvSpPr>
            <a:spLocks noChangeArrowheads="1"/>
          </p:cNvSpPr>
          <p:nvPr/>
        </p:nvSpPr>
        <p:spPr bwMode="auto">
          <a:xfrm>
            <a:off x="2991297" y="2173691"/>
            <a:ext cx="2843212" cy="2132409"/>
          </a:xfrm>
          <a:prstGeom prst="ellipse">
            <a:avLst/>
          </a:prstGeom>
          <a:solidFill>
            <a:srgbClr val="99CCFF">
              <a:alpha val="50195"/>
            </a:srgbClr>
          </a:solidFill>
          <a:ln w="57150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5" name="Arc 38"/>
          <p:cNvSpPr>
            <a:spLocks/>
          </p:cNvSpPr>
          <p:nvPr/>
        </p:nvSpPr>
        <p:spPr bwMode="auto">
          <a:xfrm rot="-2700000">
            <a:off x="3808859" y="2162974"/>
            <a:ext cx="1208088" cy="900113"/>
          </a:xfrm>
          <a:custGeom>
            <a:avLst/>
            <a:gdLst>
              <a:gd name="T0" fmla="*/ 2147483647 w 20772"/>
              <a:gd name="T1" fmla="*/ 0 h 20677"/>
              <a:gd name="T2" fmla="*/ 2147483647 w 20772"/>
              <a:gd name="T3" fmla="*/ 2147483647 h 20677"/>
              <a:gd name="T4" fmla="*/ 0 w 20772"/>
              <a:gd name="T5" fmla="*/ 2147483647 h 20677"/>
              <a:gd name="T6" fmla="*/ 0 60000 65536"/>
              <a:gd name="T7" fmla="*/ 0 60000 65536"/>
              <a:gd name="T8" fmla="*/ 0 60000 65536"/>
              <a:gd name="T9" fmla="*/ 0 w 20772"/>
              <a:gd name="T10" fmla="*/ 0 h 20677"/>
              <a:gd name="T11" fmla="*/ 20772 w 20772"/>
              <a:gd name="T12" fmla="*/ 20677 h 206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72" h="20677" fill="none" extrusionOk="0">
                <a:moveTo>
                  <a:pt x="6246" y="0"/>
                </a:moveTo>
                <a:cubicBezTo>
                  <a:pt x="13283" y="2126"/>
                  <a:pt x="18756" y="7684"/>
                  <a:pt x="20772" y="14753"/>
                </a:cubicBezTo>
              </a:path>
              <a:path w="20772" h="20677" stroke="0" extrusionOk="0">
                <a:moveTo>
                  <a:pt x="6246" y="0"/>
                </a:moveTo>
                <a:cubicBezTo>
                  <a:pt x="13283" y="2126"/>
                  <a:pt x="18756" y="7684"/>
                  <a:pt x="20772" y="14753"/>
                </a:cubicBezTo>
                <a:lnTo>
                  <a:pt x="0" y="20677"/>
                </a:lnTo>
                <a:close/>
              </a:path>
            </a:pathLst>
          </a:custGeom>
          <a:gradFill rotWithShape="1">
            <a:gsLst>
              <a:gs pos="0">
                <a:srgbClr val="1C93E4"/>
              </a:gs>
              <a:gs pos="100000">
                <a:srgbClr val="69B8E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" name="Arc 39"/>
          <p:cNvSpPr>
            <a:spLocks/>
          </p:cNvSpPr>
          <p:nvPr/>
        </p:nvSpPr>
        <p:spPr bwMode="auto">
          <a:xfrm rot="884024">
            <a:off x="4543872" y="2477300"/>
            <a:ext cx="1200150" cy="897731"/>
          </a:xfrm>
          <a:custGeom>
            <a:avLst/>
            <a:gdLst>
              <a:gd name="T0" fmla="*/ 2147483647 w 20646"/>
              <a:gd name="T1" fmla="*/ 0 h 20637"/>
              <a:gd name="T2" fmla="*/ 2147483647 w 20646"/>
              <a:gd name="T3" fmla="*/ 2147483647 h 20637"/>
              <a:gd name="T4" fmla="*/ 0 w 20646"/>
              <a:gd name="T5" fmla="*/ 2147483647 h 20637"/>
              <a:gd name="T6" fmla="*/ 0 60000 65536"/>
              <a:gd name="T7" fmla="*/ 0 60000 65536"/>
              <a:gd name="T8" fmla="*/ 0 60000 65536"/>
              <a:gd name="T9" fmla="*/ 0 w 20646"/>
              <a:gd name="T10" fmla="*/ 0 h 20637"/>
              <a:gd name="T11" fmla="*/ 20646 w 20646"/>
              <a:gd name="T12" fmla="*/ 20637 h 20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6" h="20637" fill="none" extrusionOk="0">
                <a:moveTo>
                  <a:pt x="6378" y="0"/>
                </a:moveTo>
                <a:cubicBezTo>
                  <a:pt x="13205" y="2110"/>
                  <a:pt x="18546" y="7460"/>
                  <a:pt x="20646" y="14289"/>
                </a:cubicBezTo>
              </a:path>
              <a:path w="20646" h="20637" stroke="0" extrusionOk="0">
                <a:moveTo>
                  <a:pt x="6378" y="0"/>
                </a:moveTo>
                <a:cubicBezTo>
                  <a:pt x="13205" y="2110"/>
                  <a:pt x="18546" y="7460"/>
                  <a:pt x="20646" y="14289"/>
                </a:cubicBezTo>
                <a:lnTo>
                  <a:pt x="0" y="20637"/>
                </a:lnTo>
                <a:close/>
              </a:path>
            </a:pathLst>
          </a:custGeom>
          <a:gradFill rotWithShape="1">
            <a:gsLst>
              <a:gs pos="0">
                <a:srgbClr val="2648A6"/>
              </a:gs>
              <a:gs pos="100000">
                <a:srgbClr val="446AD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" name="Arc 40"/>
          <p:cNvSpPr>
            <a:spLocks/>
          </p:cNvSpPr>
          <p:nvPr/>
        </p:nvSpPr>
        <p:spPr bwMode="auto">
          <a:xfrm rot="4500000">
            <a:off x="4716116" y="2956328"/>
            <a:ext cx="900113" cy="1216025"/>
          </a:xfrm>
          <a:custGeom>
            <a:avLst/>
            <a:gdLst>
              <a:gd name="T0" fmla="*/ 2147483647 w 20690"/>
              <a:gd name="T1" fmla="*/ 0 h 20919"/>
              <a:gd name="T2" fmla="*/ 2147483647 w 20690"/>
              <a:gd name="T3" fmla="*/ 2147483647 h 20919"/>
              <a:gd name="T4" fmla="*/ 0 w 20690"/>
              <a:gd name="T5" fmla="*/ 2147483647 h 20919"/>
              <a:gd name="T6" fmla="*/ 0 60000 65536"/>
              <a:gd name="T7" fmla="*/ 0 60000 65536"/>
              <a:gd name="T8" fmla="*/ 0 60000 65536"/>
              <a:gd name="T9" fmla="*/ 0 w 20690"/>
              <a:gd name="T10" fmla="*/ 0 h 20919"/>
              <a:gd name="T11" fmla="*/ 20690 w 20690"/>
              <a:gd name="T12" fmla="*/ 20919 h 209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90" h="20919" fill="none" extrusionOk="0">
                <a:moveTo>
                  <a:pt x="5380" y="-1"/>
                </a:moveTo>
                <a:cubicBezTo>
                  <a:pt x="12709" y="1884"/>
                  <a:pt x="18517" y="7467"/>
                  <a:pt x="20690" y="14716"/>
                </a:cubicBezTo>
              </a:path>
              <a:path w="20690" h="20919" stroke="0" extrusionOk="0">
                <a:moveTo>
                  <a:pt x="5380" y="-1"/>
                </a:moveTo>
                <a:cubicBezTo>
                  <a:pt x="12709" y="1884"/>
                  <a:pt x="18517" y="7467"/>
                  <a:pt x="20690" y="14716"/>
                </a:cubicBezTo>
                <a:lnTo>
                  <a:pt x="0" y="20919"/>
                </a:lnTo>
                <a:close/>
              </a:path>
            </a:pathLst>
          </a:custGeom>
          <a:gradFill rotWithShape="1">
            <a:gsLst>
              <a:gs pos="0">
                <a:srgbClr val="3C3C90"/>
              </a:gs>
              <a:gs pos="100000">
                <a:srgbClr val="3366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" name="Arc 41"/>
          <p:cNvSpPr>
            <a:spLocks/>
          </p:cNvSpPr>
          <p:nvPr/>
        </p:nvSpPr>
        <p:spPr bwMode="auto">
          <a:xfrm rot="20724172" flipH="1">
            <a:off x="3073848" y="2472537"/>
            <a:ext cx="1203325" cy="902494"/>
          </a:xfrm>
          <a:custGeom>
            <a:avLst/>
            <a:gdLst>
              <a:gd name="T0" fmla="*/ 2147483647 w 20704"/>
              <a:gd name="T1" fmla="*/ 0 h 20739"/>
              <a:gd name="T2" fmla="*/ 2147483647 w 20704"/>
              <a:gd name="T3" fmla="*/ 2147483647 h 20739"/>
              <a:gd name="T4" fmla="*/ 0 w 20704"/>
              <a:gd name="T5" fmla="*/ 2147483647 h 20739"/>
              <a:gd name="T6" fmla="*/ 0 60000 65536"/>
              <a:gd name="T7" fmla="*/ 0 60000 65536"/>
              <a:gd name="T8" fmla="*/ 0 60000 65536"/>
              <a:gd name="T9" fmla="*/ 0 w 20704"/>
              <a:gd name="T10" fmla="*/ 0 h 20739"/>
              <a:gd name="T11" fmla="*/ 20704 w 20704"/>
              <a:gd name="T12" fmla="*/ 20739 h 207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04" h="20739" fill="none" extrusionOk="0">
                <a:moveTo>
                  <a:pt x="6037" y="0"/>
                </a:moveTo>
                <a:cubicBezTo>
                  <a:pt x="13087" y="2052"/>
                  <a:pt x="18611" y="7545"/>
                  <a:pt x="20704" y="14582"/>
                </a:cubicBezTo>
              </a:path>
              <a:path w="20704" h="20739" stroke="0" extrusionOk="0">
                <a:moveTo>
                  <a:pt x="6037" y="0"/>
                </a:moveTo>
                <a:cubicBezTo>
                  <a:pt x="13087" y="2052"/>
                  <a:pt x="18611" y="7545"/>
                  <a:pt x="20704" y="14582"/>
                </a:cubicBezTo>
                <a:lnTo>
                  <a:pt x="0" y="20739"/>
                </a:lnTo>
                <a:close/>
              </a:path>
            </a:pathLst>
          </a:custGeom>
          <a:gradFill rotWithShape="1">
            <a:gsLst>
              <a:gs pos="0">
                <a:srgbClr val="296540"/>
              </a:gs>
              <a:gs pos="100000">
                <a:srgbClr val="3D998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" name="Arc 42"/>
          <p:cNvSpPr>
            <a:spLocks/>
          </p:cNvSpPr>
          <p:nvPr/>
        </p:nvSpPr>
        <p:spPr bwMode="auto">
          <a:xfrm rot="17100000" flipH="1">
            <a:off x="3234978" y="2957519"/>
            <a:ext cx="895350" cy="1211262"/>
          </a:xfrm>
          <a:custGeom>
            <a:avLst/>
            <a:gdLst>
              <a:gd name="T0" fmla="*/ 2147483647 w 20584"/>
              <a:gd name="T1" fmla="*/ 0 h 20851"/>
              <a:gd name="T2" fmla="*/ 2147483647 w 20584"/>
              <a:gd name="T3" fmla="*/ 2147483647 h 20851"/>
              <a:gd name="T4" fmla="*/ 0 w 20584"/>
              <a:gd name="T5" fmla="*/ 2147483647 h 20851"/>
              <a:gd name="T6" fmla="*/ 0 60000 65536"/>
              <a:gd name="T7" fmla="*/ 0 60000 65536"/>
              <a:gd name="T8" fmla="*/ 0 60000 65536"/>
              <a:gd name="T9" fmla="*/ 0 w 20584"/>
              <a:gd name="T10" fmla="*/ 0 h 20851"/>
              <a:gd name="T11" fmla="*/ 20584 w 20584"/>
              <a:gd name="T12" fmla="*/ 20851 h 20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84" h="20851" fill="none" extrusionOk="0">
                <a:moveTo>
                  <a:pt x="5637" y="-1"/>
                </a:moveTo>
                <a:cubicBezTo>
                  <a:pt x="12728" y="1916"/>
                  <a:pt x="18358" y="7305"/>
                  <a:pt x="20584" y="14305"/>
                </a:cubicBezTo>
              </a:path>
              <a:path w="20584" h="20851" stroke="0" extrusionOk="0">
                <a:moveTo>
                  <a:pt x="5637" y="-1"/>
                </a:moveTo>
                <a:cubicBezTo>
                  <a:pt x="12728" y="1916"/>
                  <a:pt x="18358" y="7305"/>
                  <a:pt x="20584" y="14305"/>
                </a:cubicBezTo>
                <a:lnTo>
                  <a:pt x="0" y="20851"/>
                </a:lnTo>
                <a:close/>
              </a:path>
            </a:pathLst>
          </a:custGeom>
          <a:gradFill rotWithShape="1">
            <a:gsLst>
              <a:gs pos="0">
                <a:srgbClr val="57902C"/>
              </a:gs>
              <a:gs pos="100000">
                <a:srgbClr val="90C94B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" name="Arc 43"/>
          <p:cNvSpPr>
            <a:spLocks/>
          </p:cNvSpPr>
          <p:nvPr/>
        </p:nvSpPr>
        <p:spPr bwMode="auto">
          <a:xfrm rot="-2700000">
            <a:off x="3999359" y="2499922"/>
            <a:ext cx="831850" cy="621506"/>
          </a:xfrm>
          <a:custGeom>
            <a:avLst/>
            <a:gdLst>
              <a:gd name="T0" fmla="*/ 2147483647 w 20757"/>
              <a:gd name="T1" fmla="*/ 0 h 20712"/>
              <a:gd name="T2" fmla="*/ 2147483647 w 20757"/>
              <a:gd name="T3" fmla="*/ 2147483647 h 20712"/>
              <a:gd name="T4" fmla="*/ 0 w 20757"/>
              <a:gd name="T5" fmla="*/ 2147483647 h 20712"/>
              <a:gd name="T6" fmla="*/ 0 60000 65536"/>
              <a:gd name="T7" fmla="*/ 0 60000 65536"/>
              <a:gd name="T8" fmla="*/ 0 60000 65536"/>
              <a:gd name="T9" fmla="*/ 0 w 20757"/>
              <a:gd name="T10" fmla="*/ 0 h 20712"/>
              <a:gd name="T11" fmla="*/ 20757 w 20757"/>
              <a:gd name="T12" fmla="*/ 20712 h 20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7" h="20712" fill="none" extrusionOk="0">
                <a:moveTo>
                  <a:pt x="6129" y="-1"/>
                </a:moveTo>
                <a:cubicBezTo>
                  <a:pt x="13201" y="2092"/>
                  <a:pt x="18716" y="7649"/>
                  <a:pt x="20757" y="14736"/>
                </a:cubicBezTo>
              </a:path>
              <a:path w="20757" h="20712" stroke="0" extrusionOk="0">
                <a:moveTo>
                  <a:pt x="6129" y="-1"/>
                </a:moveTo>
                <a:cubicBezTo>
                  <a:pt x="13201" y="2092"/>
                  <a:pt x="18716" y="7649"/>
                  <a:pt x="20757" y="14736"/>
                </a:cubicBezTo>
                <a:lnTo>
                  <a:pt x="0" y="20712"/>
                </a:lnTo>
                <a:close/>
              </a:path>
            </a:pathLst>
          </a:custGeom>
          <a:gradFill rotWithShape="1">
            <a:gsLst>
              <a:gs pos="0">
                <a:srgbClr val="136AA5"/>
              </a:gs>
              <a:gs pos="100000">
                <a:srgbClr val="69B8E9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" name="Arc 44"/>
          <p:cNvSpPr>
            <a:spLocks/>
          </p:cNvSpPr>
          <p:nvPr/>
        </p:nvSpPr>
        <p:spPr bwMode="auto">
          <a:xfrm rot="884024">
            <a:off x="4507359" y="2711853"/>
            <a:ext cx="827088" cy="622697"/>
          </a:xfrm>
          <a:custGeom>
            <a:avLst/>
            <a:gdLst>
              <a:gd name="T0" fmla="*/ 2147483647 w 20590"/>
              <a:gd name="T1" fmla="*/ 0 h 20754"/>
              <a:gd name="T2" fmla="*/ 2147483647 w 20590"/>
              <a:gd name="T3" fmla="*/ 2147483647 h 20754"/>
              <a:gd name="T4" fmla="*/ 0 w 20590"/>
              <a:gd name="T5" fmla="*/ 2147483647 h 20754"/>
              <a:gd name="T6" fmla="*/ 0 60000 65536"/>
              <a:gd name="T7" fmla="*/ 0 60000 65536"/>
              <a:gd name="T8" fmla="*/ 0 60000 65536"/>
              <a:gd name="T9" fmla="*/ 0 w 20590"/>
              <a:gd name="T10" fmla="*/ 0 h 20754"/>
              <a:gd name="T11" fmla="*/ 20590 w 20590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0" h="20754" fill="none" extrusionOk="0">
                <a:moveTo>
                  <a:pt x="5985" y="0"/>
                </a:moveTo>
                <a:cubicBezTo>
                  <a:pt x="12926" y="2001"/>
                  <a:pt x="18406" y="7339"/>
                  <a:pt x="20589" y="14225"/>
                </a:cubicBezTo>
              </a:path>
              <a:path w="20590" h="20754" stroke="0" extrusionOk="0">
                <a:moveTo>
                  <a:pt x="5985" y="0"/>
                </a:moveTo>
                <a:cubicBezTo>
                  <a:pt x="12926" y="2001"/>
                  <a:pt x="18406" y="7339"/>
                  <a:pt x="20589" y="14225"/>
                </a:cubicBezTo>
                <a:lnTo>
                  <a:pt x="0" y="20754"/>
                </a:lnTo>
                <a:close/>
              </a:path>
            </a:pathLst>
          </a:custGeom>
          <a:gradFill rotWithShape="1">
            <a:gsLst>
              <a:gs pos="0">
                <a:srgbClr val="1C357A"/>
              </a:gs>
              <a:gs pos="100000">
                <a:srgbClr val="446AD4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" name="Arc 45"/>
          <p:cNvSpPr>
            <a:spLocks/>
          </p:cNvSpPr>
          <p:nvPr/>
        </p:nvSpPr>
        <p:spPr bwMode="auto">
          <a:xfrm rot="4500000">
            <a:off x="4622850" y="3047213"/>
            <a:ext cx="621506" cy="836612"/>
          </a:xfrm>
          <a:custGeom>
            <a:avLst/>
            <a:gdLst>
              <a:gd name="T0" fmla="*/ 2147483647 w 20718"/>
              <a:gd name="T1" fmla="*/ 0 h 20863"/>
              <a:gd name="T2" fmla="*/ 2147483647 w 20718"/>
              <a:gd name="T3" fmla="*/ 2147483647 h 20863"/>
              <a:gd name="T4" fmla="*/ 0 w 20718"/>
              <a:gd name="T5" fmla="*/ 2147483647 h 20863"/>
              <a:gd name="T6" fmla="*/ 0 60000 65536"/>
              <a:gd name="T7" fmla="*/ 0 60000 65536"/>
              <a:gd name="T8" fmla="*/ 0 60000 65536"/>
              <a:gd name="T9" fmla="*/ 0 w 20718"/>
              <a:gd name="T10" fmla="*/ 0 h 20863"/>
              <a:gd name="T11" fmla="*/ 20718 w 20718"/>
              <a:gd name="T12" fmla="*/ 20863 h 208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18" h="20863" fill="none" extrusionOk="0">
                <a:moveTo>
                  <a:pt x="5593" y="-1"/>
                </a:moveTo>
                <a:cubicBezTo>
                  <a:pt x="12859" y="1947"/>
                  <a:pt x="18589" y="7536"/>
                  <a:pt x="20717" y="14753"/>
                </a:cubicBezTo>
              </a:path>
              <a:path w="20718" h="20863" stroke="0" extrusionOk="0">
                <a:moveTo>
                  <a:pt x="5593" y="-1"/>
                </a:moveTo>
                <a:cubicBezTo>
                  <a:pt x="12859" y="1947"/>
                  <a:pt x="18589" y="7536"/>
                  <a:pt x="20717" y="14753"/>
                </a:cubicBezTo>
                <a:lnTo>
                  <a:pt x="0" y="20863"/>
                </a:lnTo>
                <a:close/>
              </a:path>
            </a:pathLst>
          </a:custGeom>
          <a:gradFill rotWithShape="1">
            <a:gsLst>
              <a:gs pos="0">
                <a:srgbClr val="2E2E70"/>
              </a:gs>
              <a:gs pos="100000">
                <a:srgbClr val="336699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" name="Arc 46"/>
          <p:cNvSpPr>
            <a:spLocks/>
          </p:cNvSpPr>
          <p:nvPr/>
        </p:nvSpPr>
        <p:spPr bwMode="auto">
          <a:xfrm rot="20724172" flipH="1">
            <a:off x="3496122" y="2716616"/>
            <a:ext cx="827087" cy="619125"/>
          </a:xfrm>
          <a:custGeom>
            <a:avLst/>
            <a:gdLst>
              <a:gd name="T0" fmla="*/ 2147483647 w 20600"/>
              <a:gd name="T1" fmla="*/ 0 h 20650"/>
              <a:gd name="T2" fmla="*/ 2147483647 w 20600"/>
              <a:gd name="T3" fmla="*/ 2147483647 h 20650"/>
              <a:gd name="T4" fmla="*/ 0 w 20600"/>
              <a:gd name="T5" fmla="*/ 2147483647 h 20650"/>
              <a:gd name="T6" fmla="*/ 0 60000 65536"/>
              <a:gd name="T7" fmla="*/ 0 60000 65536"/>
              <a:gd name="T8" fmla="*/ 0 60000 65536"/>
              <a:gd name="T9" fmla="*/ 0 w 20600"/>
              <a:gd name="T10" fmla="*/ 0 h 20650"/>
              <a:gd name="T11" fmla="*/ 20600 w 20600"/>
              <a:gd name="T12" fmla="*/ 20650 h 206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00" h="20650" fill="none" extrusionOk="0">
                <a:moveTo>
                  <a:pt x="6335" y="-1"/>
                </a:moveTo>
                <a:cubicBezTo>
                  <a:pt x="13128" y="2084"/>
                  <a:pt x="18462" y="7376"/>
                  <a:pt x="20600" y="14153"/>
                </a:cubicBezTo>
              </a:path>
              <a:path w="20600" h="20650" stroke="0" extrusionOk="0">
                <a:moveTo>
                  <a:pt x="6335" y="-1"/>
                </a:moveTo>
                <a:cubicBezTo>
                  <a:pt x="13128" y="2084"/>
                  <a:pt x="18462" y="7376"/>
                  <a:pt x="20600" y="14153"/>
                </a:cubicBezTo>
                <a:lnTo>
                  <a:pt x="0" y="20650"/>
                </a:lnTo>
                <a:close/>
              </a:path>
            </a:pathLst>
          </a:custGeom>
          <a:gradFill rotWithShape="1">
            <a:gsLst>
              <a:gs pos="0">
                <a:srgbClr val="163622"/>
              </a:gs>
              <a:gs pos="100000">
                <a:srgbClr val="3D9983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" name="Arc 47"/>
          <p:cNvSpPr>
            <a:spLocks/>
          </p:cNvSpPr>
          <p:nvPr/>
        </p:nvSpPr>
        <p:spPr bwMode="auto">
          <a:xfrm rot="17100000" flipH="1">
            <a:off x="3598516" y="3047609"/>
            <a:ext cx="619125" cy="833438"/>
          </a:xfrm>
          <a:custGeom>
            <a:avLst/>
            <a:gdLst>
              <a:gd name="T0" fmla="*/ 2147483647 w 20653"/>
              <a:gd name="T1" fmla="*/ 0 h 20821"/>
              <a:gd name="T2" fmla="*/ 2147483647 w 20653"/>
              <a:gd name="T3" fmla="*/ 2147483647 h 20821"/>
              <a:gd name="T4" fmla="*/ 0 w 20653"/>
              <a:gd name="T5" fmla="*/ 2147483647 h 20821"/>
              <a:gd name="T6" fmla="*/ 0 60000 65536"/>
              <a:gd name="T7" fmla="*/ 0 60000 65536"/>
              <a:gd name="T8" fmla="*/ 0 60000 65536"/>
              <a:gd name="T9" fmla="*/ 0 w 20653"/>
              <a:gd name="T10" fmla="*/ 0 h 20821"/>
              <a:gd name="T11" fmla="*/ 20653 w 20653"/>
              <a:gd name="T12" fmla="*/ 20821 h 208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53" h="20821" fill="none" extrusionOk="0">
                <a:moveTo>
                  <a:pt x="5747" y="-1"/>
                </a:moveTo>
                <a:cubicBezTo>
                  <a:pt x="12867" y="1965"/>
                  <a:pt x="18490" y="7432"/>
                  <a:pt x="20653" y="14495"/>
                </a:cubicBezTo>
              </a:path>
              <a:path w="20653" h="20821" stroke="0" extrusionOk="0">
                <a:moveTo>
                  <a:pt x="5747" y="-1"/>
                </a:moveTo>
                <a:cubicBezTo>
                  <a:pt x="12867" y="1965"/>
                  <a:pt x="18490" y="7432"/>
                  <a:pt x="20653" y="14495"/>
                </a:cubicBezTo>
                <a:lnTo>
                  <a:pt x="0" y="20821"/>
                </a:lnTo>
                <a:close/>
              </a:path>
            </a:pathLst>
          </a:custGeom>
          <a:gradFill rotWithShape="1">
            <a:gsLst>
              <a:gs pos="0">
                <a:srgbClr val="426D21"/>
              </a:gs>
              <a:gs pos="100000">
                <a:srgbClr val="90C94B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" name="Oval 48"/>
          <p:cNvSpPr>
            <a:spLocks noChangeArrowheads="1"/>
          </p:cNvSpPr>
          <p:nvPr/>
        </p:nvSpPr>
        <p:spPr bwMode="auto">
          <a:xfrm>
            <a:off x="3743773" y="2724950"/>
            <a:ext cx="1368425" cy="1026319"/>
          </a:xfrm>
          <a:prstGeom prst="ellipse">
            <a:avLst/>
          </a:prstGeom>
          <a:gradFill rotWithShape="1">
            <a:gsLst>
              <a:gs pos="0">
                <a:srgbClr val="BDE6FF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86" name="Oval 49"/>
          <p:cNvSpPr>
            <a:spLocks noChangeArrowheads="1"/>
          </p:cNvSpPr>
          <p:nvPr/>
        </p:nvSpPr>
        <p:spPr bwMode="auto">
          <a:xfrm>
            <a:off x="3815210" y="2788053"/>
            <a:ext cx="1223963" cy="915590"/>
          </a:xfrm>
          <a:prstGeom prst="ellipse">
            <a:avLst/>
          </a:prstGeom>
          <a:gradFill rotWithShape="0">
            <a:gsLst>
              <a:gs pos="0">
                <a:srgbClr val="A1BAD3">
                  <a:alpha val="64998"/>
                </a:srgbClr>
              </a:gs>
              <a:gs pos="100000">
                <a:srgbClr val="E4EBF2">
                  <a:alpha val="62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/>
            <a:endParaRPr kumimoji="1" lang="zh-CN" altLang="zh-CN" sz="1600">
              <a:ea typeface="HY견고딕"/>
              <a:cs typeface="HY견고딕"/>
            </a:endParaRPr>
          </a:p>
        </p:txBody>
      </p:sp>
      <p:sp>
        <p:nvSpPr>
          <p:cNvPr id="787" name="AutoShape 52"/>
          <p:cNvSpPr>
            <a:spLocks noChangeAspect="1" noChangeArrowheads="1"/>
          </p:cNvSpPr>
          <p:nvPr/>
        </p:nvSpPr>
        <p:spPr bwMode="auto">
          <a:xfrm>
            <a:off x="3816798" y="2789243"/>
            <a:ext cx="1220787" cy="91559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1" y="10800"/>
                </a:moveTo>
                <a:cubicBezTo>
                  <a:pt x="451" y="16516"/>
                  <a:pt x="5084" y="21149"/>
                  <a:pt x="10800" y="21149"/>
                </a:cubicBezTo>
                <a:cubicBezTo>
                  <a:pt x="16516" y="21149"/>
                  <a:pt x="21149" y="16516"/>
                  <a:pt x="21149" y="10800"/>
                </a:cubicBezTo>
                <a:cubicBezTo>
                  <a:pt x="21149" y="5084"/>
                  <a:pt x="16516" y="451"/>
                  <a:pt x="10800" y="451"/>
                </a:cubicBezTo>
                <a:cubicBezTo>
                  <a:pt x="5084" y="451"/>
                  <a:pt x="451" y="5084"/>
                  <a:pt x="451" y="10800"/>
                </a:cubicBezTo>
                <a:close/>
              </a:path>
            </a:pathLst>
          </a:custGeom>
          <a:gradFill rotWithShape="1">
            <a:gsLst>
              <a:gs pos="0">
                <a:srgbClr val="CCECFF">
                  <a:alpha val="0"/>
                </a:srgbClr>
              </a:gs>
              <a:gs pos="100000">
                <a:srgbClr val="068EC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88" name="Picture 74" descr="02章_05-2"/>
          <p:cNvPicPr>
            <a:picLocks noChangeAspect="1" noChangeArrowheads="1"/>
          </p:cNvPicPr>
          <p:nvPr/>
        </p:nvPicPr>
        <p:blipFill>
          <a:blip r:embed="rId5" cstate="print"/>
          <a:srcRect b="22370"/>
          <a:stretch>
            <a:fillRect/>
          </a:stretch>
        </p:blipFill>
        <p:spPr bwMode="auto">
          <a:xfrm>
            <a:off x="3635896" y="3687893"/>
            <a:ext cx="1657350" cy="75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9" name="Picture 105" descr="02章_05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385" y="3463138"/>
            <a:ext cx="188913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0" name="Picture 106" descr="02章_05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1372" y="2815438"/>
            <a:ext cx="188912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1" name="Picture 107" descr="02章_05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32735" y="2545165"/>
            <a:ext cx="188913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" name="Picture 108" descr="02章_05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5685" y="2869015"/>
            <a:ext cx="188913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3" name="Picture 109" descr="02章_05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5685" y="3463138"/>
            <a:ext cx="188913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4" name="Text Box 112"/>
          <p:cNvSpPr txBox="1">
            <a:spLocks noChangeArrowheads="1"/>
          </p:cNvSpPr>
          <p:nvPr/>
        </p:nvSpPr>
        <p:spPr bwMode="auto">
          <a:xfrm>
            <a:off x="5508104" y="2100793"/>
            <a:ext cx="24482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是否是真正的人工智能系统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796" name="Text Box 111"/>
          <p:cNvSpPr txBox="1">
            <a:spLocks noChangeArrowheads="1"/>
          </p:cNvSpPr>
          <p:nvPr/>
        </p:nvSpPr>
        <p:spPr bwMode="auto">
          <a:xfrm>
            <a:off x="827584" y="3507854"/>
            <a:ext cx="20882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是否是适合的领域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799" name="Text Box 114"/>
          <p:cNvSpPr txBox="1">
            <a:spLocks noChangeArrowheads="1"/>
          </p:cNvSpPr>
          <p:nvPr/>
        </p:nvSpPr>
        <p:spPr bwMode="auto">
          <a:xfrm>
            <a:off x="5868144" y="3500810"/>
            <a:ext cx="1866217" cy="58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实效性如何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?</a:t>
            </a:r>
            <a:endParaRPr lang="ko-KR" altLang="en-US" sz="2400" b="1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01" name="AutoShape 121"/>
          <p:cNvSpPr>
            <a:spLocks noChangeArrowheads="1"/>
          </p:cNvSpPr>
          <p:nvPr/>
        </p:nvSpPr>
        <p:spPr bwMode="auto">
          <a:xfrm>
            <a:off x="3167509" y="3490522"/>
            <a:ext cx="604838" cy="230981"/>
          </a:xfrm>
          <a:prstGeom prst="roundRect">
            <a:avLst>
              <a:gd name="adj" fmla="val 50000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Century Gothic" pitchFamily="34" charset="0"/>
                <a:ea typeface="Gulim" pitchFamily="34" charset="-127"/>
              </a:rPr>
              <a:t>1</a:t>
            </a:r>
          </a:p>
        </p:txBody>
      </p:sp>
      <p:sp>
        <p:nvSpPr>
          <p:cNvPr id="802" name="AutoShape 122"/>
          <p:cNvSpPr>
            <a:spLocks noChangeArrowheads="1"/>
          </p:cNvSpPr>
          <p:nvPr/>
        </p:nvSpPr>
        <p:spPr bwMode="auto">
          <a:xfrm>
            <a:off x="5292080" y="3507854"/>
            <a:ext cx="604837" cy="229790"/>
          </a:xfrm>
          <a:prstGeom prst="roundRect">
            <a:avLst>
              <a:gd name="adj" fmla="val 50000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smtClean="0">
                <a:solidFill>
                  <a:srgbClr val="FFFFFF"/>
                </a:solidFill>
                <a:latin typeface="Century Gothic" pitchFamily="34" charset="0"/>
                <a:ea typeface="Gulim" pitchFamily="34" charset="-127"/>
              </a:rPr>
              <a:t>4</a:t>
            </a:r>
            <a:endParaRPr lang="en-US" altLang="ko-KR" sz="2400" b="1" dirty="0">
              <a:solidFill>
                <a:srgbClr val="FFFFFF"/>
              </a:solidFill>
              <a:latin typeface="Century Gothic" pitchFamily="34" charset="0"/>
              <a:ea typeface="Gulim" pitchFamily="34" charset="-127"/>
            </a:endParaRPr>
          </a:p>
        </p:txBody>
      </p:sp>
      <p:sp>
        <p:nvSpPr>
          <p:cNvPr id="803" name="AutoShape 123"/>
          <p:cNvSpPr>
            <a:spLocks noChangeArrowheads="1"/>
          </p:cNvSpPr>
          <p:nvPr/>
        </p:nvSpPr>
        <p:spPr bwMode="auto">
          <a:xfrm>
            <a:off x="5112198" y="2788054"/>
            <a:ext cx="604837" cy="229790"/>
          </a:xfrm>
          <a:prstGeom prst="roundRect">
            <a:avLst>
              <a:gd name="adj" fmla="val 50000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smtClean="0">
                <a:solidFill>
                  <a:srgbClr val="FFFFFF"/>
                </a:solidFill>
                <a:latin typeface="Century Gothic" pitchFamily="34" charset="0"/>
                <a:ea typeface="Gulim" pitchFamily="34" charset="-127"/>
              </a:rPr>
              <a:t>3</a:t>
            </a:r>
            <a:endParaRPr lang="en-US" altLang="ko-KR" sz="2400" b="1" dirty="0">
              <a:solidFill>
                <a:srgbClr val="FFFFFF"/>
              </a:solidFill>
              <a:latin typeface="Century Gothic" pitchFamily="34" charset="0"/>
              <a:ea typeface="Gulim" pitchFamily="34" charset="-127"/>
            </a:endParaRPr>
          </a:p>
        </p:txBody>
      </p:sp>
      <p:sp>
        <p:nvSpPr>
          <p:cNvPr id="804" name="AutoShape 124"/>
          <p:cNvSpPr>
            <a:spLocks noChangeArrowheads="1"/>
          </p:cNvSpPr>
          <p:nvPr/>
        </p:nvSpPr>
        <p:spPr bwMode="auto">
          <a:xfrm>
            <a:off x="3138934" y="2788054"/>
            <a:ext cx="604838" cy="229790"/>
          </a:xfrm>
          <a:prstGeom prst="roundRect">
            <a:avLst>
              <a:gd name="adj" fmla="val 50000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Century Gothic" pitchFamily="34" charset="0"/>
                <a:ea typeface="Gulim" pitchFamily="34" charset="-127"/>
              </a:rPr>
              <a:t>2</a:t>
            </a:r>
          </a:p>
        </p:txBody>
      </p:sp>
      <p:sp>
        <p:nvSpPr>
          <p:cNvPr id="805" name="Text Box 125"/>
          <p:cNvSpPr txBox="1">
            <a:spLocks noChangeArrowheads="1"/>
          </p:cNvSpPr>
          <p:nvPr/>
        </p:nvSpPr>
        <p:spPr bwMode="auto">
          <a:xfrm>
            <a:off x="3877279" y="2907680"/>
            <a:ext cx="1151277" cy="4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HY견고딕"/>
                <a:cs typeface="Times New Roman" pitchFamily="18" charset="0"/>
              </a:rPr>
              <a:t>P</a:t>
            </a:r>
            <a:r>
              <a:rPr kumimoji="1"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HY견고딕"/>
                <a:cs typeface="Times New Roman" pitchFamily="18" charset="0"/>
              </a:rPr>
              <a:t>roblems</a:t>
            </a:r>
            <a:endParaRPr kumimoji="1" lang="ko-KR" alt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HY견고딕"/>
              <a:cs typeface="Times New Roman" pitchFamily="18" charset="0"/>
            </a:endParaRPr>
          </a:p>
        </p:txBody>
      </p:sp>
      <p:sp>
        <p:nvSpPr>
          <p:cNvPr id="808" name="Text Box 112"/>
          <p:cNvSpPr txBox="1">
            <a:spLocks noChangeArrowheads="1"/>
          </p:cNvSpPr>
          <p:nvPr/>
        </p:nvSpPr>
        <p:spPr bwMode="auto">
          <a:xfrm>
            <a:off x="395536" y="2283718"/>
            <a:ext cx="27363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 latinLnBrk="1">
              <a:lnSpc>
                <a:spcPct val="150000"/>
              </a:lnSpc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是否有好的建模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?</a:t>
            </a:r>
            <a:endParaRPr lang="ko-KR" altLang="en-US" sz="2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5F2">
                  <a:alpha val="80000"/>
                </a:srgbClr>
              </a:clrFrom>
              <a:clrTo>
                <a:srgbClr val="F5F5F2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1163559">
            <a:off x="2670789" y="1565488"/>
            <a:ext cx="3498851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27"/>
          <p:cNvGrpSpPr/>
          <p:nvPr/>
        </p:nvGrpSpPr>
        <p:grpSpPr>
          <a:xfrm>
            <a:off x="763792" y="475567"/>
            <a:ext cx="1704074" cy="840074"/>
            <a:chOff x="728490" y="483518"/>
            <a:chExt cx="1704075" cy="840074"/>
          </a:xfrm>
        </p:grpSpPr>
        <p:pic>
          <p:nvPicPr>
            <p:cNvPr id="11" name="图片 10" descr="贴贴子4张（空）.png"/>
            <p:cNvPicPr>
              <a:picLocks noChangeAspect="1"/>
            </p:cNvPicPr>
            <p:nvPr/>
          </p:nvPicPr>
          <p:blipFill>
            <a:blip r:embed="rId4" cstate="print"/>
            <a:srcRect t="33018" r="77449" b="52860"/>
            <a:stretch>
              <a:fillRect/>
            </a:stretch>
          </p:blipFill>
          <p:spPr>
            <a:xfrm>
              <a:off x="728490" y="483518"/>
              <a:ext cx="1512168" cy="6154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87623" y="731481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99"/>
              <a:r>
                <a:rPr lang="en-US" altLang="zh-CN" sz="1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贴贴子4张（空）.png"/>
            <p:cNvPicPr>
              <a:picLocks/>
            </p:cNvPicPr>
            <p:nvPr/>
          </p:nvPicPr>
          <p:blipFill>
            <a:blip r:embed="rId4" cstate="print"/>
            <a:srcRect l="6702" t="47905" r="86794" b="38897"/>
            <a:stretch>
              <a:fillRect/>
            </a:stretch>
          </p:blipFill>
          <p:spPr>
            <a:xfrm rot="-180000">
              <a:off x="2000565" y="731480"/>
              <a:ext cx="432000" cy="59211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599039">
              <a:off x="1667523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99"/>
              <a:r>
                <a:rPr lang="en-US" altLang="zh-CN" sz="1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1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99"/>
              <a:r>
                <a:rPr lang="en-US" altLang="zh-CN" sz="1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sz="1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 rot="20036968">
            <a:off x="6164792" y="2110566"/>
            <a:ext cx="1432894" cy="338553"/>
          </a:xfrm>
          <a:prstGeom prst="rect">
            <a:avLst/>
          </a:prstGeom>
        </p:spPr>
        <p:txBody>
          <a:bodyPr wrap="none" lIns="91441" tIns="45721" rIns="91441" bIns="45721">
            <a:spAutoFit/>
          </a:bodyPr>
          <a:lstStyle/>
          <a:p>
            <a:pPr defTabSz="914399"/>
            <a:r>
              <a:rPr lang="en-US" altLang="zh-CN" sz="1600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微软雅黑"/>
                <a:cs typeface="Arial" pitchFamily="34" charset="0"/>
              </a:rPr>
              <a:t>THANK</a:t>
            </a:r>
            <a:r>
              <a:rPr lang="zh-CN" altLang="en-US" sz="1600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微软雅黑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微软雅黑"/>
                <a:cs typeface="Arial" pitchFamily="34" charset="0"/>
              </a:rPr>
              <a:t>YOU!</a:t>
            </a:r>
            <a:endParaRPr lang="zh-CN" altLang="en-US" sz="1600" dirty="0">
              <a:solidFill>
                <a:prstClr val="white">
                  <a:lumMod val="75000"/>
                </a:prstClr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50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043608" y="1275606"/>
            <a:ext cx="7056784" cy="2785380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defTabSz="914399">
              <a:lnSpc>
                <a:spcPct val="125000"/>
              </a:lnSpc>
            </a:pPr>
            <a:r>
              <a:rPr lang="zh-CN" alt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黑体" pitchFamily="49" charset="-122"/>
                <a:ea typeface="黑体" pitchFamily="49" charset="-122"/>
              </a:rPr>
              <a:t>高茜</a:t>
            </a:r>
            <a:r>
              <a:rPr lang="en-US" altLang="zh-C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部分近期相关论文</a:t>
            </a:r>
            <a:endParaRPr lang="en-US" altLang="zh-CN" sz="2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pPr defTabSz="914399">
              <a:lnSpc>
                <a:spcPct val="125000"/>
              </a:lnSpc>
              <a:buClr>
                <a:srgbClr val="FF99FF"/>
              </a:buClr>
              <a:buFont typeface="Wingdings" pitchFamily="2" charset="2"/>
              <a:buChar char="Ø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Qian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Gao</a:t>
            </a:r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“A Multi-Agent Improved Semantic Similarity Matching Algorithm Based on Ontology Tree”, Journal of Institute of Control, Robotics and Systems(2012), vol. 18, no.11, pp.1027-1033,2012, ISSN:1976-5622</a:t>
            </a:r>
          </a:p>
          <a:p>
            <a:pPr defTabSz="914399">
              <a:lnSpc>
                <a:spcPct val="125000"/>
              </a:lnSpc>
              <a:buClr>
                <a:srgbClr val="FF99FF"/>
              </a:buClr>
              <a:buFont typeface="Wingdings" pitchFamily="2" charset="2"/>
              <a:buChar char="Ø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Qian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Gao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“A Multi-Agent Personalized Query Refinement Approach for Academic Paper Retrieval in Big Data Environment,” Journal of Advanced Computational Intelligence and Intelligent Informatics, vol.16, no.7, pp.874-880, 2012</a:t>
            </a:r>
            <a:endParaRPr lang="zh-CN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defTabSz="914399">
              <a:lnSpc>
                <a:spcPct val="125000"/>
              </a:lnSpc>
            </a:pPr>
            <a:endParaRPr lang="zh-CN" altLang="zh-CN" sz="1400" b="1" dirty="0" err="1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568298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教师简介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043608" y="1279811"/>
            <a:ext cx="7056784" cy="2516075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defTabSz="914399">
              <a:lnSpc>
                <a:spcPct val="125000"/>
              </a:lnSpc>
            </a:pPr>
            <a:r>
              <a:rPr lang="zh-CN" alt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黑体" pitchFamily="49" charset="-122"/>
                <a:ea typeface="黑体" pitchFamily="49" charset="-122"/>
              </a:rPr>
              <a:t>高茜</a:t>
            </a:r>
            <a:r>
              <a:rPr lang="en-US" altLang="zh-C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部分近期相关论文</a:t>
            </a:r>
            <a:endParaRPr lang="en-US" altLang="zh-CN" sz="2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pPr defTabSz="914399">
              <a:lnSpc>
                <a:spcPct val="125000"/>
              </a:lnSpc>
              <a:spcAft>
                <a:spcPts val="0"/>
              </a:spcAft>
              <a:buClr>
                <a:srgbClr val="FF99FF"/>
              </a:buClr>
              <a:buFont typeface="Wingdings" pitchFamily="2" charset="2"/>
              <a:buChar char="Ø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Qian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Gao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“A Multi-Agent Context-Based Personalized User Preference Profile Construction Approach”, Advances in Intelligent Systems and Computing </a:t>
            </a:r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2013.</a:t>
            </a:r>
            <a:endParaRPr lang="zh-CN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indent="1270" defTabSz="914399">
              <a:lnSpc>
                <a:spcPct val="125000"/>
              </a:lnSpc>
              <a:buClr>
                <a:srgbClr val="FF99FF"/>
              </a:buClr>
              <a:buFont typeface="Wingdings" pitchFamily="2" charset="2"/>
              <a:buChar char="Ø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Qian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Gao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"A Multi-Agent Personalized Ontology Profile Based Query Refinement Approach for Information Retrieval", 2013 13th International Conference on Control, Automation and Systems.</a:t>
            </a:r>
            <a:endParaRPr lang="zh-CN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defTabSz="914399">
              <a:lnSpc>
                <a:spcPct val="125000"/>
              </a:lnSpc>
              <a:buClr>
                <a:srgbClr val="FF99FF"/>
              </a:buClr>
              <a:buFont typeface="Wingdings" pitchFamily="2" charset="2"/>
              <a:buChar char="Ø"/>
            </a:pPr>
            <a:endParaRPr lang="zh-CN" altLang="zh-CN" sz="1400" b="1" dirty="0" err="1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教师简介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043608" y="1279811"/>
            <a:ext cx="7056784" cy="3194723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>
              <a:lnSpc>
                <a:spcPct val="120000"/>
              </a:lnSpc>
              <a:buClr>
                <a:srgbClr val="FFCCFF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目标：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教授现代人工智能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(AI)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的应用领域和相关技术。传统的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AI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侧重于如何提高计算方法的速度，但是现代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AI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主要研究“如何实现计算机科学中真正的智能并同时研究如何提高智能程度”的能力。</a:t>
            </a:r>
            <a:endParaRPr lang="en-US" altLang="zh-CN" sz="2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buClr>
                <a:srgbClr val="FFCCFF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因此，在本课程中，我们将会学习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AI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领域中的智能和它的应用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领域。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</a:br>
            <a:endParaRPr lang="zh-CN" altLang="zh-CN" sz="2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课程目标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教学计划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표 4"/>
          <p:cNvGraphicFramePr>
            <a:graphicFrameLocks noGrp="1"/>
          </p:cNvGraphicFramePr>
          <p:nvPr/>
        </p:nvGraphicFramePr>
        <p:xfrm>
          <a:off x="1691680" y="1347612"/>
          <a:ext cx="5976664" cy="25922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976664"/>
              </a:tblGrid>
              <a:tr h="285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rgbClr val="FF3300"/>
                          </a:solidFill>
                        </a:rPr>
                        <a:t>Main Subjects</a:t>
                      </a:r>
                      <a:endParaRPr lang="en-US" sz="1800" b="1" i="0" u="none" strike="noStrike" dirty="0">
                        <a:solidFill>
                          <a:srgbClr val="FF33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什么是人工智能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人工智能的领域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什么是知识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/>
                        <a:t>I</a:t>
                      </a:r>
                      <a:r>
                        <a:rPr lang="zh-CN" altLang="en-US" sz="1800" b="1" u="none" strike="noStrike" dirty="0" smtClean="0"/>
                        <a:t>神经网络和遗传算法的介绍和应用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信息检索理论的介绍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信息检索的矢量建模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2850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信息检索的个性化建模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  <a:tr h="311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 smtClean="0"/>
                        <a:t>信息检索的性能评估（召回率和精确率）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742" marR="8742" marT="65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043608" y="1279811"/>
            <a:ext cx="7056784" cy="2739213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主要参考资料</a:t>
            </a:r>
            <a:r>
              <a:rPr lang="en-US" altLang="ko-KR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:  </a:t>
            </a:r>
            <a:endParaRPr lang="en-US" altLang="ko-KR" sz="2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Artificial Intelligence :  A  Modern Approach,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S.Russell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P.Norvig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2001-2008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教学课件</a:t>
            </a:r>
            <a:endParaRPr lang="en-US" altLang="ko-KR" sz="2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辅助参考资料</a:t>
            </a:r>
            <a:r>
              <a:rPr lang="en-US" altLang="ko-KR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: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教师推荐的相关的阅读材料或论文</a:t>
            </a:r>
            <a:endParaRPr lang="en-US" altLang="ko-KR" sz="20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Artificial Intelligence  beginner’s guides,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Blay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Whitby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ko-KR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2003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2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3960441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教学计划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115616" y="1131590"/>
            <a:ext cx="7128792" cy="2985435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 教学结构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:</a:t>
            </a:r>
            <a:endParaRPr lang="en-US" altLang="ko-KR" sz="2400" b="1" dirty="0" smtClean="0">
              <a:solidFill>
                <a:srgbClr val="FFFF00"/>
              </a:solidFill>
              <a:latin typeface="+mn-ea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课堂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教授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70%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课程项目（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20%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讨论（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10%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考核分数构成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: 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期末考试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60%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作业和项目完成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.: 20%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学生课堂报告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: 10% (presentation skill,  preparing, attitude etc.)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讨论和其他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5% (listen carefully,  questions  etc.)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课堂出席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: 5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%</a:t>
            </a:r>
            <a:r>
              <a:rPr lang="en-US" altLang="ko-KR" b="1" dirty="0" smtClean="0">
                <a:latin typeface="+mn-ea"/>
              </a:rPr>
              <a:t> </a:t>
            </a:r>
            <a:endParaRPr lang="zh-CN" altLang="zh-CN" sz="2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4608512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如何获得学分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/>
          <p:cNvGrpSpPr/>
          <p:nvPr/>
        </p:nvGrpSpPr>
        <p:grpSpPr>
          <a:xfrm>
            <a:off x="755575" y="483518"/>
            <a:ext cx="1704073" cy="840074"/>
            <a:chOff x="728489" y="483518"/>
            <a:chExt cx="1704073" cy="840074"/>
          </a:xfrm>
        </p:grpSpPr>
        <p:pic>
          <p:nvPicPr>
            <p:cNvPr id="78" name="图片 77" descr="贴贴子4张（空）.png"/>
            <p:cNvPicPr>
              <a:picLocks noChangeAspect="1"/>
            </p:cNvPicPr>
            <p:nvPr/>
          </p:nvPicPr>
          <p:blipFill>
            <a:blip r:embed="rId3" cstate="print"/>
            <a:srcRect t="33018" r="77449" b="52860"/>
            <a:stretch>
              <a:fillRect/>
            </a:stretch>
          </p:blipFill>
          <p:spPr>
            <a:xfrm>
              <a:off x="728489" y="483518"/>
              <a:ext cx="1512166" cy="615496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87623" y="731481"/>
              <a:ext cx="35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图片 79" descr="贴贴子4张（空）.png"/>
            <p:cNvPicPr>
              <a:picLocks/>
            </p:cNvPicPr>
            <p:nvPr/>
          </p:nvPicPr>
          <p:blipFill>
            <a:blip r:embed="rId3" cstate="print"/>
            <a:srcRect l="6702" t="47905" r="86794" b="38897"/>
            <a:stretch>
              <a:fillRect/>
            </a:stretch>
          </p:blipFill>
          <p:spPr>
            <a:xfrm rot="21420000">
              <a:off x="2000563" y="731480"/>
              <a:ext cx="431999" cy="5921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 rot="599039">
              <a:off x="1667521" y="747677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0890714">
              <a:off x="2046654" y="743345"/>
              <a:ext cx="3521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043608" y="1279811"/>
            <a:ext cx="7056784" cy="2554163"/>
          </a:xfrm>
          <a:prstGeom prst="rect">
            <a:avLst/>
          </a:prstGeom>
        </p:spPr>
        <p:txBody>
          <a:bodyPr wrap="square" lIns="91441" tIns="45721" rIns="91441" bIns="45721">
            <a:spAutoFit/>
          </a:bodyPr>
          <a:lstStyle/>
          <a:p>
            <a:pPr marL="0" lvl="1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课程项目 </a:t>
            </a:r>
            <a:endParaRPr lang="en-US" altLang="zh-CN" sz="2400" b="1" dirty="0" smtClean="0">
              <a:solidFill>
                <a:srgbClr val="FFFF00"/>
              </a:solidFill>
              <a:latin typeface="+mn-ea"/>
            </a:endParaRP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关于本课程和人工智能的项目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项目实现可使用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or C++ or Java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或任何计算机语言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marL="0" lvl="1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考核分数级别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FFFF00"/>
                </a:solidFill>
                <a:latin typeface="+mn-ea"/>
              </a:rPr>
              <a:t>: 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Study harder, better grades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buClr>
                <a:srgbClr val="FFCCFF"/>
              </a:buClr>
              <a:buFont typeface="Wingdings" pitchFamily="2" charset="2"/>
              <a:buChar char="Ø"/>
            </a:pPr>
            <a:endParaRPr lang="zh-CN" altLang="zh-CN" sz="2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67" y="598012"/>
            <a:ext cx="504056" cy="49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55776" y="424282"/>
            <a:ext cx="4608512" cy="9233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0"/>
          </a:effectLst>
          <a:scene3d>
            <a:camera prst="perspectiveRelaxedModerately"/>
            <a:lightRig rig="threePt" dir="t"/>
          </a:scene3d>
        </p:spPr>
        <p:txBody>
          <a:bodyPr wrap="square" lIns="91441" tIns="45721" rIns="91441" bIns="45721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defTabSz="914399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黑体" pitchFamily="49" charset="-122"/>
                <a:ea typeface="黑体" pitchFamily="49" charset="-122"/>
              </a:rPr>
              <a:t>如何获得学分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14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1038</Words>
  <Application>Microsoft Office PowerPoint</Application>
  <PresentationFormat>全屏显示(16:9)</PresentationFormat>
  <Paragraphs>215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GQ</cp:lastModifiedBy>
  <cp:revision>65</cp:revision>
  <dcterms:created xsi:type="dcterms:W3CDTF">2014-04-24T10:36:34Z</dcterms:created>
  <dcterms:modified xsi:type="dcterms:W3CDTF">2014-05-21T14:48:32Z</dcterms:modified>
</cp:coreProperties>
</file>