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embeddedFontLst>
    <p:embeddedFont>
      <p:font typeface="맑은 고딕" pitchFamily="50" charset="-127"/>
      <p:regular r:id="rId3"/>
      <p:bold r:id="rId4"/>
    </p:embeddedFont>
    <p:embeddedFont>
      <p:font typeface="-윤고딕360" charset="-127"/>
      <p:regular r:id="rId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696" y="193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C213-DEC3-4718-90C0-3B46CBCBF789}" type="datetimeFigureOut">
              <a:rPr lang="ko-KR" altLang="en-US" smtClean="0"/>
              <a:pPr/>
              <a:t>2014-12-21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170-6C61-4FFD-9339-AA112364A6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7295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C213-DEC3-4718-90C0-3B46CBCBF789}" type="datetimeFigureOut">
              <a:rPr lang="ko-KR" altLang="en-US" smtClean="0"/>
              <a:pPr/>
              <a:t>2014-12-21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170-6C61-4FFD-9339-AA112364A6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1519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C213-DEC3-4718-90C0-3B46CBCBF789}" type="datetimeFigureOut">
              <a:rPr lang="ko-KR" altLang="en-US" smtClean="0"/>
              <a:pPr/>
              <a:t>2014-12-21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170-6C61-4FFD-9339-AA112364A6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9668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C213-DEC3-4718-90C0-3B46CBCBF789}" type="datetimeFigureOut">
              <a:rPr lang="ko-KR" altLang="en-US" smtClean="0"/>
              <a:pPr/>
              <a:t>2014-12-21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170-6C61-4FFD-9339-AA112364A6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483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C213-DEC3-4718-90C0-3B46CBCBF789}" type="datetimeFigureOut">
              <a:rPr lang="ko-KR" altLang="en-US" smtClean="0"/>
              <a:pPr/>
              <a:t>2014-12-21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170-6C61-4FFD-9339-AA112364A6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382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C213-DEC3-4718-90C0-3B46CBCBF789}" type="datetimeFigureOut">
              <a:rPr lang="ko-KR" altLang="en-US" smtClean="0"/>
              <a:pPr/>
              <a:t>2014-12-21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170-6C61-4FFD-9339-AA112364A6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1659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C213-DEC3-4718-90C0-3B46CBCBF789}" type="datetimeFigureOut">
              <a:rPr lang="ko-KR" altLang="en-US" smtClean="0"/>
              <a:pPr/>
              <a:t>2014-12-21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170-6C61-4FFD-9339-AA112364A6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196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C213-DEC3-4718-90C0-3B46CBCBF789}" type="datetimeFigureOut">
              <a:rPr lang="ko-KR" altLang="en-US" smtClean="0"/>
              <a:pPr/>
              <a:t>2014-12-21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170-6C61-4FFD-9339-AA112364A6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0317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C213-DEC3-4718-90C0-3B46CBCBF789}" type="datetimeFigureOut">
              <a:rPr lang="ko-KR" altLang="en-US" smtClean="0"/>
              <a:pPr/>
              <a:t>2014-12-21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170-6C61-4FFD-9339-AA112364A6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9954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C213-DEC3-4718-90C0-3B46CBCBF789}" type="datetimeFigureOut">
              <a:rPr lang="ko-KR" altLang="en-US" smtClean="0"/>
              <a:pPr/>
              <a:t>2014-12-21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170-6C61-4FFD-9339-AA112364A6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2446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C213-DEC3-4718-90C0-3B46CBCBF789}" type="datetimeFigureOut">
              <a:rPr lang="ko-KR" altLang="en-US" smtClean="0"/>
              <a:pPr/>
              <a:t>2014-12-21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170-6C61-4FFD-9339-AA112364A6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9167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5C213-DEC3-4718-90C0-3B46CBCBF789}" type="datetimeFigureOut">
              <a:rPr lang="ko-KR" altLang="en-US" smtClean="0"/>
              <a:pPr/>
              <a:t>2014-12-21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A0170-6C61-4FFD-9339-AA112364A6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1628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1360" y="5715776"/>
            <a:ext cx="6498000" cy="3320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8640" y="245968"/>
            <a:ext cx="2088232" cy="94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71360" y="1547664"/>
            <a:ext cx="649800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500" b="1" dirty="0">
                <a:solidFill>
                  <a:schemeClr val="tx1"/>
                </a:solidFill>
                <a:latin typeface="+mj-ea"/>
              </a:rPr>
              <a:t>● </a:t>
            </a:r>
            <a:r>
              <a:rPr lang="ko-KR" altLang="en-US" sz="1500" b="1" dirty="0" smtClean="0">
                <a:solidFill>
                  <a:schemeClr val="tx1"/>
                </a:solidFill>
                <a:latin typeface="+mj-ea"/>
                <a:ea typeface="+mj-ea"/>
              </a:rPr>
              <a:t>개요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ko-KR" altLang="en-US" sz="1300" dirty="0" smtClean="0">
                <a:solidFill>
                  <a:schemeClr val="tx1"/>
                </a:solidFill>
              </a:rPr>
              <a:t>독거노인 움직임 여부 기록을 통</a:t>
            </a:r>
            <a:r>
              <a:rPr lang="ko-KR" altLang="en-US" sz="1300" dirty="0">
                <a:solidFill>
                  <a:schemeClr val="tx1"/>
                </a:solidFill>
              </a:rPr>
              <a:t>한</a:t>
            </a:r>
            <a:r>
              <a:rPr lang="ko-KR" altLang="en-US" sz="1300" dirty="0" smtClean="0">
                <a:solidFill>
                  <a:schemeClr val="tx1"/>
                </a:solidFill>
              </a:rPr>
              <a:t> 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고독사</a:t>
            </a:r>
            <a:r>
              <a:rPr lang="ko-KR" altLang="en-US" sz="1300" dirty="0" smtClean="0">
                <a:solidFill>
                  <a:schemeClr val="tx1"/>
                </a:solidFill>
              </a:rPr>
              <a:t> 예방 시스템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3717" y="2195736"/>
            <a:ext cx="6496515" cy="34563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500" b="1" dirty="0">
                <a:solidFill>
                  <a:schemeClr val="tx1"/>
                </a:solidFill>
                <a:latin typeface="+mj-ea"/>
              </a:rPr>
              <a:t>● </a:t>
            </a:r>
            <a:r>
              <a:rPr lang="ko-KR" altLang="en-US" sz="1500" b="1" dirty="0" smtClean="0">
                <a:solidFill>
                  <a:schemeClr val="tx1"/>
                </a:solidFill>
                <a:latin typeface="+mj-ea"/>
                <a:ea typeface="+mj-ea"/>
              </a:rPr>
              <a:t>기능</a:t>
            </a:r>
            <a:endParaRPr lang="ko-KR" altLang="en-US" sz="15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335240" y="2987824"/>
            <a:ext cx="3204251" cy="2522515"/>
            <a:chOff x="639050" y="2194187"/>
            <a:chExt cx="4166981" cy="3562350"/>
          </a:xfrm>
        </p:grpSpPr>
        <p:grpSp>
          <p:nvGrpSpPr>
            <p:cNvPr id="51" name="그룹 50"/>
            <p:cNvGrpSpPr/>
            <p:nvPr/>
          </p:nvGrpSpPr>
          <p:grpSpPr>
            <a:xfrm>
              <a:off x="639050" y="2194187"/>
              <a:ext cx="4166981" cy="3562350"/>
              <a:chOff x="639050" y="2194187"/>
              <a:chExt cx="4166981" cy="3562350"/>
            </a:xfrm>
          </p:grpSpPr>
          <p:pic>
            <p:nvPicPr>
              <p:cNvPr id="5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9050" y="2194187"/>
                <a:ext cx="3181350" cy="35623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xtLst/>
            </p:spPr>
          </p:pic>
          <p:grpSp>
            <p:nvGrpSpPr>
              <p:cNvPr id="54" name="그룹 53"/>
              <p:cNvGrpSpPr/>
              <p:nvPr/>
            </p:nvGrpSpPr>
            <p:grpSpPr>
              <a:xfrm>
                <a:off x="1844824" y="3821247"/>
                <a:ext cx="1434998" cy="1334609"/>
                <a:chOff x="1916832" y="2448669"/>
                <a:chExt cx="3906386" cy="2532540"/>
              </a:xfrm>
            </p:grpSpPr>
            <p:sp>
              <p:nvSpPr>
                <p:cNvPr id="63" name="타원 62"/>
                <p:cNvSpPr/>
                <p:nvPr/>
              </p:nvSpPr>
              <p:spPr>
                <a:xfrm>
                  <a:off x="4869161" y="3816823"/>
                  <a:ext cx="360042" cy="43204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모서리가 둥근 직사각형 63"/>
                <p:cNvSpPr/>
                <p:nvPr/>
              </p:nvSpPr>
              <p:spPr>
                <a:xfrm>
                  <a:off x="5085186" y="3649069"/>
                  <a:ext cx="738032" cy="72008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65" name="직선 연결선 64"/>
                <p:cNvCxnSpPr/>
                <p:nvPr/>
              </p:nvCxnSpPr>
              <p:spPr>
                <a:xfrm flipH="1" flipV="1">
                  <a:off x="1916832" y="2448669"/>
                  <a:ext cx="2933046" cy="1359415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flipH="1">
                  <a:off x="3383355" y="4273389"/>
                  <a:ext cx="1466526" cy="70782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5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46693" y="3197477"/>
                <a:ext cx="507245" cy="420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" name="Picture 6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355291">
                <a:off x="750466" y="2287957"/>
                <a:ext cx="677682" cy="674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9" name="Picture 10" descr="C:\Users\JIHA\Desktop\지하꺼\캡스턴\android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5912" y="4431394"/>
                <a:ext cx="1080119" cy="1080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1" name="직선 화살표 연결선 60"/>
              <p:cNvCxnSpPr/>
              <p:nvPr/>
            </p:nvCxnSpPr>
            <p:spPr>
              <a:xfrm>
                <a:off x="4287770" y="3414482"/>
                <a:ext cx="0" cy="91522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sysDash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52" name="직선 화살표 연결선 51"/>
            <p:cNvCxnSpPr/>
            <p:nvPr/>
          </p:nvCxnSpPr>
          <p:spPr>
            <a:xfrm flipH="1">
              <a:off x="3349281" y="4634777"/>
              <a:ext cx="563917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2" name="그룹 71"/>
          <p:cNvGrpSpPr/>
          <p:nvPr/>
        </p:nvGrpSpPr>
        <p:grpSpPr>
          <a:xfrm>
            <a:off x="3861048" y="3072407"/>
            <a:ext cx="3103200" cy="779514"/>
            <a:chOff x="3751866" y="2595933"/>
            <a:chExt cx="2943186" cy="855712"/>
          </a:xfrm>
        </p:grpSpPr>
        <p:sp>
          <p:nvSpPr>
            <p:cNvPr id="74" name="직사각형 73"/>
            <p:cNvSpPr/>
            <p:nvPr/>
          </p:nvSpPr>
          <p:spPr>
            <a:xfrm>
              <a:off x="3751866" y="2595934"/>
              <a:ext cx="294318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 smtClean="0"/>
                <a:t>RFID </a:t>
              </a:r>
              <a:r>
                <a:rPr lang="ko-KR" altLang="en-US" sz="1200" b="1" dirty="0" smtClean="0"/>
                <a:t>카드 인식 모드 변경 기능</a:t>
              </a:r>
              <a:endParaRPr lang="en-US" altLang="ko-KR" sz="1200" b="1" dirty="0" smtClean="0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3806621" y="2878676"/>
              <a:ext cx="2379479" cy="504056"/>
              <a:chOff x="835016" y="6444208"/>
              <a:chExt cx="2379479" cy="504056"/>
            </a:xfrm>
          </p:grpSpPr>
          <p:sp>
            <p:nvSpPr>
              <p:cNvPr id="76" name="모서리가 둥근 직사각형 75"/>
              <p:cNvSpPr/>
              <p:nvPr/>
            </p:nvSpPr>
            <p:spPr>
              <a:xfrm>
                <a:off x="835016" y="6444208"/>
                <a:ext cx="713529" cy="5040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평상</a:t>
                </a:r>
                <a:r>
                  <a:rPr lang="ko-KR" altLang="en-US" sz="1000" dirty="0"/>
                  <a:t>시</a:t>
                </a: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1667991" y="6444208"/>
                <a:ext cx="713529" cy="5040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취침</a:t>
                </a:r>
                <a:endParaRPr lang="ko-KR" altLang="en-US" sz="1000" dirty="0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2500966" y="6444208"/>
                <a:ext cx="713529" cy="49885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외출</a:t>
                </a:r>
                <a:endParaRPr lang="ko-KR" altLang="en-US" sz="1000" dirty="0"/>
              </a:p>
            </p:txBody>
          </p:sp>
        </p:grpSp>
        <p:sp>
          <p:nvSpPr>
            <p:cNvPr id="79" name="직사각형 78"/>
            <p:cNvSpPr/>
            <p:nvPr/>
          </p:nvSpPr>
          <p:spPr>
            <a:xfrm>
              <a:off x="3755514" y="2595933"/>
              <a:ext cx="2502795" cy="855712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5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1048209" y="2339752"/>
            <a:ext cx="1732719" cy="461665"/>
            <a:chOff x="980728" y="2598167"/>
            <a:chExt cx="1732719" cy="461665"/>
          </a:xfrm>
        </p:grpSpPr>
        <p:sp>
          <p:nvSpPr>
            <p:cNvPr id="81" name="직사각형 80"/>
            <p:cNvSpPr/>
            <p:nvPr/>
          </p:nvSpPr>
          <p:spPr>
            <a:xfrm>
              <a:off x="1052736" y="2598167"/>
              <a:ext cx="159919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 smtClean="0"/>
                <a:t>Smart Lamp </a:t>
              </a:r>
              <a:r>
                <a:rPr lang="ko-KR" altLang="en-US" sz="1200" b="1" dirty="0" smtClean="0"/>
                <a:t>기능</a:t>
              </a:r>
              <a:endParaRPr lang="en-US" altLang="ko-KR" sz="1200" b="1" dirty="0" smtClean="0"/>
            </a:p>
            <a:p>
              <a:r>
                <a:rPr lang="ko-KR" altLang="en-US" sz="1200" dirty="0" smtClean="0"/>
                <a:t>어두워지면 </a:t>
              </a:r>
              <a:r>
                <a:rPr lang="en-US" altLang="ko-KR" sz="1200" dirty="0" smtClean="0"/>
                <a:t>LED ON</a:t>
              </a:r>
              <a:endParaRPr lang="ko-KR" altLang="en-US" sz="1200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980728" y="2602849"/>
              <a:ext cx="1732719" cy="456983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5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188640" y="5724128"/>
            <a:ext cx="8290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>
                <a:latin typeface="+mj-ea"/>
              </a:rPr>
              <a:t>● 구현</a:t>
            </a:r>
            <a:endParaRPr lang="en-US" altLang="ko-KR" sz="1500" b="1" dirty="0">
              <a:latin typeface="+mj-ea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75560" y="6084168"/>
            <a:ext cx="20013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/>
              <a:t>RFID </a:t>
            </a:r>
            <a:r>
              <a:rPr lang="ko-KR" altLang="en-US" sz="1200" b="1" dirty="0" smtClean="0"/>
              <a:t>리더기 </a:t>
            </a:r>
            <a:r>
              <a:rPr lang="en-US" altLang="ko-KR" sz="1200" b="1" dirty="0" smtClean="0"/>
              <a:t>&amp; RFID Tag</a:t>
            </a:r>
          </a:p>
          <a:p>
            <a:r>
              <a:rPr lang="ko-KR" altLang="en-US" sz="1200" dirty="0" err="1" smtClean="0"/>
              <a:t>모드별</a:t>
            </a:r>
            <a:r>
              <a:rPr lang="ko-KR" altLang="en-US" sz="1200" dirty="0" smtClean="0"/>
              <a:t> 정보를 저장하여 무선으로 데이터 송신</a:t>
            </a:r>
            <a:endParaRPr lang="en-US" altLang="ko-KR" sz="1200" dirty="0" smtClean="0"/>
          </a:p>
          <a:p>
            <a:r>
              <a:rPr lang="ko-KR" altLang="en-US" sz="1200" dirty="0" smtClean="0"/>
              <a:t>①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평상시 모드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: Push</a:t>
            </a:r>
            <a:r>
              <a:rPr lang="ko-KR" altLang="en-US" sz="1200" dirty="0" smtClean="0"/>
              <a:t>알림</a:t>
            </a:r>
            <a:r>
              <a:rPr lang="en-US" altLang="ko-KR" sz="1200" dirty="0" smtClean="0"/>
              <a:t>,  </a:t>
            </a:r>
            <a:r>
              <a:rPr lang="ko-KR" altLang="en-US" sz="1200" dirty="0" smtClean="0"/>
              <a:t>전화 알림</a:t>
            </a:r>
            <a:endParaRPr lang="en-US" altLang="ko-KR" sz="1200" dirty="0" smtClean="0"/>
          </a:p>
          <a:p>
            <a:r>
              <a:rPr lang="ko-KR" altLang="en-US" sz="1200" dirty="0" smtClean="0"/>
              <a:t>② 취침 모드</a:t>
            </a:r>
            <a:endParaRPr lang="en-US" altLang="ko-KR" sz="1200" dirty="0" smtClean="0"/>
          </a:p>
          <a:p>
            <a:r>
              <a:rPr lang="en-US" altLang="ko-KR" sz="1200" dirty="0" smtClean="0"/>
              <a:t>: </a:t>
            </a:r>
            <a:r>
              <a:rPr lang="en-US" altLang="ko-KR" sz="1200" dirty="0"/>
              <a:t>Push</a:t>
            </a:r>
            <a:r>
              <a:rPr lang="ko-KR" altLang="en-US" sz="1200" dirty="0"/>
              <a:t>알림</a:t>
            </a:r>
            <a:r>
              <a:rPr lang="en-US" altLang="ko-KR" sz="1200" dirty="0"/>
              <a:t>,  </a:t>
            </a:r>
            <a:r>
              <a:rPr lang="ko-KR" altLang="en-US" sz="1200" dirty="0"/>
              <a:t>전화 </a:t>
            </a:r>
            <a:r>
              <a:rPr lang="ko-KR" altLang="en-US" sz="1200" dirty="0" smtClean="0"/>
              <a:t>알림</a:t>
            </a:r>
            <a:endParaRPr lang="en-US" altLang="ko-KR" sz="1200" dirty="0" smtClean="0"/>
          </a:p>
          <a:p>
            <a:r>
              <a:rPr lang="ko-KR" altLang="en-US" sz="1200" dirty="0" smtClean="0"/>
              <a:t>③ 외출 모드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: </a:t>
            </a:r>
            <a:r>
              <a:rPr lang="en-US" altLang="ko-KR" sz="1200" dirty="0"/>
              <a:t>Push</a:t>
            </a:r>
            <a:r>
              <a:rPr lang="ko-KR" altLang="en-US" sz="1200" dirty="0"/>
              <a:t>알림</a:t>
            </a:r>
            <a:r>
              <a:rPr lang="en-US" altLang="ko-KR" sz="1200" dirty="0"/>
              <a:t>,  </a:t>
            </a:r>
            <a:r>
              <a:rPr lang="ko-KR" altLang="en-US" sz="1200" dirty="0"/>
              <a:t>전화 </a:t>
            </a:r>
            <a:r>
              <a:rPr lang="ko-KR" altLang="en-US" sz="1200" dirty="0" smtClean="0"/>
              <a:t>알림</a:t>
            </a:r>
            <a:endParaRPr lang="en-US" altLang="ko-KR" sz="12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3852752" y="2339755"/>
            <a:ext cx="3104640" cy="648070"/>
            <a:chOff x="3768529" y="4516219"/>
            <a:chExt cx="3306583" cy="919877"/>
          </a:xfrm>
        </p:grpSpPr>
        <p:sp>
          <p:nvSpPr>
            <p:cNvPr id="106" name="직사각형 105"/>
            <p:cNvSpPr/>
            <p:nvPr/>
          </p:nvSpPr>
          <p:spPr>
            <a:xfrm>
              <a:off x="3768529" y="4516219"/>
              <a:ext cx="3306583" cy="9174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b="1" dirty="0" smtClean="0"/>
                <a:t> 독거노인 움직임 기록</a:t>
              </a:r>
              <a:r>
                <a:rPr lang="en-US" altLang="ko-KR" sz="1200" b="1" dirty="0" smtClean="0"/>
                <a:t/>
              </a:r>
              <a:br>
                <a:rPr lang="en-US" altLang="ko-KR" sz="1200" b="1" dirty="0" smtClean="0"/>
              </a:br>
              <a:r>
                <a:rPr lang="en-US" altLang="ko-KR" sz="1200" b="1" dirty="0" smtClean="0"/>
                <a:t> </a:t>
              </a:r>
              <a:r>
                <a:rPr lang="ko-KR" altLang="en-US" sz="1200" dirty="0" smtClean="0"/>
                <a:t>기록된 데이터를 기반으로 독거노인 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상태의 </a:t>
              </a:r>
              <a:r>
                <a:rPr lang="ko-KR" altLang="en-US" sz="1200" dirty="0" smtClean="0"/>
                <a:t>이상 유무 판단</a:t>
              </a:r>
              <a:endParaRPr lang="en-US" altLang="ko-KR" sz="1200" dirty="0" smtClean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774942" y="4561822"/>
              <a:ext cx="2831551" cy="874274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5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-14101" y="179512"/>
            <a:ext cx="66834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3600" dirty="0" smtClean="0">
                <a:solidFill>
                  <a:srgbClr val="FF0000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독거노인</a:t>
            </a:r>
            <a:r>
              <a:rPr lang="ko-KR" altLang="en-US" sz="3600" dirty="0" smtClean="0">
                <a:latin typeface="-윤고딕360" panose="02030504000101010101" pitchFamily="18" charset="-127"/>
                <a:ea typeface="-윤고딕360" panose="02030504000101010101" pitchFamily="18" charset="-127"/>
              </a:rPr>
              <a:t>을</a:t>
            </a:r>
            <a:r>
              <a:rPr lang="ko-KR" altLang="en-US" sz="3600" dirty="0" smtClean="0">
                <a:latin typeface="-윤고딕360" panose="02030504000101010101" pitchFamily="18" charset="-127"/>
                <a:ea typeface="-윤고딕360" panose="02030504000101010101" pitchFamily="18" charset="-127"/>
              </a:rPr>
              <a:t> </a:t>
            </a:r>
            <a:r>
              <a:rPr lang="ko-KR" altLang="en-US" sz="3600" dirty="0">
                <a:latin typeface="-윤고딕360" panose="02030504000101010101" pitchFamily="18" charset="-127"/>
                <a:ea typeface="-윤고딕360" panose="02030504000101010101" pitchFamily="18" charset="-127"/>
              </a:rPr>
              <a:t>위한 </a:t>
            </a:r>
            <a:r>
              <a:rPr lang="en-US" altLang="ko-KR" sz="3600" dirty="0">
                <a:latin typeface="-윤고딕360" panose="02030504000101010101" pitchFamily="18" charset="-127"/>
                <a:ea typeface="-윤고딕360" panose="02030504000101010101" pitchFamily="18" charset="-127"/>
              </a:rPr>
              <a:t/>
            </a:r>
            <a:br>
              <a:rPr lang="en-US" altLang="ko-KR" sz="3600" dirty="0">
                <a:latin typeface="-윤고딕360" panose="02030504000101010101" pitchFamily="18" charset="-127"/>
                <a:ea typeface="-윤고딕360" panose="02030504000101010101" pitchFamily="18" charset="-127"/>
              </a:rPr>
            </a:br>
            <a:r>
              <a:rPr lang="en-US" altLang="ko-KR" sz="3600" dirty="0" smtClean="0">
                <a:solidFill>
                  <a:schemeClr val="tx2">
                    <a:lumMod val="7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Life Care System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71676" y="6084168"/>
            <a:ext cx="1908000" cy="1735744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5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596040" y="5860111"/>
            <a:ext cx="2001312" cy="1016145"/>
            <a:chOff x="4664217" y="6084168"/>
            <a:chExt cx="2001312" cy="1016145"/>
          </a:xfrm>
        </p:grpSpPr>
        <p:sp>
          <p:nvSpPr>
            <p:cNvPr id="69" name="직사각형 68"/>
            <p:cNvSpPr/>
            <p:nvPr/>
          </p:nvSpPr>
          <p:spPr>
            <a:xfrm>
              <a:off x="4664217" y="6084650"/>
              <a:ext cx="20013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 smtClean="0"/>
                <a:t>Arduino </a:t>
              </a:r>
              <a:r>
                <a:rPr lang="en-US" altLang="ko-KR" sz="1200" b="1" dirty="0" err="1" smtClean="0"/>
                <a:t>Wifi</a:t>
              </a:r>
              <a:r>
                <a:rPr lang="en-US" altLang="ko-KR" sz="1200" b="1" dirty="0" smtClean="0"/>
                <a:t> Shield</a:t>
              </a:r>
            </a:p>
            <a:p>
              <a:r>
                <a:rPr lang="ko-KR" altLang="en-US" sz="1200" dirty="0"/>
                <a:t>① </a:t>
              </a:r>
              <a:r>
                <a:rPr lang="ko-KR" altLang="en-US" sz="1200" dirty="0" smtClean="0"/>
                <a:t>센서들로부터 </a:t>
              </a:r>
              <a:r>
                <a:rPr lang="ko-KR" altLang="en-US" sz="1200" dirty="0"/>
                <a:t>전달받은</a:t>
              </a:r>
              <a:r>
                <a:rPr lang="en-US" altLang="ko-KR" sz="1200" dirty="0"/>
                <a:t> Data</a:t>
              </a:r>
              <a:r>
                <a:rPr lang="ko-KR" altLang="en-US" sz="1200" dirty="0"/>
                <a:t>를 </a:t>
              </a:r>
              <a:r>
                <a:rPr lang="en-US" altLang="ko-KR" sz="1200" dirty="0"/>
                <a:t>Web</a:t>
              </a:r>
              <a:r>
                <a:rPr lang="ko-KR" altLang="en-US" sz="1200" dirty="0"/>
                <a:t>에 </a:t>
              </a:r>
              <a:r>
                <a:rPr lang="ko-KR" altLang="en-US" sz="1200" dirty="0" smtClean="0"/>
                <a:t>송신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② </a:t>
              </a:r>
              <a:r>
                <a:rPr lang="en-US" altLang="ko-KR" sz="1200" dirty="0" smtClean="0"/>
                <a:t>Web</a:t>
              </a:r>
              <a:r>
                <a:rPr lang="ko-KR" altLang="en-US" sz="1200" dirty="0" smtClean="0"/>
                <a:t>과 </a:t>
              </a:r>
              <a:r>
                <a:rPr lang="en-US" altLang="ko-KR" sz="1200" dirty="0" smtClean="0"/>
                <a:t>Android </a:t>
              </a:r>
              <a:r>
                <a:rPr lang="ko-KR" altLang="en-US" sz="1200" dirty="0" smtClean="0"/>
                <a:t>간의</a:t>
              </a:r>
              <a:r>
                <a:rPr lang="en-US" altLang="ko-KR" sz="1200" dirty="0" smtClean="0"/>
                <a:t/>
              </a:r>
              <a:br>
                <a:rPr lang="en-US" altLang="ko-KR" sz="1200" dirty="0" smtClean="0"/>
              </a:b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소켓 통신 구축</a:t>
              </a:r>
              <a:endParaRPr lang="en-US" altLang="ko-KR" sz="1200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721313" y="6084168"/>
              <a:ext cx="1885289" cy="1016145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5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596040" y="6948264"/>
            <a:ext cx="2001312" cy="1111174"/>
            <a:chOff x="4668048" y="6934524"/>
            <a:chExt cx="2001312" cy="1015663"/>
          </a:xfrm>
        </p:grpSpPr>
        <p:sp>
          <p:nvSpPr>
            <p:cNvPr id="80" name="직사각형 79"/>
            <p:cNvSpPr/>
            <p:nvPr/>
          </p:nvSpPr>
          <p:spPr>
            <a:xfrm>
              <a:off x="4668048" y="6934524"/>
              <a:ext cx="20013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b="1" dirty="0" smtClean="0"/>
                <a:t>조</a:t>
              </a:r>
              <a:r>
                <a:rPr lang="ko-KR" altLang="en-US" sz="1200" b="1" dirty="0"/>
                <a:t>도</a:t>
              </a:r>
              <a:r>
                <a:rPr lang="ko-KR" altLang="en-US" sz="1200" b="1" dirty="0" smtClean="0"/>
                <a:t> 센서</a:t>
              </a:r>
              <a:endParaRPr lang="en-US" altLang="ko-KR" sz="1200" b="1" dirty="0" smtClean="0"/>
            </a:p>
            <a:p>
              <a:r>
                <a:rPr lang="ko-KR" altLang="en-US" sz="1200" dirty="0" smtClean="0"/>
                <a:t>① 주변의 빛의 양을 읽어 데이터 송신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② 주변이 어두울 경우 </a:t>
              </a:r>
              <a:r>
                <a:rPr lang="en-US" altLang="ko-KR" sz="1200" dirty="0" smtClean="0"/>
                <a:t/>
              </a:r>
              <a:br>
                <a:rPr lang="en-US" altLang="ko-KR" sz="1200" dirty="0" smtClean="0"/>
              </a:br>
              <a:r>
                <a:rPr lang="en-US" altLang="ko-KR" sz="1200" dirty="0" smtClean="0"/>
                <a:t> LED ON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(Smart Lamp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)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721204" y="6966402"/>
              <a:ext cx="1885288" cy="925517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5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4581128" y="8100393"/>
            <a:ext cx="2001600" cy="720079"/>
            <a:chOff x="175778" y="7956376"/>
            <a:chExt cx="2001312" cy="741724"/>
          </a:xfrm>
        </p:grpSpPr>
        <p:sp>
          <p:nvSpPr>
            <p:cNvPr id="115" name="직사각형 114"/>
            <p:cNvSpPr/>
            <p:nvPr/>
          </p:nvSpPr>
          <p:spPr>
            <a:xfrm>
              <a:off x="218148" y="7956376"/>
              <a:ext cx="1925484" cy="741724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5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75778" y="7956380"/>
              <a:ext cx="20013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b="1" dirty="0" smtClean="0"/>
                <a:t>적외선 센서</a:t>
              </a:r>
              <a:endParaRPr lang="en-US" altLang="ko-KR" sz="1200" b="1" dirty="0" smtClean="0"/>
            </a:p>
            <a:p>
              <a:r>
                <a:rPr lang="ko-KR" altLang="en-US" sz="1200" dirty="0" smtClean="0"/>
                <a:t>내부의 움직임을 감지하여</a:t>
              </a:r>
              <a:r>
                <a:rPr lang="en-US" altLang="ko-KR" sz="1200" dirty="0"/>
                <a:t> </a:t>
              </a:r>
              <a:r>
                <a:rPr lang="ko-KR" altLang="en-US" sz="1200" dirty="0" smtClean="0"/>
                <a:t>독거노인 현황 유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무 결</a:t>
              </a:r>
              <a:r>
                <a:rPr lang="ko-KR" altLang="en-US" sz="1200" dirty="0"/>
                <a:t>정</a:t>
              </a:r>
              <a:endParaRPr lang="en-US" altLang="ko-KR" sz="1200" dirty="0" smtClean="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278872" y="7884368"/>
            <a:ext cx="1998000" cy="1024008"/>
            <a:chOff x="4668048" y="6867911"/>
            <a:chExt cx="2001312" cy="1024008"/>
          </a:xfrm>
        </p:grpSpPr>
        <p:sp>
          <p:nvSpPr>
            <p:cNvPr id="118" name="직사각형 117"/>
            <p:cNvSpPr/>
            <p:nvPr/>
          </p:nvSpPr>
          <p:spPr>
            <a:xfrm>
              <a:off x="4668048" y="6876256"/>
              <a:ext cx="20013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b="1" dirty="0" err="1" smtClean="0"/>
                <a:t>안드로이드</a:t>
              </a:r>
              <a:endParaRPr lang="en-US" altLang="ko-KR" sz="1200" b="1" dirty="0" smtClean="0"/>
            </a:p>
            <a:p>
              <a:r>
                <a:rPr lang="ko-KR" altLang="en-US" sz="1200" dirty="0" smtClean="0"/>
                <a:t>① </a:t>
              </a:r>
              <a:r>
                <a:rPr lang="en-US" altLang="ko-KR" sz="1200" dirty="0" smtClean="0"/>
                <a:t>TTS(Text To String)</a:t>
              </a:r>
              <a:r>
                <a:rPr lang="ko-KR" altLang="en-US" sz="1200" dirty="0" smtClean="0"/>
                <a:t>를 이용한 음성 서비스 지원② </a:t>
              </a:r>
              <a:r>
                <a:rPr lang="en-US" altLang="ko-KR" sz="1200" dirty="0" smtClean="0"/>
                <a:t>Intent </a:t>
              </a:r>
              <a:r>
                <a:rPr lang="ko-KR" altLang="en-US" sz="1200" dirty="0" smtClean="0"/>
                <a:t>응용 실시간 </a:t>
              </a:r>
              <a:r>
                <a:rPr lang="en-US" altLang="ko-KR" sz="1200" dirty="0" smtClean="0"/>
                <a:t/>
              </a:r>
              <a:br>
                <a:rPr lang="en-US" altLang="ko-KR" sz="1200" dirty="0" smtClean="0"/>
              </a:br>
              <a:r>
                <a:rPr lang="ko-KR" altLang="en-US" sz="1200" dirty="0" smtClean="0"/>
                <a:t>전화 및 알림 서비스</a:t>
              </a:r>
              <a:endParaRPr lang="en-US" altLang="ko-KR" sz="1200" dirty="0" smtClean="0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4668048" y="6867911"/>
              <a:ext cx="1901604" cy="1024008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5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2636912" y="5868143"/>
            <a:ext cx="1761481" cy="1944217"/>
            <a:chOff x="2905275" y="5796136"/>
            <a:chExt cx="1761481" cy="1944217"/>
          </a:xfrm>
        </p:grpSpPr>
        <p:pic>
          <p:nvPicPr>
            <p:cNvPr id="8" name="Picture 2" descr="C:\Users\user\Desktop\KakaoTalk_20141221_045627147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924943" y="5796136"/>
              <a:ext cx="1728193" cy="1944216"/>
            </a:xfrm>
            <a:prstGeom prst="rect">
              <a:avLst/>
            </a:prstGeom>
            <a:noFill/>
          </p:spPr>
        </p:pic>
        <p:sp>
          <p:nvSpPr>
            <p:cNvPr id="110" name="직사각형 109"/>
            <p:cNvSpPr/>
            <p:nvPr/>
          </p:nvSpPr>
          <p:spPr>
            <a:xfrm>
              <a:off x="2905275" y="5804366"/>
              <a:ext cx="1761481" cy="1935987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5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111" name="Shape 110"/>
          <p:cNvCxnSpPr/>
          <p:nvPr/>
        </p:nvCxnSpPr>
        <p:spPr>
          <a:xfrm flipV="1">
            <a:off x="3645024" y="6012160"/>
            <a:ext cx="936104" cy="648072"/>
          </a:xfrm>
          <a:prstGeom prst="bentConnector3">
            <a:avLst>
              <a:gd name="adj1" fmla="val 345"/>
            </a:avLst>
          </a:prstGeom>
          <a:ln w="12700">
            <a:prstDash val="sysDash"/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hape 110"/>
          <p:cNvCxnSpPr>
            <a:endCxn id="116" idx="1"/>
          </p:cNvCxnSpPr>
          <p:nvPr/>
        </p:nvCxnSpPr>
        <p:spPr>
          <a:xfrm rot="16200000" flipH="1">
            <a:off x="3344137" y="7177141"/>
            <a:ext cx="1537878" cy="936103"/>
          </a:xfrm>
          <a:prstGeom prst="bentConnector2">
            <a:avLst/>
          </a:prstGeom>
          <a:ln w="12700">
            <a:prstDash val="sysDash"/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>
            <a:off x="3645024" y="7884368"/>
            <a:ext cx="93610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/>
          <p:cNvGrpSpPr/>
          <p:nvPr/>
        </p:nvGrpSpPr>
        <p:grpSpPr>
          <a:xfrm>
            <a:off x="2276872" y="7308304"/>
            <a:ext cx="1224136" cy="1656184"/>
            <a:chOff x="3573016" y="1835696"/>
            <a:chExt cx="1368152" cy="2160240"/>
          </a:xfrm>
        </p:grpSpPr>
        <p:pic>
          <p:nvPicPr>
            <p:cNvPr id="142" name="Picture 2" descr="http://image.itdonga.com/files/2012/11/29/01_11.jpg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EFF"/>
                </a:clrFrom>
                <a:clrTo>
                  <a:srgbClr val="FFFEFF">
                    <a:alpha val="0"/>
                  </a:srgbClr>
                </a:clrTo>
              </a:clrChange>
            </a:blip>
            <a:srcRect l="56897" r="10345" b="18864"/>
            <a:stretch>
              <a:fillRect/>
            </a:stretch>
          </p:blipFill>
          <p:spPr bwMode="auto">
            <a:xfrm>
              <a:off x="3573016" y="1835696"/>
              <a:ext cx="1368152" cy="2160240"/>
            </a:xfrm>
            <a:prstGeom prst="rect">
              <a:avLst/>
            </a:prstGeom>
            <a:noFill/>
          </p:spPr>
        </p:pic>
        <p:pic>
          <p:nvPicPr>
            <p:cNvPr id="144" name="Picture 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717032" y="2076643"/>
              <a:ext cx="990000" cy="1734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46" name="직선 화살표 연결선 145"/>
          <p:cNvCxnSpPr/>
          <p:nvPr/>
        </p:nvCxnSpPr>
        <p:spPr>
          <a:xfrm flipH="1">
            <a:off x="2204864" y="8316416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그룹 168"/>
          <p:cNvGrpSpPr/>
          <p:nvPr/>
        </p:nvGrpSpPr>
        <p:grpSpPr>
          <a:xfrm>
            <a:off x="3861048" y="3923929"/>
            <a:ext cx="3103200" cy="648072"/>
            <a:chOff x="3768529" y="4516218"/>
            <a:chExt cx="3306583" cy="919878"/>
          </a:xfrm>
        </p:grpSpPr>
        <p:sp>
          <p:nvSpPr>
            <p:cNvPr id="170" name="직사각형 169"/>
            <p:cNvSpPr/>
            <p:nvPr/>
          </p:nvSpPr>
          <p:spPr>
            <a:xfrm>
              <a:off x="3768529" y="4516218"/>
              <a:ext cx="3306583" cy="917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b="1" dirty="0" smtClean="0"/>
                <a:t>움직임 </a:t>
              </a:r>
              <a:r>
                <a:rPr lang="ko-KR" altLang="en-US" sz="1200" b="1" dirty="0" smtClean="0"/>
                <a:t>감지 기능</a:t>
              </a:r>
              <a:r>
                <a:rPr lang="en-US" altLang="ko-KR" sz="1200" b="1" dirty="0" smtClean="0"/>
                <a:t/>
              </a:r>
              <a:br>
                <a:rPr lang="en-US" altLang="ko-KR" sz="1200" b="1" dirty="0" smtClean="0"/>
              </a:br>
              <a:r>
                <a:rPr lang="ko-KR" altLang="en-US" sz="1200" dirty="0" smtClean="0"/>
                <a:t>각 모드 별 </a:t>
              </a: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평상시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취침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외출 </a:t>
              </a:r>
              <a:r>
                <a:rPr lang="en-US" altLang="ko-KR" sz="1200" dirty="0" smtClean="0"/>
                <a:t>)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/>
              </a:r>
              <a:br>
                <a:rPr lang="en-US" altLang="ko-KR" sz="1200" dirty="0" smtClean="0"/>
              </a:br>
              <a:r>
                <a:rPr lang="ko-KR" altLang="en-US" sz="1200" dirty="0" smtClean="0"/>
                <a:t>독거노인 관리 알림 서비스 </a:t>
              </a:r>
              <a:r>
                <a:rPr lang="ko-KR" altLang="en-US" sz="1200" dirty="0" smtClean="0"/>
                <a:t>기능</a:t>
              </a:r>
              <a:endParaRPr lang="en-US" altLang="ko-KR" sz="1200" dirty="0" smtClean="0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3774942" y="4561822"/>
              <a:ext cx="2831551" cy="874274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5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76" name="그룹 175"/>
          <p:cNvGrpSpPr/>
          <p:nvPr/>
        </p:nvGrpSpPr>
        <p:grpSpPr>
          <a:xfrm>
            <a:off x="3681352" y="4644009"/>
            <a:ext cx="3276040" cy="864095"/>
            <a:chOff x="3732517" y="4516217"/>
            <a:chExt cx="3306583" cy="1226504"/>
          </a:xfrm>
        </p:grpSpPr>
        <p:sp>
          <p:nvSpPr>
            <p:cNvPr id="177" name="직사각형 176"/>
            <p:cNvSpPr/>
            <p:nvPr/>
          </p:nvSpPr>
          <p:spPr>
            <a:xfrm>
              <a:off x="3732517" y="4516217"/>
              <a:ext cx="3306583" cy="11795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b="1" dirty="0" smtClean="0"/>
                <a:t>관계자 알림 서비스 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일정시간 움직임이 없는 상황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-1</a:t>
              </a:r>
              <a:r>
                <a:rPr lang="ko-KR" altLang="en-US" sz="1200" dirty="0" smtClean="0"/>
                <a:t>차 기능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관계자에게 </a:t>
              </a:r>
              <a:r>
                <a:rPr lang="en-US" altLang="ko-KR" sz="1200" dirty="0" smtClean="0"/>
                <a:t>PUSH </a:t>
              </a:r>
              <a:r>
                <a:rPr lang="ko-KR" altLang="en-US" sz="1200" dirty="0" smtClean="0"/>
                <a:t>알림</a:t>
              </a:r>
            </a:p>
            <a:p>
              <a:r>
                <a:rPr lang="en-US" altLang="ko-KR" sz="1200" dirty="0" smtClean="0"/>
                <a:t>-2</a:t>
              </a:r>
              <a:r>
                <a:rPr lang="ko-KR" altLang="en-US" sz="1200" dirty="0" smtClean="0"/>
                <a:t>차 기능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독거노인에게 자동 </a:t>
              </a:r>
              <a:r>
                <a:rPr lang="ko-KR" altLang="en-US" sz="1200" dirty="0" smtClean="0"/>
                <a:t>전화연결</a:t>
              </a:r>
              <a:endParaRPr lang="ko-KR" altLang="en-US" sz="1200" dirty="0" smtClean="0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774942" y="4561822"/>
              <a:ext cx="2831551" cy="1180899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5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186" name="직선 화살표 연결선 185"/>
          <p:cNvCxnSpPr/>
          <p:nvPr/>
        </p:nvCxnSpPr>
        <p:spPr>
          <a:xfrm flipV="1">
            <a:off x="3284984" y="5059508"/>
            <a:ext cx="396368" cy="1654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hape 187"/>
          <p:cNvCxnSpPr>
            <a:stCxn id="64" idx="1"/>
          </p:cNvCxnSpPr>
          <p:nvPr/>
        </p:nvCxnSpPr>
        <p:spPr>
          <a:xfrm rot="10800000">
            <a:off x="1268760" y="2843808"/>
            <a:ext cx="888658" cy="1878438"/>
          </a:xfrm>
          <a:prstGeom prst="bent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hape 188"/>
          <p:cNvCxnSpPr/>
          <p:nvPr/>
        </p:nvCxnSpPr>
        <p:spPr>
          <a:xfrm flipV="1">
            <a:off x="1772816" y="2915816"/>
            <a:ext cx="2016224" cy="1800200"/>
          </a:xfrm>
          <a:prstGeom prst="bentConnector3">
            <a:avLst>
              <a:gd name="adj1" fmla="val 491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7" name="Picture 2" descr="http://cfile25.uf.tistory.com/image/13546D4B4F2E287F2A296E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18" r="14815"/>
          <a:stretch>
            <a:fillRect/>
          </a:stretch>
        </p:blipFill>
        <p:spPr bwMode="auto">
          <a:xfrm>
            <a:off x="2924944" y="3419872"/>
            <a:ext cx="432048" cy="432048"/>
          </a:xfrm>
          <a:prstGeom prst="rect">
            <a:avLst/>
          </a:prstGeom>
          <a:noFill/>
        </p:spPr>
      </p:pic>
      <p:cxnSp>
        <p:nvCxnSpPr>
          <p:cNvPr id="214" name="직선 화살표 연결선 213"/>
          <p:cNvCxnSpPr/>
          <p:nvPr/>
        </p:nvCxnSpPr>
        <p:spPr>
          <a:xfrm>
            <a:off x="1772816" y="3203848"/>
            <a:ext cx="201622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/>
          <p:cNvCxnSpPr/>
          <p:nvPr/>
        </p:nvCxnSpPr>
        <p:spPr>
          <a:xfrm>
            <a:off x="1772816" y="4211960"/>
            <a:ext cx="201622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hape 200"/>
          <p:cNvCxnSpPr>
            <a:endCxn id="197" idx="1"/>
          </p:cNvCxnSpPr>
          <p:nvPr/>
        </p:nvCxnSpPr>
        <p:spPr>
          <a:xfrm rot="5400000" flipH="1" flipV="1">
            <a:off x="2168861" y="3743909"/>
            <a:ext cx="864096" cy="648070"/>
          </a:xfrm>
          <a:prstGeom prst="bentConnector2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/>
          <p:cNvCxnSpPr/>
          <p:nvPr/>
        </p:nvCxnSpPr>
        <p:spPr>
          <a:xfrm flipH="1">
            <a:off x="2276872" y="6732240"/>
            <a:ext cx="115212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2030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130</Words>
  <Application>Microsoft Office PowerPoint</Application>
  <PresentationFormat>화면 슬라이드 쇼(4:3)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Arial</vt:lpstr>
      <vt:lpstr>맑은 고딕</vt:lpstr>
      <vt:lpstr>-윤고딕360</vt:lpstr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임승한</dc:creator>
  <cp:lastModifiedBy>user</cp:lastModifiedBy>
  <cp:revision>82</cp:revision>
  <dcterms:created xsi:type="dcterms:W3CDTF">2014-11-27T13:29:06Z</dcterms:created>
  <dcterms:modified xsi:type="dcterms:W3CDTF">2014-12-20T21:24:33Z</dcterms:modified>
</cp:coreProperties>
</file>